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oudy Old Style" pitchFamily="18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oudy Old Style" pitchFamily="18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oudy Old Style" pitchFamily="18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oudy Old Style" pitchFamily="18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oudy Old Style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oudy Old Style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oudy Old Style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oudy Old Style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oudy Old Style" pitchFamily="18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lIns="45720" tIns="0" rIns="45720" bIns="0" rtlCol="0" anchor="b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788"/>
            <a:ext cx="1984375" cy="273050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90771B52-6A15-410E-AE6F-2A8E6AAB9A34}" type="datetimeFigureOut">
              <a:rPr lang="en-US" altLang="en-US"/>
              <a:pPr>
                <a:defRPr/>
              </a:pPr>
              <a:t>10/6/2015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25" y="6300788"/>
            <a:ext cx="3813175" cy="273050"/>
          </a:xfrm>
        </p:spPr>
        <p:txBody>
          <a:bodyPr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638" y="6300788"/>
            <a:ext cx="685800" cy="273050"/>
          </a:xfrm>
        </p:spPr>
        <p:txBody>
          <a:bodyPr/>
          <a:lstStyle>
            <a:lvl1pPr>
              <a:defRPr sz="1100" smtClean="0">
                <a:latin typeface="Rockwell" pitchFamily="18" charset="0"/>
              </a:defRPr>
            </a:lvl1pPr>
          </a:lstStyle>
          <a:p>
            <a:pPr>
              <a:defRPr/>
            </a:pPr>
            <a:fld id="{1BFB17E5-3A9C-435A-9A2B-4DBF566384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7645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8E48D-DD24-4F3C-8ED2-38C5A50B94D1}" type="datetimeFigureOut">
              <a:rPr lang="en-US" altLang="en-US"/>
              <a:pPr>
                <a:defRPr/>
              </a:pPr>
              <a:t>10/6/2015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5DF17-DFF7-4995-9FFE-89120E82C6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602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65B08-348F-46EA-8475-292A7CC27908}" type="datetimeFigureOut">
              <a:rPr lang="en-US" altLang="en-US"/>
              <a:pPr>
                <a:defRPr/>
              </a:pPr>
              <a:t>10/6/2015</a:t>
            </a:fld>
            <a:endParaRPr lang="en-US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A6DD5-3F89-4356-B6D1-978DA69414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4380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F97B7-6C69-4415-A047-938BC61EB1FE}" type="datetimeFigureOut">
              <a:rPr lang="en-US" altLang="en-US"/>
              <a:pPr>
                <a:defRPr/>
              </a:pPr>
              <a:t>10/6/2015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23D247-8218-4E84-A619-4E7872F902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6696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234B3-4341-4C28-BD33-23A4268CF8E0}" type="datetimeFigureOut">
              <a:rPr lang="en-US" altLang="en-US"/>
              <a:pPr>
                <a:defRPr/>
              </a:pPr>
              <a:t>10/6/2015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841C2-69EB-451E-ABB1-0E13B05DB9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3025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CDB28-6DBD-4E81-9809-30DA464B86A8}" type="datetimeFigureOut">
              <a:rPr lang="en-US" altLang="en-US"/>
              <a:pPr>
                <a:defRPr/>
              </a:pPr>
              <a:t>10/6/2015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A53CB-FD21-41CF-99E1-0E5037D280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0583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 rot="-178369">
            <a:off x="628650" y="506413"/>
            <a:ext cx="3851275" cy="5514975"/>
            <a:chOff x="1524000" y="381000"/>
            <a:chExt cx="3657600" cy="4737978"/>
          </a:xfrm>
        </p:grpSpPr>
        <p:sp>
          <p:nvSpPr>
            <p:cNvPr id="6" name="Rectangle 5"/>
            <p:cNvSpPr>
              <a:spLocks noChangeArrowheads="1"/>
            </p:cNvSpPr>
            <p:nvPr userDrawn="1"/>
          </p:nvSpPr>
          <p:spPr bwMode="auto">
            <a:xfrm>
              <a:off x="1521380" y="380868"/>
              <a:ext cx="3657600" cy="47243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F3A13A-588C-4CE3-924C-3956C1CA6C77}" type="datetimeFigureOut">
              <a:rPr lang="en-US" altLang="en-US"/>
              <a:pPr>
                <a:defRPr/>
              </a:pPr>
              <a:t>10/6/2015</a:t>
            </a:fld>
            <a:endParaRPr lang="en-US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A91D388-152D-44BC-A81B-20091EA96B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2304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3"/>
          <p:cNvGrpSpPr>
            <a:grpSpLocks/>
          </p:cNvGrpSpPr>
          <p:nvPr/>
        </p:nvGrpSpPr>
        <p:grpSpPr bwMode="auto">
          <a:xfrm rot="-385649">
            <a:off x="312738" y="3521075"/>
            <a:ext cx="4089400" cy="3025775"/>
            <a:chOff x="1524000" y="381000"/>
            <a:chExt cx="3657600" cy="4737978"/>
          </a:xfrm>
        </p:grpSpPr>
        <p:sp>
          <p:nvSpPr>
            <p:cNvPr id="7" name="Rectangle 6"/>
            <p:cNvSpPr>
              <a:spLocks noChangeArrowheads="1"/>
            </p:cNvSpPr>
            <p:nvPr userDrawn="1"/>
          </p:nvSpPr>
          <p:spPr bwMode="auto">
            <a:xfrm>
              <a:off x="1521575" y="380483"/>
              <a:ext cx="3657600" cy="47255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 rot="232774">
            <a:off x="169863" y="241300"/>
            <a:ext cx="4087812" cy="3025775"/>
            <a:chOff x="1524000" y="381000"/>
            <a:chExt cx="3657600" cy="4737978"/>
          </a:xfrm>
        </p:grpSpPr>
        <p:sp>
          <p:nvSpPr>
            <p:cNvPr id="10" name="Rectangle 9"/>
            <p:cNvSpPr>
              <a:spLocks noChangeArrowheads="1"/>
            </p:cNvSpPr>
            <p:nvPr userDrawn="1"/>
          </p:nvSpPr>
          <p:spPr bwMode="auto">
            <a:xfrm>
              <a:off x="1523760" y="381014"/>
              <a:ext cx="3657600" cy="47255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FE98CA6-65B7-4D9B-A024-A7F14056DA2C}" type="datetimeFigureOut">
              <a:rPr lang="en-US" altLang="en-US"/>
              <a:pPr>
                <a:defRPr/>
              </a:pPr>
              <a:t>10/6/2015</a:t>
            </a:fld>
            <a:endParaRPr lang="en-US" altLang="en-US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97D147E-22A8-4D3D-88AD-B2DB2747A2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3669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 rot="232774">
            <a:off x="2058988" y="379413"/>
            <a:ext cx="5032375" cy="3443287"/>
            <a:chOff x="1524000" y="381000"/>
            <a:chExt cx="3657600" cy="4737978"/>
          </a:xfrm>
        </p:grpSpPr>
        <p:sp>
          <p:nvSpPr>
            <p:cNvPr id="6" name="Rectangle 5"/>
            <p:cNvSpPr>
              <a:spLocks noChangeArrowheads="1"/>
            </p:cNvSpPr>
            <p:nvPr userDrawn="1"/>
          </p:nvSpPr>
          <p:spPr bwMode="auto">
            <a:xfrm>
              <a:off x="1523766" y="381015"/>
              <a:ext cx="3657600" cy="47248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D267012-2F16-453E-8B02-E3477652A90A}" type="datetimeFigureOut">
              <a:rPr lang="en-US" altLang="en-US"/>
              <a:pPr>
                <a:defRPr/>
              </a:pPr>
              <a:t>10/6/2015</a:t>
            </a:fld>
            <a:endParaRPr lang="en-US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76E4862-8A89-42B4-96F5-9F5A533266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3978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3"/>
          <p:cNvGrpSpPr>
            <a:grpSpLocks/>
          </p:cNvGrpSpPr>
          <p:nvPr/>
        </p:nvGrpSpPr>
        <p:grpSpPr bwMode="auto">
          <a:xfrm rot="-180000">
            <a:off x="114300" y="115888"/>
            <a:ext cx="3968750" cy="3705225"/>
            <a:chOff x="1524000" y="381000"/>
            <a:chExt cx="3657600" cy="4737978"/>
          </a:xfrm>
        </p:grpSpPr>
        <p:sp>
          <p:nvSpPr>
            <p:cNvPr id="7" name="Rectangle 6"/>
            <p:cNvSpPr>
              <a:spLocks noChangeArrowheads="1"/>
            </p:cNvSpPr>
            <p:nvPr userDrawn="1"/>
          </p:nvSpPr>
          <p:spPr bwMode="auto">
            <a:xfrm>
              <a:off x="1521346" y="380797"/>
              <a:ext cx="3657600" cy="47237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 rot="360000">
            <a:off x="4165600" y="323850"/>
            <a:ext cx="4792663" cy="3443288"/>
            <a:chOff x="1524000" y="381000"/>
            <a:chExt cx="3657600" cy="4737978"/>
          </a:xfrm>
        </p:grpSpPr>
        <p:sp>
          <p:nvSpPr>
            <p:cNvPr id="10" name="Rectangle 9"/>
            <p:cNvSpPr>
              <a:spLocks noChangeArrowheads="1"/>
            </p:cNvSpPr>
            <p:nvPr userDrawn="1"/>
          </p:nvSpPr>
          <p:spPr bwMode="auto">
            <a:xfrm>
              <a:off x="1523620" y="381036"/>
              <a:ext cx="3657600" cy="47248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E01EAD-643B-421A-BEDF-960BF30C9D69}" type="datetimeFigureOut">
              <a:rPr lang="en-US" altLang="en-US"/>
              <a:pPr>
                <a:defRPr/>
              </a:pPr>
              <a:t>10/6/2015</a:t>
            </a:fld>
            <a:endParaRPr lang="en-US" altLang="en-US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2B8D1A-AA03-4A66-AE19-F071983D0B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703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38A069-7D73-4F6F-BD57-A3CBA39A7175}" type="datetimeFigureOut">
              <a:rPr lang="en-US" altLang="en-US"/>
              <a:pPr>
                <a:defRPr/>
              </a:pPr>
              <a:t>10/6/2015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D4E77C9-E755-4EFE-825B-1FED1E2EA7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191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B2F038-C486-44CF-B5C0-5820BE505828}" type="datetimeFigureOut">
              <a:rPr lang="en-US" altLang="en-US"/>
              <a:pPr>
                <a:defRPr/>
              </a:pPr>
              <a:t>10/6/2015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D58EF-2DB6-4AFE-BAC1-7806F2966F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60404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CEACBD5-01F7-4622-BA53-7470374F999A}" type="datetimeFigureOut">
              <a:rPr lang="en-US" altLang="en-US"/>
              <a:pPr>
                <a:defRPr/>
              </a:pPr>
              <a:t>10/6/2015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D0504F6-A7DC-4A6F-A07D-BD7CE3F352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764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>
          <a:xfrm>
            <a:off x="457200" y="6299200"/>
            <a:ext cx="1981200" cy="273050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BFE97E54-07A1-48A1-986E-20AF41EA2B04}" type="datetimeFigureOut">
              <a:rPr lang="en-US" altLang="en-US"/>
              <a:pPr>
                <a:defRPr/>
              </a:pPr>
              <a:t>10/6/2015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962400" y="6299200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264525" y="6311900"/>
            <a:ext cx="685800" cy="265113"/>
          </a:xfrm>
        </p:spPr>
        <p:txBody>
          <a:bodyPr/>
          <a:lstStyle>
            <a:lvl1pPr>
              <a:defRPr sz="1100" smtClean="0">
                <a:latin typeface="Rockwell" pitchFamily="18" charset="0"/>
              </a:defRPr>
            </a:lvl1pPr>
          </a:lstStyle>
          <a:p>
            <a:pPr>
              <a:defRPr/>
            </a:pPr>
            <a:fld id="{0A44EFB1-8002-4FDB-ACE4-4373AAA935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536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lIns="45720" tIns="0" rIns="45720" bIns="0" rtlCol="0" anchor="b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tIns="0" rIns="45720" bIns="0" rtlCol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0FCFF83-F6FC-4860-AB8F-22ED67236642}" type="datetimeFigureOut">
              <a:rPr lang="en-US" altLang="en-US"/>
              <a:pPr>
                <a:defRPr/>
              </a:pPr>
              <a:t>10/6/2015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9DEF954-B49A-42D1-9817-2FD912220C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6325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95A7152-DE38-4E82-8488-45367919E40F}" type="datetimeFigureOut">
              <a:rPr lang="en-US" altLang="en-US"/>
              <a:pPr>
                <a:defRPr/>
              </a:pPr>
              <a:t>10/6/2015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A93E55-1F3E-4272-BB96-5D7C47C2E5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347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 rot="-360000">
            <a:off x="654050" y="444500"/>
            <a:ext cx="5416550" cy="3630613"/>
            <a:chOff x="1524000" y="381000"/>
            <a:chExt cx="3657600" cy="4737978"/>
          </a:xfrm>
        </p:grpSpPr>
        <p:sp>
          <p:nvSpPr>
            <p:cNvPr id="6" name="Rectangle 5"/>
            <p:cNvSpPr>
              <a:spLocks noChangeArrowheads="1"/>
            </p:cNvSpPr>
            <p:nvPr userDrawn="1"/>
          </p:nvSpPr>
          <p:spPr bwMode="auto">
            <a:xfrm>
              <a:off x="1522260" y="380607"/>
              <a:ext cx="3657600" cy="47234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0D38C57-37B6-4032-B734-A9D102F4C409}" type="datetimeFigureOut">
              <a:rPr lang="en-US" altLang="en-US"/>
              <a:pPr>
                <a:defRPr/>
              </a:pPr>
              <a:t>10/6/2015</a:t>
            </a:fld>
            <a:endParaRPr lang="en-US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FEC3E8-6DFB-4126-BD6B-FA53840B48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605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272B4-008C-45B2-8590-9EF5FA1782E5}" type="datetimeFigureOut">
              <a:rPr lang="en-US" altLang="en-US"/>
              <a:pPr>
                <a:defRPr/>
              </a:pPr>
              <a:t>10/6/2015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3C8014-1008-4E4F-B327-8443D95260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7920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mparison-Under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1897063"/>
            <a:ext cx="32289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Comparison-Under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488" y="1897063"/>
            <a:ext cx="32289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Comparison-Under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1897063"/>
            <a:ext cx="32289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mparison-Under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488" y="1897063"/>
            <a:ext cx="32289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7607B67-F1BD-4668-8D4C-7ED6BE11F926}" type="datetimeFigureOut">
              <a:rPr lang="en-US" altLang="en-US"/>
              <a:pPr>
                <a:defRPr/>
              </a:pPr>
              <a:t>10/6/2015</a:t>
            </a:fld>
            <a:endParaRPr lang="en-US" alt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C4D8574-7E6A-4F6E-83DC-C3E61E2C23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476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CD34B-F57A-4B98-A545-DBD7886AC38B}" type="datetimeFigureOut">
              <a:rPr lang="en-US" altLang="en-US"/>
              <a:pPr>
                <a:defRPr/>
              </a:pPr>
              <a:t>10/6/2015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C1BD3-53ED-4F8F-B2F0-5D753E050E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344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8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7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14400" y="503238"/>
            <a:ext cx="7313613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1735138"/>
            <a:ext cx="7313613" cy="405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2863" y="6315075"/>
            <a:ext cx="1295400" cy="265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 smtClean="0">
                <a:latin typeface="Rockwell" pitchFamily="18" charset="0"/>
              </a:defRPr>
            </a:lvl1pPr>
          </a:lstStyle>
          <a:p>
            <a:pPr>
              <a:defRPr/>
            </a:pPr>
            <a:fld id="{70935208-273E-45DB-8362-076D73E3529B}" type="datetimeFigureOut">
              <a:rPr lang="en-US" altLang="en-US"/>
              <a:pPr>
                <a:defRPr/>
              </a:pPr>
              <a:t>10/6/2015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3350" y="6305550"/>
            <a:ext cx="3717925" cy="258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575" y="5476875"/>
            <a:ext cx="1482725" cy="8509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200" smtClean="0">
                <a:latin typeface="Impact" pitchFamily="34" charset="0"/>
              </a:defRPr>
            </a:lvl1pPr>
          </a:lstStyle>
          <a:p>
            <a:pPr>
              <a:defRPr/>
            </a:pPr>
            <a:fld id="{026DFDE2-421D-4328-8ED3-F5AE37EFE4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06" r:id="rId2"/>
    <p:sldLayoutId id="2147483915" r:id="rId3"/>
    <p:sldLayoutId id="2147483916" r:id="rId4"/>
    <p:sldLayoutId id="2147483917" r:id="rId5"/>
    <p:sldLayoutId id="2147483918" r:id="rId6"/>
    <p:sldLayoutId id="2147483907" r:id="rId7"/>
    <p:sldLayoutId id="2147483919" r:id="rId8"/>
    <p:sldLayoutId id="2147483908" r:id="rId9"/>
    <p:sldLayoutId id="2147483909" r:id="rId10"/>
    <p:sldLayoutId id="2147483910" r:id="rId11"/>
    <p:sldLayoutId id="2147483911" r:id="rId12"/>
    <p:sldLayoutId id="2147483912" r:id="rId13"/>
    <p:sldLayoutId id="2147483913" r:id="rId14"/>
    <p:sldLayoutId id="2147483920" r:id="rId15"/>
    <p:sldLayoutId id="2147483921" r:id="rId16"/>
    <p:sldLayoutId id="2147483922" r:id="rId17"/>
    <p:sldLayoutId id="2147483923" r:id="rId18"/>
    <p:sldLayoutId id="2147483924" r:id="rId19"/>
    <p:sldLayoutId id="2147483925" r:id="rId2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Goudy Old Style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Goudy Old Style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Goudy Old Style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Goudy Old Style" charset="0"/>
          <a:ea typeface="MS PGothic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Goudy Old Style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Goudy Old Style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Goudy Old Style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Goudy Old Style" charset="0"/>
          <a:ea typeface="ＭＳ Ｐゴシック" charset="0"/>
          <a:cs typeface="ＭＳ Ｐゴシック" charset="0"/>
        </a:defRPr>
      </a:lvl9pPr>
    </p:titleStyle>
    <p:bodyStyle>
      <a:lvl1pPr marL="463550" indent="-463550" algn="l" rtl="0" eaLnBrk="0" fontAlgn="base" hangingPunct="0">
        <a:spcBef>
          <a:spcPts val="2000"/>
        </a:spcBef>
        <a:spcAft>
          <a:spcPct val="0"/>
        </a:spcAft>
        <a:buSzPct val="90000"/>
        <a:buBlip>
          <a:blip r:embed="rId22"/>
        </a:buBlip>
        <a:defRPr sz="24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914400" indent="-457200" algn="l" rtl="0" eaLnBrk="0" fontAlgn="base" hangingPunct="0">
        <a:spcBef>
          <a:spcPts val="600"/>
        </a:spcBef>
        <a:spcAft>
          <a:spcPct val="0"/>
        </a:spcAft>
        <a:buSzPct val="90000"/>
        <a:buBlip>
          <a:blip r:embed="rId23"/>
        </a:buBlip>
        <a:defRPr sz="2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255713" indent="-341313" algn="l" rtl="0" eaLnBrk="0" fontAlgn="base" hangingPunct="0">
        <a:spcBef>
          <a:spcPts val="600"/>
        </a:spcBef>
        <a:spcAft>
          <a:spcPct val="0"/>
        </a:spcAft>
        <a:buSzPct val="90000"/>
        <a:buBlip>
          <a:blip r:embed="rId24"/>
        </a:buBlip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597025" indent="-341313" algn="l" rtl="0" eaLnBrk="0" fontAlgn="base" hangingPunct="0">
        <a:spcBef>
          <a:spcPts val="600"/>
        </a:spcBef>
        <a:spcAft>
          <a:spcPct val="0"/>
        </a:spcAft>
        <a:buSzPct val="90000"/>
        <a:buBlip>
          <a:blip r:embed="rId24"/>
        </a:buBlip>
        <a:defRPr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1938338" indent="-341313" algn="l" rtl="0" eaLnBrk="0" fontAlgn="base" hangingPunct="0">
        <a:spcBef>
          <a:spcPts val="600"/>
        </a:spcBef>
        <a:spcAft>
          <a:spcPct val="0"/>
        </a:spcAft>
        <a:buSzPct val="90000"/>
        <a:buBlip>
          <a:blip r:embed="rId24"/>
        </a:buBlip>
        <a:defRPr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ctrTitle"/>
          </p:nvPr>
        </p:nvSpPr>
        <p:spPr>
          <a:xfrm>
            <a:off x="1238400" y="3124200"/>
            <a:ext cx="7905600" cy="1914525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>
                <a:latin typeface="Arial Black" panose="020B0A04020102020204" pitchFamily="34" charset="0"/>
                <a:ea typeface="MS PGothic" pitchFamily="34" charset="-128"/>
              </a:rPr>
              <a:t>Apache</a:t>
            </a:r>
            <a:br>
              <a:rPr lang="en-US" altLang="en-US" dirty="0" smtClean="0">
                <a:latin typeface="Arial Black" panose="020B0A04020102020204" pitchFamily="34" charset="0"/>
                <a:ea typeface="MS PGothic" pitchFamily="34" charset="-128"/>
              </a:rPr>
            </a:br>
            <a:r>
              <a:rPr lang="en-US" altLang="en-US" dirty="0" smtClean="0">
                <a:latin typeface="Arial Black" panose="020B0A04020102020204" pitchFamily="34" charset="0"/>
                <a:ea typeface="MS PGothic" pitchFamily="34" charset="-128"/>
              </a:rPr>
              <a:t>Advanced </a:t>
            </a:r>
            <a:r>
              <a:rPr lang="en-US" altLang="en-US" dirty="0" smtClean="0">
                <a:latin typeface="Arial Black" panose="020B0A04020102020204" pitchFamily="34" charset="0"/>
                <a:ea typeface="MS PGothic" pitchFamily="34" charset="-128"/>
              </a:rPr>
              <a:t>Networking</a:t>
            </a:r>
            <a:r>
              <a:rPr lang="en-US" altLang="en-US" smtClean="0">
                <a:latin typeface="Arial Black" panose="020B0A04020102020204" pitchFamily="34" charset="0"/>
                <a:ea typeface="MS PGothic" pitchFamily="34" charset="-128"/>
              </a:rPr>
              <a:t/>
            </a:r>
            <a:br>
              <a:rPr lang="en-US" altLang="en-US" smtClean="0">
                <a:latin typeface="Arial Black" panose="020B0A04020102020204" pitchFamily="34" charset="0"/>
                <a:ea typeface="MS PGothic" pitchFamily="34" charset="-128"/>
              </a:rPr>
            </a:br>
            <a:r>
              <a:rPr lang="en-US" altLang="en-US" smtClean="0">
                <a:latin typeface="Arial Black" panose="020B0A04020102020204" pitchFamily="34" charset="0"/>
                <a:ea typeface="MS PGothic" pitchFamily="34" charset="-128"/>
              </a:rPr>
              <a:t>Topics for the Web</a:t>
            </a:r>
            <a:endParaRPr lang="en-US" altLang="en-US" smtClean="0">
              <a:latin typeface="Arial Black" panose="020B0A04020102020204" pitchFamily="34" charset="0"/>
              <a:ea typeface="MS PGothic" pitchFamily="34" charset="-128"/>
            </a:endParaRPr>
          </a:p>
        </p:txBody>
      </p:sp>
      <p:sp>
        <p:nvSpPr>
          <p:cNvPr id="22530" name="Subtitle 2"/>
          <p:cNvSpPr>
            <a:spLocks noGrp="1"/>
          </p:cNvSpPr>
          <p:nvPr>
            <p:ph type="subTitle" idx="1"/>
          </p:nvPr>
        </p:nvSpPr>
        <p:spPr>
          <a:xfrm>
            <a:off x="1238400" y="5056188"/>
            <a:ext cx="7905600" cy="1174750"/>
          </a:xfr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altLang="en-US" dirty="0" smtClean="0">
                <a:latin typeface="Arial Black" panose="020B0A04020102020204" pitchFamily="34" charset="0"/>
                <a:ea typeface="MS PGothic" pitchFamily="34" charset="-128"/>
              </a:rPr>
              <a:t>TCMG 303</a:t>
            </a:r>
            <a:endParaRPr lang="en-US" altLang="en-US" dirty="0" smtClean="0">
              <a:latin typeface="Arial Black" panose="020B0A040201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 Black" panose="020B0A04020102020204" pitchFamily="34" charset="0"/>
              </a:rPr>
              <a:t>They don’t use IIS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721225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 Black" panose="020B0A04020102020204" pitchFamily="34" charset="0"/>
              </a:rPr>
              <a:t>4/1996 apache became the most popular web server</a:t>
            </a:r>
          </a:p>
          <a:p>
            <a:pPr eaLnBrk="1" hangingPunct="1"/>
            <a:r>
              <a:rPr lang="en-US" altLang="en-US" dirty="0" smtClean="0">
                <a:latin typeface="Arial Black" panose="020B0A04020102020204" pitchFamily="34" charset="0"/>
              </a:rPr>
              <a:t>It retains that mark today</a:t>
            </a:r>
          </a:p>
          <a:p>
            <a:pPr eaLnBrk="1" hangingPunct="1"/>
            <a:r>
              <a:rPr lang="en-US" altLang="en-US" dirty="0" smtClean="0">
                <a:latin typeface="Arial Black" panose="020B0A04020102020204" pitchFamily="34" charset="0"/>
              </a:rPr>
              <a:t>~</a:t>
            </a:r>
            <a:r>
              <a:rPr lang="en-US" altLang="en-US" dirty="0" smtClean="0">
                <a:latin typeface="Arial Black" panose="020B0A04020102020204" pitchFamily="34" charset="0"/>
              </a:rPr>
              <a:t>56% </a:t>
            </a:r>
            <a:r>
              <a:rPr lang="en-US" altLang="en-US" dirty="0" err="1" smtClean="0">
                <a:latin typeface="Arial Black" panose="020B0A04020102020204" pitchFamily="34" charset="0"/>
              </a:rPr>
              <a:t>marketshare</a:t>
            </a:r>
            <a:r>
              <a:rPr lang="en-US" altLang="en-US" dirty="0" smtClean="0">
                <a:latin typeface="Arial Black" panose="020B0A04020102020204" pitchFamily="34" charset="0"/>
              </a:rPr>
              <a:t>; 66% of the 2/3 busiest</a:t>
            </a:r>
          </a:p>
          <a:p>
            <a:pPr eaLnBrk="1" hangingPunct="1"/>
            <a:r>
              <a:rPr lang="en-US" altLang="en-US" dirty="0" smtClean="0">
                <a:latin typeface="Arial Black" panose="020B0A04020102020204" pitchFamily="34" charset="0"/>
              </a:rPr>
              <a:t>Process forking/parallel processing</a:t>
            </a:r>
          </a:p>
          <a:p>
            <a:pPr eaLnBrk="1" hangingPunct="1"/>
            <a:r>
              <a:rPr lang="en-US" altLang="en-US" dirty="0" smtClean="0">
                <a:latin typeface="Arial Black" panose="020B0A04020102020204" pitchFamily="34" charset="0"/>
              </a:rPr>
              <a:t>Open source</a:t>
            </a:r>
          </a:p>
          <a:p>
            <a:pPr eaLnBrk="1" hangingPunct="1"/>
            <a:r>
              <a:rPr lang="en-US" altLang="en-US" dirty="0" smtClean="0">
                <a:latin typeface="Arial Black" panose="020B0A04020102020204" pitchFamily="34" charset="0"/>
              </a:rPr>
              <a:t>.</a:t>
            </a:r>
            <a:r>
              <a:rPr lang="en-US" altLang="en-US" dirty="0" err="1" smtClean="0">
                <a:latin typeface="Arial Black" panose="020B0A04020102020204" pitchFamily="34" charset="0"/>
              </a:rPr>
              <a:t>htaccess</a:t>
            </a:r>
            <a:r>
              <a:rPr lang="en-US" altLang="en-US" dirty="0" smtClean="0">
                <a:latin typeface="Arial Black" panose="020B0A04020102020204" pitchFamily="34" charset="0"/>
              </a:rPr>
              <a:t> local user </a:t>
            </a:r>
            <a:r>
              <a:rPr lang="en-US" altLang="en-US" dirty="0" err="1" smtClean="0">
                <a:latin typeface="Arial Black" panose="020B0A04020102020204" pitchFamily="34" charset="0"/>
              </a:rPr>
              <a:t>auth</a:t>
            </a:r>
            <a:endParaRPr lang="en-US" altLang="en-US" dirty="0" smtClean="0">
              <a:latin typeface="Arial Black" panose="020B0A04020102020204" pitchFamily="34" charset="0"/>
            </a:endParaRPr>
          </a:p>
          <a:p>
            <a:pPr eaLnBrk="1" hangingPunct="1"/>
            <a:r>
              <a:rPr lang="en-US" altLang="en-US" dirty="0" err="1" smtClean="0">
                <a:latin typeface="Arial Black" panose="020B0A04020102020204" pitchFamily="34" charset="0"/>
              </a:rPr>
              <a:t>httpd</a:t>
            </a:r>
            <a:r>
              <a:rPr lang="en-US" altLang="en-US" dirty="0" smtClean="0">
                <a:latin typeface="Arial Black" panose="020B0A04020102020204" pitchFamily="34" charset="0"/>
              </a:rPr>
              <a:t>/</a:t>
            </a:r>
            <a:r>
              <a:rPr lang="en-US" altLang="en-US" dirty="0" err="1" smtClean="0">
                <a:latin typeface="Arial Black" panose="020B0A04020102020204" pitchFamily="34" charset="0"/>
              </a:rPr>
              <a:t>httpd.conf</a:t>
            </a:r>
            <a:endParaRPr lang="en-US" altLang="en-US" dirty="0" smtClean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 Black" panose="020B0A04020102020204" pitchFamily="34" charset="0"/>
              </a:rPr>
              <a:t>On Load Balancing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 Black" panose="020B0A04020102020204" pitchFamily="34" charset="0"/>
              </a:rPr>
              <a:t>Why?</a:t>
            </a:r>
          </a:p>
          <a:p>
            <a:pPr eaLnBrk="1" hangingPunct="1"/>
            <a:r>
              <a:rPr lang="en-US" altLang="en-US" smtClean="0">
                <a:latin typeface="Arial Black" panose="020B0A04020102020204" pitchFamily="34" charset="0"/>
              </a:rPr>
              <a:t>Benefits</a:t>
            </a:r>
          </a:p>
          <a:p>
            <a:pPr eaLnBrk="1" hangingPunct="1"/>
            <a:r>
              <a:rPr lang="en-US" altLang="en-US" smtClean="0">
                <a:latin typeface="Arial Black" panose="020B0A04020102020204" pitchFamily="34" charset="0"/>
              </a:rPr>
              <a:t>Threats</a:t>
            </a:r>
          </a:p>
          <a:p>
            <a:pPr eaLnBrk="1" hangingPunct="1"/>
            <a:r>
              <a:rPr lang="en-US" altLang="en-US" smtClean="0">
                <a:latin typeface="Arial Black" panose="020B0A04020102020204" pitchFamily="34" charset="0"/>
              </a:rPr>
              <a:t>How?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 Black" panose="020B0A04020102020204" pitchFamily="34" charset="0"/>
              </a:rPr>
              <a:t>On Virtulization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Arial Black" panose="020B0A04020102020204" pitchFamily="34" charset="0"/>
              </a:rPr>
              <a:t>VMWare, </a:t>
            </a:r>
            <a:r>
              <a:rPr lang="en-US" altLang="en-US" dirty="0" smtClean="0">
                <a:latin typeface="Arial Black" panose="020B0A04020102020204" pitchFamily="34" charset="0"/>
              </a:rPr>
              <a:t>Citrix, </a:t>
            </a:r>
            <a:r>
              <a:rPr lang="en-US" altLang="en-US" dirty="0" err="1" smtClean="0">
                <a:latin typeface="Arial Black" panose="020B0A04020102020204" pitchFamily="34" charset="0"/>
              </a:rPr>
              <a:t>VirtualBox</a:t>
            </a:r>
            <a:r>
              <a:rPr lang="en-US" altLang="en-US" dirty="0" smtClean="0">
                <a:latin typeface="Arial Black" panose="020B0A04020102020204" pitchFamily="34" charset="0"/>
              </a:rPr>
              <a:t>, EC2</a:t>
            </a:r>
            <a:endParaRPr lang="en-US" altLang="en-US" dirty="0" smtClean="0">
              <a:latin typeface="Arial Black" panose="020B0A04020102020204" pitchFamily="34" charset="0"/>
            </a:endParaRPr>
          </a:p>
          <a:p>
            <a:pPr eaLnBrk="1" hangingPunct="1"/>
            <a:r>
              <a:rPr lang="en-US" altLang="en-US" dirty="0" smtClean="0">
                <a:latin typeface="Arial Black" panose="020B0A04020102020204" pitchFamily="34" charset="0"/>
              </a:rPr>
              <a:t>What is a true VM?</a:t>
            </a:r>
          </a:p>
          <a:p>
            <a:pPr eaLnBrk="1" hangingPunct="1"/>
            <a:r>
              <a:rPr lang="en-US" altLang="en-US" dirty="0" smtClean="0">
                <a:latin typeface="Arial Black" panose="020B0A04020102020204" pitchFamily="34" charset="0"/>
              </a:rPr>
              <a:t>Cost advantages</a:t>
            </a:r>
          </a:p>
          <a:p>
            <a:pPr eaLnBrk="1" hangingPunct="1"/>
            <a:r>
              <a:rPr lang="en-US" altLang="en-US" dirty="0" smtClean="0">
                <a:latin typeface="Arial Black" panose="020B0A04020102020204" pitchFamily="34" charset="0"/>
              </a:rPr>
              <a:t>Environmental advantages</a:t>
            </a:r>
          </a:p>
          <a:p>
            <a:pPr eaLnBrk="1" hangingPunct="1"/>
            <a:r>
              <a:rPr lang="en-US" altLang="en-US" dirty="0" smtClean="0">
                <a:latin typeface="Arial Black" panose="020B0A04020102020204" pitchFamily="34" charset="0"/>
              </a:rPr>
              <a:t>Resource advantages</a:t>
            </a:r>
          </a:p>
          <a:p>
            <a:pPr eaLnBrk="1" hangingPunct="1"/>
            <a:r>
              <a:rPr lang="en-US" altLang="en-US" dirty="0" smtClean="0">
                <a:latin typeface="Arial Black" panose="020B0A04020102020204" pitchFamily="34" charset="0"/>
              </a:rPr>
              <a:t>Backup/snapshot advantages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 Black" panose="020B0A04020102020204" pitchFamily="34" charset="0"/>
              </a:rPr>
              <a:t>IPv6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Arial Black" panose="020B0A04020102020204" pitchFamily="34" charset="0"/>
              </a:rPr>
              <a:t>Developed 12/1998 – RFC2460</a:t>
            </a:r>
          </a:p>
          <a:p>
            <a:pPr eaLnBrk="1" hangingPunct="1"/>
            <a:r>
              <a:rPr lang="en-US" altLang="en-US" dirty="0" smtClean="0">
                <a:latin typeface="Arial Black" panose="020B0A04020102020204" pitchFamily="34" charset="0"/>
              </a:rPr>
              <a:t>4 times larger addresses, hex instead of binary</a:t>
            </a:r>
          </a:p>
          <a:p>
            <a:pPr eaLnBrk="1" hangingPunct="1"/>
            <a:r>
              <a:rPr lang="en-US" altLang="en-US" dirty="0" smtClean="0">
                <a:latin typeface="Arial Black" panose="020B0A04020102020204" pitchFamily="34" charset="0"/>
              </a:rPr>
              <a:t>&lt; 1% adoption currently</a:t>
            </a:r>
          </a:p>
          <a:p>
            <a:pPr eaLnBrk="1" hangingPunct="1"/>
            <a:r>
              <a:rPr lang="en-US" altLang="en-US" dirty="0" smtClean="0">
                <a:latin typeface="Arial Black" panose="020B0A04020102020204" pitchFamily="34" charset="0"/>
              </a:rPr>
              <a:t>Exhaustion of IPv4 is reality.</a:t>
            </a:r>
          </a:p>
          <a:p>
            <a:pPr eaLnBrk="1" hangingPunct="1"/>
            <a:r>
              <a:rPr lang="en-US" altLang="en-US" dirty="0" smtClean="0">
                <a:latin typeface="Arial Black" panose="020B0A04020102020204" pitchFamily="34" charset="0"/>
              </a:rPr>
              <a:t>RIRs to take reclamation action</a:t>
            </a:r>
          </a:p>
          <a:p>
            <a:pPr eaLnBrk="1" hangingPunct="1"/>
            <a:r>
              <a:rPr lang="en-US" altLang="en-US" dirty="0" smtClean="0">
                <a:latin typeface="Arial Black" panose="020B0A04020102020204" pitchFamily="34" charset="0"/>
              </a:rPr>
              <a:t>Drive to NAT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</a:majorFont>
      <a:minorFont>
        <a:latin typeface="Goudy Old Style"/>
        <a:ea typeface=""/>
        <a:cs typeface=""/>
        <a:font script="Jpan" typeface="ＭＳ 明朝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62</TotalTime>
  <Words>107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Inkwell</vt:lpstr>
      <vt:lpstr>Apache Advanced Networking Topics for the Web</vt:lpstr>
      <vt:lpstr>They don’t use IIS</vt:lpstr>
      <vt:lpstr>On Load Balancing</vt:lpstr>
      <vt:lpstr>On Virtulization</vt:lpstr>
      <vt:lpstr>IPv6</vt:lpstr>
    </vt:vector>
  </TitlesOfParts>
  <Company>Texas A&amp;M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Networking Apache</dc:title>
  <dc:creator>rtjones</dc:creator>
  <cp:lastModifiedBy>rtjones</cp:lastModifiedBy>
  <cp:revision>9</cp:revision>
  <dcterms:created xsi:type="dcterms:W3CDTF">2010-11-11T19:54:35Z</dcterms:created>
  <dcterms:modified xsi:type="dcterms:W3CDTF">2015-10-06T12:18:53Z</dcterms:modified>
</cp:coreProperties>
</file>