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2" r:id="rId25"/>
    <p:sldId id="284" r:id="rId26"/>
    <p:sldId id="285" r:id="rId27"/>
    <p:sldId id="286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-10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2F7C-C67E-4841-8DDD-C77BF386E260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11632-1E84-4A25-BB87-FAB8800BB60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2F7C-C67E-4841-8DDD-C77BF386E260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11632-1E84-4A25-BB87-FAB8800BB6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2F7C-C67E-4841-8DDD-C77BF386E260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11632-1E84-4A25-BB87-FAB8800BB6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2F7C-C67E-4841-8DDD-C77BF386E260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11632-1E84-4A25-BB87-FAB8800BB6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2F7C-C67E-4841-8DDD-C77BF386E260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11632-1E84-4A25-BB87-FAB8800BB60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2F7C-C67E-4841-8DDD-C77BF386E260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11632-1E84-4A25-BB87-FAB8800BB6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2F7C-C67E-4841-8DDD-C77BF386E260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11632-1E84-4A25-BB87-FAB8800BB6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2F7C-C67E-4841-8DDD-C77BF386E260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11632-1E84-4A25-BB87-FAB8800BB6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2F7C-C67E-4841-8DDD-C77BF386E260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11632-1E84-4A25-BB87-FAB8800BB6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2F7C-C67E-4841-8DDD-C77BF386E260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11632-1E84-4A25-BB87-FAB8800BB6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2F7C-C67E-4841-8DDD-C77BF386E260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6111632-1E84-4A25-BB87-FAB8800BB60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ACB2F7C-C67E-4841-8DDD-C77BF386E260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6111632-1E84-4A25-BB87-FAB8800BB606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gc.org/tsc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rtjones@trez.net" TargetMode="External"/><Relationship Id="rId2" Type="http://schemas.openxmlformats.org/officeDocument/2006/relationships/hyperlink" Target="mailto:messingwithyourmind@nowhere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ostfix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DNS, Postfix, Dovecot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mtpd</a:t>
            </a:r>
            <a:r>
              <a:rPr lang="en-US" dirty="0" smtClean="0"/>
              <a:t>/</a:t>
            </a:r>
            <a:r>
              <a:rPr lang="en-US" dirty="0" err="1" smtClean="0"/>
              <a:t>imapd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648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>
                <a:latin typeface="Courier New" pitchFamily="49" charset="0"/>
              </a:rPr>
              <a:t>main.cf</a:t>
            </a:r>
            <a:r>
              <a:rPr lang="en-US" altLang="en-US" smtClean="0"/>
              <a:t> – Delivery Addesses</a:t>
            </a:r>
            <a:endParaRPr lang="en-US" altLang="en-US" b="1" smtClean="0">
              <a:latin typeface="Courier New" pitchFamily="49" charset="0"/>
            </a:endParaRPr>
          </a:p>
        </p:txBody>
      </p:sp>
      <p:sp>
        <p:nvSpPr>
          <p:cNvPr id="112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Address Configuration</a:t>
            </a:r>
          </a:p>
          <a:p>
            <a:pPr lvl="1" eaLnBrk="1" hangingPunct="1"/>
            <a:r>
              <a:rPr lang="en-US" altLang="en-US" sz="2400" b="1" smtClean="0">
                <a:latin typeface="Courier New" pitchFamily="49" charset="0"/>
              </a:rPr>
              <a:t>myhostname = tempest.cs.iupui.edu</a:t>
            </a:r>
          </a:p>
          <a:p>
            <a:pPr lvl="1" eaLnBrk="1" hangingPunct="1"/>
            <a:r>
              <a:rPr lang="en-US" altLang="en-US" sz="2400" b="1" smtClean="0">
                <a:latin typeface="Courier New" pitchFamily="49" charset="0"/>
              </a:rPr>
              <a:t>mydomain = cs.iupui.edu</a:t>
            </a:r>
          </a:p>
          <a:p>
            <a:pPr lvl="1" eaLnBrk="1" hangingPunct="1"/>
            <a:r>
              <a:rPr lang="en-US" altLang="en-US" sz="2400" b="1" smtClean="0">
                <a:latin typeface="Courier New" pitchFamily="49" charset="0"/>
              </a:rPr>
              <a:t>myorigin = $mydomain</a:t>
            </a:r>
          </a:p>
          <a:p>
            <a:pPr lvl="1" eaLnBrk="1" hangingPunct="1"/>
            <a:r>
              <a:rPr lang="en-US" altLang="en-US" sz="2400" b="1" smtClean="0">
                <a:latin typeface="Courier New" pitchFamily="49" charset="0"/>
              </a:rPr>
              <a:t>mydestination = $myhostname, localhost.$mydomain, localhost, $mydomain</a:t>
            </a:r>
          </a:p>
          <a:p>
            <a:pPr eaLnBrk="1" hangingPunct="1"/>
            <a:r>
              <a:rPr lang="en-US" altLang="en-US" sz="2800" smtClean="0"/>
              <a:t>Smart Host</a:t>
            </a:r>
          </a:p>
          <a:p>
            <a:pPr lvl="1" eaLnBrk="1" hangingPunct="1"/>
            <a:r>
              <a:rPr lang="en-US" altLang="en-US" sz="2400" b="1" smtClean="0">
                <a:latin typeface="Courier New" pitchFamily="49" charset="0"/>
              </a:rPr>
              <a:t>relayhost = mail-relay.iu.edu</a:t>
            </a:r>
          </a:p>
        </p:txBody>
      </p:sp>
    </p:spTree>
    <p:extLst>
      <p:ext uri="{BB962C8B-B14F-4D97-AF65-F5344CB8AC3E}">
        <p14:creationId xmlns:p14="http://schemas.microsoft.com/office/powerpoint/2010/main" val="117847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>
                <a:latin typeface="Courier New" pitchFamily="49" charset="0"/>
              </a:rPr>
              <a:t>main.cf</a:t>
            </a:r>
            <a:r>
              <a:rPr lang="en-US" altLang="en-US" smtClean="0"/>
              <a:t> – SMTPd</a:t>
            </a:r>
            <a:r>
              <a:rPr lang="en-US" altLang="en-US" b="1" smtClean="0">
                <a:latin typeface="Courier New" pitchFamily="49" charset="0"/>
              </a:rPr>
              <a:t> </a:t>
            </a:r>
            <a:endParaRPr lang="en-US" altLang="en-US" smtClean="0"/>
          </a:p>
        </p:txBody>
      </p:sp>
      <p:sp>
        <p:nvSpPr>
          <p:cNvPr id="122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b="1" smtClean="0">
                <a:latin typeface="Courier New" pitchFamily="49" charset="0"/>
              </a:rPr>
              <a:t>smtpd_banner = $myhostname ESMTP $mail_name</a:t>
            </a:r>
          </a:p>
          <a:p>
            <a:pPr eaLnBrk="1" hangingPunct="1"/>
            <a:r>
              <a:rPr lang="en-US" altLang="en-US" sz="2800" b="1" smtClean="0">
                <a:latin typeface="Courier New" pitchFamily="49" charset="0"/>
              </a:rPr>
              <a:t>smtpd_helo_required = yes</a:t>
            </a:r>
          </a:p>
          <a:p>
            <a:pPr eaLnBrk="1" hangingPunct="1"/>
            <a:r>
              <a:rPr lang="en-US" altLang="en-US" sz="2800" b="1" smtClean="0">
                <a:latin typeface="Courier New" pitchFamily="49" charset="0"/>
              </a:rPr>
              <a:t>smtpd_recipient_restrictions = permit_sasl_authenticated, permit_mynetworks, reject_unauth_destination</a:t>
            </a:r>
          </a:p>
          <a:p>
            <a:pPr eaLnBrk="1" hangingPunct="1"/>
            <a:endParaRPr lang="en-US" altLang="en-US" sz="2800" b="1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98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Authenticated Delivery</a:t>
            </a:r>
          </a:p>
        </p:txBody>
      </p:sp>
      <p:sp>
        <p:nvSpPr>
          <p:cNvPr id="133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Only allow valid users to send email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b="1" smtClean="0">
                <a:latin typeface="Courier New" pitchFamily="49" charset="0"/>
              </a:rPr>
              <a:t>main.cf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smtpd_sasl_auth_enable = yes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smtpd_sasl_loglevel = 2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smtpd_sasl_received_header = yes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b="1" smtClean="0">
                <a:latin typeface="Courier New" pitchFamily="49" charset="0"/>
              </a:rPr>
              <a:t>saslauthd</a:t>
            </a:r>
            <a:r>
              <a:rPr lang="en-US" altLang="en-US" smtClean="0"/>
              <a:t> Daemon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 smtClean="0">
                <a:latin typeface="Courier New" pitchFamily="49" charset="0"/>
              </a:rPr>
              <a:t>/etc/sysconfig/saslauthd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 smtClean="0">
                <a:latin typeface="Courier New" pitchFamily="49" charset="0"/>
              </a:rPr>
              <a:t>/usr/lib/sasl2/smtpd.conf</a:t>
            </a:r>
          </a:p>
        </p:txBody>
      </p:sp>
    </p:spTree>
    <p:extLst>
      <p:ext uri="{BB962C8B-B14F-4D97-AF65-F5344CB8AC3E}">
        <p14:creationId xmlns:p14="http://schemas.microsoft.com/office/powerpoint/2010/main" val="3502689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SSL Support</a:t>
            </a:r>
          </a:p>
        </p:txBody>
      </p:sp>
      <p:sp>
        <p:nvSpPr>
          <p:cNvPr id="143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Authenticated access must be protected</a:t>
            </a:r>
          </a:p>
          <a:p>
            <a:pPr eaLnBrk="1" hangingPunct="1"/>
            <a:r>
              <a:rPr lang="en-US" altLang="en-US" sz="2800" b="1" smtClean="0">
                <a:latin typeface="Courier New" pitchFamily="49" charset="0"/>
              </a:rPr>
              <a:t>main.cf</a:t>
            </a:r>
          </a:p>
          <a:p>
            <a:pPr lvl="1" eaLnBrk="1" hangingPunct="1"/>
            <a:r>
              <a:rPr lang="en-US" altLang="en-US" sz="2400" smtClean="0"/>
              <a:t>smtpd_use_tls = yes</a:t>
            </a:r>
          </a:p>
          <a:p>
            <a:pPr lvl="1" eaLnBrk="1" hangingPunct="1"/>
            <a:r>
              <a:rPr lang="en-US" altLang="en-US" sz="2400" smtClean="0"/>
              <a:t>smtpd_tls_auth_only = yes</a:t>
            </a:r>
          </a:p>
          <a:p>
            <a:pPr lvl="1" eaLnBrk="1" hangingPunct="1"/>
            <a:r>
              <a:rPr lang="en-US" altLang="en-US" sz="2400" smtClean="0"/>
              <a:t>smtpd_tls_key_file = /etc/postfix/certs/smtpd.key</a:t>
            </a:r>
          </a:p>
          <a:p>
            <a:pPr lvl="1" eaLnBrk="1" hangingPunct="1"/>
            <a:r>
              <a:rPr lang="en-US" altLang="en-US" sz="2400" smtClean="0"/>
              <a:t>smtpd_tls_cert_file = /etc/postfix/certs/smtpd.crt</a:t>
            </a:r>
          </a:p>
          <a:p>
            <a:pPr lvl="1" eaLnBrk="1" hangingPunct="1"/>
            <a:r>
              <a:rPr lang="en-US" altLang="en-US" sz="2400" smtClean="0"/>
              <a:t>smtpd_tls_loglevel = 2</a:t>
            </a:r>
          </a:p>
          <a:p>
            <a:pPr lvl="1" eaLnBrk="1" hangingPunct="1"/>
            <a:r>
              <a:rPr lang="en-US" altLang="en-US" sz="2400" smtClean="0"/>
              <a:t>smtpd_tls_received_header = yes</a:t>
            </a:r>
          </a:p>
          <a:p>
            <a:pPr lvl="1" eaLnBrk="1" hangingPunct="1"/>
            <a:r>
              <a:rPr lang="en-US" altLang="en-US" sz="2400" smtClean="0"/>
              <a:t>smtpd_tls_session_cache_timeout = 3600s</a:t>
            </a:r>
          </a:p>
          <a:p>
            <a:pPr lvl="1" eaLnBrk="1" hangingPunct="1"/>
            <a:endParaRPr lang="en-US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3356998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Mail Forwarding</a:t>
            </a:r>
          </a:p>
        </p:txBody>
      </p:sp>
      <p:sp>
        <p:nvSpPr>
          <p:cNvPr id="153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b="1" smtClean="0">
                <a:latin typeface="Courier New" pitchFamily="49" charset="0"/>
              </a:rPr>
              <a:t>/etc/postfix/aliases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2000" b="1" i="1" smtClean="0">
                <a:latin typeface="Courier New" pitchFamily="49" charset="0"/>
              </a:rPr>
              <a:t>alias: real-address[,…]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1" smtClean="0">
                <a:latin typeface="Courier New" pitchFamily="49" charset="0"/>
              </a:rPr>
              <a:t>newaliases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1" smtClean="0">
                <a:latin typeface="Courier New" pitchFamily="49" charset="0"/>
              </a:rPr>
              <a:t>postmaster@cs.iupui.edu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1" smtClean="0">
                <a:latin typeface="Courier New" pitchFamily="49" charset="0"/>
              </a:rPr>
              <a:t>main.cf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b="1" smtClean="0">
                <a:latin typeface="Courier New" pitchFamily="49" charset="0"/>
              </a:rPr>
              <a:t>alias_maps = hash:/etc/postfix/aliases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b="1" smtClean="0">
                <a:latin typeface="Courier New" pitchFamily="49" charset="0"/>
              </a:rPr>
              <a:t>alias_database = hash:/etc/postfix/aliases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1" smtClean="0">
                <a:latin typeface="Courier New" pitchFamily="49" charset="0"/>
              </a:rPr>
              <a:t>~/.forward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Mailing lists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b="1" i="1" smtClean="0">
                <a:latin typeface="Courier New" pitchFamily="49" charset="0"/>
              </a:rPr>
              <a:t>alias: :include:&lt;path_to_file&gt;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Majordomo &amp; mailmain</a:t>
            </a:r>
          </a:p>
        </p:txBody>
      </p:sp>
    </p:spTree>
    <p:extLst>
      <p:ext uri="{BB962C8B-B14F-4D97-AF65-F5344CB8AC3E}">
        <p14:creationId xmlns:p14="http://schemas.microsoft.com/office/powerpoint/2010/main" val="1104251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Reading Email</a:t>
            </a:r>
          </a:p>
        </p:txBody>
      </p:sp>
      <p:sp>
        <p:nvSpPr>
          <p:cNvPr id="163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IMAP/IMAPS</a:t>
            </a:r>
          </a:p>
          <a:p>
            <a:pPr lvl="1" eaLnBrk="1" hangingPunct="1"/>
            <a:r>
              <a:rPr lang="en-US" altLang="en-US" smtClean="0"/>
              <a:t>Used to read messages online</a:t>
            </a:r>
          </a:p>
          <a:p>
            <a:pPr lvl="1" eaLnBrk="1" hangingPunct="1"/>
            <a:r>
              <a:rPr lang="en-US" altLang="en-US" smtClean="0"/>
              <a:t>Should always use with via SSL </a:t>
            </a:r>
          </a:p>
          <a:p>
            <a:pPr lvl="1" eaLnBrk="1" hangingPunct="1"/>
            <a:r>
              <a:rPr lang="en-US" altLang="en-US" smtClean="0"/>
              <a:t>Typically started via inetd/xinetd</a:t>
            </a:r>
          </a:p>
          <a:p>
            <a:pPr eaLnBrk="1" hangingPunct="1"/>
            <a:r>
              <a:rPr lang="en-US" altLang="en-US" smtClean="0"/>
              <a:t>Webmail</a:t>
            </a:r>
          </a:p>
          <a:p>
            <a:pPr lvl="1" eaLnBrk="1" hangingPunct="1"/>
            <a:r>
              <a:rPr lang="en-US" altLang="en-US" smtClean="0"/>
              <a:t>Squirrelmail</a:t>
            </a:r>
          </a:p>
          <a:p>
            <a:pPr lvl="1" eaLnBrk="1" hangingPunct="1"/>
            <a:r>
              <a:rPr lang="en-US" altLang="en-US" smtClean="0"/>
              <a:t>Horde</a:t>
            </a:r>
          </a:p>
        </p:txBody>
      </p:sp>
    </p:spTree>
    <p:extLst>
      <p:ext uri="{BB962C8B-B14F-4D97-AF65-F5344CB8AC3E}">
        <p14:creationId xmlns:p14="http://schemas.microsoft.com/office/powerpoint/2010/main" val="710530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Opening Spam-dora’s Box</a:t>
            </a:r>
          </a:p>
        </p:txBody>
      </p:sp>
      <p:sp>
        <p:nvSpPr>
          <p:cNvPr id="174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April 12, 1994 – Lawyers Laurence Canter and Martha Siegel sent message about upcoming Green Card lottery to some 6000+ Usenet News Groups in less than 90 minutes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Arizona ISP Internet Direct received so many email complaints, their email server(s) crashed more than 15 times.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C&amp;S account gets cancelled and threaten to sue (although never do)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C&amp;S publish </a:t>
            </a:r>
            <a:r>
              <a:rPr lang="en-US" altLang="en-US" sz="2800" u="sng" smtClean="0"/>
              <a:t>How to Make a Fortune on the Information Superhighway</a:t>
            </a:r>
            <a:r>
              <a:rPr lang="en-US" altLang="en-US" sz="2800" smtClean="0"/>
              <a:t> (1995)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en-US" altLang="en-US" sz="2800" smtClean="0"/>
          </a:p>
          <a:p>
            <a:pPr lvl="1" eaLnBrk="1" hangingPunct="1">
              <a:lnSpc>
                <a:spcPct val="80000"/>
              </a:lnSpc>
            </a:pPr>
            <a:endParaRPr lang="en-US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2434338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21 </a:t>
            </a:r>
            <a:r>
              <a:rPr lang="en-US" altLang="en-US" dirty="0" smtClean="0"/>
              <a:t>years later…</a:t>
            </a:r>
          </a:p>
        </p:txBody>
      </p:sp>
      <p:sp>
        <p:nvSpPr>
          <p:cNvPr id="184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 smtClean="0"/>
              <a:t>SPAM (Unsolicited Commercial Email) </a:t>
            </a:r>
            <a:r>
              <a:rPr lang="en-US" altLang="en-US" sz="2800" dirty="0" smtClean="0"/>
              <a:t>90</a:t>
            </a:r>
            <a:r>
              <a:rPr lang="en-US" altLang="en-US" sz="2800" dirty="0" smtClean="0"/>
              <a:t>% - 94% of all email </a:t>
            </a:r>
            <a:endParaRPr lang="en-US" altLang="en-US" sz="28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 smtClean="0"/>
              <a:t>Phishing </a:t>
            </a:r>
            <a:r>
              <a:rPr lang="en-US" altLang="en-US" sz="2800" dirty="0" smtClean="0"/>
              <a:t>Attacks </a:t>
            </a:r>
            <a:r>
              <a:rPr lang="en-US" altLang="en-US" sz="2800" dirty="0" smtClean="0"/>
              <a:t>4% </a:t>
            </a:r>
            <a:r>
              <a:rPr lang="en-US" altLang="en-US" sz="2800" dirty="0" smtClean="0"/>
              <a:t>of all email </a:t>
            </a:r>
            <a:r>
              <a:rPr lang="en-US" altLang="en-US" sz="2800" dirty="0" smtClean="0"/>
              <a:t>and </a:t>
            </a:r>
            <a:r>
              <a:rPr lang="en-US" altLang="en-US" sz="2800" dirty="0" smtClean="0"/>
              <a:t>growing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 smtClean="0"/>
              <a:t>Significant increase in Botnets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 smtClean="0"/>
              <a:t>Top Spam-Sending Countries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smtClean="0"/>
              <a:t>United States (37.9%)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smtClean="0"/>
              <a:t>China </a:t>
            </a:r>
            <a:r>
              <a:rPr lang="en-US" altLang="en-US" sz="2400" dirty="0" smtClean="0"/>
              <a:t>(9.6</a:t>
            </a:r>
            <a:r>
              <a:rPr lang="en-US" altLang="en-US" sz="2400" dirty="0" smtClean="0"/>
              <a:t>%)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smtClean="0"/>
              <a:t>United Kingdom </a:t>
            </a:r>
            <a:r>
              <a:rPr lang="en-US" altLang="en-US" sz="2400" dirty="0" smtClean="0"/>
              <a:t>(5.3</a:t>
            </a:r>
            <a:r>
              <a:rPr lang="en-US" altLang="en-US" sz="2400" dirty="0" smtClean="0"/>
              <a:t>%)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smtClean="0"/>
              <a:t>Germany (3.8%)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smtClean="0"/>
              <a:t>Brazil (3.8%)</a:t>
            </a:r>
          </a:p>
        </p:txBody>
      </p:sp>
    </p:spTree>
    <p:extLst>
      <p:ext uri="{BB962C8B-B14F-4D97-AF65-F5344CB8AC3E}">
        <p14:creationId xmlns:p14="http://schemas.microsoft.com/office/powerpoint/2010/main" val="38494460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Costs of Spam</a:t>
            </a:r>
          </a:p>
        </p:txBody>
      </p:sp>
      <p:sp>
        <p:nvSpPr>
          <p:cNvPr id="194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Spammers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Great ROI!!!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Malware writer partnerships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Phishing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Recipent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Bandwidth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Storage space</a:t>
            </a:r>
          </a:p>
        </p:txBody>
      </p:sp>
    </p:spTree>
    <p:extLst>
      <p:ext uri="{BB962C8B-B14F-4D97-AF65-F5344CB8AC3E}">
        <p14:creationId xmlns:p14="http://schemas.microsoft.com/office/powerpoint/2010/main" val="901554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SPAM Filtering Techniques</a:t>
            </a:r>
          </a:p>
        </p:txBody>
      </p:sp>
      <p:sp>
        <p:nvSpPr>
          <p:cNvPr id="204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Black lists</a:t>
            </a:r>
          </a:p>
          <a:p>
            <a:pPr eaLnBrk="1" hangingPunct="1"/>
            <a:r>
              <a:rPr lang="en-US" altLang="en-US" smtClean="0"/>
              <a:t>White lists</a:t>
            </a:r>
          </a:p>
          <a:p>
            <a:pPr eaLnBrk="1" hangingPunct="1"/>
            <a:r>
              <a:rPr lang="en-US" altLang="en-US" smtClean="0"/>
              <a:t>Content (keyword blocking)</a:t>
            </a:r>
          </a:p>
          <a:p>
            <a:pPr eaLnBrk="1" hangingPunct="1"/>
            <a:r>
              <a:rPr lang="en-US" altLang="en-US" smtClean="0"/>
              <a:t>Invalid addresses/header values</a:t>
            </a:r>
          </a:p>
          <a:p>
            <a:pPr eaLnBrk="1" hangingPunct="1"/>
            <a:r>
              <a:rPr lang="en-US" altLang="en-US" smtClean="0"/>
              <a:t>Heuristics</a:t>
            </a:r>
          </a:p>
          <a:p>
            <a:pPr eaLnBrk="1" hangingPunct="1"/>
            <a:r>
              <a:rPr lang="en-US" altLang="en-US" smtClean="0"/>
              <a:t>Bayesian Filtering</a:t>
            </a:r>
          </a:p>
        </p:txBody>
      </p:sp>
    </p:spTree>
    <p:extLst>
      <p:ext uri="{BB962C8B-B14F-4D97-AF65-F5344CB8AC3E}">
        <p14:creationId xmlns:p14="http://schemas.microsoft.com/office/powerpoint/2010/main" val="1880181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Mail / MTA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TCP/25</a:t>
            </a:r>
          </a:p>
          <a:p>
            <a:r>
              <a:rPr lang="en-US" dirty="0" err="1" smtClean="0"/>
              <a:t>Sendmail</a:t>
            </a:r>
            <a:endParaRPr lang="en-US" dirty="0" smtClean="0"/>
          </a:p>
          <a:p>
            <a:r>
              <a:rPr lang="en-US" dirty="0" smtClean="0"/>
              <a:t>Postfix  - /</a:t>
            </a:r>
            <a:r>
              <a:rPr lang="en-US" dirty="0" err="1" smtClean="0"/>
              <a:t>etc</a:t>
            </a:r>
            <a:r>
              <a:rPr lang="en-US" dirty="0" smtClean="0"/>
              <a:t>/postfix</a:t>
            </a:r>
          </a:p>
          <a:p>
            <a:r>
              <a:rPr lang="en-US" dirty="0"/>
              <a:t> </a:t>
            </a:r>
            <a:r>
              <a:rPr lang="en-US" dirty="0" smtClean="0"/>
              <a:t>/</a:t>
            </a:r>
            <a:r>
              <a:rPr lang="en-US" dirty="0" err="1" smtClean="0"/>
              <a:t>var</a:t>
            </a:r>
            <a:r>
              <a:rPr lang="en-US" dirty="0" smtClean="0"/>
              <a:t>/log/</a:t>
            </a:r>
          </a:p>
          <a:p>
            <a:r>
              <a:rPr lang="en-US" dirty="0"/>
              <a:t> </a:t>
            </a:r>
            <a:r>
              <a:rPr lang="en-US" dirty="0" err="1" smtClean="0"/>
              <a:t>postqueue</a:t>
            </a:r>
            <a:r>
              <a:rPr lang="en-US" dirty="0" smtClean="0"/>
              <a:t> –p (Queue status)</a:t>
            </a:r>
          </a:p>
          <a:p>
            <a:r>
              <a:rPr lang="en-US" dirty="0" smtClean="0"/>
              <a:t> Dovecot/IMAPS/POPS - servers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16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Greylisting</a:t>
            </a:r>
          </a:p>
        </p:txBody>
      </p:sp>
      <p:sp>
        <p:nvSpPr>
          <p:cNvPr id="215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Each message identified by a triplet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Envelope recipient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Envelope sender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IP address of delivering host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Delivery based on following rules: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If IP address or recipient on whitelist – send msg to recipient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If not seen triplet before – send tempfail msg and record triplet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If time limit on triplet not expired – send tmpfail msg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If time limit on triplet expired – send msg to recipient and update last seen time.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Remove triplet from database after not seen for set period of time</a:t>
            </a:r>
          </a:p>
        </p:txBody>
      </p:sp>
    </p:spTree>
    <p:extLst>
      <p:ext uri="{BB962C8B-B14F-4D97-AF65-F5344CB8AC3E}">
        <p14:creationId xmlns:p14="http://schemas.microsoft.com/office/powerpoint/2010/main" val="28371611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Sender Policy Framework (SPF)</a:t>
            </a:r>
          </a:p>
        </p:txBody>
      </p:sp>
      <p:sp>
        <p:nvSpPr>
          <p:cNvPr id="225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Receiving host verifies sender is legitimate mail server for originating domain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Add TXT (SPF) records to Domain DNS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Domain specific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Each host with MX record (also A, PTR,  IP </a:t>
            </a:r>
            <a:r>
              <a:rPr lang="en-US" altLang="en-US" sz="2000" dirty="0" err="1" smtClean="0"/>
              <a:t>addr</a:t>
            </a:r>
            <a:r>
              <a:rPr lang="en-US" altLang="en-US" sz="2000" dirty="0" smtClean="0"/>
              <a:t>, external hosts)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dirty="0" smtClean="0">
                <a:latin typeface="Courier New" pitchFamily="49" charset="0"/>
              </a:rPr>
              <a:t>tamu.edu</a:t>
            </a:r>
            <a:r>
              <a:rPr lang="en-US" altLang="en-US" sz="1800" b="1" dirty="0" smtClean="0">
                <a:latin typeface="Courier New" pitchFamily="49" charset="0"/>
              </a:rPr>
              <a:t>. IN TXT "v=spf1 mx </a:t>
            </a:r>
            <a:r>
              <a:rPr lang="en-US" altLang="en-US" sz="1800" b="1" dirty="0" smtClean="0">
                <a:latin typeface="Courier New" pitchFamily="49" charset="0"/>
              </a:rPr>
              <a:t>a:smtp-relay.tamu.edu</a:t>
            </a:r>
            <a:r>
              <a:rPr lang="en-US" altLang="en-US" sz="1800" b="1" dirty="0" smtClean="0">
                <a:latin typeface="Courier New" pitchFamily="49" charset="0"/>
              </a:rPr>
              <a:t>"</a:t>
            </a:r>
            <a:r>
              <a:rPr lang="en-US" altLang="en-US" sz="2000" dirty="0" smtClean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Issues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Breaks email forwarding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Spammers can still send messages if they have an account on domain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Most major ISPs do not support SPF (yet)</a:t>
            </a:r>
          </a:p>
        </p:txBody>
      </p:sp>
    </p:spTree>
    <p:extLst>
      <p:ext uri="{BB962C8B-B14F-4D97-AF65-F5344CB8AC3E}">
        <p14:creationId xmlns:p14="http://schemas.microsoft.com/office/powerpoint/2010/main" val="105550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Clam Antivirus</a:t>
            </a:r>
          </a:p>
        </p:txBody>
      </p:sp>
      <p:sp>
        <p:nvSpPr>
          <p:cNvPr id="245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 smtClean="0"/>
              <a:t>Open Source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 smtClean="0"/>
              <a:t>If signature match…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smtClean="0"/>
              <a:t>Added header fields: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b="1" dirty="0" smtClean="0">
                <a:latin typeface="Courier New" pitchFamily="49" charset="0"/>
              </a:rPr>
              <a:t>Delivered-To: virus-quarantine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b="1" dirty="0" smtClean="0">
                <a:latin typeface="Courier New" pitchFamily="49" charset="0"/>
              </a:rPr>
              <a:t>X-Quarantine-Id: &lt;zzWB7-YxAXsI&gt;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b="1" dirty="0" smtClean="0">
                <a:latin typeface="Courier New" pitchFamily="49" charset="0"/>
              </a:rPr>
              <a:t>X-</a:t>
            </a:r>
            <a:r>
              <a:rPr lang="en-US" altLang="en-US" sz="2000" b="1" dirty="0" err="1" smtClean="0">
                <a:latin typeface="Courier New" pitchFamily="49" charset="0"/>
              </a:rPr>
              <a:t>Amavis</a:t>
            </a:r>
            <a:r>
              <a:rPr lang="en-US" altLang="en-US" sz="2000" b="1" dirty="0" smtClean="0">
                <a:latin typeface="Courier New" pitchFamily="49" charset="0"/>
              </a:rPr>
              <a:t>-Alert: INFECTED, message contains virus: &lt;</a:t>
            </a:r>
            <a:r>
              <a:rPr lang="en-US" altLang="en-US" sz="2000" b="1" i="1" dirty="0" smtClean="0">
                <a:latin typeface="Courier New" pitchFamily="49" charset="0"/>
              </a:rPr>
              <a:t>virus signature ID&gt;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smtClean="0"/>
              <a:t>Moved to quarantine area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 smtClean="0"/>
              <a:t>Hourly </a:t>
            </a:r>
            <a:r>
              <a:rPr lang="en-US" altLang="en-US" sz="2800" dirty="0" smtClean="0"/>
              <a:t>checks for signature updates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 smtClean="0"/>
              <a:t>Phishing signatures included </a:t>
            </a:r>
            <a:r>
              <a:rPr lang="en-US" altLang="en-US" sz="2800" dirty="0" smtClean="0">
                <a:sym typeface="Wingdings" charset="2"/>
              </a:rPr>
              <a:t></a:t>
            </a:r>
            <a:endParaRPr lang="en-US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0967250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Spamassassin</a:t>
            </a:r>
          </a:p>
        </p:txBody>
      </p:sp>
      <p:sp>
        <p:nvSpPr>
          <p:cNvPr id="256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Open Source (Part of Apache project)</a:t>
            </a:r>
          </a:p>
          <a:p>
            <a:pPr eaLnBrk="1" hangingPunct="1"/>
            <a:r>
              <a:rPr lang="en-US" altLang="en-US" smtClean="0"/>
              <a:t>Weighted Heuristic tests </a:t>
            </a:r>
          </a:p>
          <a:p>
            <a:pPr lvl="1" eaLnBrk="1" hangingPunct="1"/>
            <a:r>
              <a:rPr lang="en-US" altLang="en-US" smtClean="0"/>
              <a:t>Full Message</a:t>
            </a:r>
          </a:p>
          <a:p>
            <a:pPr lvl="1" eaLnBrk="1" hangingPunct="1"/>
            <a:r>
              <a:rPr lang="en-US" altLang="en-US" smtClean="0"/>
              <a:t>Header</a:t>
            </a:r>
          </a:p>
          <a:p>
            <a:pPr lvl="1" eaLnBrk="1" hangingPunct="1"/>
            <a:r>
              <a:rPr lang="en-US" altLang="en-US" smtClean="0"/>
              <a:t>Body</a:t>
            </a:r>
          </a:p>
          <a:p>
            <a:pPr lvl="1" eaLnBrk="1" hangingPunct="1"/>
            <a:r>
              <a:rPr lang="en-US" altLang="en-US" smtClean="0"/>
              <a:t>URI</a:t>
            </a:r>
          </a:p>
          <a:p>
            <a:pPr eaLnBrk="1" hangingPunct="1"/>
            <a:r>
              <a:rPr lang="en-US" altLang="en-US" smtClean="0"/>
              <a:t>Third party plugins</a:t>
            </a:r>
          </a:p>
        </p:txBody>
      </p:sp>
    </p:spTree>
    <p:extLst>
      <p:ext uri="{BB962C8B-B14F-4D97-AF65-F5344CB8AC3E}">
        <p14:creationId xmlns:p14="http://schemas.microsoft.com/office/powerpoint/2010/main" val="27523196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SA: Message Body Tests</a:t>
            </a:r>
          </a:p>
        </p:txBody>
      </p:sp>
      <p:sp>
        <p:nvSpPr>
          <p:cNvPr id="286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Common Spam content checks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HTML obfuscation*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Locale specific checks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URLs in RBLs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Bayesian Filters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Calculates probability message is Spam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(- score) &lt; 50% / (+ score) &gt; 50%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Must be trained using Spam and “Ham”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6275388" y="6330950"/>
            <a:ext cx="2581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altLang="en-US" sz="1400" b="0">
                <a:latin typeface="Tahoma" pitchFamily="34" charset="0"/>
              </a:rPr>
              <a:t>*</a:t>
            </a:r>
            <a:r>
              <a:rPr lang="en-US" altLang="en-US" sz="1400" b="0">
                <a:latin typeface="Tahoma" pitchFamily="34" charset="0"/>
                <a:hlinkClick r:id="rId2"/>
              </a:rPr>
              <a:t>The Spammers' Compendium</a:t>
            </a:r>
            <a:endParaRPr lang="en-US" altLang="en-US" sz="1400" b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8464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Spam Thresholds</a:t>
            </a:r>
          </a:p>
        </p:txBody>
      </p:sp>
      <p:sp>
        <p:nvSpPr>
          <p:cNvPr id="307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533900"/>
          </a:xfrm>
        </p:spPr>
        <p:txBody>
          <a:bodyPr/>
          <a:lstStyle/>
          <a:p>
            <a:pPr eaLnBrk="1" hangingPunct="1"/>
            <a:r>
              <a:rPr lang="en-US" altLang="en-US" smtClean="0"/>
              <a:t>Spam check [header] tagging  (-999)</a:t>
            </a:r>
          </a:p>
          <a:p>
            <a:pPr lvl="1" eaLnBrk="1" hangingPunct="1"/>
            <a:r>
              <a:rPr lang="en-US" altLang="en-US" smtClean="0"/>
              <a:t>Spam Status</a:t>
            </a:r>
          </a:p>
          <a:p>
            <a:pPr lvl="1" eaLnBrk="1" hangingPunct="1"/>
            <a:r>
              <a:rPr lang="en-US" altLang="en-US" smtClean="0"/>
              <a:t>Score &amp; breakdown by test</a:t>
            </a:r>
          </a:p>
          <a:p>
            <a:pPr lvl="1" eaLnBrk="1" hangingPunct="1"/>
            <a:r>
              <a:rPr lang="en-US" altLang="en-US" smtClean="0"/>
              <a:t>Spam-level histogram</a:t>
            </a:r>
          </a:p>
          <a:p>
            <a:pPr eaLnBrk="1" hangingPunct="1"/>
            <a:r>
              <a:rPr lang="en-US" altLang="en-US" smtClean="0"/>
              <a:t>Spam detected (6.3)</a:t>
            </a:r>
          </a:p>
          <a:p>
            <a:pPr eaLnBrk="1" hangingPunct="1"/>
            <a:r>
              <a:rPr lang="en-US" altLang="en-US" smtClean="0"/>
              <a:t>Quarantine Level (-)</a:t>
            </a:r>
          </a:p>
        </p:txBody>
      </p:sp>
    </p:spTree>
    <p:extLst>
      <p:ext uri="{BB962C8B-B14F-4D97-AF65-F5344CB8AC3E}">
        <p14:creationId xmlns:p14="http://schemas.microsoft.com/office/powerpoint/2010/main" val="11580001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Header Tagging Example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609600" y="2057400"/>
            <a:ext cx="8343900" cy="391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altLang="en-US" sz="2200"/>
              <a:t>X-Spam-Status: No, hits=6.069 tagged_above=3 required=6.3</a:t>
            </a:r>
          </a:p>
          <a:p>
            <a:r>
              <a:rPr lang="en-US" altLang="en-US" sz="2200"/>
              <a:t>tests=[DNS_FROM_RFC_ABUSE=0.374, </a:t>
            </a:r>
          </a:p>
          <a:p>
            <a:r>
              <a:rPr lang="en-US" altLang="en-US" sz="2200"/>
              <a:t>  DNS_FROM_RFC_POST=1.376, HTML_50_60=0.095,</a:t>
            </a:r>
          </a:p>
          <a:p>
            <a:r>
              <a:rPr lang="en-US" altLang="en-US" sz="2200"/>
              <a:t>  HTML_FONT_BIG=0.232, HTML_IMAGE_ONLY_24=1.003,</a:t>
            </a:r>
          </a:p>
          <a:p>
            <a:r>
              <a:rPr lang="en-US" altLang="en-US" sz="2200"/>
              <a:t>  HTML_MESSAGE=0.001, MIME_HTML_ONLY=1.158,</a:t>
            </a:r>
          </a:p>
          <a:p>
            <a:r>
              <a:rPr lang="en-US" altLang="en-US" sz="2200"/>
              <a:t>  MSGID_FROM_MTA_HEADER=0, </a:t>
            </a:r>
          </a:p>
          <a:p>
            <a:r>
              <a:rPr lang="en-US" altLang="en-US" sz="2200"/>
              <a:t>  RCVD_IN_BL_SPAMCOP_NET=1.832,</a:t>
            </a:r>
          </a:p>
          <a:p>
            <a:r>
              <a:rPr lang="en-US" altLang="en-US" sz="2200"/>
              <a:t>  SPF_HELO_PASS=-0.001, SPF_PASS=-0.001]</a:t>
            </a:r>
          </a:p>
          <a:p>
            <a:r>
              <a:rPr lang="en-US" altLang="en-US" sz="2200"/>
              <a:t>X-Spam-Level: ******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hlink"/>
              </a:buClr>
              <a:buSzPct val="65000"/>
              <a:buFont typeface="Wingdings" charset="2"/>
              <a:buNone/>
            </a:pPr>
            <a:endParaRPr lang="en-US" altLang="en-US" sz="2200"/>
          </a:p>
        </p:txBody>
      </p:sp>
    </p:spTree>
    <p:extLst>
      <p:ext uri="{BB962C8B-B14F-4D97-AF65-F5344CB8AC3E}">
        <p14:creationId xmlns:p14="http://schemas.microsoft.com/office/powerpoint/2010/main" val="214994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Procmail (MDA)</a:t>
            </a:r>
          </a:p>
        </p:txBody>
      </p:sp>
      <p:sp>
        <p:nvSpPr>
          <p:cNvPr id="327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Handles were incoming messages are stored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Procmail “recipes”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System-wide: /etc/procmail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User: ~/.procmailrc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Single recipe &amp; recipe chaining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Recipe Example: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2000" b="1" smtClean="0">
                <a:latin typeface="Courier New" pitchFamily="49" charset="0"/>
              </a:rPr>
              <a:t>:0: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2000" b="1" smtClean="0">
                <a:latin typeface="Courier New" pitchFamily="49" charset="0"/>
              </a:rPr>
              <a:t>* ^Subject: Broker Alert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2000" b="1" smtClean="0">
                <a:latin typeface="Courier New" pitchFamily="49" charset="0"/>
              </a:rPr>
              <a:t>$SPAMMAYBE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Also great for managing email lists/folders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Vacation-Away messages</a:t>
            </a:r>
          </a:p>
        </p:txBody>
      </p:sp>
    </p:spTree>
    <p:extLst>
      <p:ext uri="{BB962C8B-B14F-4D97-AF65-F5344CB8AC3E}">
        <p14:creationId xmlns:p14="http://schemas.microsoft.com/office/powerpoint/2010/main" val="2218459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Mail spoofing fun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Query mx record</a:t>
            </a:r>
          </a:p>
          <a:p>
            <a:r>
              <a:rPr lang="en-US" dirty="0" smtClean="0"/>
              <a:t>Telnet/25</a:t>
            </a:r>
          </a:p>
          <a:p>
            <a:r>
              <a:rPr lang="en-US" dirty="0" err="1" smtClean="0"/>
              <a:t>Helo</a:t>
            </a:r>
            <a:endParaRPr lang="en-US" dirty="0" smtClean="0"/>
          </a:p>
          <a:p>
            <a:r>
              <a:rPr lang="en-US" dirty="0" smtClean="0"/>
              <a:t>mail </a:t>
            </a:r>
            <a:r>
              <a:rPr lang="en-US" dirty="0" smtClean="0"/>
              <a:t>from:&lt;</a:t>
            </a:r>
            <a:r>
              <a:rPr lang="en-US" dirty="0" smtClean="0">
                <a:hlinkClick r:id="rId2"/>
              </a:rPr>
              <a:t>messingwithyourmind@nowhere.com</a:t>
            </a:r>
            <a:r>
              <a:rPr lang="en-US" dirty="0" smtClean="0"/>
              <a:t>&gt; </a:t>
            </a:r>
            <a:endParaRPr lang="en-US" dirty="0" smtClean="0"/>
          </a:p>
          <a:p>
            <a:r>
              <a:rPr lang="en-US" dirty="0" err="1" smtClean="0"/>
              <a:t>rcpt</a:t>
            </a:r>
            <a:r>
              <a:rPr lang="en-US" dirty="0" smtClean="0"/>
              <a:t> </a:t>
            </a:r>
            <a:r>
              <a:rPr lang="en-US" dirty="0" err="1" smtClean="0"/>
              <a:t>to:</a:t>
            </a:r>
            <a:r>
              <a:rPr lang="en-US" dirty="0" err="1" smtClean="0">
                <a:hlinkClick r:id="rId3"/>
              </a:rPr>
              <a:t>rtjones@trez.net</a:t>
            </a:r>
            <a:r>
              <a:rPr lang="en-US" dirty="0" smtClean="0"/>
              <a:t>, </a:t>
            </a:r>
          </a:p>
          <a:p>
            <a:r>
              <a:rPr lang="en-US" dirty="0" smtClean="0"/>
              <a:t>data      </a:t>
            </a:r>
          </a:p>
          <a:p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350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Section Overview</a:t>
            </a:r>
          </a:p>
        </p:txBody>
      </p:sp>
      <p:sp>
        <p:nvSpPr>
          <p:cNvPr id="51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 altLang="en-US" smtClean="0"/>
              <a:t>Email Architecture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en-US" smtClean="0"/>
              <a:t>Postfix Configuration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en-US" smtClean="0"/>
              <a:t>Mail forwarding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en-US" smtClean="0"/>
              <a:t>CS Spam-Filtering Architecture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en-US" smtClean="0"/>
              <a:t>Procmail</a:t>
            </a:r>
          </a:p>
        </p:txBody>
      </p:sp>
    </p:spTree>
    <p:extLst>
      <p:ext uri="{BB962C8B-B14F-4D97-AF65-F5344CB8AC3E}">
        <p14:creationId xmlns:p14="http://schemas.microsoft.com/office/powerpoint/2010/main" val="335412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References</a:t>
            </a:r>
          </a:p>
        </p:txBody>
      </p:sp>
      <p:sp>
        <p:nvSpPr>
          <p:cNvPr id="61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38200" y="1905000"/>
            <a:ext cx="7772400" cy="1676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SzTx/>
            </a:pPr>
            <a:r>
              <a:rPr lang="en-US" altLang="en-US" dirty="0" smtClean="0"/>
              <a:t>Apache Site – </a:t>
            </a:r>
            <a:r>
              <a:rPr lang="en-US" altLang="en-US" dirty="0" smtClean="0">
                <a:hlinkClick r:id="rId2"/>
              </a:rPr>
              <a:t>http://www.postfix.org</a:t>
            </a:r>
            <a:endParaRPr lang="en-US" altLang="en-US" dirty="0" smtClean="0"/>
          </a:p>
          <a:p>
            <a:pPr eaLnBrk="1" hangingPunct="1">
              <a:lnSpc>
                <a:spcPct val="90000"/>
              </a:lnSpc>
              <a:buSzTx/>
              <a:buFont typeface="Wingdings" charset="2"/>
              <a:buNone/>
            </a:pPr>
            <a:endParaRPr lang="en-US" altLang="en-US" dirty="0" smtClean="0"/>
          </a:p>
          <a:p>
            <a:pPr lvl="2" eaLnBrk="1" hangingPunct="1">
              <a:lnSpc>
                <a:spcPct val="90000"/>
              </a:lnSpc>
              <a:buSzPct val="80000"/>
              <a:buFont typeface="Wingdings" charset="2"/>
              <a:buNone/>
            </a:pPr>
            <a:r>
              <a:rPr lang="en-US" altLang="en-US" dirty="0" smtClean="0"/>
              <a:t> </a:t>
            </a:r>
            <a:endParaRPr lang="en-US" altLang="en-US" dirty="0" smtClean="0"/>
          </a:p>
        </p:txBody>
      </p:sp>
      <p:sp>
        <p:nvSpPr>
          <p:cNvPr id="6148" name="Text Box 6"/>
          <p:cNvSpPr txBox="1">
            <a:spLocks noChangeArrowheads="1"/>
          </p:cNvSpPr>
          <p:nvPr/>
        </p:nvSpPr>
        <p:spPr bwMode="auto">
          <a:xfrm>
            <a:off x="762000" y="3962400"/>
            <a:ext cx="365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endParaRPr lang="en-US" altLang="en-US" sz="2400" b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68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Email Server Architecture</a:t>
            </a:r>
          </a:p>
        </p:txBody>
      </p:sp>
      <p:graphicFrame>
        <p:nvGraphicFramePr>
          <p:cNvPr id="173059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2163763" y="4402138"/>
          <a:ext cx="900112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r:id="rId3" imgW="952633" imgH="895238" progId="">
                  <p:embed/>
                </p:oleObj>
              </mc:Choice>
              <mc:Fallback>
                <p:oleObj r:id="rId3" imgW="952633" imgH="89523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3763" y="4402138"/>
                        <a:ext cx="900112" cy="84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3060" name="Picture 4" descr="BS01739_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3130550"/>
            <a:ext cx="1735138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3061" name="Line 5"/>
          <p:cNvSpPr>
            <a:spLocks noChangeShapeType="1"/>
          </p:cNvSpPr>
          <p:nvPr/>
        </p:nvSpPr>
        <p:spPr bwMode="auto">
          <a:xfrm flipV="1">
            <a:off x="2235200" y="3810000"/>
            <a:ext cx="0" cy="635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3062" name="Text Box 6"/>
          <p:cNvSpPr txBox="1">
            <a:spLocks noChangeArrowheads="1"/>
          </p:cNvSpPr>
          <p:nvPr/>
        </p:nvSpPr>
        <p:spPr bwMode="auto">
          <a:xfrm>
            <a:off x="2257425" y="3954463"/>
            <a:ext cx="8731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600" b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smtp(s)</a:t>
            </a:r>
          </a:p>
        </p:txBody>
      </p:sp>
      <p:sp>
        <p:nvSpPr>
          <p:cNvPr id="173063" name="Text Box 7"/>
          <p:cNvSpPr txBox="1">
            <a:spLocks noChangeArrowheads="1"/>
          </p:cNvSpPr>
          <p:nvPr/>
        </p:nvSpPr>
        <p:spPr bwMode="auto">
          <a:xfrm>
            <a:off x="1611313" y="1962150"/>
            <a:ext cx="1150937" cy="3762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800" b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MTA</a:t>
            </a:r>
          </a:p>
        </p:txBody>
      </p:sp>
      <p:pic>
        <p:nvPicPr>
          <p:cNvPr id="173064" name="Picture 8" descr="BS01739_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105150"/>
            <a:ext cx="1735138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3065" name="Line 9"/>
          <p:cNvSpPr>
            <a:spLocks noChangeShapeType="1"/>
          </p:cNvSpPr>
          <p:nvPr/>
        </p:nvSpPr>
        <p:spPr bwMode="auto">
          <a:xfrm>
            <a:off x="3086100" y="3365500"/>
            <a:ext cx="1854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3066" name="Text Box 10"/>
          <p:cNvSpPr txBox="1">
            <a:spLocks noChangeArrowheads="1"/>
          </p:cNvSpPr>
          <p:nvPr/>
        </p:nvSpPr>
        <p:spPr bwMode="auto">
          <a:xfrm>
            <a:off x="3806825" y="3001963"/>
            <a:ext cx="6270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600" b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smtp</a:t>
            </a:r>
          </a:p>
        </p:txBody>
      </p:sp>
      <p:sp>
        <p:nvSpPr>
          <p:cNvPr id="173067" name="AutoShape 11"/>
          <p:cNvSpPr>
            <a:spLocks noChangeArrowheads="1"/>
          </p:cNvSpPr>
          <p:nvPr/>
        </p:nvSpPr>
        <p:spPr bwMode="auto">
          <a:xfrm>
            <a:off x="7048500" y="2946400"/>
            <a:ext cx="698500" cy="723900"/>
          </a:xfrm>
          <a:prstGeom prst="can">
            <a:avLst>
              <a:gd name="adj" fmla="val 25909"/>
            </a:avLst>
          </a:prstGeom>
          <a:solidFill>
            <a:srgbClr val="FF99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3068" name="Line 12"/>
          <p:cNvSpPr>
            <a:spLocks noChangeShapeType="1"/>
          </p:cNvSpPr>
          <p:nvPr/>
        </p:nvSpPr>
        <p:spPr bwMode="auto">
          <a:xfrm>
            <a:off x="6756400" y="3378200"/>
            <a:ext cx="3048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3069" name="Text Box 13"/>
          <p:cNvSpPr txBox="1">
            <a:spLocks noChangeArrowheads="1"/>
          </p:cNvSpPr>
          <p:nvPr/>
        </p:nvSpPr>
        <p:spPr bwMode="auto">
          <a:xfrm>
            <a:off x="1600200" y="2284413"/>
            <a:ext cx="1155700" cy="346075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1600" b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(sendmail)</a:t>
            </a:r>
          </a:p>
        </p:txBody>
      </p:sp>
      <p:sp>
        <p:nvSpPr>
          <p:cNvPr id="173070" name="Text Box 14"/>
          <p:cNvSpPr txBox="1">
            <a:spLocks noChangeArrowheads="1"/>
          </p:cNvSpPr>
          <p:nvPr/>
        </p:nvSpPr>
        <p:spPr bwMode="auto">
          <a:xfrm>
            <a:off x="4824413" y="1962150"/>
            <a:ext cx="1150937" cy="3762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800" b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MTA</a:t>
            </a:r>
          </a:p>
        </p:txBody>
      </p:sp>
      <p:sp>
        <p:nvSpPr>
          <p:cNvPr id="173071" name="Text Box 15"/>
          <p:cNvSpPr txBox="1">
            <a:spLocks noChangeArrowheads="1"/>
          </p:cNvSpPr>
          <p:nvPr/>
        </p:nvSpPr>
        <p:spPr bwMode="auto">
          <a:xfrm>
            <a:off x="4824413" y="2284413"/>
            <a:ext cx="1155700" cy="346075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1600" b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(postfix)</a:t>
            </a:r>
          </a:p>
        </p:txBody>
      </p:sp>
      <p:sp>
        <p:nvSpPr>
          <p:cNvPr id="173072" name="Text Box 16"/>
          <p:cNvSpPr txBox="1">
            <a:spLocks noChangeArrowheads="1"/>
          </p:cNvSpPr>
          <p:nvPr/>
        </p:nvSpPr>
        <p:spPr bwMode="auto">
          <a:xfrm>
            <a:off x="6678613" y="1949450"/>
            <a:ext cx="1150937" cy="3762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800" b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MDA</a:t>
            </a:r>
          </a:p>
        </p:txBody>
      </p:sp>
      <p:sp>
        <p:nvSpPr>
          <p:cNvPr id="173073" name="Text Box 17"/>
          <p:cNvSpPr txBox="1">
            <a:spLocks noChangeArrowheads="1"/>
          </p:cNvSpPr>
          <p:nvPr/>
        </p:nvSpPr>
        <p:spPr bwMode="auto">
          <a:xfrm>
            <a:off x="6680200" y="2271713"/>
            <a:ext cx="1155700" cy="346075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1600" b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(procmail)</a:t>
            </a:r>
          </a:p>
        </p:txBody>
      </p:sp>
      <p:sp>
        <p:nvSpPr>
          <p:cNvPr id="173074" name="Line 18"/>
          <p:cNvSpPr>
            <a:spLocks noChangeShapeType="1"/>
          </p:cNvSpPr>
          <p:nvPr/>
        </p:nvSpPr>
        <p:spPr bwMode="auto">
          <a:xfrm>
            <a:off x="5969000" y="2273300"/>
            <a:ext cx="6985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3075" name="Line 19"/>
          <p:cNvSpPr>
            <a:spLocks noChangeShapeType="1"/>
          </p:cNvSpPr>
          <p:nvPr/>
        </p:nvSpPr>
        <p:spPr bwMode="auto">
          <a:xfrm>
            <a:off x="7370763" y="2628900"/>
            <a:ext cx="0" cy="2921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4979988" y="4357688"/>
            <a:ext cx="925512" cy="822325"/>
            <a:chOff x="2387" y="2117"/>
            <a:chExt cx="676" cy="634"/>
          </a:xfrm>
        </p:grpSpPr>
        <p:sp>
          <p:nvSpPr>
            <p:cNvPr id="173077" name="Rectangle 21"/>
            <p:cNvSpPr>
              <a:spLocks noChangeArrowheads="1"/>
            </p:cNvSpPr>
            <p:nvPr/>
          </p:nvSpPr>
          <p:spPr bwMode="auto">
            <a:xfrm>
              <a:off x="2413" y="2249"/>
              <a:ext cx="228" cy="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3078" name="Freeform 22"/>
            <p:cNvSpPr>
              <a:spLocks/>
            </p:cNvSpPr>
            <p:nvPr/>
          </p:nvSpPr>
          <p:spPr bwMode="auto">
            <a:xfrm>
              <a:off x="2993" y="2643"/>
              <a:ext cx="52" cy="106"/>
            </a:xfrm>
            <a:custGeom>
              <a:avLst/>
              <a:gdLst/>
              <a:ahLst/>
              <a:cxnLst>
                <a:cxn ang="0">
                  <a:pos x="11" y="106"/>
                </a:cxn>
                <a:cxn ang="0">
                  <a:pos x="51" y="0"/>
                </a:cxn>
                <a:cxn ang="0">
                  <a:pos x="0" y="0"/>
                </a:cxn>
                <a:cxn ang="0">
                  <a:pos x="11" y="106"/>
                </a:cxn>
              </a:cxnLst>
              <a:rect l="0" t="0" r="r" b="b"/>
              <a:pathLst>
                <a:path w="52" h="107">
                  <a:moveTo>
                    <a:pt x="11" y="106"/>
                  </a:moveTo>
                  <a:lnTo>
                    <a:pt x="51" y="0"/>
                  </a:lnTo>
                  <a:lnTo>
                    <a:pt x="0" y="0"/>
                  </a:lnTo>
                  <a:lnTo>
                    <a:pt x="11" y="106"/>
                  </a:lnTo>
                </a:path>
              </a:pathLst>
            </a:custGeom>
            <a:solidFill>
              <a:srgbClr val="B5B5B5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3079" name="Freeform 23"/>
            <p:cNvSpPr>
              <a:spLocks/>
            </p:cNvSpPr>
            <p:nvPr/>
          </p:nvSpPr>
          <p:spPr bwMode="auto">
            <a:xfrm>
              <a:off x="2387" y="2604"/>
              <a:ext cx="650" cy="133"/>
            </a:xfrm>
            <a:custGeom>
              <a:avLst/>
              <a:gdLst/>
              <a:ahLst/>
              <a:cxnLst>
                <a:cxn ang="0">
                  <a:pos x="649" y="14"/>
                </a:cxn>
                <a:cxn ang="0">
                  <a:pos x="105" y="0"/>
                </a:cxn>
                <a:cxn ang="0">
                  <a:pos x="0" y="115"/>
                </a:cxn>
                <a:cxn ang="0">
                  <a:pos x="649" y="133"/>
                </a:cxn>
                <a:cxn ang="0">
                  <a:pos x="649" y="14"/>
                </a:cxn>
              </a:cxnLst>
              <a:rect l="0" t="0" r="r" b="b"/>
              <a:pathLst>
                <a:path w="650" h="134">
                  <a:moveTo>
                    <a:pt x="649" y="14"/>
                  </a:moveTo>
                  <a:lnTo>
                    <a:pt x="105" y="0"/>
                  </a:lnTo>
                  <a:lnTo>
                    <a:pt x="0" y="115"/>
                  </a:lnTo>
                  <a:lnTo>
                    <a:pt x="649" y="133"/>
                  </a:lnTo>
                  <a:lnTo>
                    <a:pt x="649" y="14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3080" name="Freeform 24"/>
            <p:cNvSpPr>
              <a:spLocks/>
            </p:cNvSpPr>
            <p:nvPr/>
          </p:nvSpPr>
          <p:spPr bwMode="auto">
            <a:xfrm>
              <a:off x="2515" y="2118"/>
              <a:ext cx="494" cy="501"/>
            </a:xfrm>
            <a:custGeom>
              <a:avLst/>
              <a:gdLst/>
              <a:ahLst/>
              <a:cxnLst>
                <a:cxn ang="0">
                  <a:pos x="419" y="0"/>
                </a:cxn>
                <a:cxn ang="0">
                  <a:pos x="419" y="314"/>
                </a:cxn>
                <a:cxn ang="0">
                  <a:pos x="398" y="314"/>
                </a:cxn>
                <a:cxn ang="0">
                  <a:pos x="391" y="331"/>
                </a:cxn>
                <a:cxn ang="0">
                  <a:pos x="307" y="331"/>
                </a:cxn>
                <a:cxn ang="0">
                  <a:pos x="299" y="350"/>
                </a:cxn>
                <a:cxn ang="0">
                  <a:pos x="494" y="350"/>
                </a:cxn>
                <a:cxn ang="0">
                  <a:pos x="464" y="500"/>
                </a:cxn>
                <a:cxn ang="0">
                  <a:pos x="0" y="487"/>
                </a:cxn>
                <a:cxn ang="0">
                  <a:pos x="0" y="396"/>
                </a:cxn>
                <a:cxn ang="0">
                  <a:pos x="121" y="350"/>
                </a:cxn>
                <a:cxn ang="0">
                  <a:pos x="231" y="350"/>
                </a:cxn>
                <a:cxn ang="0">
                  <a:pos x="183" y="331"/>
                </a:cxn>
                <a:cxn ang="0">
                  <a:pos x="92" y="331"/>
                </a:cxn>
                <a:cxn ang="0">
                  <a:pos x="92" y="314"/>
                </a:cxn>
                <a:cxn ang="0">
                  <a:pos x="53" y="314"/>
                </a:cxn>
                <a:cxn ang="0">
                  <a:pos x="53" y="19"/>
                </a:cxn>
                <a:cxn ang="0">
                  <a:pos x="419" y="0"/>
                </a:cxn>
              </a:cxnLst>
              <a:rect l="0" t="0" r="r" b="b"/>
              <a:pathLst>
                <a:path w="495" h="501">
                  <a:moveTo>
                    <a:pt x="419" y="0"/>
                  </a:moveTo>
                  <a:lnTo>
                    <a:pt x="419" y="314"/>
                  </a:lnTo>
                  <a:lnTo>
                    <a:pt x="398" y="314"/>
                  </a:lnTo>
                  <a:lnTo>
                    <a:pt x="391" y="331"/>
                  </a:lnTo>
                  <a:lnTo>
                    <a:pt x="307" y="331"/>
                  </a:lnTo>
                  <a:lnTo>
                    <a:pt x="299" y="350"/>
                  </a:lnTo>
                  <a:lnTo>
                    <a:pt x="494" y="350"/>
                  </a:lnTo>
                  <a:lnTo>
                    <a:pt x="464" y="500"/>
                  </a:lnTo>
                  <a:lnTo>
                    <a:pt x="0" y="487"/>
                  </a:lnTo>
                  <a:lnTo>
                    <a:pt x="0" y="396"/>
                  </a:lnTo>
                  <a:lnTo>
                    <a:pt x="121" y="350"/>
                  </a:lnTo>
                  <a:lnTo>
                    <a:pt x="231" y="350"/>
                  </a:lnTo>
                  <a:lnTo>
                    <a:pt x="183" y="331"/>
                  </a:lnTo>
                  <a:lnTo>
                    <a:pt x="92" y="331"/>
                  </a:lnTo>
                  <a:lnTo>
                    <a:pt x="92" y="314"/>
                  </a:lnTo>
                  <a:lnTo>
                    <a:pt x="53" y="314"/>
                  </a:lnTo>
                  <a:lnTo>
                    <a:pt x="53" y="19"/>
                  </a:lnTo>
                  <a:lnTo>
                    <a:pt x="419" y="0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3081" name="Freeform 25"/>
            <p:cNvSpPr>
              <a:spLocks/>
            </p:cNvSpPr>
            <p:nvPr/>
          </p:nvSpPr>
          <p:spPr bwMode="auto">
            <a:xfrm>
              <a:off x="2997" y="2534"/>
              <a:ext cx="66" cy="84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8" y="1"/>
                </a:cxn>
                <a:cxn ang="0">
                  <a:pos x="31" y="3"/>
                </a:cxn>
                <a:cxn ang="0">
                  <a:pos x="46" y="9"/>
                </a:cxn>
                <a:cxn ang="0">
                  <a:pos x="53" y="14"/>
                </a:cxn>
                <a:cxn ang="0">
                  <a:pos x="61" y="28"/>
                </a:cxn>
                <a:cxn ang="0">
                  <a:pos x="65" y="33"/>
                </a:cxn>
                <a:cxn ang="0">
                  <a:pos x="61" y="44"/>
                </a:cxn>
                <a:cxn ang="0">
                  <a:pos x="53" y="49"/>
                </a:cxn>
                <a:cxn ang="0">
                  <a:pos x="43" y="60"/>
                </a:cxn>
                <a:cxn ang="0">
                  <a:pos x="30" y="64"/>
                </a:cxn>
                <a:cxn ang="0">
                  <a:pos x="26" y="71"/>
                </a:cxn>
                <a:cxn ang="0">
                  <a:pos x="21" y="77"/>
                </a:cxn>
                <a:cxn ang="0">
                  <a:pos x="21" y="80"/>
                </a:cxn>
                <a:cxn ang="0">
                  <a:pos x="0" y="84"/>
                </a:cxn>
                <a:cxn ang="0">
                  <a:pos x="0" y="71"/>
                </a:cxn>
                <a:cxn ang="0">
                  <a:pos x="1" y="61"/>
                </a:cxn>
                <a:cxn ang="0">
                  <a:pos x="5" y="57"/>
                </a:cxn>
                <a:cxn ang="0">
                  <a:pos x="15" y="49"/>
                </a:cxn>
                <a:cxn ang="0">
                  <a:pos x="21" y="44"/>
                </a:cxn>
                <a:cxn ang="0">
                  <a:pos x="30" y="36"/>
                </a:cxn>
                <a:cxn ang="0">
                  <a:pos x="31" y="33"/>
                </a:cxn>
                <a:cxn ang="0">
                  <a:pos x="31" y="31"/>
                </a:cxn>
                <a:cxn ang="0">
                  <a:pos x="31" y="28"/>
                </a:cxn>
                <a:cxn ang="0">
                  <a:pos x="26" y="19"/>
                </a:cxn>
                <a:cxn ang="0">
                  <a:pos x="15" y="19"/>
                </a:cxn>
                <a:cxn ang="0">
                  <a:pos x="10" y="19"/>
                </a:cxn>
                <a:cxn ang="0">
                  <a:pos x="10" y="0"/>
                </a:cxn>
              </a:cxnLst>
              <a:rect l="0" t="0" r="r" b="b"/>
              <a:pathLst>
                <a:path w="66" h="85">
                  <a:moveTo>
                    <a:pt x="10" y="0"/>
                  </a:moveTo>
                  <a:lnTo>
                    <a:pt x="18" y="1"/>
                  </a:lnTo>
                  <a:lnTo>
                    <a:pt x="31" y="3"/>
                  </a:lnTo>
                  <a:lnTo>
                    <a:pt x="46" y="9"/>
                  </a:lnTo>
                  <a:lnTo>
                    <a:pt x="53" y="14"/>
                  </a:lnTo>
                  <a:lnTo>
                    <a:pt x="61" y="28"/>
                  </a:lnTo>
                  <a:lnTo>
                    <a:pt x="65" y="33"/>
                  </a:lnTo>
                  <a:lnTo>
                    <a:pt x="61" y="44"/>
                  </a:lnTo>
                  <a:lnTo>
                    <a:pt x="53" y="49"/>
                  </a:lnTo>
                  <a:lnTo>
                    <a:pt x="43" y="60"/>
                  </a:lnTo>
                  <a:lnTo>
                    <a:pt x="30" y="64"/>
                  </a:lnTo>
                  <a:lnTo>
                    <a:pt x="26" y="71"/>
                  </a:lnTo>
                  <a:lnTo>
                    <a:pt x="21" y="77"/>
                  </a:lnTo>
                  <a:lnTo>
                    <a:pt x="21" y="80"/>
                  </a:lnTo>
                  <a:lnTo>
                    <a:pt x="0" y="84"/>
                  </a:lnTo>
                  <a:lnTo>
                    <a:pt x="0" y="71"/>
                  </a:lnTo>
                  <a:lnTo>
                    <a:pt x="1" y="61"/>
                  </a:lnTo>
                  <a:lnTo>
                    <a:pt x="5" y="57"/>
                  </a:lnTo>
                  <a:lnTo>
                    <a:pt x="15" y="49"/>
                  </a:lnTo>
                  <a:lnTo>
                    <a:pt x="21" y="44"/>
                  </a:lnTo>
                  <a:lnTo>
                    <a:pt x="30" y="36"/>
                  </a:lnTo>
                  <a:lnTo>
                    <a:pt x="31" y="33"/>
                  </a:lnTo>
                  <a:lnTo>
                    <a:pt x="31" y="31"/>
                  </a:lnTo>
                  <a:lnTo>
                    <a:pt x="31" y="28"/>
                  </a:lnTo>
                  <a:lnTo>
                    <a:pt x="26" y="19"/>
                  </a:lnTo>
                  <a:lnTo>
                    <a:pt x="15" y="19"/>
                  </a:lnTo>
                  <a:lnTo>
                    <a:pt x="10" y="19"/>
                  </a:lnTo>
                  <a:lnTo>
                    <a:pt x="10" y="0"/>
                  </a:lnTo>
                </a:path>
              </a:pathLst>
            </a:custGeom>
            <a:solidFill>
              <a:srgbClr val="B5B5B5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3082" name="Freeform 26"/>
            <p:cNvSpPr>
              <a:spLocks/>
            </p:cNvSpPr>
            <p:nvPr/>
          </p:nvSpPr>
          <p:spPr bwMode="auto">
            <a:xfrm>
              <a:off x="2993" y="2540"/>
              <a:ext cx="52" cy="71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23" y="0"/>
                </a:cxn>
                <a:cxn ang="0">
                  <a:pos x="27" y="1"/>
                </a:cxn>
                <a:cxn ang="0">
                  <a:pos x="29" y="1"/>
                </a:cxn>
                <a:cxn ang="0">
                  <a:pos x="32" y="4"/>
                </a:cxn>
                <a:cxn ang="0">
                  <a:pos x="44" y="9"/>
                </a:cxn>
                <a:cxn ang="0">
                  <a:pos x="44" y="13"/>
                </a:cxn>
                <a:cxn ang="0">
                  <a:pos x="47" y="14"/>
                </a:cxn>
                <a:cxn ang="0">
                  <a:pos x="44" y="19"/>
                </a:cxn>
                <a:cxn ang="0">
                  <a:pos x="51" y="24"/>
                </a:cxn>
                <a:cxn ang="0">
                  <a:pos x="47" y="34"/>
                </a:cxn>
                <a:cxn ang="0">
                  <a:pos x="44" y="39"/>
                </a:cxn>
                <a:cxn ang="0">
                  <a:pos x="39" y="40"/>
                </a:cxn>
                <a:cxn ang="0">
                  <a:pos x="36" y="40"/>
                </a:cxn>
                <a:cxn ang="0">
                  <a:pos x="27" y="45"/>
                </a:cxn>
                <a:cxn ang="0">
                  <a:pos x="27" y="50"/>
                </a:cxn>
                <a:cxn ang="0">
                  <a:pos x="19" y="52"/>
                </a:cxn>
                <a:cxn ang="0">
                  <a:pos x="18" y="55"/>
                </a:cxn>
                <a:cxn ang="0">
                  <a:pos x="9" y="56"/>
                </a:cxn>
                <a:cxn ang="0">
                  <a:pos x="9" y="63"/>
                </a:cxn>
                <a:cxn ang="0">
                  <a:pos x="4" y="66"/>
                </a:cxn>
                <a:cxn ang="0">
                  <a:pos x="0" y="70"/>
                </a:cxn>
                <a:cxn ang="0">
                  <a:pos x="0" y="63"/>
                </a:cxn>
                <a:cxn ang="0">
                  <a:pos x="9" y="56"/>
                </a:cxn>
                <a:cxn ang="0">
                  <a:pos x="11" y="52"/>
                </a:cxn>
                <a:cxn ang="0">
                  <a:pos x="18" y="50"/>
                </a:cxn>
                <a:cxn ang="0">
                  <a:pos x="19" y="40"/>
                </a:cxn>
                <a:cxn ang="0">
                  <a:pos x="27" y="40"/>
                </a:cxn>
                <a:cxn ang="0">
                  <a:pos x="29" y="40"/>
                </a:cxn>
                <a:cxn ang="0">
                  <a:pos x="32" y="39"/>
                </a:cxn>
                <a:cxn ang="0">
                  <a:pos x="39" y="30"/>
                </a:cxn>
                <a:cxn ang="0">
                  <a:pos x="44" y="24"/>
                </a:cxn>
                <a:cxn ang="0">
                  <a:pos x="44" y="22"/>
                </a:cxn>
                <a:cxn ang="0">
                  <a:pos x="44" y="16"/>
                </a:cxn>
                <a:cxn ang="0">
                  <a:pos x="39" y="13"/>
                </a:cxn>
                <a:cxn ang="0">
                  <a:pos x="32" y="9"/>
                </a:cxn>
                <a:cxn ang="0">
                  <a:pos x="29" y="3"/>
                </a:cxn>
                <a:cxn ang="0">
                  <a:pos x="27" y="3"/>
                </a:cxn>
                <a:cxn ang="0">
                  <a:pos x="14" y="0"/>
                </a:cxn>
                <a:cxn ang="0">
                  <a:pos x="19" y="0"/>
                </a:cxn>
              </a:cxnLst>
              <a:rect l="0" t="0" r="r" b="b"/>
              <a:pathLst>
                <a:path w="52" h="71">
                  <a:moveTo>
                    <a:pt x="19" y="0"/>
                  </a:moveTo>
                  <a:lnTo>
                    <a:pt x="23" y="0"/>
                  </a:lnTo>
                  <a:lnTo>
                    <a:pt x="27" y="1"/>
                  </a:lnTo>
                  <a:lnTo>
                    <a:pt x="29" y="1"/>
                  </a:lnTo>
                  <a:lnTo>
                    <a:pt x="32" y="4"/>
                  </a:lnTo>
                  <a:lnTo>
                    <a:pt x="44" y="9"/>
                  </a:lnTo>
                  <a:lnTo>
                    <a:pt x="44" y="13"/>
                  </a:lnTo>
                  <a:lnTo>
                    <a:pt x="47" y="14"/>
                  </a:lnTo>
                  <a:lnTo>
                    <a:pt x="44" y="19"/>
                  </a:lnTo>
                  <a:lnTo>
                    <a:pt x="51" y="24"/>
                  </a:lnTo>
                  <a:lnTo>
                    <a:pt x="47" y="34"/>
                  </a:lnTo>
                  <a:lnTo>
                    <a:pt x="44" y="39"/>
                  </a:lnTo>
                  <a:lnTo>
                    <a:pt x="39" y="40"/>
                  </a:lnTo>
                  <a:lnTo>
                    <a:pt x="36" y="40"/>
                  </a:lnTo>
                  <a:lnTo>
                    <a:pt x="27" y="45"/>
                  </a:lnTo>
                  <a:lnTo>
                    <a:pt x="27" y="50"/>
                  </a:lnTo>
                  <a:lnTo>
                    <a:pt x="19" y="52"/>
                  </a:lnTo>
                  <a:lnTo>
                    <a:pt x="18" y="55"/>
                  </a:lnTo>
                  <a:lnTo>
                    <a:pt x="9" y="56"/>
                  </a:lnTo>
                  <a:lnTo>
                    <a:pt x="9" y="63"/>
                  </a:lnTo>
                  <a:lnTo>
                    <a:pt x="4" y="66"/>
                  </a:lnTo>
                  <a:lnTo>
                    <a:pt x="0" y="70"/>
                  </a:lnTo>
                  <a:lnTo>
                    <a:pt x="0" y="63"/>
                  </a:lnTo>
                  <a:lnTo>
                    <a:pt x="9" y="56"/>
                  </a:lnTo>
                  <a:lnTo>
                    <a:pt x="11" y="52"/>
                  </a:lnTo>
                  <a:lnTo>
                    <a:pt x="18" y="50"/>
                  </a:lnTo>
                  <a:lnTo>
                    <a:pt x="19" y="40"/>
                  </a:lnTo>
                  <a:lnTo>
                    <a:pt x="27" y="40"/>
                  </a:lnTo>
                  <a:lnTo>
                    <a:pt x="29" y="40"/>
                  </a:lnTo>
                  <a:lnTo>
                    <a:pt x="32" y="39"/>
                  </a:lnTo>
                  <a:lnTo>
                    <a:pt x="39" y="30"/>
                  </a:lnTo>
                  <a:lnTo>
                    <a:pt x="44" y="24"/>
                  </a:lnTo>
                  <a:lnTo>
                    <a:pt x="44" y="22"/>
                  </a:lnTo>
                  <a:lnTo>
                    <a:pt x="44" y="16"/>
                  </a:lnTo>
                  <a:lnTo>
                    <a:pt x="39" y="13"/>
                  </a:lnTo>
                  <a:lnTo>
                    <a:pt x="32" y="9"/>
                  </a:lnTo>
                  <a:lnTo>
                    <a:pt x="29" y="3"/>
                  </a:lnTo>
                  <a:lnTo>
                    <a:pt x="27" y="3"/>
                  </a:lnTo>
                  <a:lnTo>
                    <a:pt x="14" y="0"/>
                  </a:lnTo>
                  <a:lnTo>
                    <a:pt x="19" y="0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3083" name="Freeform 27"/>
            <p:cNvSpPr>
              <a:spLocks/>
            </p:cNvSpPr>
            <p:nvPr/>
          </p:nvSpPr>
          <p:spPr bwMode="auto">
            <a:xfrm>
              <a:off x="3007" y="2540"/>
              <a:ext cx="54" cy="78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34" y="0"/>
                </a:cxn>
                <a:cxn ang="0">
                  <a:pos x="31" y="1"/>
                </a:cxn>
                <a:cxn ang="0">
                  <a:pos x="38" y="3"/>
                </a:cxn>
                <a:cxn ang="0">
                  <a:pos x="38" y="4"/>
                </a:cxn>
                <a:cxn ang="0">
                  <a:pos x="38" y="8"/>
                </a:cxn>
                <a:cxn ang="0">
                  <a:pos x="41" y="13"/>
                </a:cxn>
                <a:cxn ang="0">
                  <a:pos x="47" y="13"/>
                </a:cxn>
                <a:cxn ang="0">
                  <a:pos x="41" y="14"/>
                </a:cxn>
                <a:cxn ang="0">
                  <a:pos x="47" y="19"/>
                </a:cxn>
                <a:cxn ang="0">
                  <a:pos x="47" y="22"/>
                </a:cxn>
                <a:cxn ang="0">
                  <a:pos x="47" y="27"/>
                </a:cxn>
                <a:cxn ang="0">
                  <a:pos x="47" y="34"/>
                </a:cxn>
                <a:cxn ang="0">
                  <a:pos x="38" y="34"/>
                </a:cxn>
                <a:cxn ang="0">
                  <a:pos x="38" y="37"/>
                </a:cxn>
                <a:cxn ang="0">
                  <a:pos x="38" y="43"/>
                </a:cxn>
                <a:cxn ang="0">
                  <a:pos x="29" y="40"/>
                </a:cxn>
                <a:cxn ang="0">
                  <a:pos x="29" y="45"/>
                </a:cxn>
                <a:cxn ang="0">
                  <a:pos x="20" y="43"/>
                </a:cxn>
                <a:cxn ang="0">
                  <a:pos x="20" y="53"/>
                </a:cxn>
                <a:cxn ang="0">
                  <a:pos x="12" y="50"/>
                </a:cxn>
                <a:cxn ang="0">
                  <a:pos x="12" y="56"/>
                </a:cxn>
                <a:cxn ang="0">
                  <a:pos x="10" y="60"/>
                </a:cxn>
                <a:cxn ang="0">
                  <a:pos x="12" y="60"/>
                </a:cxn>
                <a:cxn ang="0">
                  <a:pos x="5" y="60"/>
                </a:cxn>
                <a:cxn ang="0">
                  <a:pos x="10" y="65"/>
                </a:cxn>
                <a:cxn ang="0">
                  <a:pos x="5" y="69"/>
                </a:cxn>
                <a:cxn ang="0">
                  <a:pos x="5" y="71"/>
                </a:cxn>
                <a:cxn ang="0">
                  <a:pos x="0" y="74"/>
                </a:cxn>
                <a:cxn ang="0">
                  <a:pos x="12" y="78"/>
                </a:cxn>
                <a:cxn ang="0">
                  <a:pos x="19" y="60"/>
                </a:cxn>
                <a:cxn ang="0">
                  <a:pos x="29" y="55"/>
                </a:cxn>
                <a:cxn ang="0">
                  <a:pos x="41" y="43"/>
                </a:cxn>
                <a:cxn ang="0">
                  <a:pos x="50" y="37"/>
                </a:cxn>
                <a:cxn ang="0">
                  <a:pos x="54" y="26"/>
                </a:cxn>
                <a:cxn ang="0">
                  <a:pos x="50" y="13"/>
                </a:cxn>
                <a:cxn ang="0">
                  <a:pos x="41" y="4"/>
                </a:cxn>
                <a:cxn ang="0">
                  <a:pos x="38" y="0"/>
                </a:cxn>
                <a:cxn ang="0">
                  <a:pos x="29" y="0"/>
                </a:cxn>
              </a:cxnLst>
              <a:rect l="0" t="0" r="r" b="b"/>
              <a:pathLst>
                <a:path w="55" h="79">
                  <a:moveTo>
                    <a:pt x="29" y="0"/>
                  </a:moveTo>
                  <a:lnTo>
                    <a:pt x="34" y="0"/>
                  </a:lnTo>
                  <a:lnTo>
                    <a:pt x="31" y="1"/>
                  </a:lnTo>
                  <a:lnTo>
                    <a:pt x="38" y="3"/>
                  </a:lnTo>
                  <a:lnTo>
                    <a:pt x="38" y="4"/>
                  </a:lnTo>
                  <a:lnTo>
                    <a:pt x="38" y="8"/>
                  </a:lnTo>
                  <a:lnTo>
                    <a:pt x="41" y="13"/>
                  </a:lnTo>
                  <a:lnTo>
                    <a:pt x="47" y="13"/>
                  </a:lnTo>
                  <a:lnTo>
                    <a:pt x="41" y="14"/>
                  </a:lnTo>
                  <a:lnTo>
                    <a:pt x="47" y="19"/>
                  </a:lnTo>
                  <a:lnTo>
                    <a:pt x="47" y="22"/>
                  </a:lnTo>
                  <a:lnTo>
                    <a:pt x="47" y="27"/>
                  </a:lnTo>
                  <a:lnTo>
                    <a:pt x="47" y="34"/>
                  </a:lnTo>
                  <a:lnTo>
                    <a:pt x="38" y="34"/>
                  </a:lnTo>
                  <a:lnTo>
                    <a:pt x="38" y="37"/>
                  </a:lnTo>
                  <a:lnTo>
                    <a:pt x="38" y="43"/>
                  </a:lnTo>
                  <a:lnTo>
                    <a:pt x="29" y="40"/>
                  </a:lnTo>
                  <a:lnTo>
                    <a:pt x="29" y="45"/>
                  </a:lnTo>
                  <a:lnTo>
                    <a:pt x="20" y="43"/>
                  </a:lnTo>
                  <a:lnTo>
                    <a:pt x="20" y="53"/>
                  </a:lnTo>
                  <a:lnTo>
                    <a:pt x="12" y="50"/>
                  </a:lnTo>
                  <a:lnTo>
                    <a:pt x="12" y="56"/>
                  </a:lnTo>
                  <a:lnTo>
                    <a:pt x="10" y="60"/>
                  </a:lnTo>
                  <a:lnTo>
                    <a:pt x="12" y="60"/>
                  </a:lnTo>
                  <a:lnTo>
                    <a:pt x="5" y="60"/>
                  </a:lnTo>
                  <a:lnTo>
                    <a:pt x="10" y="65"/>
                  </a:lnTo>
                  <a:lnTo>
                    <a:pt x="5" y="69"/>
                  </a:lnTo>
                  <a:lnTo>
                    <a:pt x="5" y="71"/>
                  </a:lnTo>
                  <a:lnTo>
                    <a:pt x="0" y="74"/>
                  </a:lnTo>
                  <a:lnTo>
                    <a:pt x="12" y="78"/>
                  </a:lnTo>
                  <a:lnTo>
                    <a:pt x="19" y="60"/>
                  </a:lnTo>
                  <a:lnTo>
                    <a:pt x="29" y="55"/>
                  </a:lnTo>
                  <a:lnTo>
                    <a:pt x="41" y="43"/>
                  </a:lnTo>
                  <a:lnTo>
                    <a:pt x="50" y="37"/>
                  </a:lnTo>
                  <a:lnTo>
                    <a:pt x="54" y="26"/>
                  </a:lnTo>
                  <a:lnTo>
                    <a:pt x="50" y="13"/>
                  </a:lnTo>
                  <a:lnTo>
                    <a:pt x="41" y="4"/>
                  </a:lnTo>
                  <a:lnTo>
                    <a:pt x="38" y="0"/>
                  </a:lnTo>
                  <a:lnTo>
                    <a:pt x="29" y="0"/>
                  </a:lnTo>
                </a:path>
              </a:pathLst>
            </a:custGeom>
            <a:solidFill>
              <a:srgbClr val="A2FFA3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3084" name="Freeform 28"/>
            <p:cNvSpPr>
              <a:spLocks/>
            </p:cNvSpPr>
            <p:nvPr/>
          </p:nvSpPr>
          <p:spPr bwMode="auto">
            <a:xfrm>
              <a:off x="2993" y="2540"/>
              <a:ext cx="51" cy="78"/>
            </a:xfrm>
            <a:custGeom>
              <a:avLst/>
              <a:gdLst/>
              <a:ahLst/>
              <a:cxnLst>
                <a:cxn ang="0">
                  <a:pos x="6" y="1"/>
                </a:cxn>
                <a:cxn ang="0">
                  <a:pos x="11" y="1"/>
                </a:cxn>
                <a:cxn ang="0">
                  <a:pos x="19" y="0"/>
                </a:cxn>
                <a:cxn ang="0">
                  <a:pos x="22" y="3"/>
                </a:cxn>
                <a:cxn ang="0">
                  <a:pos x="27" y="1"/>
                </a:cxn>
                <a:cxn ang="0">
                  <a:pos x="29" y="3"/>
                </a:cxn>
                <a:cxn ang="0">
                  <a:pos x="34" y="3"/>
                </a:cxn>
                <a:cxn ang="0">
                  <a:pos x="34" y="4"/>
                </a:cxn>
                <a:cxn ang="0">
                  <a:pos x="42" y="4"/>
                </a:cxn>
                <a:cxn ang="0">
                  <a:pos x="37" y="13"/>
                </a:cxn>
                <a:cxn ang="0">
                  <a:pos x="45" y="13"/>
                </a:cxn>
                <a:cxn ang="0">
                  <a:pos x="37" y="14"/>
                </a:cxn>
                <a:cxn ang="0">
                  <a:pos x="45" y="17"/>
                </a:cxn>
                <a:cxn ang="0">
                  <a:pos x="42" y="17"/>
                </a:cxn>
                <a:cxn ang="0">
                  <a:pos x="49" y="22"/>
                </a:cxn>
                <a:cxn ang="0">
                  <a:pos x="42" y="26"/>
                </a:cxn>
                <a:cxn ang="0">
                  <a:pos x="45" y="30"/>
                </a:cxn>
                <a:cxn ang="0">
                  <a:pos x="37" y="30"/>
                </a:cxn>
                <a:cxn ang="0">
                  <a:pos x="37" y="37"/>
                </a:cxn>
                <a:cxn ang="0">
                  <a:pos x="32" y="37"/>
                </a:cxn>
                <a:cxn ang="0">
                  <a:pos x="34" y="39"/>
                </a:cxn>
                <a:cxn ang="0">
                  <a:pos x="27" y="39"/>
                </a:cxn>
                <a:cxn ang="0">
                  <a:pos x="27" y="40"/>
                </a:cxn>
                <a:cxn ang="0">
                  <a:pos x="16" y="43"/>
                </a:cxn>
                <a:cxn ang="0">
                  <a:pos x="19" y="45"/>
                </a:cxn>
                <a:cxn ang="0">
                  <a:pos x="6" y="53"/>
                </a:cxn>
                <a:cxn ang="0">
                  <a:pos x="11" y="55"/>
                </a:cxn>
                <a:cxn ang="0">
                  <a:pos x="1" y="60"/>
                </a:cxn>
                <a:cxn ang="0">
                  <a:pos x="4" y="63"/>
                </a:cxn>
                <a:cxn ang="0">
                  <a:pos x="0" y="69"/>
                </a:cxn>
                <a:cxn ang="0">
                  <a:pos x="1" y="69"/>
                </a:cxn>
                <a:cxn ang="0">
                  <a:pos x="0" y="78"/>
                </a:cxn>
                <a:cxn ang="0">
                  <a:pos x="0" y="65"/>
                </a:cxn>
                <a:cxn ang="0">
                  <a:pos x="0" y="60"/>
                </a:cxn>
                <a:cxn ang="0">
                  <a:pos x="4" y="55"/>
                </a:cxn>
                <a:cxn ang="0">
                  <a:pos x="6" y="45"/>
                </a:cxn>
                <a:cxn ang="0">
                  <a:pos x="19" y="40"/>
                </a:cxn>
                <a:cxn ang="0">
                  <a:pos x="29" y="34"/>
                </a:cxn>
                <a:cxn ang="0">
                  <a:pos x="34" y="30"/>
                </a:cxn>
                <a:cxn ang="0">
                  <a:pos x="34" y="27"/>
                </a:cxn>
                <a:cxn ang="0">
                  <a:pos x="34" y="22"/>
                </a:cxn>
                <a:cxn ang="0">
                  <a:pos x="32" y="19"/>
                </a:cxn>
                <a:cxn ang="0">
                  <a:pos x="29" y="17"/>
                </a:cxn>
                <a:cxn ang="0">
                  <a:pos x="22" y="13"/>
                </a:cxn>
                <a:cxn ang="0">
                  <a:pos x="19" y="13"/>
                </a:cxn>
                <a:cxn ang="0">
                  <a:pos x="6" y="13"/>
                </a:cxn>
                <a:cxn ang="0">
                  <a:pos x="6" y="1"/>
                </a:cxn>
              </a:cxnLst>
              <a:rect l="0" t="0" r="r" b="b"/>
              <a:pathLst>
                <a:path w="50" h="79">
                  <a:moveTo>
                    <a:pt x="6" y="1"/>
                  </a:moveTo>
                  <a:lnTo>
                    <a:pt x="11" y="1"/>
                  </a:lnTo>
                  <a:lnTo>
                    <a:pt x="19" y="0"/>
                  </a:lnTo>
                  <a:lnTo>
                    <a:pt x="22" y="3"/>
                  </a:lnTo>
                  <a:lnTo>
                    <a:pt x="27" y="1"/>
                  </a:lnTo>
                  <a:lnTo>
                    <a:pt x="29" y="3"/>
                  </a:lnTo>
                  <a:lnTo>
                    <a:pt x="34" y="3"/>
                  </a:lnTo>
                  <a:lnTo>
                    <a:pt x="34" y="4"/>
                  </a:lnTo>
                  <a:lnTo>
                    <a:pt x="42" y="4"/>
                  </a:lnTo>
                  <a:lnTo>
                    <a:pt x="37" y="13"/>
                  </a:lnTo>
                  <a:lnTo>
                    <a:pt x="45" y="13"/>
                  </a:lnTo>
                  <a:lnTo>
                    <a:pt x="37" y="14"/>
                  </a:lnTo>
                  <a:lnTo>
                    <a:pt x="45" y="17"/>
                  </a:lnTo>
                  <a:lnTo>
                    <a:pt x="42" y="17"/>
                  </a:lnTo>
                  <a:lnTo>
                    <a:pt x="49" y="22"/>
                  </a:lnTo>
                  <a:lnTo>
                    <a:pt x="42" y="26"/>
                  </a:lnTo>
                  <a:lnTo>
                    <a:pt x="45" y="30"/>
                  </a:lnTo>
                  <a:lnTo>
                    <a:pt x="37" y="30"/>
                  </a:lnTo>
                  <a:lnTo>
                    <a:pt x="37" y="37"/>
                  </a:lnTo>
                  <a:lnTo>
                    <a:pt x="32" y="37"/>
                  </a:lnTo>
                  <a:lnTo>
                    <a:pt x="34" y="39"/>
                  </a:lnTo>
                  <a:lnTo>
                    <a:pt x="27" y="39"/>
                  </a:lnTo>
                  <a:lnTo>
                    <a:pt x="27" y="40"/>
                  </a:lnTo>
                  <a:lnTo>
                    <a:pt x="16" y="43"/>
                  </a:lnTo>
                  <a:lnTo>
                    <a:pt x="19" y="45"/>
                  </a:lnTo>
                  <a:lnTo>
                    <a:pt x="6" y="53"/>
                  </a:lnTo>
                  <a:lnTo>
                    <a:pt x="11" y="55"/>
                  </a:lnTo>
                  <a:lnTo>
                    <a:pt x="1" y="60"/>
                  </a:lnTo>
                  <a:lnTo>
                    <a:pt x="4" y="63"/>
                  </a:lnTo>
                  <a:lnTo>
                    <a:pt x="0" y="69"/>
                  </a:lnTo>
                  <a:lnTo>
                    <a:pt x="1" y="69"/>
                  </a:lnTo>
                  <a:lnTo>
                    <a:pt x="0" y="78"/>
                  </a:lnTo>
                  <a:lnTo>
                    <a:pt x="0" y="65"/>
                  </a:lnTo>
                  <a:lnTo>
                    <a:pt x="0" y="60"/>
                  </a:lnTo>
                  <a:lnTo>
                    <a:pt x="4" y="55"/>
                  </a:lnTo>
                  <a:lnTo>
                    <a:pt x="6" y="45"/>
                  </a:lnTo>
                  <a:lnTo>
                    <a:pt x="19" y="40"/>
                  </a:lnTo>
                  <a:lnTo>
                    <a:pt x="29" y="34"/>
                  </a:lnTo>
                  <a:lnTo>
                    <a:pt x="34" y="30"/>
                  </a:lnTo>
                  <a:lnTo>
                    <a:pt x="34" y="27"/>
                  </a:lnTo>
                  <a:lnTo>
                    <a:pt x="34" y="22"/>
                  </a:lnTo>
                  <a:lnTo>
                    <a:pt x="32" y="19"/>
                  </a:lnTo>
                  <a:lnTo>
                    <a:pt x="29" y="17"/>
                  </a:lnTo>
                  <a:lnTo>
                    <a:pt x="22" y="13"/>
                  </a:lnTo>
                  <a:lnTo>
                    <a:pt x="19" y="13"/>
                  </a:lnTo>
                  <a:lnTo>
                    <a:pt x="6" y="13"/>
                  </a:lnTo>
                  <a:lnTo>
                    <a:pt x="6" y="1"/>
                  </a:lnTo>
                </a:path>
              </a:pathLst>
            </a:custGeom>
            <a:solidFill>
              <a:srgbClr val="A2FFA3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3085" name="Freeform 29"/>
            <p:cNvSpPr>
              <a:spLocks/>
            </p:cNvSpPr>
            <p:nvPr/>
          </p:nvSpPr>
          <p:spPr bwMode="auto">
            <a:xfrm>
              <a:off x="2528" y="2551"/>
              <a:ext cx="130" cy="39"/>
            </a:xfrm>
            <a:custGeom>
              <a:avLst/>
              <a:gdLst/>
              <a:ahLst/>
              <a:cxnLst>
                <a:cxn ang="0">
                  <a:pos x="129" y="3"/>
                </a:cxn>
                <a:cxn ang="0">
                  <a:pos x="129" y="21"/>
                </a:cxn>
                <a:cxn ang="0">
                  <a:pos x="80" y="21"/>
                </a:cxn>
                <a:cxn ang="0">
                  <a:pos x="80" y="39"/>
                </a:cxn>
                <a:cxn ang="0">
                  <a:pos x="42" y="31"/>
                </a:cxn>
                <a:cxn ang="0">
                  <a:pos x="42" y="21"/>
                </a:cxn>
                <a:cxn ang="0">
                  <a:pos x="0" y="21"/>
                </a:cxn>
                <a:cxn ang="0">
                  <a:pos x="0" y="0"/>
                </a:cxn>
                <a:cxn ang="0">
                  <a:pos x="129" y="3"/>
                </a:cxn>
              </a:cxnLst>
              <a:rect l="0" t="0" r="r" b="b"/>
              <a:pathLst>
                <a:path w="130" h="40">
                  <a:moveTo>
                    <a:pt x="129" y="3"/>
                  </a:moveTo>
                  <a:lnTo>
                    <a:pt x="129" y="21"/>
                  </a:lnTo>
                  <a:lnTo>
                    <a:pt x="80" y="21"/>
                  </a:lnTo>
                  <a:lnTo>
                    <a:pt x="80" y="39"/>
                  </a:lnTo>
                  <a:lnTo>
                    <a:pt x="42" y="31"/>
                  </a:lnTo>
                  <a:lnTo>
                    <a:pt x="42" y="21"/>
                  </a:lnTo>
                  <a:lnTo>
                    <a:pt x="0" y="21"/>
                  </a:lnTo>
                  <a:lnTo>
                    <a:pt x="0" y="0"/>
                  </a:lnTo>
                  <a:lnTo>
                    <a:pt x="129" y="3"/>
                  </a:lnTo>
                </a:path>
              </a:pathLst>
            </a:custGeom>
            <a:solidFill>
              <a:srgbClr val="B5B5B5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3086" name="Freeform 30"/>
            <p:cNvSpPr>
              <a:spLocks/>
            </p:cNvSpPr>
            <p:nvPr/>
          </p:nvSpPr>
          <p:spPr bwMode="auto">
            <a:xfrm>
              <a:off x="2528" y="2547"/>
              <a:ext cx="130" cy="44"/>
            </a:xfrm>
            <a:custGeom>
              <a:avLst/>
              <a:gdLst/>
              <a:ahLst/>
              <a:cxnLst>
                <a:cxn ang="0">
                  <a:pos x="129" y="43"/>
                </a:cxn>
                <a:cxn ang="0">
                  <a:pos x="0" y="43"/>
                </a:cxn>
                <a:cxn ang="0">
                  <a:pos x="0" y="0"/>
                </a:cxn>
                <a:cxn ang="0">
                  <a:pos x="129" y="19"/>
                </a:cxn>
                <a:cxn ang="0">
                  <a:pos x="129" y="43"/>
                </a:cxn>
              </a:cxnLst>
              <a:rect l="0" t="0" r="r" b="b"/>
              <a:pathLst>
                <a:path w="130" h="44">
                  <a:moveTo>
                    <a:pt x="129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29" y="19"/>
                  </a:lnTo>
                  <a:lnTo>
                    <a:pt x="129" y="43"/>
                  </a:lnTo>
                </a:path>
              </a:pathLst>
            </a:custGeom>
            <a:solidFill>
              <a:srgbClr val="A2FFA3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3087" name="Freeform 31"/>
            <p:cNvSpPr>
              <a:spLocks/>
            </p:cNvSpPr>
            <p:nvPr/>
          </p:nvSpPr>
          <p:spPr bwMode="auto">
            <a:xfrm>
              <a:off x="2547" y="2556"/>
              <a:ext cx="57" cy="42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9" y="18"/>
                </a:cxn>
                <a:cxn ang="0">
                  <a:pos x="56" y="18"/>
                </a:cxn>
                <a:cxn ang="0">
                  <a:pos x="56" y="0"/>
                </a:cxn>
                <a:cxn ang="0">
                  <a:pos x="0" y="0"/>
                </a:cxn>
                <a:cxn ang="0">
                  <a:pos x="0" y="40"/>
                </a:cxn>
              </a:cxnLst>
              <a:rect l="0" t="0" r="r" b="b"/>
              <a:pathLst>
                <a:path w="57" h="41">
                  <a:moveTo>
                    <a:pt x="0" y="40"/>
                  </a:moveTo>
                  <a:lnTo>
                    <a:pt x="19" y="18"/>
                  </a:lnTo>
                  <a:lnTo>
                    <a:pt x="56" y="18"/>
                  </a:lnTo>
                  <a:lnTo>
                    <a:pt x="56" y="0"/>
                  </a:lnTo>
                  <a:lnTo>
                    <a:pt x="0" y="0"/>
                  </a:lnTo>
                  <a:lnTo>
                    <a:pt x="0" y="40"/>
                  </a:lnTo>
                </a:path>
              </a:pathLst>
            </a:custGeom>
            <a:solidFill>
              <a:srgbClr val="A2FFA3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3088" name="Freeform 32"/>
            <p:cNvSpPr>
              <a:spLocks/>
            </p:cNvSpPr>
            <p:nvPr/>
          </p:nvSpPr>
          <p:spPr bwMode="auto">
            <a:xfrm>
              <a:off x="2512" y="2580"/>
              <a:ext cx="472" cy="48"/>
            </a:xfrm>
            <a:custGeom>
              <a:avLst/>
              <a:gdLst/>
              <a:ahLst/>
              <a:cxnLst>
                <a:cxn ang="0">
                  <a:pos x="471" y="24"/>
                </a:cxn>
                <a:cxn ang="0">
                  <a:pos x="0" y="0"/>
                </a:cxn>
                <a:cxn ang="0">
                  <a:pos x="0" y="24"/>
                </a:cxn>
                <a:cxn ang="0">
                  <a:pos x="471" y="46"/>
                </a:cxn>
                <a:cxn ang="0">
                  <a:pos x="471" y="24"/>
                </a:cxn>
              </a:cxnLst>
              <a:rect l="0" t="0" r="r" b="b"/>
              <a:pathLst>
                <a:path w="472" h="47">
                  <a:moveTo>
                    <a:pt x="471" y="24"/>
                  </a:moveTo>
                  <a:lnTo>
                    <a:pt x="0" y="0"/>
                  </a:lnTo>
                  <a:lnTo>
                    <a:pt x="0" y="24"/>
                  </a:lnTo>
                  <a:lnTo>
                    <a:pt x="471" y="46"/>
                  </a:lnTo>
                  <a:lnTo>
                    <a:pt x="471" y="24"/>
                  </a:lnTo>
                </a:path>
              </a:pathLst>
            </a:custGeom>
            <a:solidFill>
              <a:srgbClr val="B5B5B5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3089" name="Freeform 33"/>
            <p:cNvSpPr>
              <a:spLocks/>
            </p:cNvSpPr>
            <p:nvPr/>
          </p:nvSpPr>
          <p:spPr bwMode="auto">
            <a:xfrm>
              <a:off x="2657" y="2472"/>
              <a:ext cx="351" cy="40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106" y="33"/>
                </a:cxn>
                <a:cxn ang="0">
                  <a:pos x="241" y="36"/>
                </a:cxn>
                <a:cxn ang="0">
                  <a:pos x="328" y="39"/>
                </a:cxn>
                <a:cxn ang="0">
                  <a:pos x="351" y="0"/>
                </a:cxn>
                <a:cxn ang="0">
                  <a:pos x="164" y="0"/>
                </a:cxn>
                <a:cxn ang="0">
                  <a:pos x="0" y="13"/>
                </a:cxn>
              </a:cxnLst>
              <a:rect l="0" t="0" r="r" b="b"/>
              <a:pathLst>
                <a:path w="352" h="40">
                  <a:moveTo>
                    <a:pt x="0" y="13"/>
                  </a:moveTo>
                  <a:lnTo>
                    <a:pt x="106" y="33"/>
                  </a:lnTo>
                  <a:lnTo>
                    <a:pt x="241" y="36"/>
                  </a:lnTo>
                  <a:lnTo>
                    <a:pt x="328" y="39"/>
                  </a:lnTo>
                  <a:lnTo>
                    <a:pt x="351" y="0"/>
                  </a:lnTo>
                  <a:lnTo>
                    <a:pt x="164" y="0"/>
                  </a:lnTo>
                  <a:lnTo>
                    <a:pt x="0" y="13"/>
                  </a:lnTo>
                </a:path>
              </a:pathLst>
            </a:custGeom>
            <a:solidFill>
              <a:srgbClr val="B5B5B5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3090" name="Freeform 34"/>
            <p:cNvSpPr>
              <a:spLocks/>
            </p:cNvSpPr>
            <p:nvPr/>
          </p:nvSpPr>
          <p:spPr bwMode="auto">
            <a:xfrm>
              <a:off x="2625" y="2472"/>
              <a:ext cx="303" cy="40"/>
            </a:xfrm>
            <a:custGeom>
              <a:avLst/>
              <a:gdLst/>
              <a:ahLst/>
              <a:cxnLst>
                <a:cxn ang="0">
                  <a:pos x="301" y="0"/>
                </a:cxn>
                <a:cxn ang="0">
                  <a:pos x="278" y="39"/>
                </a:cxn>
                <a:cxn ang="0">
                  <a:pos x="0" y="33"/>
                </a:cxn>
                <a:cxn ang="0">
                  <a:pos x="50" y="0"/>
                </a:cxn>
                <a:cxn ang="0">
                  <a:pos x="301" y="0"/>
                </a:cxn>
              </a:cxnLst>
              <a:rect l="0" t="0" r="r" b="b"/>
              <a:pathLst>
                <a:path w="302" h="40">
                  <a:moveTo>
                    <a:pt x="301" y="0"/>
                  </a:moveTo>
                  <a:lnTo>
                    <a:pt x="278" y="39"/>
                  </a:lnTo>
                  <a:lnTo>
                    <a:pt x="0" y="33"/>
                  </a:lnTo>
                  <a:lnTo>
                    <a:pt x="50" y="0"/>
                  </a:lnTo>
                  <a:lnTo>
                    <a:pt x="301" y="0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3091" name="Freeform 35"/>
            <p:cNvSpPr>
              <a:spLocks/>
            </p:cNvSpPr>
            <p:nvPr/>
          </p:nvSpPr>
          <p:spPr bwMode="auto">
            <a:xfrm>
              <a:off x="2649" y="2472"/>
              <a:ext cx="278" cy="40"/>
            </a:xfrm>
            <a:custGeom>
              <a:avLst/>
              <a:gdLst/>
              <a:ahLst/>
              <a:cxnLst>
                <a:cxn ang="0">
                  <a:pos x="53" y="0"/>
                </a:cxn>
                <a:cxn ang="0">
                  <a:pos x="0" y="39"/>
                </a:cxn>
                <a:cxn ang="0">
                  <a:pos x="243" y="39"/>
                </a:cxn>
                <a:cxn ang="0">
                  <a:pos x="244" y="24"/>
                </a:cxn>
                <a:cxn ang="0">
                  <a:pos x="277" y="0"/>
                </a:cxn>
                <a:cxn ang="0">
                  <a:pos x="53" y="0"/>
                </a:cxn>
              </a:cxnLst>
              <a:rect l="0" t="0" r="r" b="b"/>
              <a:pathLst>
                <a:path w="278" h="40">
                  <a:moveTo>
                    <a:pt x="53" y="0"/>
                  </a:moveTo>
                  <a:lnTo>
                    <a:pt x="0" y="39"/>
                  </a:lnTo>
                  <a:lnTo>
                    <a:pt x="243" y="39"/>
                  </a:lnTo>
                  <a:lnTo>
                    <a:pt x="244" y="24"/>
                  </a:lnTo>
                  <a:lnTo>
                    <a:pt x="277" y="0"/>
                  </a:lnTo>
                  <a:lnTo>
                    <a:pt x="53" y="0"/>
                  </a:lnTo>
                </a:path>
              </a:pathLst>
            </a:custGeom>
            <a:solidFill>
              <a:schemeClr val="folHlink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3092" name="Freeform 36"/>
            <p:cNvSpPr>
              <a:spLocks/>
            </p:cNvSpPr>
            <p:nvPr/>
          </p:nvSpPr>
          <p:spPr bwMode="auto">
            <a:xfrm>
              <a:off x="2593" y="2157"/>
              <a:ext cx="310" cy="223"/>
            </a:xfrm>
            <a:custGeom>
              <a:avLst/>
              <a:gdLst/>
              <a:ahLst/>
              <a:cxnLst>
                <a:cxn ang="0">
                  <a:pos x="309" y="0"/>
                </a:cxn>
                <a:cxn ang="0">
                  <a:pos x="309" y="217"/>
                </a:cxn>
                <a:cxn ang="0">
                  <a:pos x="0" y="221"/>
                </a:cxn>
                <a:cxn ang="0">
                  <a:pos x="0" y="9"/>
                </a:cxn>
                <a:cxn ang="0">
                  <a:pos x="309" y="0"/>
                </a:cxn>
              </a:cxnLst>
              <a:rect l="0" t="0" r="r" b="b"/>
              <a:pathLst>
                <a:path w="310" h="222">
                  <a:moveTo>
                    <a:pt x="309" y="0"/>
                  </a:moveTo>
                  <a:lnTo>
                    <a:pt x="309" y="217"/>
                  </a:lnTo>
                  <a:lnTo>
                    <a:pt x="0" y="221"/>
                  </a:lnTo>
                  <a:lnTo>
                    <a:pt x="0" y="9"/>
                  </a:lnTo>
                  <a:lnTo>
                    <a:pt x="309" y="0"/>
                  </a:lnTo>
                </a:path>
              </a:pathLst>
            </a:custGeom>
            <a:gradFill rotWithShape="0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270000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3093" name="Freeform 37"/>
            <p:cNvSpPr>
              <a:spLocks/>
            </p:cNvSpPr>
            <p:nvPr/>
          </p:nvSpPr>
          <p:spPr bwMode="auto">
            <a:xfrm>
              <a:off x="2480" y="2626"/>
              <a:ext cx="100" cy="45"/>
            </a:xfrm>
            <a:custGeom>
              <a:avLst/>
              <a:gdLst/>
              <a:ahLst/>
              <a:cxnLst>
                <a:cxn ang="0">
                  <a:pos x="99" y="0"/>
                </a:cxn>
                <a:cxn ang="0">
                  <a:pos x="92" y="44"/>
                </a:cxn>
                <a:cxn ang="0">
                  <a:pos x="0" y="37"/>
                </a:cxn>
                <a:cxn ang="0">
                  <a:pos x="11" y="0"/>
                </a:cxn>
                <a:cxn ang="0">
                  <a:pos x="99" y="0"/>
                </a:cxn>
              </a:cxnLst>
              <a:rect l="0" t="0" r="r" b="b"/>
              <a:pathLst>
                <a:path w="100" h="45">
                  <a:moveTo>
                    <a:pt x="99" y="0"/>
                  </a:moveTo>
                  <a:lnTo>
                    <a:pt x="92" y="44"/>
                  </a:lnTo>
                  <a:lnTo>
                    <a:pt x="0" y="37"/>
                  </a:lnTo>
                  <a:lnTo>
                    <a:pt x="11" y="0"/>
                  </a:lnTo>
                  <a:lnTo>
                    <a:pt x="99" y="0"/>
                  </a:lnTo>
                </a:path>
              </a:pathLst>
            </a:custGeom>
            <a:solidFill>
              <a:srgbClr val="B5B5B5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3094" name="Freeform 38"/>
            <p:cNvSpPr>
              <a:spLocks/>
            </p:cNvSpPr>
            <p:nvPr/>
          </p:nvSpPr>
          <p:spPr bwMode="auto">
            <a:xfrm>
              <a:off x="2480" y="2626"/>
              <a:ext cx="100" cy="45"/>
            </a:xfrm>
            <a:custGeom>
              <a:avLst/>
              <a:gdLst/>
              <a:ahLst/>
              <a:cxnLst>
                <a:cxn ang="0">
                  <a:pos x="92" y="44"/>
                </a:cxn>
                <a:cxn ang="0">
                  <a:pos x="99" y="3"/>
                </a:cxn>
                <a:cxn ang="0">
                  <a:pos x="9" y="0"/>
                </a:cxn>
                <a:cxn ang="0">
                  <a:pos x="0" y="37"/>
                </a:cxn>
                <a:cxn ang="0">
                  <a:pos x="92" y="44"/>
                </a:cxn>
              </a:cxnLst>
              <a:rect l="0" t="0" r="r" b="b"/>
              <a:pathLst>
                <a:path w="100" h="45">
                  <a:moveTo>
                    <a:pt x="92" y="44"/>
                  </a:moveTo>
                  <a:lnTo>
                    <a:pt x="99" y="3"/>
                  </a:lnTo>
                  <a:lnTo>
                    <a:pt x="9" y="0"/>
                  </a:lnTo>
                  <a:lnTo>
                    <a:pt x="0" y="37"/>
                  </a:lnTo>
                  <a:lnTo>
                    <a:pt x="92" y="44"/>
                  </a:lnTo>
                </a:path>
              </a:pathLst>
            </a:custGeom>
            <a:noFill/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3095" name="Line 39"/>
            <p:cNvSpPr>
              <a:spLocks noChangeShapeType="1"/>
            </p:cNvSpPr>
            <p:nvPr/>
          </p:nvSpPr>
          <p:spPr bwMode="auto">
            <a:xfrm flipH="1">
              <a:off x="2544" y="2626"/>
              <a:ext cx="3" cy="17"/>
            </a:xfrm>
            <a:prstGeom prst="line">
              <a:avLst/>
            </a:prstGeom>
            <a:noFill/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3096" name="Line 40"/>
            <p:cNvSpPr>
              <a:spLocks noChangeShapeType="1"/>
            </p:cNvSpPr>
            <p:nvPr/>
          </p:nvSpPr>
          <p:spPr bwMode="auto">
            <a:xfrm flipH="1">
              <a:off x="2515" y="2626"/>
              <a:ext cx="0" cy="17"/>
            </a:xfrm>
            <a:prstGeom prst="line">
              <a:avLst/>
            </a:prstGeom>
            <a:noFill/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3097" name="Freeform 41"/>
            <p:cNvSpPr>
              <a:spLocks/>
            </p:cNvSpPr>
            <p:nvPr/>
          </p:nvSpPr>
          <p:spPr bwMode="auto">
            <a:xfrm>
              <a:off x="2387" y="2618"/>
              <a:ext cx="657" cy="133"/>
            </a:xfrm>
            <a:custGeom>
              <a:avLst/>
              <a:gdLst/>
              <a:ahLst/>
              <a:cxnLst>
                <a:cxn ang="0">
                  <a:pos x="649" y="0"/>
                </a:cxn>
                <a:cxn ang="0">
                  <a:pos x="656" y="125"/>
                </a:cxn>
                <a:cxn ang="0">
                  <a:pos x="652" y="132"/>
                </a:cxn>
                <a:cxn ang="0">
                  <a:pos x="1" y="114"/>
                </a:cxn>
                <a:cxn ang="0">
                  <a:pos x="0" y="112"/>
                </a:cxn>
                <a:cxn ang="0">
                  <a:pos x="0" y="105"/>
                </a:cxn>
                <a:cxn ang="0">
                  <a:pos x="0" y="104"/>
                </a:cxn>
                <a:cxn ang="0">
                  <a:pos x="0" y="101"/>
                </a:cxn>
                <a:cxn ang="0">
                  <a:pos x="649" y="118"/>
                </a:cxn>
                <a:cxn ang="0">
                  <a:pos x="649" y="0"/>
                </a:cxn>
              </a:cxnLst>
              <a:rect l="0" t="0" r="r" b="b"/>
              <a:pathLst>
                <a:path w="657" h="133">
                  <a:moveTo>
                    <a:pt x="649" y="0"/>
                  </a:moveTo>
                  <a:lnTo>
                    <a:pt x="656" y="125"/>
                  </a:lnTo>
                  <a:lnTo>
                    <a:pt x="652" y="132"/>
                  </a:lnTo>
                  <a:lnTo>
                    <a:pt x="1" y="114"/>
                  </a:lnTo>
                  <a:lnTo>
                    <a:pt x="0" y="112"/>
                  </a:lnTo>
                  <a:lnTo>
                    <a:pt x="0" y="105"/>
                  </a:lnTo>
                  <a:lnTo>
                    <a:pt x="0" y="104"/>
                  </a:lnTo>
                  <a:lnTo>
                    <a:pt x="0" y="101"/>
                  </a:lnTo>
                  <a:lnTo>
                    <a:pt x="649" y="118"/>
                  </a:lnTo>
                  <a:lnTo>
                    <a:pt x="649" y="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3098" name="Freeform 42"/>
            <p:cNvSpPr>
              <a:spLocks/>
            </p:cNvSpPr>
            <p:nvPr/>
          </p:nvSpPr>
          <p:spPr bwMode="auto">
            <a:xfrm>
              <a:off x="2388" y="2604"/>
              <a:ext cx="649" cy="119"/>
            </a:xfrm>
            <a:custGeom>
              <a:avLst/>
              <a:gdLst/>
              <a:ahLst/>
              <a:cxnLst>
                <a:cxn ang="0">
                  <a:pos x="648" y="9"/>
                </a:cxn>
                <a:cxn ang="0">
                  <a:pos x="101" y="0"/>
                </a:cxn>
                <a:cxn ang="0">
                  <a:pos x="0" y="118"/>
                </a:cxn>
              </a:cxnLst>
              <a:rect l="0" t="0" r="r" b="b"/>
              <a:pathLst>
                <a:path w="649" h="119">
                  <a:moveTo>
                    <a:pt x="648" y="9"/>
                  </a:moveTo>
                  <a:lnTo>
                    <a:pt x="101" y="0"/>
                  </a:lnTo>
                  <a:lnTo>
                    <a:pt x="0" y="118"/>
                  </a:lnTo>
                </a:path>
              </a:pathLst>
            </a:custGeom>
            <a:noFill/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3099" name="Freeform 43"/>
            <p:cNvSpPr>
              <a:spLocks/>
            </p:cNvSpPr>
            <p:nvPr/>
          </p:nvSpPr>
          <p:spPr bwMode="auto">
            <a:xfrm>
              <a:off x="2961" y="2660"/>
              <a:ext cx="57" cy="62"/>
            </a:xfrm>
            <a:custGeom>
              <a:avLst/>
              <a:gdLst/>
              <a:ahLst/>
              <a:cxnLst>
                <a:cxn ang="0">
                  <a:pos x="56" y="5"/>
                </a:cxn>
                <a:cxn ang="0">
                  <a:pos x="49" y="0"/>
                </a:cxn>
                <a:cxn ang="0">
                  <a:pos x="49" y="5"/>
                </a:cxn>
                <a:cxn ang="0">
                  <a:pos x="36" y="5"/>
                </a:cxn>
                <a:cxn ang="0">
                  <a:pos x="49" y="5"/>
                </a:cxn>
                <a:cxn ang="0">
                  <a:pos x="49" y="16"/>
                </a:cxn>
                <a:cxn ang="0">
                  <a:pos x="19" y="16"/>
                </a:cxn>
                <a:cxn ang="0">
                  <a:pos x="49" y="20"/>
                </a:cxn>
                <a:cxn ang="0">
                  <a:pos x="49" y="26"/>
                </a:cxn>
                <a:cxn ang="0">
                  <a:pos x="19" y="26"/>
                </a:cxn>
                <a:cxn ang="0">
                  <a:pos x="18" y="26"/>
                </a:cxn>
                <a:cxn ang="0">
                  <a:pos x="49" y="26"/>
                </a:cxn>
                <a:cxn ang="0">
                  <a:pos x="49" y="36"/>
                </a:cxn>
                <a:cxn ang="0">
                  <a:pos x="1" y="33"/>
                </a:cxn>
                <a:cxn ang="0">
                  <a:pos x="0" y="48"/>
                </a:cxn>
                <a:cxn ang="0">
                  <a:pos x="18" y="48"/>
                </a:cxn>
                <a:cxn ang="0">
                  <a:pos x="23" y="38"/>
                </a:cxn>
                <a:cxn ang="0">
                  <a:pos x="49" y="38"/>
                </a:cxn>
                <a:cxn ang="0">
                  <a:pos x="49" y="43"/>
                </a:cxn>
                <a:cxn ang="0">
                  <a:pos x="56" y="62"/>
                </a:cxn>
                <a:cxn ang="0">
                  <a:pos x="56" y="5"/>
                </a:cxn>
              </a:cxnLst>
              <a:rect l="0" t="0" r="r" b="b"/>
              <a:pathLst>
                <a:path w="57" h="63">
                  <a:moveTo>
                    <a:pt x="56" y="5"/>
                  </a:moveTo>
                  <a:lnTo>
                    <a:pt x="49" y="0"/>
                  </a:lnTo>
                  <a:lnTo>
                    <a:pt x="49" y="5"/>
                  </a:lnTo>
                  <a:lnTo>
                    <a:pt x="36" y="5"/>
                  </a:lnTo>
                  <a:lnTo>
                    <a:pt x="49" y="5"/>
                  </a:lnTo>
                  <a:lnTo>
                    <a:pt x="49" y="16"/>
                  </a:lnTo>
                  <a:lnTo>
                    <a:pt x="19" y="16"/>
                  </a:lnTo>
                  <a:lnTo>
                    <a:pt x="49" y="20"/>
                  </a:lnTo>
                  <a:lnTo>
                    <a:pt x="49" y="26"/>
                  </a:lnTo>
                  <a:lnTo>
                    <a:pt x="19" y="26"/>
                  </a:lnTo>
                  <a:lnTo>
                    <a:pt x="18" y="26"/>
                  </a:lnTo>
                  <a:lnTo>
                    <a:pt x="49" y="26"/>
                  </a:lnTo>
                  <a:lnTo>
                    <a:pt x="49" y="36"/>
                  </a:lnTo>
                  <a:lnTo>
                    <a:pt x="1" y="33"/>
                  </a:lnTo>
                  <a:lnTo>
                    <a:pt x="0" y="48"/>
                  </a:lnTo>
                  <a:lnTo>
                    <a:pt x="18" y="48"/>
                  </a:lnTo>
                  <a:lnTo>
                    <a:pt x="23" y="38"/>
                  </a:lnTo>
                  <a:lnTo>
                    <a:pt x="49" y="38"/>
                  </a:lnTo>
                  <a:lnTo>
                    <a:pt x="49" y="43"/>
                  </a:lnTo>
                  <a:lnTo>
                    <a:pt x="56" y="62"/>
                  </a:lnTo>
                  <a:lnTo>
                    <a:pt x="56" y="5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3100" name="Freeform 44"/>
            <p:cNvSpPr>
              <a:spLocks/>
            </p:cNvSpPr>
            <p:nvPr/>
          </p:nvSpPr>
          <p:spPr bwMode="auto">
            <a:xfrm>
              <a:off x="2916" y="2667"/>
              <a:ext cx="79" cy="56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78" y="7"/>
                </a:cxn>
                <a:cxn ang="0">
                  <a:pos x="66" y="7"/>
                </a:cxn>
                <a:cxn ang="0">
                  <a:pos x="66" y="18"/>
                </a:cxn>
                <a:cxn ang="0">
                  <a:pos x="60" y="18"/>
                </a:cxn>
                <a:cxn ang="0">
                  <a:pos x="63" y="26"/>
                </a:cxn>
                <a:cxn ang="0">
                  <a:pos x="63" y="29"/>
                </a:cxn>
                <a:cxn ang="0">
                  <a:pos x="47" y="29"/>
                </a:cxn>
                <a:cxn ang="0">
                  <a:pos x="42" y="48"/>
                </a:cxn>
                <a:cxn ang="0">
                  <a:pos x="39" y="48"/>
                </a:cxn>
                <a:cxn ang="0">
                  <a:pos x="37" y="56"/>
                </a:cxn>
                <a:cxn ang="0">
                  <a:pos x="0" y="56"/>
                </a:cxn>
                <a:cxn ang="0">
                  <a:pos x="4" y="42"/>
                </a:cxn>
                <a:cxn ang="0">
                  <a:pos x="30" y="42"/>
                </a:cxn>
                <a:cxn ang="0">
                  <a:pos x="34" y="37"/>
                </a:cxn>
                <a:cxn ang="0">
                  <a:pos x="22" y="37"/>
                </a:cxn>
                <a:cxn ang="0">
                  <a:pos x="26" y="34"/>
                </a:cxn>
                <a:cxn ang="0">
                  <a:pos x="37" y="34"/>
                </a:cxn>
                <a:cxn ang="0">
                  <a:pos x="42" y="29"/>
                </a:cxn>
                <a:cxn ang="0">
                  <a:pos x="37" y="29"/>
                </a:cxn>
                <a:cxn ang="0">
                  <a:pos x="39" y="26"/>
                </a:cxn>
                <a:cxn ang="0">
                  <a:pos x="52" y="26"/>
                </a:cxn>
                <a:cxn ang="0">
                  <a:pos x="52" y="18"/>
                </a:cxn>
                <a:cxn ang="0">
                  <a:pos x="47" y="18"/>
                </a:cxn>
                <a:cxn ang="0">
                  <a:pos x="47" y="17"/>
                </a:cxn>
                <a:cxn ang="0">
                  <a:pos x="56" y="17"/>
                </a:cxn>
                <a:cxn ang="0">
                  <a:pos x="63" y="7"/>
                </a:cxn>
                <a:cxn ang="0">
                  <a:pos x="56" y="7"/>
                </a:cxn>
                <a:cxn ang="0">
                  <a:pos x="71" y="7"/>
                </a:cxn>
                <a:cxn ang="0">
                  <a:pos x="74" y="0"/>
                </a:cxn>
              </a:cxnLst>
              <a:rect l="0" t="0" r="r" b="b"/>
              <a:pathLst>
                <a:path w="79" h="57">
                  <a:moveTo>
                    <a:pt x="74" y="0"/>
                  </a:moveTo>
                  <a:lnTo>
                    <a:pt x="78" y="7"/>
                  </a:lnTo>
                  <a:lnTo>
                    <a:pt x="66" y="7"/>
                  </a:lnTo>
                  <a:lnTo>
                    <a:pt x="66" y="18"/>
                  </a:lnTo>
                  <a:lnTo>
                    <a:pt x="60" y="18"/>
                  </a:lnTo>
                  <a:lnTo>
                    <a:pt x="63" y="26"/>
                  </a:lnTo>
                  <a:lnTo>
                    <a:pt x="63" y="29"/>
                  </a:lnTo>
                  <a:lnTo>
                    <a:pt x="47" y="29"/>
                  </a:lnTo>
                  <a:lnTo>
                    <a:pt x="42" y="48"/>
                  </a:lnTo>
                  <a:lnTo>
                    <a:pt x="39" y="48"/>
                  </a:lnTo>
                  <a:lnTo>
                    <a:pt x="37" y="56"/>
                  </a:lnTo>
                  <a:lnTo>
                    <a:pt x="0" y="56"/>
                  </a:lnTo>
                  <a:lnTo>
                    <a:pt x="4" y="42"/>
                  </a:lnTo>
                  <a:lnTo>
                    <a:pt x="30" y="42"/>
                  </a:lnTo>
                  <a:lnTo>
                    <a:pt x="34" y="37"/>
                  </a:lnTo>
                  <a:lnTo>
                    <a:pt x="22" y="37"/>
                  </a:lnTo>
                  <a:lnTo>
                    <a:pt x="26" y="34"/>
                  </a:lnTo>
                  <a:lnTo>
                    <a:pt x="37" y="34"/>
                  </a:lnTo>
                  <a:lnTo>
                    <a:pt x="42" y="29"/>
                  </a:lnTo>
                  <a:lnTo>
                    <a:pt x="37" y="29"/>
                  </a:lnTo>
                  <a:lnTo>
                    <a:pt x="39" y="26"/>
                  </a:lnTo>
                  <a:lnTo>
                    <a:pt x="52" y="26"/>
                  </a:lnTo>
                  <a:lnTo>
                    <a:pt x="52" y="18"/>
                  </a:lnTo>
                  <a:lnTo>
                    <a:pt x="47" y="18"/>
                  </a:lnTo>
                  <a:lnTo>
                    <a:pt x="47" y="17"/>
                  </a:lnTo>
                  <a:lnTo>
                    <a:pt x="56" y="17"/>
                  </a:lnTo>
                  <a:lnTo>
                    <a:pt x="63" y="7"/>
                  </a:lnTo>
                  <a:lnTo>
                    <a:pt x="56" y="7"/>
                  </a:lnTo>
                  <a:lnTo>
                    <a:pt x="71" y="7"/>
                  </a:lnTo>
                  <a:lnTo>
                    <a:pt x="74" y="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3101" name="Freeform 45"/>
            <p:cNvSpPr>
              <a:spLocks/>
            </p:cNvSpPr>
            <p:nvPr/>
          </p:nvSpPr>
          <p:spPr bwMode="auto">
            <a:xfrm>
              <a:off x="2909" y="2658"/>
              <a:ext cx="61" cy="65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56" y="11"/>
                </a:cxn>
                <a:cxn ang="0">
                  <a:pos x="60" y="11"/>
                </a:cxn>
                <a:cxn ang="0">
                  <a:pos x="53" y="11"/>
                </a:cxn>
                <a:cxn ang="0">
                  <a:pos x="48" y="21"/>
                </a:cxn>
                <a:cxn ang="0">
                  <a:pos x="48" y="22"/>
                </a:cxn>
                <a:cxn ang="0">
                  <a:pos x="44" y="22"/>
                </a:cxn>
                <a:cxn ang="0">
                  <a:pos x="41" y="32"/>
                </a:cxn>
                <a:cxn ang="0">
                  <a:pos x="33" y="32"/>
                </a:cxn>
                <a:cxn ang="0">
                  <a:pos x="30" y="44"/>
                </a:cxn>
                <a:cxn ang="0">
                  <a:pos x="11" y="44"/>
                </a:cxn>
                <a:cxn ang="0">
                  <a:pos x="4" y="64"/>
                </a:cxn>
                <a:cxn ang="0">
                  <a:pos x="0" y="59"/>
                </a:cxn>
                <a:cxn ang="0">
                  <a:pos x="6" y="41"/>
                </a:cxn>
                <a:cxn ang="0">
                  <a:pos x="17" y="41"/>
                </a:cxn>
                <a:cxn ang="0">
                  <a:pos x="20" y="32"/>
                </a:cxn>
                <a:cxn ang="0">
                  <a:pos x="17" y="32"/>
                </a:cxn>
                <a:cxn ang="0">
                  <a:pos x="34" y="32"/>
                </a:cxn>
                <a:cxn ang="0">
                  <a:pos x="39" y="21"/>
                </a:cxn>
                <a:cxn ang="0">
                  <a:pos x="28" y="21"/>
                </a:cxn>
                <a:cxn ang="0">
                  <a:pos x="30" y="21"/>
                </a:cxn>
                <a:cxn ang="0">
                  <a:pos x="39" y="21"/>
                </a:cxn>
                <a:cxn ang="0">
                  <a:pos x="41" y="11"/>
                </a:cxn>
                <a:cxn ang="0">
                  <a:pos x="39" y="11"/>
                </a:cxn>
                <a:cxn ang="0">
                  <a:pos x="56" y="11"/>
                </a:cxn>
                <a:cxn ang="0">
                  <a:pos x="56" y="0"/>
                </a:cxn>
              </a:cxnLst>
              <a:rect l="0" t="0" r="r" b="b"/>
              <a:pathLst>
                <a:path w="61" h="65">
                  <a:moveTo>
                    <a:pt x="56" y="0"/>
                  </a:moveTo>
                  <a:lnTo>
                    <a:pt x="56" y="11"/>
                  </a:lnTo>
                  <a:lnTo>
                    <a:pt x="60" y="11"/>
                  </a:lnTo>
                  <a:lnTo>
                    <a:pt x="53" y="11"/>
                  </a:lnTo>
                  <a:lnTo>
                    <a:pt x="48" y="21"/>
                  </a:lnTo>
                  <a:lnTo>
                    <a:pt x="48" y="22"/>
                  </a:lnTo>
                  <a:lnTo>
                    <a:pt x="44" y="22"/>
                  </a:lnTo>
                  <a:lnTo>
                    <a:pt x="41" y="32"/>
                  </a:lnTo>
                  <a:lnTo>
                    <a:pt x="33" y="32"/>
                  </a:lnTo>
                  <a:lnTo>
                    <a:pt x="30" y="44"/>
                  </a:lnTo>
                  <a:lnTo>
                    <a:pt x="11" y="44"/>
                  </a:lnTo>
                  <a:lnTo>
                    <a:pt x="4" y="64"/>
                  </a:lnTo>
                  <a:lnTo>
                    <a:pt x="0" y="59"/>
                  </a:lnTo>
                  <a:lnTo>
                    <a:pt x="6" y="41"/>
                  </a:lnTo>
                  <a:lnTo>
                    <a:pt x="17" y="41"/>
                  </a:lnTo>
                  <a:lnTo>
                    <a:pt x="20" y="32"/>
                  </a:lnTo>
                  <a:lnTo>
                    <a:pt x="17" y="32"/>
                  </a:lnTo>
                  <a:lnTo>
                    <a:pt x="34" y="32"/>
                  </a:lnTo>
                  <a:lnTo>
                    <a:pt x="39" y="21"/>
                  </a:lnTo>
                  <a:lnTo>
                    <a:pt x="28" y="21"/>
                  </a:lnTo>
                  <a:lnTo>
                    <a:pt x="30" y="21"/>
                  </a:lnTo>
                  <a:lnTo>
                    <a:pt x="39" y="21"/>
                  </a:lnTo>
                  <a:lnTo>
                    <a:pt x="41" y="11"/>
                  </a:lnTo>
                  <a:lnTo>
                    <a:pt x="39" y="11"/>
                  </a:lnTo>
                  <a:lnTo>
                    <a:pt x="56" y="11"/>
                  </a:lnTo>
                  <a:lnTo>
                    <a:pt x="56" y="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3102" name="Freeform 46"/>
            <p:cNvSpPr>
              <a:spLocks/>
            </p:cNvSpPr>
            <p:nvPr/>
          </p:nvSpPr>
          <p:spPr bwMode="auto">
            <a:xfrm>
              <a:off x="2888" y="2658"/>
              <a:ext cx="60" cy="47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55" y="10"/>
                </a:cxn>
                <a:cxn ang="0">
                  <a:pos x="59" y="10"/>
                </a:cxn>
                <a:cxn ang="0">
                  <a:pos x="47" y="10"/>
                </a:cxn>
                <a:cxn ang="0">
                  <a:pos x="40" y="20"/>
                </a:cxn>
                <a:cxn ang="0">
                  <a:pos x="43" y="20"/>
                </a:cxn>
                <a:cxn ang="0">
                  <a:pos x="40" y="23"/>
                </a:cxn>
                <a:cxn ang="0">
                  <a:pos x="33" y="35"/>
                </a:cxn>
                <a:cxn ang="0">
                  <a:pos x="23" y="35"/>
                </a:cxn>
                <a:cxn ang="0">
                  <a:pos x="21" y="45"/>
                </a:cxn>
                <a:cxn ang="0">
                  <a:pos x="0" y="45"/>
                </a:cxn>
                <a:cxn ang="0">
                  <a:pos x="0" y="41"/>
                </a:cxn>
                <a:cxn ang="0">
                  <a:pos x="11" y="41"/>
                </a:cxn>
                <a:cxn ang="0">
                  <a:pos x="15" y="35"/>
                </a:cxn>
                <a:cxn ang="0">
                  <a:pos x="11" y="35"/>
                </a:cxn>
                <a:cxn ang="0">
                  <a:pos x="15" y="35"/>
                </a:cxn>
                <a:cxn ang="0">
                  <a:pos x="26" y="35"/>
                </a:cxn>
                <a:cxn ang="0">
                  <a:pos x="32" y="23"/>
                </a:cxn>
                <a:cxn ang="0">
                  <a:pos x="21" y="23"/>
                </a:cxn>
                <a:cxn ang="0">
                  <a:pos x="21" y="20"/>
                </a:cxn>
                <a:cxn ang="0">
                  <a:pos x="33" y="20"/>
                </a:cxn>
                <a:cxn ang="0">
                  <a:pos x="37" y="10"/>
                </a:cxn>
                <a:cxn ang="0">
                  <a:pos x="33" y="10"/>
                </a:cxn>
                <a:cxn ang="0">
                  <a:pos x="52" y="10"/>
                </a:cxn>
                <a:cxn ang="0">
                  <a:pos x="55" y="0"/>
                </a:cxn>
              </a:cxnLst>
              <a:rect l="0" t="0" r="r" b="b"/>
              <a:pathLst>
                <a:path w="60" h="46">
                  <a:moveTo>
                    <a:pt x="55" y="0"/>
                  </a:moveTo>
                  <a:lnTo>
                    <a:pt x="55" y="10"/>
                  </a:lnTo>
                  <a:lnTo>
                    <a:pt x="59" y="10"/>
                  </a:lnTo>
                  <a:lnTo>
                    <a:pt x="47" y="10"/>
                  </a:lnTo>
                  <a:lnTo>
                    <a:pt x="40" y="20"/>
                  </a:lnTo>
                  <a:lnTo>
                    <a:pt x="43" y="20"/>
                  </a:lnTo>
                  <a:lnTo>
                    <a:pt x="40" y="23"/>
                  </a:lnTo>
                  <a:lnTo>
                    <a:pt x="33" y="35"/>
                  </a:lnTo>
                  <a:lnTo>
                    <a:pt x="23" y="35"/>
                  </a:lnTo>
                  <a:lnTo>
                    <a:pt x="21" y="45"/>
                  </a:lnTo>
                  <a:lnTo>
                    <a:pt x="0" y="45"/>
                  </a:lnTo>
                  <a:lnTo>
                    <a:pt x="0" y="41"/>
                  </a:lnTo>
                  <a:lnTo>
                    <a:pt x="11" y="41"/>
                  </a:lnTo>
                  <a:lnTo>
                    <a:pt x="15" y="35"/>
                  </a:lnTo>
                  <a:lnTo>
                    <a:pt x="11" y="35"/>
                  </a:lnTo>
                  <a:lnTo>
                    <a:pt x="15" y="35"/>
                  </a:lnTo>
                  <a:lnTo>
                    <a:pt x="26" y="35"/>
                  </a:lnTo>
                  <a:lnTo>
                    <a:pt x="32" y="23"/>
                  </a:lnTo>
                  <a:lnTo>
                    <a:pt x="21" y="23"/>
                  </a:lnTo>
                  <a:lnTo>
                    <a:pt x="21" y="20"/>
                  </a:lnTo>
                  <a:lnTo>
                    <a:pt x="33" y="20"/>
                  </a:lnTo>
                  <a:lnTo>
                    <a:pt x="37" y="10"/>
                  </a:lnTo>
                  <a:lnTo>
                    <a:pt x="33" y="10"/>
                  </a:lnTo>
                  <a:lnTo>
                    <a:pt x="52" y="10"/>
                  </a:lnTo>
                  <a:lnTo>
                    <a:pt x="55" y="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3103" name="Freeform 47"/>
            <p:cNvSpPr>
              <a:spLocks/>
            </p:cNvSpPr>
            <p:nvPr/>
          </p:nvSpPr>
          <p:spPr bwMode="auto">
            <a:xfrm>
              <a:off x="2864" y="2658"/>
              <a:ext cx="57" cy="47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52" y="10"/>
                </a:cxn>
                <a:cxn ang="0">
                  <a:pos x="56" y="10"/>
                </a:cxn>
                <a:cxn ang="0">
                  <a:pos x="44" y="10"/>
                </a:cxn>
                <a:cxn ang="0">
                  <a:pos x="41" y="20"/>
                </a:cxn>
                <a:cxn ang="0">
                  <a:pos x="41" y="23"/>
                </a:cxn>
                <a:cxn ang="0">
                  <a:pos x="36" y="35"/>
                </a:cxn>
                <a:cxn ang="0">
                  <a:pos x="25" y="35"/>
                </a:cxn>
                <a:cxn ang="0">
                  <a:pos x="22" y="45"/>
                </a:cxn>
                <a:cxn ang="0">
                  <a:pos x="0" y="45"/>
                </a:cxn>
                <a:cxn ang="0">
                  <a:pos x="1" y="41"/>
                </a:cxn>
                <a:cxn ang="0">
                  <a:pos x="12" y="41"/>
                </a:cxn>
                <a:cxn ang="0">
                  <a:pos x="16" y="35"/>
                </a:cxn>
                <a:cxn ang="0">
                  <a:pos x="12" y="35"/>
                </a:cxn>
                <a:cxn ang="0">
                  <a:pos x="12" y="31"/>
                </a:cxn>
                <a:cxn ang="0">
                  <a:pos x="32" y="31"/>
                </a:cxn>
                <a:cxn ang="0">
                  <a:pos x="33" y="23"/>
                </a:cxn>
                <a:cxn ang="0">
                  <a:pos x="22" y="23"/>
                </a:cxn>
                <a:cxn ang="0">
                  <a:pos x="22" y="20"/>
                </a:cxn>
                <a:cxn ang="0">
                  <a:pos x="33" y="20"/>
                </a:cxn>
                <a:cxn ang="0">
                  <a:pos x="40" y="10"/>
                </a:cxn>
                <a:cxn ang="0">
                  <a:pos x="33" y="10"/>
                </a:cxn>
                <a:cxn ang="0">
                  <a:pos x="36" y="10"/>
                </a:cxn>
                <a:cxn ang="0">
                  <a:pos x="49" y="10"/>
                </a:cxn>
                <a:cxn ang="0">
                  <a:pos x="52" y="0"/>
                </a:cxn>
              </a:cxnLst>
              <a:rect l="0" t="0" r="r" b="b"/>
              <a:pathLst>
                <a:path w="57" h="46">
                  <a:moveTo>
                    <a:pt x="52" y="0"/>
                  </a:moveTo>
                  <a:lnTo>
                    <a:pt x="52" y="10"/>
                  </a:lnTo>
                  <a:lnTo>
                    <a:pt x="56" y="10"/>
                  </a:lnTo>
                  <a:lnTo>
                    <a:pt x="44" y="10"/>
                  </a:lnTo>
                  <a:lnTo>
                    <a:pt x="41" y="20"/>
                  </a:lnTo>
                  <a:lnTo>
                    <a:pt x="41" y="23"/>
                  </a:lnTo>
                  <a:lnTo>
                    <a:pt x="36" y="35"/>
                  </a:lnTo>
                  <a:lnTo>
                    <a:pt x="25" y="35"/>
                  </a:lnTo>
                  <a:lnTo>
                    <a:pt x="22" y="45"/>
                  </a:lnTo>
                  <a:lnTo>
                    <a:pt x="0" y="45"/>
                  </a:lnTo>
                  <a:lnTo>
                    <a:pt x="1" y="41"/>
                  </a:lnTo>
                  <a:lnTo>
                    <a:pt x="12" y="41"/>
                  </a:lnTo>
                  <a:lnTo>
                    <a:pt x="16" y="35"/>
                  </a:lnTo>
                  <a:lnTo>
                    <a:pt x="12" y="35"/>
                  </a:lnTo>
                  <a:lnTo>
                    <a:pt x="12" y="31"/>
                  </a:lnTo>
                  <a:lnTo>
                    <a:pt x="32" y="31"/>
                  </a:lnTo>
                  <a:lnTo>
                    <a:pt x="33" y="23"/>
                  </a:lnTo>
                  <a:lnTo>
                    <a:pt x="22" y="23"/>
                  </a:lnTo>
                  <a:lnTo>
                    <a:pt x="22" y="20"/>
                  </a:lnTo>
                  <a:lnTo>
                    <a:pt x="33" y="20"/>
                  </a:lnTo>
                  <a:lnTo>
                    <a:pt x="40" y="10"/>
                  </a:lnTo>
                  <a:lnTo>
                    <a:pt x="33" y="10"/>
                  </a:lnTo>
                  <a:lnTo>
                    <a:pt x="36" y="10"/>
                  </a:lnTo>
                  <a:lnTo>
                    <a:pt x="49" y="10"/>
                  </a:lnTo>
                  <a:lnTo>
                    <a:pt x="52" y="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3104" name="Freeform 48"/>
            <p:cNvSpPr>
              <a:spLocks/>
            </p:cNvSpPr>
            <p:nvPr/>
          </p:nvSpPr>
          <p:spPr bwMode="auto">
            <a:xfrm>
              <a:off x="2837" y="2658"/>
              <a:ext cx="56" cy="40"/>
            </a:xfrm>
            <a:custGeom>
              <a:avLst/>
              <a:gdLst/>
              <a:ahLst/>
              <a:cxnLst>
                <a:cxn ang="0">
                  <a:pos x="50" y="0"/>
                </a:cxn>
                <a:cxn ang="0">
                  <a:pos x="50" y="9"/>
                </a:cxn>
                <a:cxn ang="0">
                  <a:pos x="54" y="9"/>
                </a:cxn>
                <a:cxn ang="0">
                  <a:pos x="54" y="10"/>
                </a:cxn>
                <a:cxn ang="0">
                  <a:pos x="42" y="9"/>
                </a:cxn>
                <a:cxn ang="0">
                  <a:pos x="36" y="18"/>
                </a:cxn>
                <a:cxn ang="0">
                  <a:pos x="39" y="21"/>
                </a:cxn>
                <a:cxn ang="0">
                  <a:pos x="39" y="22"/>
                </a:cxn>
                <a:cxn ang="0">
                  <a:pos x="36" y="22"/>
                </a:cxn>
                <a:cxn ang="0">
                  <a:pos x="31" y="31"/>
                </a:cxn>
                <a:cxn ang="0">
                  <a:pos x="22" y="31"/>
                </a:cxn>
                <a:cxn ang="0">
                  <a:pos x="19" y="39"/>
                </a:cxn>
                <a:cxn ang="0">
                  <a:pos x="0" y="39"/>
                </a:cxn>
                <a:cxn ang="0">
                  <a:pos x="11" y="39"/>
                </a:cxn>
                <a:cxn ang="0">
                  <a:pos x="14" y="30"/>
                </a:cxn>
                <a:cxn ang="0">
                  <a:pos x="11" y="30"/>
                </a:cxn>
                <a:cxn ang="0">
                  <a:pos x="25" y="30"/>
                </a:cxn>
                <a:cxn ang="0">
                  <a:pos x="30" y="21"/>
                </a:cxn>
                <a:cxn ang="0">
                  <a:pos x="19" y="21"/>
                </a:cxn>
                <a:cxn ang="0">
                  <a:pos x="19" y="18"/>
                </a:cxn>
                <a:cxn ang="0">
                  <a:pos x="31" y="18"/>
                </a:cxn>
                <a:cxn ang="0">
                  <a:pos x="34" y="9"/>
                </a:cxn>
                <a:cxn ang="0">
                  <a:pos x="31" y="9"/>
                </a:cxn>
                <a:cxn ang="0">
                  <a:pos x="47" y="9"/>
                </a:cxn>
                <a:cxn ang="0">
                  <a:pos x="50" y="0"/>
                </a:cxn>
              </a:cxnLst>
              <a:rect l="0" t="0" r="r" b="b"/>
              <a:pathLst>
                <a:path w="55" h="40">
                  <a:moveTo>
                    <a:pt x="50" y="0"/>
                  </a:moveTo>
                  <a:lnTo>
                    <a:pt x="50" y="9"/>
                  </a:lnTo>
                  <a:lnTo>
                    <a:pt x="54" y="9"/>
                  </a:lnTo>
                  <a:lnTo>
                    <a:pt x="54" y="10"/>
                  </a:lnTo>
                  <a:lnTo>
                    <a:pt x="42" y="9"/>
                  </a:lnTo>
                  <a:lnTo>
                    <a:pt x="36" y="18"/>
                  </a:lnTo>
                  <a:lnTo>
                    <a:pt x="39" y="21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1" y="31"/>
                  </a:lnTo>
                  <a:lnTo>
                    <a:pt x="22" y="31"/>
                  </a:lnTo>
                  <a:lnTo>
                    <a:pt x="19" y="39"/>
                  </a:lnTo>
                  <a:lnTo>
                    <a:pt x="0" y="39"/>
                  </a:lnTo>
                  <a:lnTo>
                    <a:pt x="11" y="39"/>
                  </a:lnTo>
                  <a:lnTo>
                    <a:pt x="14" y="30"/>
                  </a:lnTo>
                  <a:lnTo>
                    <a:pt x="11" y="30"/>
                  </a:lnTo>
                  <a:lnTo>
                    <a:pt x="25" y="30"/>
                  </a:lnTo>
                  <a:lnTo>
                    <a:pt x="30" y="21"/>
                  </a:lnTo>
                  <a:lnTo>
                    <a:pt x="19" y="21"/>
                  </a:lnTo>
                  <a:lnTo>
                    <a:pt x="19" y="18"/>
                  </a:lnTo>
                  <a:lnTo>
                    <a:pt x="31" y="18"/>
                  </a:lnTo>
                  <a:lnTo>
                    <a:pt x="34" y="9"/>
                  </a:lnTo>
                  <a:lnTo>
                    <a:pt x="31" y="9"/>
                  </a:lnTo>
                  <a:lnTo>
                    <a:pt x="47" y="9"/>
                  </a:lnTo>
                  <a:lnTo>
                    <a:pt x="50" y="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3105" name="Freeform 49"/>
            <p:cNvSpPr>
              <a:spLocks/>
            </p:cNvSpPr>
            <p:nvPr/>
          </p:nvSpPr>
          <p:spPr bwMode="auto">
            <a:xfrm>
              <a:off x="2800" y="2658"/>
              <a:ext cx="66" cy="40"/>
            </a:xfrm>
            <a:custGeom>
              <a:avLst/>
              <a:gdLst/>
              <a:ahLst/>
              <a:cxnLst>
                <a:cxn ang="0">
                  <a:pos x="65" y="0"/>
                </a:cxn>
                <a:cxn ang="0">
                  <a:pos x="65" y="9"/>
                </a:cxn>
                <a:cxn ang="0">
                  <a:pos x="58" y="9"/>
                </a:cxn>
                <a:cxn ang="0">
                  <a:pos x="50" y="18"/>
                </a:cxn>
                <a:cxn ang="0">
                  <a:pos x="53" y="18"/>
                </a:cxn>
                <a:cxn ang="0">
                  <a:pos x="50" y="21"/>
                </a:cxn>
                <a:cxn ang="0">
                  <a:pos x="46" y="21"/>
                </a:cxn>
                <a:cxn ang="0">
                  <a:pos x="43" y="30"/>
                </a:cxn>
                <a:cxn ang="0">
                  <a:pos x="30" y="30"/>
                </a:cxn>
                <a:cxn ang="0">
                  <a:pos x="26" y="39"/>
                </a:cxn>
                <a:cxn ang="0">
                  <a:pos x="0" y="39"/>
                </a:cxn>
                <a:cxn ang="0">
                  <a:pos x="1" y="36"/>
                </a:cxn>
                <a:cxn ang="0">
                  <a:pos x="18" y="39"/>
                </a:cxn>
                <a:cxn ang="0">
                  <a:pos x="21" y="30"/>
                </a:cxn>
                <a:cxn ang="0">
                  <a:pos x="18" y="30"/>
                </a:cxn>
                <a:cxn ang="0">
                  <a:pos x="35" y="30"/>
                </a:cxn>
                <a:cxn ang="0">
                  <a:pos x="38" y="21"/>
                </a:cxn>
                <a:cxn ang="0">
                  <a:pos x="26" y="21"/>
                </a:cxn>
                <a:cxn ang="0">
                  <a:pos x="30" y="18"/>
                </a:cxn>
                <a:cxn ang="0">
                  <a:pos x="43" y="18"/>
                </a:cxn>
                <a:cxn ang="0">
                  <a:pos x="43" y="9"/>
                </a:cxn>
                <a:cxn ang="0">
                  <a:pos x="61" y="9"/>
                </a:cxn>
                <a:cxn ang="0">
                  <a:pos x="65" y="0"/>
                </a:cxn>
              </a:cxnLst>
              <a:rect l="0" t="0" r="r" b="b"/>
              <a:pathLst>
                <a:path w="66" h="40">
                  <a:moveTo>
                    <a:pt x="65" y="0"/>
                  </a:moveTo>
                  <a:lnTo>
                    <a:pt x="65" y="9"/>
                  </a:lnTo>
                  <a:lnTo>
                    <a:pt x="58" y="9"/>
                  </a:lnTo>
                  <a:lnTo>
                    <a:pt x="50" y="18"/>
                  </a:lnTo>
                  <a:lnTo>
                    <a:pt x="53" y="18"/>
                  </a:lnTo>
                  <a:lnTo>
                    <a:pt x="50" y="21"/>
                  </a:lnTo>
                  <a:lnTo>
                    <a:pt x="46" y="21"/>
                  </a:lnTo>
                  <a:lnTo>
                    <a:pt x="43" y="30"/>
                  </a:lnTo>
                  <a:lnTo>
                    <a:pt x="30" y="30"/>
                  </a:lnTo>
                  <a:lnTo>
                    <a:pt x="26" y="39"/>
                  </a:lnTo>
                  <a:lnTo>
                    <a:pt x="0" y="39"/>
                  </a:lnTo>
                  <a:lnTo>
                    <a:pt x="1" y="36"/>
                  </a:lnTo>
                  <a:lnTo>
                    <a:pt x="18" y="39"/>
                  </a:lnTo>
                  <a:lnTo>
                    <a:pt x="21" y="30"/>
                  </a:lnTo>
                  <a:lnTo>
                    <a:pt x="18" y="30"/>
                  </a:lnTo>
                  <a:lnTo>
                    <a:pt x="35" y="30"/>
                  </a:lnTo>
                  <a:lnTo>
                    <a:pt x="38" y="21"/>
                  </a:lnTo>
                  <a:lnTo>
                    <a:pt x="26" y="21"/>
                  </a:lnTo>
                  <a:lnTo>
                    <a:pt x="30" y="18"/>
                  </a:lnTo>
                  <a:lnTo>
                    <a:pt x="43" y="18"/>
                  </a:lnTo>
                  <a:lnTo>
                    <a:pt x="43" y="9"/>
                  </a:lnTo>
                  <a:lnTo>
                    <a:pt x="61" y="9"/>
                  </a:lnTo>
                  <a:lnTo>
                    <a:pt x="65" y="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3106" name="Freeform 50"/>
            <p:cNvSpPr>
              <a:spLocks/>
            </p:cNvSpPr>
            <p:nvPr/>
          </p:nvSpPr>
          <p:spPr bwMode="auto">
            <a:xfrm>
              <a:off x="2786" y="2658"/>
              <a:ext cx="61" cy="40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9"/>
                </a:cxn>
                <a:cxn ang="0">
                  <a:pos x="53" y="9"/>
                </a:cxn>
                <a:cxn ang="0">
                  <a:pos x="45" y="18"/>
                </a:cxn>
                <a:cxn ang="0">
                  <a:pos x="48" y="18"/>
                </a:cxn>
                <a:cxn ang="0">
                  <a:pos x="45" y="21"/>
                </a:cxn>
                <a:cxn ang="0">
                  <a:pos x="43" y="21"/>
                </a:cxn>
                <a:cxn ang="0">
                  <a:pos x="40" y="30"/>
                </a:cxn>
                <a:cxn ang="0">
                  <a:pos x="28" y="30"/>
                </a:cxn>
                <a:cxn ang="0">
                  <a:pos x="25" y="39"/>
                </a:cxn>
                <a:cxn ang="0">
                  <a:pos x="0" y="39"/>
                </a:cxn>
                <a:cxn ang="0">
                  <a:pos x="0" y="36"/>
                </a:cxn>
                <a:cxn ang="0">
                  <a:pos x="13" y="36"/>
                </a:cxn>
                <a:cxn ang="0">
                  <a:pos x="20" y="30"/>
                </a:cxn>
                <a:cxn ang="0">
                  <a:pos x="13" y="30"/>
                </a:cxn>
                <a:cxn ang="0">
                  <a:pos x="16" y="30"/>
                </a:cxn>
                <a:cxn ang="0">
                  <a:pos x="33" y="30"/>
                </a:cxn>
                <a:cxn ang="0">
                  <a:pos x="35" y="21"/>
                </a:cxn>
                <a:cxn ang="0">
                  <a:pos x="25" y="21"/>
                </a:cxn>
                <a:cxn ang="0">
                  <a:pos x="28" y="18"/>
                </a:cxn>
                <a:cxn ang="0">
                  <a:pos x="40" y="18"/>
                </a:cxn>
                <a:cxn ang="0">
                  <a:pos x="40" y="9"/>
                </a:cxn>
                <a:cxn ang="0">
                  <a:pos x="56" y="9"/>
                </a:cxn>
                <a:cxn ang="0">
                  <a:pos x="60" y="0"/>
                </a:cxn>
              </a:cxnLst>
              <a:rect l="0" t="0" r="r" b="b"/>
              <a:pathLst>
                <a:path w="61" h="40">
                  <a:moveTo>
                    <a:pt x="60" y="0"/>
                  </a:moveTo>
                  <a:lnTo>
                    <a:pt x="60" y="9"/>
                  </a:lnTo>
                  <a:lnTo>
                    <a:pt x="53" y="9"/>
                  </a:lnTo>
                  <a:lnTo>
                    <a:pt x="45" y="18"/>
                  </a:lnTo>
                  <a:lnTo>
                    <a:pt x="48" y="18"/>
                  </a:lnTo>
                  <a:lnTo>
                    <a:pt x="45" y="21"/>
                  </a:lnTo>
                  <a:lnTo>
                    <a:pt x="43" y="21"/>
                  </a:lnTo>
                  <a:lnTo>
                    <a:pt x="40" y="30"/>
                  </a:lnTo>
                  <a:lnTo>
                    <a:pt x="28" y="30"/>
                  </a:lnTo>
                  <a:lnTo>
                    <a:pt x="25" y="39"/>
                  </a:lnTo>
                  <a:lnTo>
                    <a:pt x="0" y="39"/>
                  </a:lnTo>
                  <a:lnTo>
                    <a:pt x="0" y="36"/>
                  </a:lnTo>
                  <a:lnTo>
                    <a:pt x="13" y="36"/>
                  </a:lnTo>
                  <a:lnTo>
                    <a:pt x="20" y="30"/>
                  </a:lnTo>
                  <a:lnTo>
                    <a:pt x="13" y="30"/>
                  </a:lnTo>
                  <a:lnTo>
                    <a:pt x="16" y="30"/>
                  </a:lnTo>
                  <a:lnTo>
                    <a:pt x="33" y="30"/>
                  </a:lnTo>
                  <a:lnTo>
                    <a:pt x="35" y="21"/>
                  </a:lnTo>
                  <a:lnTo>
                    <a:pt x="25" y="21"/>
                  </a:lnTo>
                  <a:lnTo>
                    <a:pt x="28" y="18"/>
                  </a:lnTo>
                  <a:lnTo>
                    <a:pt x="40" y="18"/>
                  </a:lnTo>
                  <a:lnTo>
                    <a:pt x="40" y="9"/>
                  </a:lnTo>
                  <a:lnTo>
                    <a:pt x="56" y="9"/>
                  </a:lnTo>
                  <a:lnTo>
                    <a:pt x="60" y="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3107" name="Freeform 51"/>
            <p:cNvSpPr>
              <a:spLocks/>
            </p:cNvSpPr>
            <p:nvPr/>
          </p:nvSpPr>
          <p:spPr bwMode="auto">
            <a:xfrm>
              <a:off x="2755" y="2656"/>
              <a:ext cx="60" cy="43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56" y="10"/>
                </a:cxn>
                <a:cxn ang="0">
                  <a:pos x="60" y="10"/>
                </a:cxn>
                <a:cxn ang="0">
                  <a:pos x="60" y="12"/>
                </a:cxn>
                <a:cxn ang="0">
                  <a:pos x="48" y="12"/>
                </a:cxn>
                <a:cxn ang="0">
                  <a:pos x="43" y="22"/>
                </a:cxn>
                <a:cxn ang="0">
                  <a:pos x="43" y="24"/>
                </a:cxn>
                <a:cxn ang="0">
                  <a:pos x="40" y="24"/>
                </a:cxn>
                <a:cxn ang="0">
                  <a:pos x="37" y="34"/>
                </a:cxn>
                <a:cxn ang="0">
                  <a:pos x="25" y="34"/>
                </a:cxn>
                <a:cxn ang="0">
                  <a:pos x="22" y="41"/>
                </a:cxn>
                <a:cxn ang="0">
                  <a:pos x="0" y="41"/>
                </a:cxn>
                <a:cxn ang="0">
                  <a:pos x="14" y="41"/>
                </a:cxn>
                <a:cxn ang="0">
                  <a:pos x="16" y="31"/>
                </a:cxn>
                <a:cxn ang="0">
                  <a:pos x="14" y="31"/>
                </a:cxn>
                <a:cxn ang="0">
                  <a:pos x="30" y="31"/>
                </a:cxn>
                <a:cxn ang="0">
                  <a:pos x="35" y="22"/>
                </a:cxn>
                <a:cxn ang="0">
                  <a:pos x="22" y="22"/>
                </a:cxn>
                <a:cxn ang="0">
                  <a:pos x="22" y="21"/>
                </a:cxn>
                <a:cxn ang="0">
                  <a:pos x="35" y="21"/>
                </a:cxn>
                <a:cxn ang="0">
                  <a:pos x="37" y="10"/>
                </a:cxn>
                <a:cxn ang="0">
                  <a:pos x="35" y="10"/>
                </a:cxn>
                <a:cxn ang="0">
                  <a:pos x="37" y="10"/>
                </a:cxn>
                <a:cxn ang="0">
                  <a:pos x="53" y="10"/>
                </a:cxn>
                <a:cxn ang="0">
                  <a:pos x="56" y="0"/>
                </a:cxn>
              </a:cxnLst>
              <a:rect l="0" t="0" r="r" b="b"/>
              <a:pathLst>
                <a:path w="61" h="42">
                  <a:moveTo>
                    <a:pt x="56" y="0"/>
                  </a:moveTo>
                  <a:lnTo>
                    <a:pt x="56" y="10"/>
                  </a:lnTo>
                  <a:lnTo>
                    <a:pt x="60" y="10"/>
                  </a:lnTo>
                  <a:lnTo>
                    <a:pt x="60" y="12"/>
                  </a:lnTo>
                  <a:lnTo>
                    <a:pt x="48" y="12"/>
                  </a:lnTo>
                  <a:lnTo>
                    <a:pt x="43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7" y="34"/>
                  </a:lnTo>
                  <a:lnTo>
                    <a:pt x="25" y="34"/>
                  </a:lnTo>
                  <a:lnTo>
                    <a:pt x="22" y="41"/>
                  </a:lnTo>
                  <a:lnTo>
                    <a:pt x="0" y="41"/>
                  </a:lnTo>
                  <a:lnTo>
                    <a:pt x="14" y="41"/>
                  </a:lnTo>
                  <a:lnTo>
                    <a:pt x="16" y="31"/>
                  </a:lnTo>
                  <a:lnTo>
                    <a:pt x="14" y="31"/>
                  </a:lnTo>
                  <a:lnTo>
                    <a:pt x="30" y="31"/>
                  </a:lnTo>
                  <a:lnTo>
                    <a:pt x="35" y="22"/>
                  </a:lnTo>
                  <a:lnTo>
                    <a:pt x="22" y="22"/>
                  </a:lnTo>
                  <a:lnTo>
                    <a:pt x="22" y="21"/>
                  </a:lnTo>
                  <a:lnTo>
                    <a:pt x="35" y="21"/>
                  </a:lnTo>
                  <a:lnTo>
                    <a:pt x="37" y="10"/>
                  </a:lnTo>
                  <a:lnTo>
                    <a:pt x="35" y="10"/>
                  </a:lnTo>
                  <a:lnTo>
                    <a:pt x="37" y="10"/>
                  </a:lnTo>
                  <a:lnTo>
                    <a:pt x="53" y="10"/>
                  </a:lnTo>
                  <a:lnTo>
                    <a:pt x="56" y="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3108" name="Freeform 52"/>
            <p:cNvSpPr>
              <a:spLocks/>
            </p:cNvSpPr>
            <p:nvPr/>
          </p:nvSpPr>
          <p:spPr bwMode="auto">
            <a:xfrm>
              <a:off x="2730" y="2656"/>
              <a:ext cx="63" cy="43"/>
            </a:xfrm>
            <a:custGeom>
              <a:avLst/>
              <a:gdLst/>
              <a:ahLst/>
              <a:cxnLst>
                <a:cxn ang="0">
                  <a:pos x="58" y="0"/>
                </a:cxn>
                <a:cxn ang="0">
                  <a:pos x="58" y="10"/>
                </a:cxn>
                <a:cxn ang="0">
                  <a:pos x="62" y="10"/>
                </a:cxn>
                <a:cxn ang="0">
                  <a:pos x="50" y="10"/>
                </a:cxn>
                <a:cxn ang="0">
                  <a:pos x="45" y="21"/>
                </a:cxn>
                <a:cxn ang="0">
                  <a:pos x="45" y="22"/>
                </a:cxn>
                <a:cxn ang="0">
                  <a:pos x="42" y="22"/>
                </a:cxn>
                <a:cxn ang="0">
                  <a:pos x="37" y="31"/>
                </a:cxn>
                <a:cxn ang="0">
                  <a:pos x="24" y="31"/>
                </a:cxn>
                <a:cxn ang="0">
                  <a:pos x="24" y="41"/>
                </a:cxn>
                <a:cxn ang="0">
                  <a:pos x="0" y="41"/>
                </a:cxn>
                <a:cxn ang="0">
                  <a:pos x="0" y="37"/>
                </a:cxn>
                <a:cxn ang="0">
                  <a:pos x="14" y="41"/>
                </a:cxn>
                <a:cxn ang="0">
                  <a:pos x="16" y="31"/>
                </a:cxn>
                <a:cxn ang="0">
                  <a:pos x="14" y="31"/>
                </a:cxn>
                <a:cxn ang="0">
                  <a:pos x="29" y="31"/>
                </a:cxn>
                <a:cxn ang="0">
                  <a:pos x="32" y="22"/>
                </a:cxn>
                <a:cxn ang="0">
                  <a:pos x="24" y="22"/>
                </a:cxn>
                <a:cxn ang="0">
                  <a:pos x="24" y="21"/>
                </a:cxn>
                <a:cxn ang="0">
                  <a:pos x="34" y="21"/>
                </a:cxn>
                <a:cxn ang="0">
                  <a:pos x="37" y="10"/>
                </a:cxn>
                <a:cxn ang="0">
                  <a:pos x="34" y="10"/>
                </a:cxn>
                <a:cxn ang="0">
                  <a:pos x="37" y="10"/>
                </a:cxn>
                <a:cxn ang="0">
                  <a:pos x="55" y="10"/>
                </a:cxn>
                <a:cxn ang="0">
                  <a:pos x="58" y="0"/>
                </a:cxn>
              </a:cxnLst>
              <a:rect l="0" t="0" r="r" b="b"/>
              <a:pathLst>
                <a:path w="63" h="42">
                  <a:moveTo>
                    <a:pt x="58" y="0"/>
                  </a:moveTo>
                  <a:lnTo>
                    <a:pt x="58" y="10"/>
                  </a:lnTo>
                  <a:lnTo>
                    <a:pt x="62" y="10"/>
                  </a:lnTo>
                  <a:lnTo>
                    <a:pt x="50" y="10"/>
                  </a:lnTo>
                  <a:lnTo>
                    <a:pt x="45" y="21"/>
                  </a:lnTo>
                  <a:lnTo>
                    <a:pt x="45" y="22"/>
                  </a:lnTo>
                  <a:lnTo>
                    <a:pt x="42" y="22"/>
                  </a:lnTo>
                  <a:lnTo>
                    <a:pt x="37" y="31"/>
                  </a:lnTo>
                  <a:lnTo>
                    <a:pt x="24" y="31"/>
                  </a:lnTo>
                  <a:lnTo>
                    <a:pt x="24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14" y="41"/>
                  </a:lnTo>
                  <a:lnTo>
                    <a:pt x="16" y="31"/>
                  </a:lnTo>
                  <a:lnTo>
                    <a:pt x="14" y="31"/>
                  </a:lnTo>
                  <a:lnTo>
                    <a:pt x="29" y="31"/>
                  </a:lnTo>
                  <a:lnTo>
                    <a:pt x="32" y="22"/>
                  </a:lnTo>
                  <a:lnTo>
                    <a:pt x="24" y="22"/>
                  </a:lnTo>
                  <a:lnTo>
                    <a:pt x="24" y="21"/>
                  </a:lnTo>
                  <a:lnTo>
                    <a:pt x="34" y="21"/>
                  </a:lnTo>
                  <a:lnTo>
                    <a:pt x="37" y="10"/>
                  </a:lnTo>
                  <a:lnTo>
                    <a:pt x="34" y="10"/>
                  </a:lnTo>
                  <a:lnTo>
                    <a:pt x="37" y="10"/>
                  </a:lnTo>
                  <a:lnTo>
                    <a:pt x="55" y="10"/>
                  </a:lnTo>
                  <a:lnTo>
                    <a:pt x="58" y="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3109" name="Freeform 53"/>
            <p:cNvSpPr>
              <a:spLocks/>
            </p:cNvSpPr>
            <p:nvPr/>
          </p:nvSpPr>
          <p:spPr bwMode="auto">
            <a:xfrm>
              <a:off x="2712" y="2656"/>
              <a:ext cx="65" cy="43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64" y="10"/>
                </a:cxn>
                <a:cxn ang="0">
                  <a:pos x="57" y="10"/>
                </a:cxn>
                <a:cxn ang="0">
                  <a:pos x="49" y="21"/>
                </a:cxn>
                <a:cxn ang="0">
                  <a:pos x="49" y="22"/>
                </a:cxn>
                <a:cxn ang="0">
                  <a:pos x="47" y="22"/>
                </a:cxn>
                <a:cxn ang="0">
                  <a:pos x="42" y="31"/>
                </a:cxn>
                <a:cxn ang="0">
                  <a:pos x="29" y="31"/>
                </a:cxn>
                <a:cxn ang="0">
                  <a:pos x="26" y="41"/>
                </a:cxn>
                <a:cxn ang="0">
                  <a:pos x="0" y="41"/>
                </a:cxn>
                <a:cxn ang="0">
                  <a:pos x="1" y="37"/>
                </a:cxn>
                <a:cxn ang="0">
                  <a:pos x="16" y="37"/>
                </a:cxn>
                <a:cxn ang="0">
                  <a:pos x="19" y="31"/>
                </a:cxn>
                <a:cxn ang="0">
                  <a:pos x="16" y="31"/>
                </a:cxn>
                <a:cxn ang="0">
                  <a:pos x="16" y="30"/>
                </a:cxn>
                <a:cxn ang="0">
                  <a:pos x="34" y="31"/>
                </a:cxn>
                <a:cxn ang="0">
                  <a:pos x="37" y="22"/>
                </a:cxn>
                <a:cxn ang="0">
                  <a:pos x="26" y="22"/>
                </a:cxn>
                <a:cxn ang="0">
                  <a:pos x="29" y="21"/>
                </a:cxn>
                <a:cxn ang="0">
                  <a:pos x="42" y="21"/>
                </a:cxn>
                <a:cxn ang="0">
                  <a:pos x="44" y="10"/>
                </a:cxn>
                <a:cxn ang="0">
                  <a:pos x="42" y="10"/>
                </a:cxn>
                <a:cxn ang="0">
                  <a:pos x="60" y="10"/>
                </a:cxn>
                <a:cxn ang="0">
                  <a:pos x="64" y="0"/>
                </a:cxn>
              </a:cxnLst>
              <a:rect l="0" t="0" r="r" b="b"/>
              <a:pathLst>
                <a:path w="65" h="42">
                  <a:moveTo>
                    <a:pt x="64" y="0"/>
                  </a:moveTo>
                  <a:lnTo>
                    <a:pt x="64" y="10"/>
                  </a:lnTo>
                  <a:lnTo>
                    <a:pt x="57" y="10"/>
                  </a:lnTo>
                  <a:lnTo>
                    <a:pt x="49" y="21"/>
                  </a:lnTo>
                  <a:lnTo>
                    <a:pt x="49" y="22"/>
                  </a:lnTo>
                  <a:lnTo>
                    <a:pt x="47" y="22"/>
                  </a:lnTo>
                  <a:lnTo>
                    <a:pt x="42" y="31"/>
                  </a:lnTo>
                  <a:lnTo>
                    <a:pt x="29" y="31"/>
                  </a:lnTo>
                  <a:lnTo>
                    <a:pt x="26" y="41"/>
                  </a:lnTo>
                  <a:lnTo>
                    <a:pt x="0" y="41"/>
                  </a:lnTo>
                  <a:lnTo>
                    <a:pt x="1" y="37"/>
                  </a:lnTo>
                  <a:lnTo>
                    <a:pt x="16" y="37"/>
                  </a:lnTo>
                  <a:lnTo>
                    <a:pt x="19" y="31"/>
                  </a:lnTo>
                  <a:lnTo>
                    <a:pt x="16" y="31"/>
                  </a:lnTo>
                  <a:lnTo>
                    <a:pt x="16" y="30"/>
                  </a:lnTo>
                  <a:lnTo>
                    <a:pt x="34" y="31"/>
                  </a:lnTo>
                  <a:lnTo>
                    <a:pt x="37" y="22"/>
                  </a:lnTo>
                  <a:lnTo>
                    <a:pt x="26" y="22"/>
                  </a:lnTo>
                  <a:lnTo>
                    <a:pt x="29" y="21"/>
                  </a:lnTo>
                  <a:lnTo>
                    <a:pt x="42" y="21"/>
                  </a:lnTo>
                  <a:lnTo>
                    <a:pt x="44" y="10"/>
                  </a:lnTo>
                  <a:lnTo>
                    <a:pt x="42" y="10"/>
                  </a:lnTo>
                  <a:lnTo>
                    <a:pt x="60" y="10"/>
                  </a:lnTo>
                  <a:lnTo>
                    <a:pt x="64" y="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3110" name="Freeform 54"/>
            <p:cNvSpPr>
              <a:spLocks/>
            </p:cNvSpPr>
            <p:nvPr/>
          </p:nvSpPr>
          <p:spPr bwMode="auto">
            <a:xfrm>
              <a:off x="2685" y="2649"/>
              <a:ext cx="60" cy="48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55" y="11"/>
                </a:cxn>
                <a:cxn ang="0">
                  <a:pos x="59" y="11"/>
                </a:cxn>
                <a:cxn ang="0">
                  <a:pos x="59" y="13"/>
                </a:cxn>
                <a:cxn ang="0">
                  <a:pos x="47" y="13"/>
                </a:cxn>
                <a:cxn ang="0">
                  <a:pos x="44" y="24"/>
                </a:cxn>
                <a:cxn ang="0">
                  <a:pos x="44" y="27"/>
                </a:cxn>
                <a:cxn ang="0">
                  <a:pos x="43" y="27"/>
                </a:cxn>
                <a:cxn ang="0">
                  <a:pos x="36" y="39"/>
                </a:cxn>
                <a:cxn ang="0">
                  <a:pos x="23" y="39"/>
                </a:cxn>
                <a:cxn ang="0">
                  <a:pos x="22" y="46"/>
                </a:cxn>
                <a:cxn ang="0">
                  <a:pos x="0" y="46"/>
                </a:cxn>
                <a:cxn ang="0">
                  <a:pos x="1" y="46"/>
                </a:cxn>
                <a:cxn ang="0">
                  <a:pos x="14" y="46"/>
                </a:cxn>
                <a:cxn ang="0">
                  <a:pos x="19" y="36"/>
                </a:cxn>
                <a:cxn ang="0">
                  <a:pos x="14" y="36"/>
                </a:cxn>
                <a:cxn ang="0">
                  <a:pos x="31" y="36"/>
                </a:cxn>
                <a:cxn ang="0">
                  <a:pos x="33" y="27"/>
                </a:cxn>
                <a:cxn ang="0">
                  <a:pos x="22" y="27"/>
                </a:cxn>
                <a:cxn ang="0">
                  <a:pos x="23" y="21"/>
                </a:cxn>
                <a:cxn ang="0">
                  <a:pos x="33" y="21"/>
                </a:cxn>
                <a:cxn ang="0">
                  <a:pos x="39" y="13"/>
                </a:cxn>
                <a:cxn ang="0">
                  <a:pos x="33" y="11"/>
                </a:cxn>
                <a:cxn ang="0">
                  <a:pos x="36" y="11"/>
                </a:cxn>
                <a:cxn ang="0">
                  <a:pos x="52" y="11"/>
                </a:cxn>
                <a:cxn ang="0">
                  <a:pos x="55" y="0"/>
                </a:cxn>
              </a:cxnLst>
              <a:rect l="0" t="0" r="r" b="b"/>
              <a:pathLst>
                <a:path w="60" h="47">
                  <a:moveTo>
                    <a:pt x="55" y="0"/>
                  </a:moveTo>
                  <a:lnTo>
                    <a:pt x="55" y="11"/>
                  </a:lnTo>
                  <a:lnTo>
                    <a:pt x="59" y="11"/>
                  </a:lnTo>
                  <a:lnTo>
                    <a:pt x="59" y="13"/>
                  </a:lnTo>
                  <a:lnTo>
                    <a:pt x="47" y="13"/>
                  </a:lnTo>
                  <a:lnTo>
                    <a:pt x="44" y="24"/>
                  </a:lnTo>
                  <a:lnTo>
                    <a:pt x="44" y="27"/>
                  </a:lnTo>
                  <a:lnTo>
                    <a:pt x="43" y="27"/>
                  </a:lnTo>
                  <a:lnTo>
                    <a:pt x="36" y="39"/>
                  </a:lnTo>
                  <a:lnTo>
                    <a:pt x="23" y="39"/>
                  </a:lnTo>
                  <a:lnTo>
                    <a:pt x="22" y="46"/>
                  </a:lnTo>
                  <a:lnTo>
                    <a:pt x="0" y="46"/>
                  </a:lnTo>
                  <a:lnTo>
                    <a:pt x="1" y="46"/>
                  </a:lnTo>
                  <a:lnTo>
                    <a:pt x="14" y="46"/>
                  </a:lnTo>
                  <a:lnTo>
                    <a:pt x="19" y="36"/>
                  </a:lnTo>
                  <a:lnTo>
                    <a:pt x="14" y="36"/>
                  </a:lnTo>
                  <a:lnTo>
                    <a:pt x="31" y="36"/>
                  </a:lnTo>
                  <a:lnTo>
                    <a:pt x="33" y="27"/>
                  </a:lnTo>
                  <a:lnTo>
                    <a:pt x="22" y="27"/>
                  </a:lnTo>
                  <a:lnTo>
                    <a:pt x="23" y="21"/>
                  </a:lnTo>
                  <a:lnTo>
                    <a:pt x="33" y="21"/>
                  </a:lnTo>
                  <a:lnTo>
                    <a:pt x="39" y="13"/>
                  </a:lnTo>
                  <a:lnTo>
                    <a:pt x="33" y="11"/>
                  </a:lnTo>
                  <a:lnTo>
                    <a:pt x="36" y="11"/>
                  </a:lnTo>
                  <a:lnTo>
                    <a:pt x="52" y="11"/>
                  </a:lnTo>
                  <a:lnTo>
                    <a:pt x="55" y="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3111" name="Freeform 55"/>
            <p:cNvSpPr>
              <a:spLocks/>
            </p:cNvSpPr>
            <p:nvPr/>
          </p:nvSpPr>
          <p:spPr bwMode="auto">
            <a:xfrm>
              <a:off x="2649" y="2649"/>
              <a:ext cx="74" cy="48"/>
            </a:xfrm>
            <a:custGeom>
              <a:avLst/>
              <a:gdLst/>
              <a:ahLst/>
              <a:cxnLst>
                <a:cxn ang="0">
                  <a:pos x="73" y="0"/>
                </a:cxn>
                <a:cxn ang="0">
                  <a:pos x="69" y="13"/>
                </a:cxn>
                <a:cxn ang="0">
                  <a:pos x="73" y="13"/>
                </a:cxn>
                <a:cxn ang="0">
                  <a:pos x="73" y="14"/>
                </a:cxn>
                <a:cxn ang="0">
                  <a:pos x="58" y="14"/>
                </a:cxn>
                <a:cxn ang="0">
                  <a:pos x="57" y="24"/>
                </a:cxn>
                <a:cxn ang="0">
                  <a:pos x="57" y="27"/>
                </a:cxn>
                <a:cxn ang="0">
                  <a:pos x="52" y="27"/>
                </a:cxn>
                <a:cxn ang="0">
                  <a:pos x="49" y="41"/>
                </a:cxn>
                <a:cxn ang="0">
                  <a:pos x="49" y="46"/>
                </a:cxn>
                <a:cxn ang="0">
                  <a:pos x="0" y="46"/>
                </a:cxn>
                <a:cxn ang="0">
                  <a:pos x="0" y="39"/>
                </a:cxn>
                <a:cxn ang="0">
                  <a:pos x="41" y="41"/>
                </a:cxn>
                <a:cxn ang="0">
                  <a:pos x="44" y="27"/>
                </a:cxn>
                <a:cxn ang="0">
                  <a:pos x="4" y="27"/>
                </a:cxn>
                <a:cxn ang="0">
                  <a:pos x="4" y="21"/>
                </a:cxn>
                <a:cxn ang="0">
                  <a:pos x="52" y="24"/>
                </a:cxn>
                <a:cxn ang="0">
                  <a:pos x="57" y="14"/>
                </a:cxn>
                <a:cxn ang="0">
                  <a:pos x="12" y="13"/>
                </a:cxn>
                <a:cxn ang="0">
                  <a:pos x="41" y="13"/>
                </a:cxn>
                <a:cxn ang="0">
                  <a:pos x="41" y="0"/>
                </a:cxn>
                <a:cxn ang="0">
                  <a:pos x="41" y="13"/>
                </a:cxn>
                <a:cxn ang="0">
                  <a:pos x="69" y="13"/>
                </a:cxn>
                <a:cxn ang="0">
                  <a:pos x="73" y="0"/>
                </a:cxn>
              </a:cxnLst>
              <a:rect l="0" t="0" r="r" b="b"/>
              <a:pathLst>
                <a:path w="74" h="47">
                  <a:moveTo>
                    <a:pt x="73" y="0"/>
                  </a:moveTo>
                  <a:lnTo>
                    <a:pt x="69" y="13"/>
                  </a:lnTo>
                  <a:lnTo>
                    <a:pt x="73" y="13"/>
                  </a:lnTo>
                  <a:lnTo>
                    <a:pt x="73" y="14"/>
                  </a:lnTo>
                  <a:lnTo>
                    <a:pt x="58" y="14"/>
                  </a:lnTo>
                  <a:lnTo>
                    <a:pt x="57" y="24"/>
                  </a:lnTo>
                  <a:lnTo>
                    <a:pt x="57" y="27"/>
                  </a:lnTo>
                  <a:lnTo>
                    <a:pt x="52" y="27"/>
                  </a:lnTo>
                  <a:lnTo>
                    <a:pt x="49" y="41"/>
                  </a:lnTo>
                  <a:lnTo>
                    <a:pt x="49" y="46"/>
                  </a:lnTo>
                  <a:lnTo>
                    <a:pt x="0" y="46"/>
                  </a:lnTo>
                  <a:lnTo>
                    <a:pt x="0" y="39"/>
                  </a:lnTo>
                  <a:lnTo>
                    <a:pt x="41" y="41"/>
                  </a:lnTo>
                  <a:lnTo>
                    <a:pt x="44" y="27"/>
                  </a:lnTo>
                  <a:lnTo>
                    <a:pt x="4" y="27"/>
                  </a:lnTo>
                  <a:lnTo>
                    <a:pt x="4" y="21"/>
                  </a:lnTo>
                  <a:lnTo>
                    <a:pt x="52" y="24"/>
                  </a:lnTo>
                  <a:lnTo>
                    <a:pt x="57" y="14"/>
                  </a:lnTo>
                  <a:lnTo>
                    <a:pt x="12" y="13"/>
                  </a:lnTo>
                  <a:lnTo>
                    <a:pt x="41" y="13"/>
                  </a:lnTo>
                  <a:lnTo>
                    <a:pt x="41" y="0"/>
                  </a:lnTo>
                  <a:lnTo>
                    <a:pt x="41" y="13"/>
                  </a:lnTo>
                  <a:lnTo>
                    <a:pt x="69" y="13"/>
                  </a:lnTo>
                  <a:lnTo>
                    <a:pt x="73" y="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3112" name="Freeform 56"/>
            <p:cNvSpPr>
              <a:spLocks/>
            </p:cNvSpPr>
            <p:nvPr/>
          </p:nvSpPr>
          <p:spPr bwMode="auto">
            <a:xfrm>
              <a:off x="2569" y="2656"/>
              <a:ext cx="49" cy="43"/>
            </a:xfrm>
            <a:custGeom>
              <a:avLst/>
              <a:gdLst/>
              <a:ahLst/>
              <a:cxnLst>
                <a:cxn ang="0">
                  <a:pos x="26" y="12"/>
                </a:cxn>
                <a:cxn ang="0">
                  <a:pos x="0" y="12"/>
                </a:cxn>
                <a:cxn ang="0">
                  <a:pos x="0" y="13"/>
                </a:cxn>
                <a:cxn ang="0">
                  <a:pos x="26" y="13"/>
                </a:cxn>
                <a:cxn ang="0">
                  <a:pos x="10" y="22"/>
                </a:cxn>
                <a:cxn ang="0">
                  <a:pos x="13" y="41"/>
                </a:cxn>
                <a:cxn ang="0">
                  <a:pos x="48" y="12"/>
                </a:cxn>
                <a:cxn ang="0">
                  <a:pos x="37" y="0"/>
                </a:cxn>
                <a:cxn ang="0">
                  <a:pos x="26" y="12"/>
                </a:cxn>
              </a:cxnLst>
              <a:rect l="0" t="0" r="r" b="b"/>
              <a:pathLst>
                <a:path w="49" h="42">
                  <a:moveTo>
                    <a:pt x="26" y="12"/>
                  </a:moveTo>
                  <a:lnTo>
                    <a:pt x="0" y="12"/>
                  </a:lnTo>
                  <a:lnTo>
                    <a:pt x="0" y="13"/>
                  </a:lnTo>
                  <a:lnTo>
                    <a:pt x="26" y="13"/>
                  </a:lnTo>
                  <a:lnTo>
                    <a:pt x="10" y="22"/>
                  </a:lnTo>
                  <a:lnTo>
                    <a:pt x="13" y="41"/>
                  </a:lnTo>
                  <a:lnTo>
                    <a:pt x="48" y="12"/>
                  </a:lnTo>
                  <a:lnTo>
                    <a:pt x="37" y="0"/>
                  </a:lnTo>
                  <a:lnTo>
                    <a:pt x="26" y="12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3113" name="Freeform 57"/>
            <p:cNvSpPr>
              <a:spLocks/>
            </p:cNvSpPr>
            <p:nvPr/>
          </p:nvSpPr>
          <p:spPr bwMode="auto">
            <a:xfrm>
              <a:off x="2419" y="2649"/>
              <a:ext cx="146" cy="61"/>
            </a:xfrm>
            <a:custGeom>
              <a:avLst/>
              <a:gdLst/>
              <a:ahLst/>
              <a:cxnLst>
                <a:cxn ang="0">
                  <a:pos x="141" y="0"/>
                </a:cxn>
                <a:cxn ang="0">
                  <a:pos x="133" y="8"/>
                </a:cxn>
                <a:cxn ang="0">
                  <a:pos x="121" y="8"/>
                </a:cxn>
                <a:cxn ang="0">
                  <a:pos x="116" y="8"/>
                </a:cxn>
                <a:cxn ang="0">
                  <a:pos x="130" y="8"/>
                </a:cxn>
                <a:cxn ang="0">
                  <a:pos x="126" y="16"/>
                </a:cxn>
                <a:cxn ang="0">
                  <a:pos x="111" y="16"/>
                </a:cxn>
                <a:cxn ang="0">
                  <a:pos x="110" y="19"/>
                </a:cxn>
                <a:cxn ang="0">
                  <a:pos x="126" y="19"/>
                </a:cxn>
                <a:cxn ang="0">
                  <a:pos x="121" y="27"/>
                </a:cxn>
                <a:cxn ang="0">
                  <a:pos x="106" y="27"/>
                </a:cxn>
                <a:cxn ang="0">
                  <a:pos x="106" y="31"/>
                </a:cxn>
                <a:cxn ang="0">
                  <a:pos x="116" y="31"/>
                </a:cxn>
                <a:cxn ang="0">
                  <a:pos x="115" y="36"/>
                </a:cxn>
                <a:cxn ang="0">
                  <a:pos x="95" y="36"/>
                </a:cxn>
                <a:cxn ang="0">
                  <a:pos x="91" y="39"/>
                </a:cxn>
                <a:cxn ang="0">
                  <a:pos x="111" y="39"/>
                </a:cxn>
                <a:cxn ang="0">
                  <a:pos x="106" y="44"/>
                </a:cxn>
                <a:cxn ang="0">
                  <a:pos x="11" y="44"/>
                </a:cxn>
                <a:cxn ang="0">
                  <a:pos x="0" y="59"/>
                </a:cxn>
                <a:cxn ang="0">
                  <a:pos x="106" y="59"/>
                </a:cxn>
                <a:cxn ang="0">
                  <a:pos x="145" y="8"/>
                </a:cxn>
                <a:cxn ang="0">
                  <a:pos x="141" y="0"/>
                </a:cxn>
              </a:cxnLst>
              <a:rect l="0" t="0" r="r" b="b"/>
              <a:pathLst>
                <a:path w="146" h="60">
                  <a:moveTo>
                    <a:pt x="141" y="0"/>
                  </a:moveTo>
                  <a:lnTo>
                    <a:pt x="133" y="8"/>
                  </a:lnTo>
                  <a:lnTo>
                    <a:pt x="121" y="8"/>
                  </a:lnTo>
                  <a:lnTo>
                    <a:pt x="116" y="8"/>
                  </a:lnTo>
                  <a:lnTo>
                    <a:pt x="130" y="8"/>
                  </a:lnTo>
                  <a:lnTo>
                    <a:pt x="126" y="16"/>
                  </a:lnTo>
                  <a:lnTo>
                    <a:pt x="111" y="16"/>
                  </a:lnTo>
                  <a:lnTo>
                    <a:pt x="110" y="19"/>
                  </a:lnTo>
                  <a:lnTo>
                    <a:pt x="126" y="19"/>
                  </a:lnTo>
                  <a:lnTo>
                    <a:pt x="121" y="27"/>
                  </a:lnTo>
                  <a:lnTo>
                    <a:pt x="106" y="27"/>
                  </a:lnTo>
                  <a:lnTo>
                    <a:pt x="106" y="31"/>
                  </a:lnTo>
                  <a:lnTo>
                    <a:pt x="116" y="31"/>
                  </a:lnTo>
                  <a:lnTo>
                    <a:pt x="115" y="36"/>
                  </a:lnTo>
                  <a:lnTo>
                    <a:pt x="95" y="36"/>
                  </a:lnTo>
                  <a:lnTo>
                    <a:pt x="91" y="39"/>
                  </a:lnTo>
                  <a:lnTo>
                    <a:pt x="111" y="39"/>
                  </a:lnTo>
                  <a:lnTo>
                    <a:pt x="106" y="44"/>
                  </a:lnTo>
                  <a:lnTo>
                    <a:pt x="11" y="44"/>
                  </a:lnTo>
                  <a:lnTo>
                    <a:pt x="0" y="59"/>
                  </a:lnTo>
                  <a:lnTo>
                    <a:pt x="106" y="59"/>
                  </a:lnTo>
                  <a:lnTo>
                    <a:pt x="145" y="8"/>
                  </a:lnTo>
                  <a:lnTo>
                    <a:pt x="141" y="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3114" name="Freeform 58"/>
            <p:cNvSpPr>
              <a:spLocks/>
            </p:cNvSpPr>
            <p:nvPr/>
          </p:nvSpPr>
          <p:spPr bwMode="auto">
            <a:xfrm>
              <a:off x="2486" y="2649"/>
              <a:ext cx="52" cy="48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52" y="11"/>
                </a:cxn>
                <a:cxn ang="0">
                  <a:pos x="21" y="46"/>
                </a:cxn>
                <a:cxn ang="0">
                  <a:pos x="0" y="46"/>
                </a:cxn>
                <a:cxn ang="0">
                  <a:pos x="1" y="41"/>
                </a:cxn>
                <a:cxn ang="0">
                  <a:pos x="17" y="41"/>
                </a:cxn>
                <a:cxn ang="0">
                  <a:pos x="25" y="32"/>
                </a:cxn>
                <a:cxn ang="0">
                  <a:pos x="7" y="32"/>
                </a:cxn>
                <a:cxn ang="0">
                  <a:pos x="28" y="32"/>
                </a:cxn>
                <a:cxn ang="0">
                  <a:pos x="34" y="21"/>
                </a:cxn>
                <a:cxn ang="0">
                  <a:pos x="17" y="21"/>
                </a:cxn>
                <a:cxn ang="0">
                  <a:pos x="17" y="18"/>
                </a:cxn>
                <a:cxn ang="0">
                  <a:pos x="35" y="18"/>
                </a:cxn>
                <a:cxn ang="0">
                  <a:pos x="44" y="11"/>
                </a:cxn>
                <a:cxn ang="0">
                  <a:pos x="28" y="11"/>
                </a:cxn>
                <a:cxn ang="0">
                  <a:pos x="44" y="11"/>
                </a:cxn>
                <a:cxn ang="0">
                  <a:pos x="52" y="0"/>
                </a:cxn>
              </a:cxnLst>
              <a:rect l="0" t="0" r="r" b="b"/>
              <a:pathLst>
                <a:path w="53" h="47">
                  <a:moveTo>
                    <a:pt x="52" y="0"/>
                  </a:moveTo>
                  <a:lnTo>
                    <a:pt x="52" y="11"/>
                  </a:lnTo>
                  <a:lnTo>
                    <a:pt x="21" y="46"/>
                  </a:lnTo>
                  <a:lnTo>
                    <a:pt x="0" y="46"/>
                  </a:lnTo>
                  <a:lnTo>
                    <a:pt x="1" y="41"/>
                  </a:lnTo>
                  <a:lnTo>
                    <a:pt x="17" y="41"/>
                  </a:lnTo>
                  <a:lnTo>
                    <a:pt x="25" y="32"/>
                  </a:lnTo>
                  <a:lnTo>
                    <a:pt x="7" y="32"/>
                  </a:lnTo>
                  <a:lnTo>
                    <a:pt x="28" y="32"/>
                  </a:lnTo>
                  <a:lnTo>
                    <a:pt x="34" y="21"/>
                  </a:lnTo>
                  <a:lnTo>
                    <a:pt x="17" y="21"/>
                  </a:lnTo>
                  <a:lnTo>
                    <a:pt x="17" y="18"/>
                  </a:lnTo>
                  <a:lnTo>
                    <a:pt x="35" y="18"/>
                  </a:lnTo>
                  <a:lnTo>
                    <a:pt x="44" y="11"/>
                  </a:lnTo>
                  <a:lnTo>
                    <a:pt x="28" y="11"/>
                  </a:lnTo>
                  <a:lnTo>
                    <a:pt x="44" y="11"/>
                  </a:lnTo>
                  <a:lnTo>
                    <a:pt x="52" y="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3115" name="Freeform 59"/>
            <p:cNvSpPr>
              <a:spLocks/>
            </p:cNvSpPr>
            <p:nvPr/>
          </p:nvSpPr>
          <p:spPr bwMode="auto">
            <a:xfrm>
              <a:off x="2462" y="2649"/>
              <a:ext cx="52" cy="48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52" y="11"/>
                </a:cxn>
                <a:cxn ang="0">
                  <a:pos x="17" y="36"/>
                </a:cxn>
                <a:cxn ang="0">
                  <a:pos x="14" y="36"/>
                </a:cxn>
                <a:cxn ang="0">
                  <a:pos x="4" y="46"/>
                </a:cxn>
                <a:cxn ang="0">
                  <a:pos x="0" y="46"/>
                </a:cxn>
                <a:cxn ang="0">
                  <a:pos x="9" y="36"/>
                </a:cxn>
                <a:cxn ang="0">
                  <a:pos x="0" y="36"/>
                </a:cxn>
                <a:cxn ang="0">
                  <a:pos x="1" y="33"/>
                </a:cxn>
                <a:cxn ang="0">
                  <a:pos x="13" y="33"/>
                </a:cxn>
                <a:cxn ang="0">
                  <a:pos x="17" y="28"/>
                </a:cxn>
                <a:cxn ang="0">
                  <a:pos x="4" y="28"/>
                </a:cxn>
                <a:cxn ang="0">
                  <a:pos x="9" y="25"/>
                </a:cxn>
                <a:cxn ang="0">
                  <a:pos x="21" y="25"/>
                </a:cxn>
                <a:cxn ang="0">
                  <a:pos x="27" y="20"/>
                </a:cxn>
                <a:cxn ang="0">
                  <a:pos x="17" y="20"/>
                </a:cxn>
                <a:cxn ang="0">
                  <a:pos x="21" y="14"/>
                </a:cxn>
                <a:cxn ang="0">
                  <a:pos x="34" y="14"/>
                </a:cxn>
                <a:cxn ang="0">
                  <a:pos x="40" y="11"/>
                </a:cxn>
                <a:cxn ang="0">
                  <a:pos x="27" y="11"/>
                </a:cxn>
                <a:cxn ang="0">
                  <a:pos x="27" y="6"/>
                </a:cxn>
                <a:cxn ang="0">
                  <a:pos x="40" y="11"/>
                </a:cxn>
                <a:cxn ang="0">
                  <a:pos x="48" y="0"/>
                </a:cxn>
              </a:cxnLst>
              <a:rect l="0" t="0" r="r" b="b"/>
              <a:pathLst>
                <a:path w="53" h="47">
                  <a:moveTo>
                    <a:pt x="48" y="0"/>
                  </a:moveTo>
                  <a:lnTo>
                    <a:pt x="52" y="11"/>
                  </a:lnTo>
                  <a:lnTo>
                    <a:pt x="17" y="36"/>
                  </a:lnTo>
                  <a:lnTo>
                    <a:pt x="14" y="36"/>
                  </a:lnTo>
                  <a:lnTo>
                    <a:pt x="4" y="46"/>
                  </a:lnTo>
                  <a:lnTo>
                    <a:pt x="0" y="46"/>
                  </a:lnTo>
                  <a:lnTo>
                    <a:pt x="9" y="36"/>
                  </a:lnTo>
                  <a:lnTo>
                    <a:pt x="0" y="36"/>
                  </a:lnTo>
                  <a:lnTo>
                    <a:pt x="1" y="33"/>
                  </a:lnTo>
                  <a:lnTo>
                    <a:pt x="13" y="33"/>
                  </a:lnTo>
                  <a:lnTo>
                    <a:pt x="17" y="28"/>
                  </a:lnTo>
                  <a:lnTo>
                    <a:pt x="4" y="28"/>
                  </a:lnTo>
                  <a:lnTo>
                    <a:pt x="9" y="25"/>
                  </a:lnTo>
                  <a:lnTo>
                    <a:pt x="21" y="25"/>
                  </a:lnTo>
                  <a:lnTo>
                    <a:pt x="27" y="20"/>
                  </a:lnTo>
                  <a:lnTo>
                    <a:pt x="17" y="20"/>
                  </a:lnTo>
                  <a:lnTo>
                    <a:pt x="21" y="14"/>
                  </a:lnTo>
                  <a:lnTo>
                    <a:pt x="34" y="14"/>
                  </a:lnTo>
                  <a:lnTo>
                    <a:pt x="40" y="11"/>
                  </a:lnTo>
                  <a:lnTo>
                    <a:pt x="27" y="11"/>
                  </a:lnTo>
                  <a:lnTo>
                    <a:pt x="27" y="6"/>
                  </a:lnTo>
                  <a:lnTo>
                    <a:pt x="40" y="11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3116" name="Freeform 60"/>
            <p:cNvSpPr>
              <a:spLocks/>
            </p:cNvSpPr>
            <p:nvPr/>
          </p:nvSpPr>
          <p:spPr bwMode="auto">
            <a:xfrm>
              <a:off x="2443" y="2649"/>
              <a:ext cx="52" cy="48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51" y="6"/>
                </a:cxn>
                <a:cxn ang="0">
                  <a:pos x="4" y="46"/>
                </a:cxn>
                <a:cxn ang="0">
                  <a:pos x="0" y="46"/>
                </a:cxn>
                <a:cxn ang="0">
                  <a:pos x="6" y="36"/>
                </a:cxn>
                <a:cxn ang="0">
                  <a:pos x="4" y="36"/>
                </a:cxn>
                <a:cxn ang="0">
                  <a:pos x="4" y="33"/>
                </a:cxn>
                <a:cxn ang="0">
                  <a:pos x="11" y="33"/>
                </a:cxn>
                <a:cxn ang="0">
                  <a:pos x="18" y="28"/>
                </a:cxn>
                <a:cxn ang="0">
                  <a:pos x="14" y="28"/>
                </a:cxn>
                <a:cxn ang="0">
                  <a:pos x="14" y="25"/>
                </a:cxn>
                <a:cxn ang="0">
                  <a:pos x="19" y="25"/>
                </a:cxn>
                <a:cxn ang="0">
                  <a:pos x="27" y="17"/>
                </a:cxn>
                <a:cxn ang="0">
                  <a:pos x="27" y="14"/>
                </a:cxn>
                <a:cxn ang="0">
                  <a:pos x="34" y="14"/>
                </a:cxn>
                <a:cxn ang="0">
                  <a:pos x="39" y="11"/>
                </a:cxn>
                <a:cxn ang="0">
                  <a:pos x="36" y="11"/>
                </a:cxn>
                <a:cxn ang="0">
                  <a:pos x="39" y="6"/>
                </a:cxn>
                <a:cxn ang="0">
                  <a:pos x="41" y="6"/>
                </a:cxn>
                <a:cxn ang="0">
                  <a:pos x="46" y="0"/>
                </a:cxn>
              </a:cxnLst>
              <a:rect l="0" t="0" r="r" b="b"/>
              <a:pathLst>
                <a:path w="52" h="47">
                  <a:moveTo>
                    <a:pt x="46" y="0"/>
                  </a:moveTo>
                  <a:lnTo>
                    <a:pt x="51" y="6"/>
                  </a:lnTo>
                  <a:lnTo>
                    <a:pt x="4" y="46"/>
                  </a:lnTo>
                  <a:lnTo>
                    <a:pt x="0" y="46"/>
                  </a:lnTo>
                  <a:lnTo>
                    <a:pt x="6" y="36"/>
                  </a:lnTo>
                  <a:lnTo>
                    <a:pt x="4" y="36"/>
                  </a:lnTo>
                  <a:lnTo>
                    <a:pt x="4" y="33"/>
                  </a:lnTo>
                  <a:lnTo>
                    <a:pt x="11" y="33"/>
                  </a:lnTo>
                  <a:lnTo>
                    <a:pt x="18" y="28"/>
                  </a:lnTo>
                  <a:lnTo>
                    <a:pt x="14" y="28"/>
                  </a:lnTo>
                  <a:lnTo>
                    <a:pt x="14" y="25"/>
                  </a:lnTo>
                  <a:lnTo>
                    <a:pt x="19" y="25"/>
                  </a:lnTo>
                  <a:lnTo>
                    <a:pt x="27" y="17"/>
                  </a:lnTo>
                  <a:lnTo>
                    <a:pt x="27" y="14"/>
                  </a:lnTo>
                  <a:lnTo>
                    <a:pt x="34" y="14"/>
                  </a:lnTo>
                  <a:lnTo>
                    <a:pt x="39" y="11"/>
                  </a:lnTo>
                  <a:lnTo>
                    <a:pt x="36" y="11"/>
                  </a:lnTo>
                  <a:lnTo>
                    <a:pt x="39" y="6"/>
                  </a:lnTo>
                  <a:lnTo>
                    <a:pt x="41" y="6"/>
                  </a:lnTo>
                  <a:lnTo>
                    <a:pt x="46" y="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3117" name="Freeform 61"/>
            <p:cNvSpPr>
              <a:spLocks/>
            </p:cNvSpPr>
            <p:nvPr/>
          </p:nvSpPr>
          <p:spPr bwMode="auto">
            <a:xfrm>
              <a:off x="2419" y="2646"/>
              <a:ext cx="61" cy="59"/>
            </a:xfrm>
            <a:custGeom>
              <a:avLst/>
              <a:gdLst/>
              <a:ahLst/>
              <a:cxnLst>
                <a:cxn ang="0">
                  <a:pos x="53" y="4"/>
                </a:cxn>
                <a:cxn ang="0">
                  <a:pos x="60" y="0"/>
                </a:cxn>
                <a:cxn ang="0">
                  <a:pos x="0" y="57"/>
                </a:cxn>
                <a:cxn ang="0">
                  <a:pos x="12" y="49"/>
                </a:cxn>
                <a:cxn ang="0">
                  <a:pos x="22" y="38"/>
                </a:cxn>
                <a:cxn ang="0">
                  <a:pos x="34" y="23"/>
                </a:cxn>
                <a:cxn ang="0">
                  <a:pos x="41" y="17"/>
                </a:cxn>
                <a:cxn ang="0">
                  <a:pos x="53" y="4"/>
                </a:cxn>
              </a:cxnLst>
              <a:rect l="0" t="0" r="r" b="b"/>
              <a:pathLst>
                <a:path w="61" h="58">
                  <a:moveTo>
                    <a:pt x="53" y="4"/>
                  </a:moveTo>
                  <a:lnTo>
                    <a:pt x="60" y="0"/>
                  </a:lnTo>
                  <a:lnTo>
                    <a:pt x="0" y="57"/>
                  </a:lnTo>
                  <a:lnTo>
                    <a:pt x="12" y="49"/>
                  </a:lnTo>
                  <a:lnTo>
                    <a:pt x="22" y="38"/>
                  </a:lnTo>
                  <a:lnTo>
                    <a:pt x="34" y="23"/>
                  </a:lnTo>
                  <a:lnTo>
                    <a:pt x="41" y="17"/>
                  </a:lnTo>
                  <a:lnTo>
                    <a:pt x="53" y="4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3118" name="Freeform 62"/>
            <p:cNvSpPr>
              <a:spLocks/>
            </p:cNvSpPr>
            <p:nvPr/>
          </p:nvSpPr>
          <p:spPr bwMode="auto">
            <a:xfrm>
              <a:off x="2909" y="2117"/>
              <a:ext cx="50" cy="3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17"/>
                </a:cxn>
                <a:cxn ang="0">
                  <a:pos x="49" y="279"/>
                </a:cxn>
                <a:cxn ang="0">
                  <a:pos x="49" y="24"/>
                </a:cxn>
                <a:cxn ang="0">
                  <a:pos x="0" y="0"/>
                </a:cxn>
              </a:cxnLst>
              <a:rect l="0" t="0" r="r" b="b"/>
              <a:pathLst>
                <a:path w="50" h="318">
                  <a:moveTo>
                    <a:pt x="0" y="0"/>
                  </a:moveTo>
                  <a:lnTo>
                    <a:pt x="0" y="317"/>
                  </a:lnTo>
                  <a:lnTo>
                    <a:pt x="49" y="279"/>
                  </a:lnTo>
                  <a:lnTo>
                    <a:pt x="49" y="24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3119" name="Freeform 63"/>
            <p:cNvSpPr>
              <a:spLocks/>
            </p:cNvSpPr>
            <p:nvPr/>
          </p:nvSpPr>
          <p:spPr bwMode="auto">
            <a:xfrm>
              <a:off x="2569" y="2117"/>
              <a:ext cx="369" cy="318"/>
            </a:xfrm>
            <a:custGeom>
              <a:avLst/>
              <a:gdLst/>
              <a:ahLst/>
              <a:cxnLst>
                <a:cxn ang="0">
                  <a:pos x="368" y="317"/>
                </a:cxn>
                <a:cxn ang="0">
                  <a:pos x="0" y="317"/>
                </a:cxn>
                <a:cxn ang="0">
                  <a:pos x="0" y="16"/>
                </a:cxn>
                <a:cxn ang="0">
                  <a:pos x="368" y="0"/>
                </a:cxn>
              </a:cxnLst>
              <a:rect l="0" t="0" r="r" b="b"/>
              <a:pathLst>
                <a:path w="369" h="318">
                  <a:moveTo>
                    <a:pt x="368" y="317"/>
                  </a:moveTo>
                  <a:lnTo>
                    <a:pt x="0" y="317"/>
                  </a:lnTo>
                  <a:lnTo>
                    <a:pt x="0" y="16"/>
                  </a:lnTo>
                  <a:lnTo>
                    <a:pt x="368" y="0"/>
                  </a:lnTo>
                </a:path>
              </a:pathLst>
            </a:custGeom>
            <a:noFill/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3120" name="Freeform 64"/>
            <p:cNvSpPr>
              <a:spLocks/>
            </p:cNvSpPr>
            <p:nvPr/>
          </p:nvSpPr>
          <p:spPr bwMode="auto">
            <a:xfrm>
              <a:off x="2855" y="2435"/>
              <a:ext cx="54" cy="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3"/>
                </a:cxn>
                <a:cxn ang="0">
                  <a:pos x="53" y="0"/>
                </a:cxn>
                <a:cxn ang="0">
                  <a:pos x="0" y="0"/>
                </a:cxn>
              </a:cxnLst>
              <a:rect l="0" t="0" r="r" b="b"/>
              <a:pathLst>
                <a:path w="54" h="44">
                  <a:moveTo>
                    <a:pt x="0" y="0"/>
                  </a:moveTo>
                  <a:lnTo>
                    <a:pt x="0" y="43"/>
                  </a:lnTo>
                  <a:lnTo>
                    <a:pt x="53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3121" name="Freeform 65"/>
            <p:cNvSpPr>
              <a:spLocks/>
            </p:cNvSpPr>
            <p:nvPr/>
          </p:nvSpPr>
          <p:spPr bwMode="auto">
            <a:xfrm>
              <a:off x="2603" y="2435"/>
              <a:ext cx="307" cy="39"/>
            </a:xfrm>
            <a:custGeom>
              <a:avLst/>
              <a:gdLst/>
              <a:ahLst/>
              <a:cxnLst>
                <a:cxn ang="0">
                  <a:pos x="306" y="39"/>
                </a:cxn>
                <a:cxn ang="0">
                  <a:pos x="0" y="39"/>
                </a:cxn>
                <a:cxn ang="0">
                  <a:pos x="0" y="0"/>
                </a:cxn>
              </a:cxnLst>
              <a:rect l="0" t="0" r="r" b="b"/>
              <a:pathLst>
                <a:path w="307" h="40">
                  <a:moveTo>
                    <a:pt x="306" y="39"/>
                  </a:moveTo>
                  <a:lnTo>
                    <a:pt x="0" y="39"/>
                  </a:lnTo>
                  <a:lnTo>
                    <a:pt x="0" y="0"/>
                  </a:lnTo>
                </a:path>
              </a:pathLst>
            </a:custGeom>
            <a:noFill/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3122" name="Freeform 66"/>
            <p:cNvSpPr>
              <a:spLocks/>
            </p:cNvSpPr>
            <p:nvPr/>
          </p:nvSpPr>
          <p:spPr bwMode="auto">
            <a:xfrm>
              <a:off x="2593" y="2155"/>
              <a:ext cx="310" cy="225"/>
            </a:xfrm>
            <a:custGeom>
              <a:avLst/>
              <a:gdLst/>
              <a:ahLst/>
              <a:cxnLst>
                <a:cxn ang="0">
                  <a:pos x="309" y="0"/>
                </a:cxn>
                <a:cxn ang="0">
                  <a:pos x="0" y="9"/>
                </a:cxn>
                <a:cxn ang="0">
                  <a:pos x="0" y="224"/>
                </a:cxn>
                <a:cxn ang="0">
                  <a:pos x="309" y="220"/>
                </a:cxn>
                <a:cxn ang="0">
                  <a:pos x="309" y="0"/>
                </a:cxn>
              </a:cxnLst>
              <a:rect l="0" t="0" r="r" b="b"/>
              <a:pathLst>
                <a:path w="310" h="225">
                  <a:moveTo>
                    <a:pt x="309" y="0"/>
                  </a:moveTo>
                  <a:lnTo>
                    <a:pt x="0" y="9"/>
                  </a:lnTo>
                  <a:lnTo>
                    <a:pt x="0" y="224"/>
                  </a:lnTo>
                  <a:lnTo>
                    <a:pt x="309" y="220"/>
                  </a:lnTo>
                  <a:lnTo>
                    <a:pt x="309" y="0"/>
                  </a:lnTo>
                </a:path>
              </a:pathLst>
            </a:custGeom>
            <a:noFill/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3123" name="Freeform 67"/>
            <p:cNvSpPr>
              <a:spLocks/>
            </p:cNvSpPr>
            <p:nvPr/>
          </p:nvSpPr>
          <p:spPr bwMode="auto">
            <a:xfrm>
              <a:off x="2593" y="2155"/>
              <a:ext cx="310" cy="225"/>
            </a:xfrm>
            <a:custGeom>
              <a:avLst/>
              <a:gdLst/>
              <a:ahLst/>
              <a:cxnLst>
                <a:cxn ang="0">
                  <a:pos x="0" y="224"/>
                </a:cxn>
                <a:cxn ang="0">
                  <a:pos x="0" y="9"/>
                </a:cxn>
                <a:cxn ang="0">
                  <a:pos x="309" y="0"/>
                </a:cxn>
                <a:cxn ang="0">
                  <a:pos x="309" y="4"/>
                </a:cxn>
                <a:cxn ang="0">
                  <a:pos x="294" y="4"/>
                </a:cxn>
                <a:cxn ang="0">
                  <a:pos x="253" y="4"/>
                </a:cxn>
                <a:cxn ang="0">
                  <a:pos x="215" y="4"/>
                </a:cxn>
                <a:cxn ang="0">
                  <a:pos x="174" y="4"/>
                </a:cxn>
                <a:cxn ang="0">
                  <a:pos x="132" y="9"/>
                </a:cxn>
                <a:cxn ang="0">
                  <a:pos x="94" y="9"/>
                </a:cxn>
                <a:cxn ang="0">
                  <a:pos x="55" y="9"/>
                </a:cxn>
                <a:cxn ang="0">
                  <a:pos x="14" y="13"/>
                </a:cxn>
                <a:cxn ang="0">
                  <a:pos x="14" y="21"/>
                </a:cxn>
                <a:cxn ang="0">
                  <a:pos x="11" y="39"/>
                </a:cxn>
                <a:cxn ang="0">
                  <a:pos x="8" y="57"/>
                </a:cxn>
                <a:cxn ang="0">
                  <a:pos x="8" y="75"/>
                </a:cxn>
                <a:cxn ang="0">
                  <a:pos x="8" y="93"/>
                </a:cxn>
                <a:cxn ang="0">
                  <a:pos x="8" y="112"/>
                </a:cxn>
                <a:cxn ang="0">
                  <a:pos x="8" y="132"/>
                </a:cxn>
                <a:cxn ang="0">
                  <a:pos x="8" y="150"/>
                </a:cxn>
                <a:cxn ang="0">
                  <a:pos x="8" y="166"/>
                </a:cxn>
                <a:cxn ang="0">
                  <a:pos x="8" y="186"/>
                </a:cxn>
                <a:cxn ang="0">
                  <a:pos x="11" y="204"/>
                </a:cxn>
                <a:cxn ang="0">
                  <a:pos x="14" y="224"/>
                </a:cxn>
                <a:cxn ang="0">
                  <a:pos x="0" y="224"/>
                </a:cxn>
              </a:cxnLst>
              <a:rect l="0" t="0" r="r" b="b"/>
              <a:pathLst>
                <a:path w="310" h="225">
                  <a:moveTo>
                    <a:pt x="0" y="224"/>
                  </a:moveTo>
                  <a:lnTo>
                    <a:pt x="0" y="9"/>
                  </a:lnTo>
                  <a:lnTo>
                    <a:pt x="309" y="0"/>
                  </a:lnTo>
                  <a:lnTo>
                    <a:pt x="309" y="4"/>
                  </a:lnTo>
                  <a:lnTo>
                    <a:pt x="294" y="4"/>
                  </a:lnTo>
                  <a:lnTo>
                    <a:pt x="253" y="4"/>
                  </a:lnTo>
                  <a:lnTo>
                    <a:pt x="215" y="4"/>
                  </a:lnTo>
                  <a:lnTo>
                    <a:pt x="174" y="4"/>
                  </a:lnTo>
                  <a:lnTo>
                    <a:pt x="132" y="9"/>
                  </a:lnTo>
                  <a:lnTo>
                    <a:pt x="94" y="9"/>
                  </a:lnTo>
                  <a:lnTo>
                    <a:pt x="55" y="9"/>
                  </a:lnTo>
                  <a:lnTo>
                    <a:pt x="14" y="13"/>
                  </a:lnTo>
                  <a:lnTo>
                    <a:pt x="14" y="21"/>
                  </a:lnTo>
                  <a:lnTo>
                    <a:pt x="11" y="39"/>
                  </a:lnTo>
                  <a:lnTo>
                    <a:pt x="8" y="57"/>
                  </a:lnTo>
                  <a:lnTo>
                    <a:pt x="8" y="75"/>
                  </a:lnTo>
                  <a:lnTo>
                    <a:pt x="8" y="93"/>
                  </a:lnTo>
                  <a:lnTo>
                    <a:pt x="8" y="112"/>
                  </a:lnTo>
                  <a:lnTo>
                    <a:pt x="8" y="132"/>
                  </a:lnTo>
                  <a:lnTo>
                    <a:pt x="8" y="150"/>
                  </a:lnTo>
                  <a:lnTo>
                    <a:pt x="8" y="166"/>
                  </a:lnTo>
                  <a:lnTo>
                    <a:pt x="8" y="186"/>
                  </a:lnTo>
                  <a:lnTo>
                    <a:pt x="11" y="204"/>
                  </a:lnTo>
                  <a:lnTo>
                    <a:pt x="14" y="224"/>
                  </a:lnTo>
                  <a:lnTo>
                    <a:pt x="0" y="224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3124" name="Line 68"/>
            <p:cNvSpPr>
              <a:spLocks noChangeShapeType="1"/>
            </p:cNvSpPr>
            <p:nvPr/>
          </p:nvSpPr>
          <p:spPr bwMode="auto">
            <a:xfrm>
              <a:off x="2569" y="2395"/>
              <a:ext cx="368" cy="0"/>
            </a:xfrm>
            <a:prstGeom prst="line">
              <a:avLst/>
            </a:prstGeom>
            <a:noFill/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3125" name="Freeform 69"/>
            <p:cNvSpPr>
              <a:spLocks/>
            </p:cNvSpPr>
            <p:nvPr/>
          </p:nvSpPr>
          <p:spPr bwMode="auto">
            <a:xfrm>
              <a:off x="2599" y="2472"/>
              <a:ext cx="307" cy="40"/>
            </a:xfrm>
            <a:custGeom>
              <a:avLst/>
              <a:gdLst/>
              <a:ahLst/>
              <a:cxnLst>
                <a:cxn ang="0">
                  <a:pos x="306" y="39"/>
                </a:cxn>
                <a:cxn ang="0">
                  <a:pos x="0" y="36"/>
                </a:cxn>
                <a:cxn ang="0">
                  <a:pos x="22" y="18"/>
                </a:cxn>
                <a:cxn ang="0">
                  <a:pos x="75" y="0"/>
                </a:cxn>
                <a:cxn ang="0">
                  <a:pos x="160" y="0"/>
                </a:cxn>
              </a:cxnLst>
              <a:rect l="0" t="0" r="r" b="b"/>
              <a:pathLst>
                <a:path w="307" h="40">
                  <a:moveTo>
                    <a:pt x="306" y="39"/>
                  </a:moveTo>
                  <a:lnTo>
                    <a:pt x="0" y="36"/>
                  </a:lnTo>
                  <a:lnTo>
                    <a:pt x="22" y="18"/>
                  </a:lnTo>
                  <a:lnTo>
                    <a:pt x="75" y="0"/>
                  </a:lnTo>
                  <a:lnTo>
                    <a:pt x="160" y="0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3126" name="Freeform 70"/>
            <p:cNvSpPr>
              <a:spLocks/>
            </p:cNvSpPr>
            <p:nvPr/>
          </p:nvSpPr>
          <p:spPr bwMode="auto">
            <a:xfrm>
              <a:off x="2657" y="2447"/>
              <a:ext cx="270" cy="42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25" y="1"/>
                </a:cxn>
                <a:cxn ang="0">
                  <a:pos x="35" y="6"/>
                </a:cxn>
                <a:cxn ang="0">
                  <a:pos x="48" y="10"/>
                </a:cxn>
                <a:cxn ang="0">
                  <a:pos x="56" y="13"/>
                </a:cxn>
                <a:cxn ang="0">
                  <a:pos x="0" y="36"/>
                </a:cxn>
                <a:cxn ang="0">
                  <a:pos x="225" y="40"/>
                </a:cxn>
                <a:cxn ang="0">
                  <a:pos x="236" y="26"/>
                </a:cxn>
                <a:cxn ang="0">
                  <a:pos x="269" y="16"/>
                </a:cxn>
                <a:cxn ang="0">
                  <a:pos x="162" y="16"/>
                </a:cxn>
                <a:cxn ang="0">
                  <a:pos x="175" y="12"/>
                </a:cxn>
                <a:cxn ang="0">
                  <a:pos x="185" y="10"/>
                </a:cxn>
                <a:cxn ang="0">
                  <a:pos x="198" y="1"/>
                </a:cxn>
                <a:cxn ang="0">
                  <a:pos x="202" y="0"/>
                </a:cxn>
                <a:cxn ang="0">
                  <a:pos x="22" y="0"/>
                </a:cxn>
              </a:cxnLst>
              <a:rect l="0" t="0" r="r" b="b"/>
              <a:pathLst>
                <a:path w="270" h="41">
                  <a:moveTo>
                    <a:pt x="22" y="0"/>
                  </a:moveTo>
                  <a:lnTo>
                    <a:pt x="25" y="1"/>
                  </a:lnTo>
                  <a:lnTo>
                    <a:pt x="35" y="6"/>
                  </a:lnTo>
                  <a:lnTo>
                    <a:pt x="48" y="10"/>
                  </a:lnTo>
                  <a:lnTo>
                    <a:pt x="56" y="13"/>
                  </a:lnTo>
                  <a:lnTo>
                    <a:pt x="0" y="36"/>
                  </a:lnTo>
                  <a:lnTo>
                    <a:pt x="225" y="40"/>
                  </a:lnTo>
                  <a:lnTo>
                    <a:pt x="236" y="26"/>
                  </a:lnTo>
                  <a:lnTo>
                    <a:pt x="269" y="16"/>
                  </a:lnTo>
                  <a:lnTo>
                    <a:pt x="162" y="16"/>
                  </a:lnTo>
                  <a:lnTo>
                    <a:pt x="175" y="12"/>
                  </a:lnTo>
                  <a:lnTo>
                    <a:pt x="185" y="10"/>
                  </a:lnTo>
                  <a:lnTo>
                    <a:pt x="198" y="1"/>
                  </a:lnTo>
                  <a:lnTo>
                    <a:pt x="202" y="0"/>
                  </a:lnTo>
                  <a:lnTo>
                    <a:pt x="22" y="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3127" name="Freeform 71"/>
            <p:cNvSpPr>
              <a:spLocks/>
            </p:cNvSpPr>
            <p:nvPr/>
          </p:nvSpPr>
          <p:spPr bwMode="auto">
            <a:xfrm>
              <a:off x="2515" y="2472"/>
              <a:ext cx="494" cy="51"/>
            </a:xfrm>
            <a:custGeom>
              <a:avLst/>
              <a:gdLst/>
              <a:ahLst/>
              <a:cxnLst>
                <a:cxn ang="0">
                  <a:pos x="411" y="0"/>
                </a:cxn>
                <a:cxn ang="0">
                  <a:pos x="494" y="0"/>
                </a:cxn>
                <a:cxn ang="0">
                  <a:pos x="464" y="50"/>
                </a:cxn>
                <a:cxn ang="0">
                  <a:pos x="0" y="43"/>
                </a:cxn>
                <a:cxn ang="0">
                  <a:pos x="118" y="0"/>
                </a:cxn>
                <a:cxn ang="0">
                  <a:pos x="145" y="0"/>
                </a:cxn>
              </a:cxnLst>
              <a:rect l="0" t="0" r="r" b="b"/>
              <a:pathLst>
                <a:path w="495" h="51">
                  <a:moveTo>
                    <a:pt x="411" y="0"/>
                  </a:moveTo>
                  <a:lnTo>
                    <a:pt x="494" y="0"/>
                  </a:lnTo>
                  <a:lnTo>
                    <a:pt x="464" y="50"/>
                  </a:lnTo>
                  <a:lnTo>
                    <a:pt x="0" y="43"/>
                  </a:lnTo>
                  <a:lnTo>
                    <a:pt x="118" y="0"/>
                  </a:lnTo>
                  <a:lnTo>
                    <a:pt x="145" y="0"/>
                  </a:lnTo>
                </a:path>
              </a:pathLst>
            </a:custGeom>
            <a:noFill/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3128" name="Freeform 72"/>
            <p:cNvSpPr>
              <a:spLocks/>
            </p:cNvSpPr>
            <p:nvPr/>
          </p:nvSpPr>
          <p:spPr bwMode="auto">
            <a:xfrm>
              <a:off x="2957" y="2472"/>
              <a:ext cx="51" cy="147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49" y="84"/>
                </a:cxn>
                <a:cxn ang="0">
                  <a:pos x="4" y="146"/>
                </a:cxn>
                <a:cxn ang="0">
                  <a:pos x="0" y="146"/>
                </a:cxn>
                <a:cxn ang="0">
                  <a:pos x="0" y="49"/>
                </a:cxn>
                <a:cxn ang="0">
                  <a:pos x="49" y="0"/>
                </a:cxn>
              </a:cxnLst>
              <a:rect l="0" t="0" r="r" b="b"/>
              <a:pathLst>
                <a:path w="50" h="147">
                  <a:moveTo>
                    <a:pt x="49" y="0"/>
                  </a:moveTo>
                  <a:lnTo>
                    <a:pt x="49" y="84"/>
                  </a:lnTo>
                  <a:lnTo>
                    <a:pt x="4" y="146"/>
                  </a:lnTo>
                  <a:lnTo>
                    <a:pt x="0" y="146"/>
                  </a:lnTo>
                  <a:lnTo>
                    <a:pt x="0" y="49"/>
                  </a:lnTo>
                  <a:lnTo>
                    <a:pt x="49" y="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3129" name="Line 73"/>
            <p:cNvSpPr>
              <a:spLocks noChangeShapeType="1"/>
            </p:cNvSpPr>
            <p:nvPr/>
          </p:nvSpPr>
          <p:spPr bwMode="auto">
            <a:xfrm>
              <a:off x="2512" y="2514"/>
              <a:ext cx="0" cy="91"/>
            </a:xfrm>
            <a:prstGeom prst="line">
              <a:avLst/>
            </a:prstGeom>
            <a:noFill/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3130" name="Line 74"/>
            <p:cNvSpPr>
              <a:spLocks noChangeShapeType="1"/>
            </p:cNvSpPr>
            <p:nvPr/>
          </p:nvSpPr>
          <p:spPr bwMode="auto">
            <a:xfrm>
              <a:off x="2512" y="2538"/>
              <a:ext cx="471" cy="9"/>
            </a:xfrm>
            <a:prstGeom prst="line">
              <a:avLst/>
            </a:prstGeom>
            <a:noFill/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3131" name="Line 75"/>
            <p:cNvSpPr>
              <a:spLocks noChangeShapeType="1"/>
            </p:cNvSpPr>
            <p:nvPr/>
          </p:nvSpPr>
          <p:spPr bwMode="auto">
            <a:xfrm>
              <a:off x="2512" y="2578"/>
              <a:ext cx="471" cy="7"/>
            </a:xfrm>
            <a:prstGeom prst="line">
              <a:avLst/>
            </a:prstGeom>
            <a:noFill/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3132" name="Freeform 76"/>
            <p:cNvSpPr>
              <a:spLocks/>
            </p:cNvSpPr>
            <p:nvPr/>
          </p:nvSpPr>
          <p:spPr bwMode="auto">
            <a:xfrm>
              <a:off x="3006" y="2547"/>
              <a:ext cx="57" cy="72"/>
            </a:xfrm>
            <a:custGeom>
              <a:avLst/>
              <a:gdLst/>
              <a:ahLst/>
              <a:cxnLst>
                <a:cxn ang="0">
                  <a:pos x="49" y="1"/>
                </a:cxn>
                <a:cxn ang="0">
                  <a:pos x="52" y="12"/>
                </a:cxn>
                <a:cxn ang="0">
                  <a:pos x="52" y="24"/>
                </a:cxn>
                <a:cxn ang="0">
                  <a:pos x="49" y="33"/>
                </a:cxn>
                <a:cxn ang="0">
                  <a:pos x="40" y="41"/>
                </a:cxn>
                <a:cxn ang="0">
                  <a:pos x="25" y="51"/>
                </a:cxn>
                <a:cxn ang="0">
                  <a:pos x="22" y="56"/>
                </a:cxn>
                <a:cxn ang="0">
                  <a:pos x="19" y="64"/>
                </a:cxn>
                <a:cxn ang="0">
                  <a:pos x="0" y="71"/>
                </a:cxn>
                <a:cxn ang="0">
                  <a:pos x="4" y="62"/>
                </a:cxn>
                <a:cxn ang="0">
                  <a:pos x="12" y="62"/>
                </a:cxn>
                <a:cxn ang="0">
                  <a:pos x="16" y="62"/>
                </a:cxn>
                <a:cxn ang="0">
                  <a:pos x="12" y="53"/>
                </a:cxn>
                <a:cxn ang="0">
                  <a:pos x="12" y="53"/>
                </a:cxn>
                <a:cxn ang="0">
                  <a:pos x="19" y="51"/>
                </a:cxn>
                <a:cxn ang="0">
                  <a:pos x="19" y="46"/>
                </a:cxn>
                <a:cxn ang="0">
                  <a:pos x="19" y="41"/>
                </a:cxn>
                <a:cxn ang="0">
                  <a:pos x="25" y="48"/>
                </a:cxn>
                <a:cxn ang="0">
                  <a:pos x="28" y="46"/>
                </a:cxn>
                <a:cxn ang="0">
                  <a:pos x="25" y="37"/>
                </a:cxn>
                <a:cxn ang="0">
                  <a:pos x="25" y="37"/>
                </a:cxn>
                <a:cxn ang="0">
                  <a:pos x="33" y="40"/>
                </a:cxn>
                <a:cxn ang="0">
                  <a:pos x="33" y="33"/>
                </a:cxn>
                <a:cxn ang="0">
                  <a:pos x="40" y="40"/>
                </a:cxn>
                <a:cxn ang="0">
                  <a:pos x="41" y="35"/>
                </a:cxn>
                <a:cxn ang="0">
                  <a:pos x="40" y="27"/>
                </a:cxn>
                <a:cxn ang="0">
                  <a:pos x="44" y="30"/>
                </a:cxn>
                <a:cxn ang="0">
                  <a:pos x="44" y="27"/>
                </a:cxn>
                <a:cxn ang="0">
                  <a:pos x="49" y="24"/>
                </a:cxn>
                <a:cxn ang="0">
                  <a:pos x="49" y="19"/>
                </a:cxn>
                <a:cxn ang="0">
                  <a:pos x="49" y="12"/>
                </a:cxn>
                <a:cxn ang="0">
                  <a:pos x="49" y="4"/>
                </a:cxn>
              </a:cxnLst>
              <a:rect l="0" t="0" r="r" b="b"/>
              <a:pathLst>
                <a:path w="57" h="72">
                  <a:moveTo>
                    <a:pt x="41" y="0"/>
                  </a:moveTo>
                  <a:lnTo>
                    <a:pt x="49" y="1"/>
                  </a:lnTo>
                  <a:lnTo>
                    <a:pt x="52" y="9"/>
                  </a:lnTo>
                  <a:lnTo>
                    <a:pt x="52" y="12"/>
                  </a:lnTo>
                  <a:lnTo>
                    <a:pt x="56" y="19"/>
                  </a:lnTo>
                  <a:lnTo>
                    <a:pt x="52" y="24"/>
                  </a:lnTo>
                  <a:lnTo>
                    <a:pt x="52" y="30"/>
                  </a:lnTo>
                  <a:lnTo>
                    <a:pt x="49" y="33"/>
                  </a:lnTo>
                  <a:lnTo>
                    <a:pt x="41" y="40"/>
                  </a:lnTo>
                  <a:lnTo>
                    <a:pt x="40" y="41"/>
                  </a:lnTo>
                  <a:lnTo>
                    <a:pt x="32" y="48"/>
                  </a:lnTo>
                  <a:lnTo>
                    <a:pt x="25" y="51"/>
                  </a:lnTo>
                  <a:lnTo>
                    <a:pt x="25" y="53"/>
                  </a:lnTo>
                  <a:lnTo>
                    <a:pt x="22" y="56"/>
                  </a:lnTo>
                  <a:lnTo>
                    <a:pt x="19" y="62"/>
                  </a:lnTo>
                  <a:lnTo>
                    <a:pt x="19" y="64"/>
                  </a:lnTo>
                  <a:lnTo>
                    <a:pt x="19" y="71"/>
                  </a:lnTo>
                  <a:lnTo>
                    <a:pt x="0" y="71"/>
                  </a:lnTo>
                  <a:lnTo>
                    <a:pt x="1" y="64"/>
                  </a:lnTo>
                  <a:lnTo>
                    <a:pt x="4" y="62"/>
                  </a:lnTo>
                  <a:lnTo>
                    <a:pt x="11" y="62"/>
                  </a:lnTo>
                  <a:lnTo>
                    <a:pt x="12" y="62"/>
                  </a:lnTo>
                  <a:lnTo>
                    <a:pt x="12" y="56"/>
                  </a:lnTo>
                  <a:lnTo>
                    <a:pt x="16" y="62"/>
                  </a:lnTo>
                  <a:lnTo>
                    <a:pt x="16" y="56"/>
                  </a:lnTo>
                  <a:lnTo>
                    <a:pt x="12" y="53"/>
                  </a:lnTo>
                  <a:lnTo>
                    <a:pt x="6" y="53"/>
                  </a:lnTo>
                  <a:lnTo>
                    <a:pt x="12" y="53"/>
                  </a:lnTo>
                  <a:lnTo>
                    <a:pt x="19" y="53"/>
                  </a:lnTo>
                  <a:lnTo>
                    <a:pt x="19" y="51"/>
                  </a:lnTo>
                  <a:lnTo>
                    <a:pt x="22" y="51"/>
                  </a:lnTo>
                  <a:lnTo>
                    <a:pt x="19" y="46"/>
                  </a:lnTo>
                  <a:lnTo>
                    <a:pt x="12" y="41"/>
                  </a:lnTo>
                  <a:lnTo>
                    <a:pt x="19" y="41"/>
                  </a:lnTo>
                  <a:lnTo>
                    <a:pt x="22" y="46"/>
                  </a:lnTo>
                  <a:lnTo>
                    <a:pt x="25" y="48"/>
                  </a:lnTo>
                  <a:lnTo>
                    <a:pt x="25" y="46"/>
                  </a:lnTo>
                  <a:lnTo>
                    <a:pt x="28" y="46"/>
                  </a:lnTo>
                  <a:lnTo>
                    <a:pt x="25" y="40"/>
                  </a:lnTo>
                  <a:lnTo>
                    <a:pt x="25" y="37"/>
                  </a:lnTo>
                  <a:lnTo>
                    <a:pt x="22" y="37"/>
                  </a:lnTo>
                  <a:lnTo>
                    <a:pt x="25" y="37"/>
                  </a:lnTo>
                  <a:lnTo>
                    <a:pt x="32" y="41"/>
                  </a:lnTo>
                  <a:lnTo>
                    <a:pt x="33" y="40"/>
                  </a:lnTo>
                  <a:lnTo>
                    <a:pt x="33" y="35"/>
                  </a:lnTo>
                  <a:lnTo>
                    <a:pt x="33" y="33"/>
                  </a:lnTo>
                  <a:lnTo>
                    <a:pt x="36" y="33"/>
                  </a:lnTo>
                  <a:lnTo>
                    <a:pt x="40" y="40"/>
                  </a:lnTo>
                  <a:lnTo>
                    <a:pt x="40" y="35"/>
                  </a:lnTo>
                  <a:lnTo>
                    <a:pt x="41" y="35"/>
                  </a:lnTo>
                  <a:lnTo>
                    <a:pt x="41" y="33"/>
                  </a:lnTo>
                  <a:lnTo>
                    <a:pt x="40" y="27"/>
                  </a:lnTo>
                  <a:lnTo>
                    <a:pt x="41" y="33"/>
                  </a:lnTo>
                  <a:lnTo>
                    <a:pt x="44" y="30"/>
                  </a:lnTo>
                  <a:lnTo>
                    <a:pt x="49" y="30"/>
                  </a:lnTo>
                  <a:lnTo>
                    <a:pt x="44" y="27"/>
                  </a:lnTo>
                  <a:lnTo>
                    <a:pt x="44" y="24"/>
                  </a:lnTo>
                  <a:lnTo>
                    <a:pt x="49" y="24"/>
                  </a:lnTo>
                  <a:lnTo>
                    <a:pt x="49" y="22"/>
                  </a:lnTo>
                  <a:lnTo>
                    <a:pt x="49" y="19"/>
                  </a:lnTo>
                  <a:lnTo>
                    <a:pt x="49" y="14"/>
                  </a:lnTo>
                  <a:lnTo>
                    <a:pt x="49" y="12"/>
                  </a:lnTo>
                  <a:lnTo>
                    <a:pt x="49" y="9"/>
                  </a:lnTo>
                  <a:lnTo>
                    <a:pt x="49" y="4"/>
                  </a:lnTo>
                  <a:lnTo>
                    <a:pt x="41" y="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3133" name="Freeform 77"/>
            <p:cNvSpPr>
              <a:spLocks/>
            </p:cNvSpPr>
            <p:nvPr/>
          </p:nvSpPr>
          <p:spPr bwMode="auto">
            <a:xfrm>
              <a:off x="2993" y="2540"/>
              <a:ext cx="51" cy="65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19" y="13"/>
                </a:cxn>
                <a:cxn ang="0">
                  <a:pos x="22" y="13"/>
                </a:cxn>
                <a:cxn ang="0">
                  <a:pos x="29" y="18"/>
                </a:cxn>
                <a:cxn ang="0">
                  <a:pos x="34" y="19"/>
                </a:cxn>
                <a:cxn ang="0">
                  <a:pos x="34" y="24"/>
                </a:cxn>
                <a:cxn ang="0">
                  <a:pos x="34" y="27"/>
                </a:cxn>
                <a:cxn ang="0">
                  <a:pos x="32" y="29"/>
                </a:cxn>
                <a:cxn ang="0">
                  <a:pos x="27" y="32"/>
                </a:cxn>
                <a:cxn ang="0">
                  <a:pos x="16" y="39"/>
                </a:cxn>
                <a:cxn ang="0">
                  <a:pos x="6" y="45"/>
                </a:cxn>
                <a:cxn ang="0">
                  <a:pos x="1" y="50"/>
                </a:cxn>
                <a:cxn ang="0">
                  <a:pos x="0" y="57"/>
                </a:cxn>
                <a:cxn ang="0">
                  <a:pos x="0" y="64"/>
                </a:cxn>
                <a:cxn ang="0">
                  <a:pos x="0" y="57"/>
                </a:cxn>
                <a:cxn ang="0">
                  <a:pos x="4" y="50"/>
                </a:cxn>
                <a:cxn ang="0">
                  <a:pos x="6" y="50"/>
                </a:cxn>
                <a:cxn ang="0">
                  <a:pos x="6" y="49"/>
                </a:cxn>
                <a:cxn ang="0">
                  <a:pos x="11" y="45"/>
                </a:cxn>
                <a:cxn ang="0">
                  <a:pos x="16" y="42"/>
                </a:cxn>
                <a:cxn ang="0">
                  <a:pos x="22" y="36"/>
                </a:cxn>
                <a:cxn ang="0">
                  <a:pos x="29" y="36"/>
                </a:cxn>
                <a:cxn ang="0">
                  <a:pos x="27" y="36"/>
                </a:cxn>
                <a:cxn ang="0">
                  <a:pos x="32" y="32"/>
                </a:cxn>
                <a:cxn ang="0">
                  <a:pos x="42" y="32"/>
                </a:cxn>
                <a:cxn ang="0">
                  <a:pos x="37" y="29"/>
                </a:cxn>
                <a:cxn ang="0">
                  <a:pos x="42" y="27"/>
                </a:cxn>
                <a:cxn ang="0">
                  <a:pos x="49" y="27"/>
                </a:cxn>
                <a:cxn ang="0">
                  <a:pos x="42" y="24"/>
                </a:cxn>
                <a:cxn ang="0">
                  <a:pos x="37" y="24"/>
                </a:cxn>
                <a:cxn ang="0">
                  <a:pos x="37" y="22"/>
                </a:cxn>
                <a:cxn ang="0">
                  <a:pos x="37" y="19"/>
                </a:cxn>
                <a:cxn ang="0">
                  <a:pos x="42" y="18"/>
                </a:cxn>
                <a:cxn ang="0">
                  <a:pos x="49" y="18"/>
                </a:cxn>
                <a:cxn ang="0">
                  <a:pos x="37" y="14"/>
                </a:cxn>
                <a:cxn ang="0">
                  <a:pos x="34" y="14"/>
                </a:cxn>
                <a:cxn ang="0">
                  <a:pos x="34" y="13"/>
                </a:cxn>
                <a:cxn ang="0">
                  <a:pos x="32" y="13"/>
                </a:cxn>
                <a:cxn ang="0">
                  <a:pos x="34" y="13"/>
                </a:cxn>
                <a:cxn ang="0">
                  <a:pos x="37" y="8"/>
                </a:cxn>
                <a:cxn ang="0">
                  <a:pos x="34" y="8"/>
                </a:cxn>
                <a:cxn ang="0">
                  <a:pos x="29" y="13"/>
                </a:cxn>
                <a:cxn ang="0">
                  <a:pos x="29" y="8"/>
                </a:cxn>
                <a:cxn ang="0">
                  <a:pos x="22" y="8"/>
                </a:cxn>
                <a:cxn ang="0">
                  <a:pos x="27" y="4"/>
                </a:cxn>
                <a:cxn ang="0">
                  <a:pos x="29" y="1"/>
                </a:cxn>
                <a:cxn ang="0">
                  <a:pos x="22" y="4"/>
                </a:cxn>
                <a:cxn ang="0">
                  <a:pos x="19" y="8"/>
                </a:cxn>
                <a:cxn ang="0">
                  <a:pos x="19" y="4"/>
                </a:cxn>
                <a:cxn ang="0">
                  <a:pos x="16" y="8"/>
                </a:cxn>
                <a:cxn ang="0">
                  <a:pos x="16" y="3"/>
                </a:cxn>
                <a:cxn ang="0">
                  <a:pos x="16" y="0"/>
                </a:cxn>
                <a:cxn ang="0">
                  <a:pos x="11" y="3"/>
                </a:cxn>
                <a:cxn ang="0">
                  <a:pos x="6" y="4"/>
                </a:cxn>
                <a:cxn ang="0">
                  <a:pos x="6" y="1"/>
                </a:cxn>
                <a:cxn ang="0">
                  <a:pos x="6" y="8"/>
                </a:cxn>
                <a:cxn ang="0">
                  <a:pos x="6" y="13"/>
                </a:cxn>
              </a:cxnLst>
              <a:rect l="0" t="0" r="r" b="b"/>
              <a:pathLst>
                <a:path w="50" h="65">
                  <a:moveTo>
                    <a:pt x="6" y="13"/>
                  </a:moveTo>
                  <a:lnTo>
                    <a:pt x="19" y="13"/>
                  </a:lnTo>
                  <a:lnTo>
                    <a:pt x="22" y="13"/>
                  </a:lnTo>
                  <a:lnTo>
                    <a:pt x="29" y="18"/>
                  </a:lnTo>
                  <a:lnTo>
                    <a:pt x="34" y="19"/>
                  </a:lnTo>
                  <a:lnTo>
                    <a:pt x="34" y="24"/>
                  </a:lnTo>
                  <a:lnTo>
                    <a:pt x="34" y="27"/>
                  </a:lnTo>
                  <a:lnTo>
                    <a:pt x="32" y="29"/>
                  </a:lnTo>
                  <a:lnTo>
                    <a:pt x="27" y="32"/>
                  </a:lnTo>
                  <a:lnTo>
                    <a:pt x="16" y="39"/>
                  </a:lnTo>
                  <a:lnTo>
                    <a:pt x="6" y="45"/>
                  </a:lnTo>
                  <a:lnTo>
                    <a:pt x="1" y="50"/>
                  </a:lnTo>
                  <a:lnTo>
                    <a:pt x="0" y="57"/>
                  </a:lnTo>
                  <a:lnTo>
                    <a:pt x="0" y="64"/>
                  </a:lnTo>
                  <a:lnTo>
                    <a:pt x="0" y="57"/>
                  </a:lnTo>
                  <a:lnTo>
                    <a:pt x="4" y="50"/>
                  </a:lnTo>
                  <a:lnTo>
                    <a:pt x="6" y="50"/>
                  </a:lnTo>
                  <a:lnTo>
                    <a:pt x="6" y="49"/>
                  </a:lnTo>
                  <a:lnTo>
                    <a:pt x="11" y="45"/>
                  </a:lnTo>
                  <a:lnTo>
                    <a:pt x="16" y="42"/>
                  </a:lnTo>
                  <a:lnTo>
                    <a:pt x="22" y="36"/>
                  </a:lnTo>
                  <a:lnTo>
                    <a:pt x="29" y="36"/>
                  </a:lnTo>
                  <a:lnTo>
                    <a:pt x="27" y="36"/>
                  </a:lnTo>
                  <a:lnTo>
                    <a:pt x="32" y="32"/>
                  </a:lnTo>
                  <a:lnTo>
                    <a:pt x="42" y="32"/>
                  </a:lnTo>
                  <a:lnTo>
                    <a:pt x="37" y="29"/>
                  </a:lnTo>
                  <a:lnTo>
                    <a:pt x="42" y="27"/>
                  </a:lnTo>
                  <a:lnTo>
                    <a:pt x="49" y="27"/>
                  </a:lnTo>
                  <a:lnTo>
                    <a:pt x="42" y="24"/>
                  </a:lnTo>
                  <a:lnTo>
                    <a:pt x="37" y="24"/>
                  </a:lnTo>
                  <a:lnTo>
                    <a:pt x="37" y="22"/>
                  </a:lnTo>
                  <a:lnTo>
                    <a:pt x="37" y="19"/>
                  </a:lnTo>
                  <a:lnTo>
                    <a:pt x="42" y="18"/>
                  </a:lnTo>
                  <a:lnTo>
                    <a:pt x="49" y="18"/>
                  </a:lnTo>
                  <a:lnTo>
                    <a:pt x="37" y="14"/>
                  </a:lnTo>
                  <a:lnTo>
                    <a:pt x="34" y="14"/>
                  </a:lnTo>
                  <a:lnTo>
                    <a:pt x="34" y="13"/>
                  </a:lnTo>
                  <a:lnTo>
                    <a:pt x="32" y="13"/>
                  </a:lnTo>
                  <a:lnTo>
                    <a:pt x="34" y="13"/>
                  </a:lnTo>
                  <a:lnTo>
                    <a:pt x="37" y="8"/>
                  </a:lnTo>
                  <a:lnTo>
                    <a:pt x="34" y="8"/>
                  </a:lnTo>
                  <a:lnTo>
                    <a:pt x="29" y="13"/>
                  </a:lnTo>
                  <a:lnTo>
                    <a:pt x="29" y="8"/>
                  </a:lnTo>
                  <a:lnTo>
                    <a:pt x="22" y="8"/>
                  </a:lnTo>
                  <a:lnTo>
                    <a:pt x="27" y="4"/>
                  </a:lnTo>
                  <a:lnTo>
                    <a:pt x="29" y="1"/>
                  </a:lnTo>
                  <a:lnTo>
                    <a:pt x="22" y="4"/>
                  </a:lnTo>
                  <a:lnTo>
                    <a:pt x="19" y="8"/>
                  </a:lnTo>
                  <a:lnTo>
                    <a:pt x="19" y="4"/>
                  </a:lnTo>
                  <a:lnTo>
                    <a:pt x="16" y="8"/>
                  </a:lnTo>
                  <a:lnTo>
                    <a:pt x="16" y="3"/>
                  </a:lnTo>
                  <a:lnTo>
                    <a:pt x="16" y="0"/>
                  </a:lnTo>
                  <a:lnTo>
                    <a:pt x="11" y="3"/>
                  </a:lnTo>
                  <a:lnTo>
                    <a:pt x="6" y="4"/>
                  </a:lnTo>
                  <a:lnTo>
                    <a:pt x="6" y="1"/>
                  </a:lnTo>
                  <a:lnTo>
                    <a:pt x="6" y="8"/>
                  </a:lnTo>
                  <a:lnTo>
                    <a:pt x="6" y="1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3134" name="Freeform 78"/>
            <p:cNvSpPr>
              <a:spLocks/>
            </p:cNvSpPr>
            <p:nvPr/>
          </p:nvSpPr>
          <p:spPr bwMode="auto">
            <a:xfrm>
              <a:off x="2990" y="2534"/>
              <a:ext cx="48" cy="39"/>
            </a:xfrm>
            <a:custGeom>
              <a:avLst/>
              <a:gdLst/>
              <a:ahLst/>
              <a:cxnLst>
                <a:cxn ang="0">
                  <a:pos x="46" y="39"/>
                </a:cxn>
                <a:cxn ang="0">
                  <a:pos x="39" y="18"/>
                </a:cxn>
                <a:cxn ang="0">
                  <a:pos x="23" y="9"/>
                </a:cxn>
                <a:cxn ang="0">
                  <a:pos x="14" y="0"/>
                </a:cxn>
                <a:cxn ang="0">
                  <a:pos x="0" y="0"/>
                </a:cxn>
                <a:cxn ang="0">
                  <a:pos x="4" y="18"/>
                </a:cxn>
                <a:cxn ang="0">
                  <a:pos x="6" y="9"/>
                </a:cxn>
                <a:cxn ang="0">
                  <a:pos x="9" y="9"/>
                </a:cxn>
                <a:cxn ang="0">
                  <a:pos x="19" y="9"/>
                </a:cxn>
                <a:cxn ang="0">
                  <a:pos x="22" y="18"/>
                </a:cxn>
                <a:cxn ang="0">
                  <a:pos x="22" y="9"/>
                </a:cxn>
                <a:cxn ang="0">
                  <a:pos x="36" y="18"/>
                </a:cxn>
                <a:cxn ang="0">
                  <a:pos x="46" y="39"/>
                </a:cxn>
              </a:cxnLst>
              <a:rect l="0" t="0" r="r" b="b"/>
              <a:pathLst>
                <a:path w="47" h="40">
                  <a:moveTo>
                    <a:pt x="46" y="39"/>
                  </a:moveTo>
                  <a:lnTo>
                    <a:pt x="39" y="18"/>
                  </a:lnTo>
                  <a:lnTo>
                    <a:pt x="23" y="9"/>
                  </a:lnTo>
                  <a:lnTo>
                    <a:pt x="14" y="0"/>
                  </a:lnTo>
                  <a:lnTo>
                    <a:pt x="0" y="0"/>
                  </a:lnTo>
                  <a:lnTo>
                    <a:pt x="4" y="18"/>
                  </a:lnTo>
                  <a:lnTo>
                    <a:pt x="6" y="9"/>
                  </a:lnTo>
                  <a:lnTo>
                    <a:pt x="9" y="9"/>
                  </a:lnTo>
                  <a:lnTo>
                    <a:pt x="19" y="9"/>
                  </a:lnTo>
                  <a:lnTo>
                    <a:pt x="22" y="18"/>
                  </a:lnTo>
                  <a:lnTo>
                    <a:pt x="22" y="9"/>
                  </a:lnTo>
                  <a:lnTo>
                    <a:pt x="36" y="18"/>
                  </a:lnTo>
                  <a:lnTo>
                    <a:pt x="46" y="39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3135" name="Line 79"/>
            <p:cNvSpPr>
              <a:spLocks noChangeShapeType="1"/>
            </p:cNvSpPr>
            <p:nvPr/>
          </p:nvSpPr>
          <p:spPr bwMode="auto">
            <a:xfrm>
              <a:off x="2912" y="2547"/>
              <a:ext cx="0" cy="33"/>
            </a:xfrm>
            <a:prstGeom prst="line">
              <a:avLst/>
            </a:prstGeom>
            <a:noFill/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3136" name="Line 80"/>
            <p:cNvSpPr>
              <a:spLocks noChangeShapeType="1"/>
            </p:cNvSpPr>
            <p:nvPr/>
          </p:nvSpPr>
          <p:spPr bwMode="auto">
            <a:xfrm>
              <a:off x="2657" y="2538"/>
              <a:ext cx="0" cy="40"/>
            </a:xfrm>
            <a:prstGeom prst="line">
              <a:avLst/>
            </a:prstGeom>
            <a:noFill/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3137" name="Line 81"/>
            <p:cNvSpPr>
              <a:spLocks noChangeShapeType="1"/>
            </p:cNvSpPr>
            <p:nvPr/>
          </p:nvSpPr>
          <p:spPr bwMode="auto">
            <a:xfrm>
              <a:off x="2879" y="2395"/>
              <a:ext cx="0" cy="39"/>
            </a:xfrm>
            <a:prstGeom prst="line">
              <a:avLst/>
            </a:prstGeom>
            <a:noFill/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3138" name="Line 82"/>
            <p:cNvSpPr>
              <a:spLocks noChangeShapeType="1"/>
            </p:cNvSpPr>
            <p:nvPr/>
          </p:nvSpPr>
          <p:spPr bwMode="auto">
            <a:xfrm>
              <a:off x="2617" y="2395"/>
              <a:ext cx="7" cy="39"/>
            </a:xfrm>
            <a:prstGeom prst="line">
              <a:avLst/>
            </a:prstGeom>
            <a:noFill/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3139" name="Freeform 83"/>
            <p:cNvSpPr>
              <a:spLocks/>
            </p:cNvSpPr>
            <p:nvPr/>
          </p:nvSpPr>
          <p:spPr bwMode="auto">
            <a:xfrm>
              <a:off x="2553" y="2408"/>
              <a:ext cx="51" cy="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0"/>
                </a:cxn>
                <a:cxn ang="0">
                  <a:pos x="50" y="40"/>
                </a:cxn>
              </a:cxnLst>
              <a:rect l="0" t="0" r="r" b="b"/>
              <a:pathLst>
                <a:path w="51" h="41">
                  <a:moveTo>
                    <a:pt x="0" y="0"/>
                  </a:moveTo>
                  <a:lnTo>
                    <a:pt x="0" y="40"/>
                  </a:lnTo>
                  <a:lnTo>
                    <a:pt x="50" y="40"/>
                  </a:lnTo>
                </a:path>
              </a:pathLst>
            </a:custGeom>
            <a:noFill/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3140" name="Freeform 84"/>
            <p:cNvSpPr>
              <a:spLocks/>
            </p:cNvSpPr>
            <p:nvPr/>
          </p:nvSpPr>
          <p:spPr bwMode="auto">
            <a:xfrm>
              <a:off x="2603" y="2422"/>
              <a:ext cx="48" cy="51"/>
            </a:xfrm>
            <a:custGeom>
              <a:avLst/>
              <a:gdLst/>
              <a:ahLst/>
              <a:cxnLst>
                <a:cxn ang="0">
                  <a:pos x="0" y="50"/>
                </a:cxn>
                <a:cxn ang="0">
                  <a:pos x="46" y="50"/>
                </a:cxn>
                <a:cxn ang="0">
                  <a:pos x="46" y="0"/>
                </a:cxn>
                <a:cxn ang="0">
                  <a:pos x="0" y="0"/>
                </a:cxn>
                <a:cxn ang="0">
                  <a:pos x="0" y="50"/>
                </a:cxn>
              </a:cxnLst>
              <a:rect l="0" t="0" r="r" b="b"/>
              <a:pathLst>
                <a:path w="47" h="51">
                  <a:moveTo>
                    <a:pt x="0" y="50"/>
                  </a:moveTo>
                  <a:lnTo>
                    <a:pt x="46" y="50"/>
                  </a:lnTo>
                  <a:lnTo>
                    <a:pt x="46" y="0"/>
                  </a:lnTo>
                  <a:lnTo>
                    <a:pt x="0" y="0"/>
                  </a:lnTo>
                  <a:lnTo>
                    <a:pt x="0" y="50"/>
                  </a:lnTo>
                </a:path>
              </a:pathLst>
            </a:custGeom>
            <a:noFill/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3141" name="Freeform 85"/>
            <p:cNvSpPr>
              <a:spLocks/>
            </p:cNvSpPr>
            <p:nvPr/>
          </p:nvSpPr>
          <p:spPr bwMode="auto">
            <a:xfrm>
              <a:off x="2637" y="2422"/>
              <a:ext cx="1" cy="5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0"/>
                </a:cxn>
                <a:cxn ang="0">
                  <a:pos x="0" y="0"/>
                </a:cxn>
              </a:cxnLst>
              <a:rect l="0" t="0" r="r" b="b"/>
              <a:pathLst>
                <a:path w="1" h="51">
                  <a:moveTo>
                    <a:pt x="0" y="0"/>
                  </a:moveTo>
                  <a:lnTo>
                    <a:pt x="0" y="5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3142" name="Freeform 86"/>
            <p:cNvSpPr>
              <a:spLocks/>
            </p:cNvSpPr>
            <p:nvPr/>
          </p:nvSpPr>
          <p:spPr bwMode="auto">
            <a:xfrm>
              <a:off x="2865" y="2419"/>
              <a:ext cx="52" cy="40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0" y="13"/>
                </a:cxn>
                <a:cxn ang="0">
                  <a:pos x="0" y="4"/>
                </a:cxn>
                <a:cxn ang="0">
                  <a:pos x="11" y="0"/>
                </a:cxn>
                <a:cxn ang="0">
                  <a:pos x="23" y="0"/>
                </a:cxn>
                <a:cxn ang="0">
                  <a:pos x="36" y="0"/>
                </a:cxn>
                <a:cxn ang="0">
                  <a:pos x="51" y="4"/>
                </a:cxn>
                <a:cxn ang="0">
                  <a:pos x="51" y="13"/>
                </a:cxn>
                <a:cxn ang="0">
                  <a:pos x="51" y="20"/>
                </a:cxn>
                <a:cxn ang="0">
                  <a:pos x="51" y="27"/>
                </a:cxn>
                <a:cxn ang="0">
                  <a:pos x="36" y="40"/>
                </a:cxn>
                <a:cxn ang="0">
                  <a:pos x="23" y="40"/>
                </a:cxn>
                <a:cxn ang="0">
                  <a:pos x="11" y="40"/>
                </a:cxn>
                <a:cxn ang="0">
                  <a:pos x="0" y="27"/>
                </a:cxn>
                <a:cxn ang="0">
                  <a:pos x="0" y="20"/>
                </a:cxn>
              </a:cxnLst>
              <a:rect l="0" t="0" r="r" b="b"/>
              <a:pathLst>
                <a:path w="52" h="41">
                  <a:moveTo>
                    <a:pt x="0" y="20"/>
                  </a:moveTo>
                  <a:lnTo>
                    <a:pt x="0" y="13"/>
                  </a:lnTo>
                  <a:lnTo>
                    <a:pt x="0" y="4"/>
                  </a:lnTo>
                  <a:lnTo>
                    <a:pt x="11" y="0"/>
                  </a:lnTo>
                  <a:lnTo>
                    <a:pt x="23" y="0"/>
                  </a:lnTo>
                  <a:lnTo>
                    <a:pt x="36" y="0"/>
                  </a:lnTo>
                  <a:lnTo>
                    <a:pt x="51" y="4"/>
                  </a:lnTo>
                  <a:lnTo>
                    <a:pt x="51" y="13"/>
                  </a:lnTo>
                  <a:lnTo>
                    <a:pt x="51" y="20"/>
                  </a:lnTo>
                  <a:lnTo>
                    <a:pt x="51" y="27"/>
                  </a:lnTo>
                  <a:lnTo>
                    <a:pt x="36" y="40"/>
                  </a:lnTo>
                  <a:lnTo>
                    <a:pt x="23" y="40"/>
                  </a:lnTo>
                  <a:lnTo>
                    <a:pt x="11" y="40"/>
                  </a:lnTo>
                  <a:lnTo>
                    <a:pt x="0" y="27"/>
                  </a:lnTo>
                  <a:lnTo>
                    <a:pt x="0" y="20"/>
                  </a:lnTo>
                </a:path>
              </a:pathLst>
            </a:custGeom>
            <a:noFill/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3143" name="Freeform 87"/>
            <p:cNvSpPr>
              <a:spLocks/>
            </p:cNvSpPr>
            <p:nvPr/>
          </p:nvSpPr>
          <p:spPr bwMode="auto">
            <a:xfrm>
              <a:off x="2909" y="2556"/>
              <a:ext cx="50" cy="42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4" y="16"/>
                </a:cxn>
                <a:cxn ang="0">
                  <a:pos x="4" y="11"/>
                </a:cxn>
                <a:cxn ang="0">
                  <a:pos x="11" y="4"/>
                </a:cxn>
                <a:cxn ang="0">
                  <a:pos x="11" y="3"/>
                </a:cxn>
                <a:cxn ang="0">
                  <a:pos x="16" y="0"/>
                </a:cxn>
                <a:cxn ang="0">
                  <a:pos x="22" y="0"/>
                </a:cxn>
                <a:cxn ang="0">
                  <a:pos x="29" y="0"/>
                </a:cxn>
                <a:cxn ang="0">
                  <a:pos x="34" y="3"/>
                </a:cxn>
                <a:cxn ang="0">
                  <a:pos x="42" y="4"/>
                </a:cxn>
                <a:cxn ang="0">
                  <a:pos x="49" y="11"/>
                </a:cxn>
                <a:cxn ang="0">
                  <a:pos x="49" y="16"/>
                </a:cxn>
                <a:cxn ang="0">
                  <a:pos x="49" y="20"/>
                </a:cxn>
                <a:cxn ang="0">
                  <a:pos x="49" y="25"/>
                </a:cxn>
                <a:cxn ang="0">
                  <a:pos x="42" y="27"/>
                </a:cxn>
                <a:cxn ang="0">
                  <a:pos x="34" y="33"/>
                </a:cxn>
                <a:cxn ang="0">
                  <a:pos x="34" y="40"/>
                </a:cxn>
                <a:cxn ang="0">
                  <a:pos x="29" y="40"/>
                </a:cxn>
                <a:cxn ang="0">
                  <a:pos x="22" y="40"/>
                </a:cxn>
                <a:cxn ang="0">
                  <a:pos x="16" y="40"/>
                </a:cxn>
                <a:cxn ang="0">
                  <a:pos x="11" y="40"/>
                </a:cxn>
                <a:cxn ang="0">
                  <a:pos x="11" y="33"/>
                </a:cxn>
                <a:cxn ang="0">
                  <a:pos x="4" y="27"/>
                </a:cxn>
                <a:cxn ang="0">
                  <a:pos x="4" y="25"/>
                </a:cxn>
                <a:cxn ang="0">
                  <a:pos x="4" y="20"/>
                </a:cxn>
                <a:cxn ang="0">
                  <a:pos x="0" y="20"/>
                </a:cxn>
              </a:cxnLst>
              <a:rect l="0" t="0" r="r" b="b"/>
              <a:pathLst>
                <a:path w="50" h="41">
                  <a:moveTo>
                    <a:pt x="0" y="20"/>
                  </a:moveTo>
                  <a:lnTo>
                    <a:pt x="4" y="16"/>
                  </a:lnTo>
                  <a:lnTo>
                    <a:pt x="4" y="11"/>
                  </a:lnTo>
                  <a:lnTo>
                    <a:pt x="11" y="4"/>
                  </a:lnTo>
                  <a:lnTo>
                    <a:pt x="11" y="3"/>
                  </a:lnTo>
                  <a:lnTo>
                    <a:pt x="16" y="0"/>
                  </a:lnTo>
                  <a:lnTo>
                    <a:pt x="22" y="0"/>
                  </a:lnTo>
                  <a:lnTo>
                    <a:pt x="29" y="0"/>
                  </a:lnTo>
                  <a:lnTo>
                    <a:pt x="34" y="3"/>
                  </a:lnTo>
                  <a:lnTo>
                    <a:pt x="42" y="4"/>
                  </a:lnTo>
                  <a:lnTo>
                    <a:pt x="49" y="11"/>
                  </a:lnTo>
                  <a:lnTo>
                    <a:pt x="49" y="16"/>
                  </a:lnTo>
                  <a:lnTo>
                    <a:pt x="49" y="20"/>
                  </a:lnTo>
                  <a:lnTo>
                    <a:pt x="49" y="25"/>
                  </a:lnTo>
                  <a:lnTo>
                    <a:pt x="42" y="27"/>
                  </a:lnTo>
                  <a:lnTo>
                    <a:pt x="34" y="33"/>
                  </a:lnTo>
                  <a:lnTo>
                    <a:pt x="34" y="40"/>
                  </a:lnTo>
                  <a:lnTo>
                    <a:pt x="29" y="40"/>
                  </a:lnTo>
                  <a:lnTo>
                    <a:pt x="22" y="40"/>
                  </a:lnTo>
                  <a:lnTo>
                    <a:pt x="16" y="40"/>
                  </a:lnTo>
                  <a:lnTo>
                    <a:pt x="11" y="40"/>
                  </a:lnTo>
                  <a:lnTo>
                    <a:pt x="11" y="33"/>
                  </a:lnTo>
                  <a:lnTo>
                    <a:pt x="4" y="27"/>
                  </a:lnTo>
                  <a:lnTo>
                    <a:pt x="4" y="25"/>
                  </a:lnTo>
                  <a:lnTo>
                    <a:pt x="4" y="20"/>
                  </a:lnTo>
                  <a:lnTo>
                    <a:pt x="0" y="20"/>
                  </a:lnTo>
                </a:path>
              </a:pathLst>
            </a:custGeom>
            <a:noFill/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3144" name="Freeform 88"/>
            <p:cNvSpPr>
              <a:spLocks/>
            </p:cNvSpPr>
            <p:nvPr/>
          </p:nvSpPr>
          <p:spPr bwMode="auto">
            <a:xfrm>
              <a:off x="2871" y="2556"/>
              <a:ext cx="54" cy="49"/>
            </a:xfrm>
            <a:custGeom>
              <a:avLst/>
              <a:gdLst/>
              <a:ahLst/>
              <a:cxnLst>
                <a:cxn ang="0">
                  <a:pos x="54" y="0"/>
                </a:cxn>
                <a:cxn ang="0">
                  <a:pos x="54" y="47"/>
                </a:cxn>
                <a:cxn ang="0">
                  <a:pos x="0" y="47"/>
                </a:cxn>
                <a:cxn ang="0">
                  <a:pos x="0" y="0"/>
                </a:cxn>
                <a:cxn ang="0">
                  <a:pos x="54" y="0"/>
                </a:cxn>
              </a:cxnLst>
              <a:rect l="0" t="0" r="r" b="b"/>
              <a:pathLst>
                <a:path w="55" h="48">
                  <a:moveTo>
                    <a:pt x="54" y="0"/>
                  </a:moveTo>
                  <a:lnTo>
                    <a:pt x="5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54" y="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3145" name="Freeform 89"/>
            <p:cNvSpPr>
              <a:spLocks/>
            </p:cNvSpPr>
            <p:nvPr/>
          </p:nvSpPr>
          <p:spPr bwMode="auto">
            <a:xfrm>
              <a:off x="2512" y="2580"/>
              <a:ext cx="472" cy="43"/>
            </a:xfrm>
            <a:custGeom>
              <a:avLst/>
              <a:gdLst/>
              <a:ahLst/>
              <a:cxnLst>
                <a:cxn ang="0">
                  <a:pos x="471" y="34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471" y="41"/>
                </a:cxn>
                <a:cxn ang="0">
                  <a:pos x="471" y="34"/>
                </a:cxn>
              </a:cxnLst>
              <a:rect l="0" t="0" r="r" b="b"/>
              <a:pathLst>
                <a:path w="472" h="42">
                  <a:moveTo>
                    <a:pt x="471" y="34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471" y="41"/>
                  </a:lnTo>
                  <a:lnTo>
                    <a:pt x="471" y="34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3146" name="Freeform 90"/>
            <p:cNvSpPr>
              <a:spLocks/>
            </p:cNvSpPr>
            <p:nvPr/>
          </p:nvSpPr>
          <p:spPr bwMode="auto">
            <a:xfrm>
              <a:off x="2512" y="2589"/>
              <a:ext cx="472" cy="44"/>
            </a:xfrm>
            <a:custGeom>
              <a:avLst/>
              <a:gdLst/>
              <a:ahLst/>
              <a:cxnLst>
                <a:cxn ang="0">
                  <a:pos x="471" y="34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471" y="43"/>
                </a:cxn>
                <a:cxn ang="0">
                  <a:pos x="471" y="34"/>
                </a:cxn>
              </a:cxnLst>
              <a:rect l="0" t="0" r="r" b="b"/>
              <a:pathLst>
                <a:path w="472" h="44">
                  <a:moveTo>
                    <a:pt x="471" y="34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471" y="43"/>
                  </a:lnTo>
                  <a:lnTo>
                    <a:pt x="471" y="34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3147" name="Freeform 91"/>
            <p:cNvSpPr>
              <a:spLocks/>
            </p:cNvSpPr>
            <p:nvPr/>
          </p:nvSpPr>
          <p:spPr bwMode="auto">
            <a:xfrm>
              <a:off x="2512" y="2604"/>
              <a:ext cx="472" cy="43"/>
            </a:xfrm>
            <a:custGeom>
              <a:avLst/>
              <a:gdLst/>
              <a:ahLst/>
              <a:cxnLst>
                <a:cxn ang="0">
                  <a:pos x="471" y="3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471" y="42"/>
                </a:cxn>
                <a:cxn ang="0">
                  <a:pos x="471" y="30"/>
                </a:cxn>
              </a:cxnLst>
              <a:rect l="0" t="0" r="r" b="b"/>
              <a:pathLst>
                <a:path w="472" h="43">
                  <a:moveTo>
                    <a:pt x="471" y="3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71" y="42"/>
                  </a:lnTo>
                  <a:lnTo>
                    <a:pt x="471" y="3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3148" name="Freeform 92"/>
            <p:cNvSpPr>
              <a:spLocks/>
            </p:cNvSpPr>
            <p:nvPr/>
          </p:nvSpPr>
          <p:spPr bwMode="auto">
            <a:xfrm>
              <a:off x="2515" y="2547"/>
              <a:ext cx="144" cy="44"/>
            </a:xfrm>
            <a:custGeom>
              <a:avLst/>
              <a:gdLst/>
              <a:ahLst/>
              <a:cxnLst>
                <a:cxn ang="0">
                  <a:pos x="142" y="1"/>
                </a:cxn>
                <a:cxn ang="0">
                  <a:pos x="142" y="43"/>
                </a:cxn>
                <a:cxn ang="0">
                  <a:pos x="0" y="36"/>
                </a:cxn>
                <a:cxn ang="0">
                  <a:pos x="0" y="0"/>
                </a:cxn>
                <a:cxn ang="0">
                  <a:pos x="142" y="1"/>
                </a:cxn>
              </a:cxnLst>
              <a:rect l="0" t="0" r="r" b="b"/>
              <a:pathLst>
                <a:path w="143" h="44">
                  <a:moveTo>
                    <a:pt x="142" y="1"/>
                  </a:moveTo>
                  <a:lnTo>
                    <a:pt x="142" y="43"/>
                  </a:lnTo>
                  <a:lnTo>
                    <a:pt x="0" y="36"/>
                  </a:lnTo>
                  <a:lnTo>
                    <a:pt x="0" y="0"/>
                  </a:lnTo>
                  <a:lnTo>
                    <a:pt x="142" y="1"/>
                  </a:lnTo>
                </a:path>
              </a:pathLst>
            </a:custGeom>
            <a:noFill/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3149" name="Freeform 93"/>
            <p:cNvSpPr>
              <a:spLocks/>
            </p:cNvSpPr>
            <p:nvPr/>
          </p:nvSpPr>
          <p:spPr bwMode="auto">
            <a:xfrm>
              <a:off x="2528" y="2547"/>
              <a:ext cx="130" cy="44"/>
            </a:xfrm>
            <a:custGeom>
              <a:avLst/>
              <a:gdLst/>
              <a:ahLst/>
              <a:cxnLst>
                <a:cxn ang="0">
                  <a:pos x="129" y="9"/>
                </a:cxn>
                <a:cxn ang="0">
                  <a:pos x="0" y="0"/>
                </a:cxn>
                <a:cxn ang="0">
                  <a:pos x="0" y="43"/>
                </a:cxn>
                <a:cxn ang="0">
                  <a:pos x="129" y="43"/>
                </a:cxn>
                <a:cxn ang="0">
                  <a:pos x="129" y="9"/>
                </a:cxn>
              </a:cxnLst>
              <a:rect l="0" t="0" r="r" b="b"/>
              <a:pathLst>
                <a:path w="130" h="44">
                  <a:moveTo>
                    <a:pt x="129" y="9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129" y="43"/>
                  </a:lnTo>
                  <a:lnTo>
                    <a:pt x="129" y="9"/>
                  </a:lnTo>
                </a:path>
              </a:pathLst>
            </a:custGeom>
            <a:solidFill>
              <a:schemeClr val="bg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3150" name="Freeform 94"/>
            <p:cNvSpPr>
              <a:spLocks/>
            </p:cNvSpPr>
            <p:nvPr/>
          </p:nvSpPr>
          <p:spPr bwMode="auto">
            <a:xfrm>
              <a:off x="2528" y="2547"/>
              <a:ext cx="130" cy="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"/>
                </a:cxn>
                <a:cxn ang="0">
                  <a:pos x="42" y="19"/>
                </a:cxn>
                <a:cxn ang="0">
                  <a:pos x="42" y="43"/>
                </a:cxn>
                <a:cxn ang="0">
                  <a:pos x="48" y="28"/>
                </a:cxn>
                <a:cxn ang="0">
                  <a:pos x="80" y="28"/>
                </a:cxn>
                <a:cxn ang="0">
                  <a:pos x="80" y="19"/>
                </a:cxn>
                <a:cxn ang="0">
                  <a:pos x="129" y="19"/>
                </a:cxn>
                <a:cxn ang="0">
                  <a:pos x="1" y="19"/>
                </a:cxn>
                <a:cxn ang="0">
                  <a:pos x="1" y="4"/>
                </a:cxn>
                <a:cxn ang="0">
                  <a:pos x="129" y="4"/>
                </a:cxn>
                <a:cxn ang="0">
                  <a:pos x="129" y="0"/>
                </a:cxn>
                <a:cxn ang="0">
                  <a:pos x="0" y="0"/>
                </a:cxn>
              </a:cxnLst>
              <a:rect l="0" t="0" r="r" b="b"/>
              <a:pathLst>
                <a:path w="130" h="44">
                  <a:moveTo>
                    <a:pt x="0" y="0"/>
                  </a:moveTo>
                  <a:lnTo>
                    <a:pt x="0" y="19"/>
                  </a:lnTo>
                  <a:lnTo>
                    <a:pt x="42" y="19"/>
                  </a:lnTo>
                  <a:lnTo>
                    <a:pt x="42" y="43"/>
                  </a:lnTo>
                  <a:lnTo>
                    <a:pt x="48" y="28"/>
                  </a:lnTo>
                  <a:lnTo>
                    <a:pt x="80" y="28"/>
                  </a:lnTo>
                  <a:lnTo>
                    <a:pt x="80" y="19"/>
                  </a:lnTo>
                  <a:lnTo>
                    <a:pt x="129" y="19"/>
                  </a:lnTo>
                  <a:lnTo>
                    <a:pt x="1" y="19"/>
                  </a:lnTo>
                  <a:lnTo>
                    <a:pt x="1" y="4"/>
                  </a:lnTo>
                  <a:lnTo>
                    <a:pt x="129" y="4"/>
                  </a:lnTo>
                  <a:lnTo>
                    <a:pt x="129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3151" name="Freeform 95"/>
            <p:cNvSpPr>
              <a:spLocks/>
            </p:cNvSpPr>
            <p:nvPr/>
          </p:nvSpPr>
          <p:spPr bwMode="auto">
            <a:xfrm>
              <a:off x="2502" y="2567"/>
              <a:ext cx="46" cy="44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45" y="43"/>
                </a:cxn>
                <a:cxn ang="0">
                  <a:pos x="0" y="26"/>
                </a:cxn>
                <a:cxn ang="0">
                  <a:pos x="0" y="0"/>
                </a:cxn>
                <a:cxn ang="0">
                  <a:pos x="45" y="0"/>
                </a:cxn>
              </a:cxnLst>
              <a:rect l="0" t="0" r="r" b="b"/>
              <a:pathLst>
                <a:path w="46" h="44">
                  <a:moveTo>
                    <a:pt x="45" y="0"/>
                  </a:moveTo>
                  <a:lnTo>
                    <a:pt x="45" y="43"/>
                  </a:lnTo>
                  <a:lnTo>
                    <a:pt x="0" y="26"/>
                  </a:lnTo>
                  <a:lnTo>
                    <a:pt x="0" y="0"/>
                  </a:lnTo>
                  <a:lnTo>
                    <a:pt x="45" y="0"/>
                  </a:lnTo>
                </a:path>
              </a:pathLst>
            </a:custGeom>
            <a:noFill/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73152" name="Line 96"/>
          <p:cNvSpPr>
            <a:spLocks noChangeShapeType="1"/>
          </p:cNvSpPr>
          <p:nvPr/>
        </p:nvSpPr>
        <p:spPr bwMode="auto">
          <a:xfrm flipH="1" flipV="1">
            <a:off x="5448300" y="3721100"/>
            <a:ext cx="0" cy="558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3153" name="Text Box 97"/>
          <p:cNvSpPr txBox="1">
            <a:spLocks noChangeArrowheads="1"/>
          </p:cNvSpPr>
          <p:nvPr/>
        </p:nvSpPr>
        <p:spPr bwMode="auto">
          <a:xfrm>
            <a:off x="4964113" y="5314950"/>
            <a:ext cx="1150937" cy="3762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800" b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MUA</a:t>
            </a:r>
          </a:p>
        </p:txBody>
      </p:sp>
      <p:sp>
        <p:nvSpPr>
          <p:cNvPr id="173154" name="Text Box 98"/>
          <p:cNvSpPr txBox="1">
            <a:spLocks noChangeArrowheads="1"/>
          </p:cNvSpPr>
          <p:nvPr/>
        </p:nvSpPr>
        <p:spPr bwMode="auto">
          <a:xfrm>
            <a:off x="4953000" y="5637213"/>
            <a:ext cx="1155700" cy="346075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1600" b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(Outlook)</a:t>
            </a:r>
          </a:p>
        </p:txBody>
      </p:sp>
      <p:sp>
        <p:nvSpPr>
          <p:cNvPr id="173155" name="Text Box 99"/>
          <p:cNvSpPr txBox="1">
            <a:spLocks noChangeArrowheads="1"/>
          </p:cNvSpPr>
          <p:nvPr/>
        </p:nvSpPr>
        <p:spPr bwMode="auto">
          <a:xfrm>
            <a:off x="6818313" y="5302250"/>
            <a:ext cx="1150937" cy="3762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800" b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AA</a:t>
            </a:r>
          </a:p>
        </p:txBody>
      </p:sp>
      <p:sp>
        <p:nvSpPr>
          <p:cNvPr id="173156" name="Text Box 100"/>
          <p:cNvSpPr txBox="1">
            <a:spLocks noChangeArrowheads="1"/>
          </p:cNvSpPr>
          <p:nvPr/>
        </p:nvSpPr>
        <p:spPr bwMode="auto">
          <a:xfrm>
            <a:off x="6807200" y="5624513"/>
            <a:ext cx="1155700" cy="712787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1600" b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(imapd)</a:t>
            </a:r>
          </a:p>
          <a:p>
            <a:pPr algn="ctr" eaLnBrk="0" hangingPunct="0">
              <a:spcBef>
                <a:spcPct val="50000"/>
              </a:spcBef>
              <a:defRPr/>
            </a:pPr>
            <a:r>
              <a:rPr lang="en-US" sz="1600" b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(popd)</a:t>
            </a:r>
          </a:p>
        </p:txBody>
      </p:sp>
      <p:sp>
        <p:nvSpPr>
          <p:cNvPr id="173157" name="Line 101"/>
          <p:cNvSpPr>
            <a:spLocks noChangeShapeType="1"/>
          </p:cNvSpPr>
          <p:nvPr/>
        </p:nvSpPr>
        <p:spPr bwMode="auto">
          <a:xfrm>
            <a:off x="6108700" y="5626100"/>
            <a:ext cx="6985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3158" name="Line 102"/>
          <p:cNvSpPr>
            <a:spLocks noChangeShapeType="1"/>
          </p:cNvSpPr>
          <p:nvPr/>
        </p:nvSpPr>
        <p:spPr bwMode="auto">
          <a:xfrm flipV="1">
            <a:off x="7399338" y="3721100"/>
            <a:ext cx="0" cy="15621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3159" name="Text Box 103"/>
          <p:cNvSpPr txBox="1">
            <a:spLocks noChangeArrowheads="1"/>
          </p:cNvSpPr>
          <p:nvPr/>
        </p:nvSpPr>
        <p:spPr bwMode="auto">
          <a:xfrm>
            <a:off x="5470525" y="3738563"/>
            <a:ext cx="8667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600" b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imap(s)</a:t>
            </a:r>
          </a:p>
          <a:p>
            <a:pPr eaLnBrk="0" hangingPunct="0">
              <a:defRPr/>
            </a:pPr>
            <a:r>
              <a:rPr lang="en-US" sz="1600" b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pop(s)</a:t>
            </a:r>
          </a:p>
        </p:txBody>
      </p:sp>
      <p:sp>
        <p:nvSpPr>
          <p:cNvPr id="173160" name="Line 104"/>
          <p:cNvSpPr>
            <a:spLocks noChangeShapeType="1"/>
          </p:cNvSpPr>
          <p:nvPr/>
        </p:nvSpPr>
        <p:spPr bwMode="auto">
          <a:xfrm>
            <a:off x="2794000" y="2298700"/>
            <a:ext cx="19812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93237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3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3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3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30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30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173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73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73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73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3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3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30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30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3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3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3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3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173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73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173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173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7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173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173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7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7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7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7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73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73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2" dur="500"/>
                                        <p:tgtEl>
                                          <p:spTgt spid="173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5" dur="500"/>
                                        <p:tgtEl>
                                          <p:spTgt spid="173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73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73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73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73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6" dur="500"/>
                                        <p:tgtEl>
                                          <p:spTgt spid="173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0" dur="500"/>
                                        <p:tgtEl>
                                          <p:spTgt spid="173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3" dur="500"/>
                                        <p:tgtEl>
                                          <p:spTgt spid="173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6" dur="500"/>
                                        <p:tgtEl>
                                          <p:spTgt spid="173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73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73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73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73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2" grpId="0"/>
      <p:bldP spid="173063" grpId="0" animBg="1"/>
      <p:bldP spid="173066" grpId="0"/>
      <p:bldP spid="173067" grpId="0" animBg="1"/>
      <p:bldP spid="173069" grpId="0" animBg="1"/>
      <p:bldP spid="173070" grpId="0" animBg="1"/>
      <p:bldP spid="173071" grpId="0" animBg="1"/>
      <p:bldP spid="173072" grpId="0" animBg="1"/>
      <p:bldP spid="173073" grpId="0" animBg="1"/>
      <p:bldP spid="173153" grpId="0" animBg="1"/>
      <p:bldP spid="173154" grpId="0" animBg="1"/>
      <p:bldP spid="173155" grpId="0" animBg="1"/>
      <p:bldP spid="173156" grpId="0" animBg="1"/>
      <p:bldP spid="17315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Postfix MTA</a:t>
            </a:r>
          </a:p>
        </p:txBody>
      </p:sp>
      <p:sp>
        <p:nvSpPr>
          <p:cNvPr id="8195" name="Rectangle 6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More secure replacement for Sendmail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Suite of programs to handle email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b="1" smtClean="0">
                <a:latin typeface="Courier New" pitchFamily="49" charset="0"/>
              </a:rPr>
              <a:t>postfix &lt;option&gt;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b="1" smtClean="0">
                <a:latin typeface="Courier New" pitchFamily="49" charset="0"/>
              </a:rPr>
              <a:t>start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b="1" smtClean="0">
                <a:latin typeface="Courier New" pitchFamily="49" charset="0"/>
              </a:rPr>
              <a:t>stop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b="1" smtClean="0">
                <a:latin typeface="Courier New" pitchFamily="49" charset="0"/>
              </a:rPr>
              <a:t>reload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b="1" smtClean="0">
                <a:latin typeface="Courier New" pitchFamily="49" charset="0"/>
              </a:rPr>
              <a:t>flush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Configuration files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b="1" smtClean="0">
                <a:latin typeface="Courier New" pitchFamily="49" charset="0"/>
              </a:rPr>
              <a:t>/etc/postfix/master.cf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b="1" smtClean="0">
                <a:latin typeface="Courier New" pitchFamily="49" charset="0"/>
              </a:rPr>
              <a:t>/etc/postfix/main.cf</a:t>
            </a:r>
          </a:p>
        </p:txBody>
      </p:sp>
    </p:spTree>
    <p:extLst>
      <p:ext uri="{BB962C8B-B14F-4D97-AF65-F5344CB8AC3E}">
        <p14:creationId xmlns:p14="http://schemas.microsoft.com/office/powerpoint/2010/main" val="322768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>
                <a:latin typeface="Courier New" pitchFamily="49" charset="0"/>
              </a:rPr>
              <a:t>master.cf</a:t>
            </a:r>
          </a:p>
        </p:txBody>
      </p:sp>
      <p:sp>
        <p:nvSpPr>
          <p:cNvPr id="92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Maps services to postfix daemons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Format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Service Name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Service Type (inet | fifo | unix)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Private (y | 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Unprivileged  (y | 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Chroot  (y | 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Wakeup #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Maxproc #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command + args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Spam and Virus filtering</a:t>
            </a:r>
          </a:p>
        </p:txBody>
      </p:sp>
    </p:spTree>
    <p:extLst>
      <p:ext uri="{BB962C8B-B14F-4D97-AF65-F5344CB8AC3E}">
        <p14:creationId xmlns:p14="http://schemas.microsoft.com/office/powerpoint/2010/main" val="80844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>
                <a:latin typeface="Courier New" pitchFamily="49" charset="0"/>
              </a:rPr>
              <a:t>main.cf</a:t>
            </a:r>
            <a:r>
              <a:rPr lang="en-US" altLang="en-US" smtClean="0"/>
              <a:t> – Directories/Owner</a:t>
            </a:r>
            <a:endParaRPr lang="en-US" altLang="en-US" b="1" smtClean="0">
              <a:latin typeface="Courier New" pitchFamily="49" charset="0"/>
            </a:endParaRPr>
          </a:p>
        </p:txBody>
      </p:sp>
      <p:sp>
        <p:nvSpPr>
          <p:cNvPr id="102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Key Directories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b="1" smtClean="0">
                <a:latin typeface="Courier New" pitchFamily="49" charset="0"/>
              </a:rPr>
              <a:t>queue_directory = /var/spool/postfix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b="1" smtClean="0">
                <a:latin typeface="Courier New" pitchFamily="49" charset="0"/>
              </a:rPr>
              <a:t>command_directory = /usr/sbin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b="1" smtClean="0">
                <a:latin typeface="Courier New" pitchFamily="49" charset="0"/>
              </a:rPr>
              <a:t>daemon_directory = /usr/libexec/postfix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b="1" smtClean="0">
                <a:latin typeface="Courier New" pitchFamily="49" charset="0"/>
              </a:rPr>
              <a:t>mail_spool_directory = /var/spool/mail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b="1" smtClean="0">
                <a:latin typeface="Courier New" pitchFamily="49" charset="0"/>
              </a:rPr>
              <a:t>config_directory = /etc/postfix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altLang="en-US" sz="28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Ownership - </a:t>
            </a:r>
            <a:r>
              <a:rPr lang="en-US" altLang="en-US" sz="2800" b="1" smtClean="0">
                <a:latin typeface="Courier New" pitchFamily="49" charset="0"/>
              </a:rPr>
              <a:t>mail_owner = postfix</a:t>
            </a:r>
          </a:p>
        </p:txBody>
      </p:sp>
    </p:spTree>
    <p:extLst>
      <p:ext uri="{BB962C8B-B14F-4D97-AF65-F5344CB8AC3E}">
        <p14:creationId xmlns:p14="http://schemas.microsoft.com/office/powerpoint/2010/main" val="379608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16</TotalTime>
  <Words>951</Words>
  <Application>Microsoft Office PowerPoint</Application>
  <PresentationFormat>On-screen Show (4:3)</PresentationFormat>
  <Paragraphs>235</Paragraphs>
  <Slides>27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Flow</vt:lpstr>
      <vt:lpstr>DNS, Postfix, Dovecot</vt:lpstr>
      <vt:lpstr>Mail / MTA Basics</vt:lpstr>
      <vt:lpstr>Mail spoofing fun</vt:lpstr>
      <vt:lpstr>Section Overview</vt:lpstr>
      <vt:lpstr>References</vt:lpstr>
      <vt:lpstr>Email Server Architecture</vt:lpstr>
      <vt:lpstr>Postfix MTA</vt:lpstr>
      <vt:lpstr>master.cf</vt:lpstr>
      <vt:lpstr>main.cf – Directories/Owner</vt:lpstr>
      <vt:lpstr>main.cf – Delivery Addesses</vt:lpstr>
      <vt:lpstr>main.cf – SMTPd </vt:lpstr>
      <vt:lpstr>Authenticated Delivery</vt:lpstr>
      <vt:lpstr>SSL Support</vt:lpstr>
      <vt:lpstr>Mail Forwarding</vt:lpstr>
      <vt:lpstr>Reading Email</vt:lpstr>
      <vt:lpstr>Opening Spam-dora’s Box</vt:lpstr>
      <vt:lpstr>21 years later…</vt:lpstr>
      <vt:lpstr>Costs of Spam</vt:lpstr>
      <vt:lpstr>SPAM Filtering Techniques</vt:lpstr>
      <vt:lpstr>Greylisting</vt:lpstr>
      <vt:lpstr>Sender Policy Framework (SPF)</vt:lpstr>
      <vt:lpstr>Clam Antivirus</vt:lpstr>
      <vt:lpstr>Spamassassin</vt:lpstr>
      <vt:lpstr>SA: Message Body Tests</vt:lpstr>
      <vt:lpstr>Spam Thresholds</vt:lpstr>
      <vt:lpstr>Header Tagging Example</vt:lpstr>
      <vt:lpstr>Procmail (MDA)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Mail / MTA Basics</dc:title>
  <dc:creator>rtjones</dc:creator>
  <cp:lastModifiedBy>rtjones</cp:lastModifiedBy>
  <cp:revision>2</cp:revision>
  <dcterms:created xsi:type="dcterms:W3CDTF">2015-10-08T12:15:40Z</dcterms:created>
  <dcterms:modified xsi:type="dcterms:W3CDTF">2015-10-08T12:32:33Z</dcterms:modified>
</cp:coreProperties>
</file>