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8"/>
  </p:notesMasterIdLst>
  <p:handoutMasterIdLst>
    <p:handoutMasterId r:id="rId69"/>
  </p:handoutMasterIdLst>
  <p:sldIdLst>
    <p:sldId id="424" r:id="rId2"/>
    <p:sldId id="356" r:id="rId3"/>
    <p:sldId id="421" r:id="rId4"/>
    <p:sldId id="422" r:id="rId5"/>
    <p:sldId id="362" r:id="rId6"/>
    <p:sldId id="365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98" r:id="rId15"/>
    <p:sldId id="259" r:id="rId16"/>
    <p:sldId id="360" r:id="rId17"/>
    <p:sldId id="363" r:id="rId18"/>
    <p:sldId id="263" r:id="rId19"/>
    <p:sldId id="390" r:id="rId20"/>
    <p:sldId id="391" r:id="rId21"/>
    <p:sldId id="393" r:id="rId22"/>
    <p:sldId id="416" r:id="rId23"/>
    <p:sldId id="399" r:id="rId24"/>
    <p:sldId id="287" r:id="rId25"/>
    <p:sldId id="288" r:id="rId26"/>
    <p:sldId id="388" r:id="rId27"/>
    <p:sldId id="294" r:id="rId28"/>
    <p:sldId id="295" r:id="rId29"/>
    <p:sldId id="296" r:id="rId30"/>
    <p:sldId id="297" r:id="rId31"/>
    <p:sldId id="298" r:id="rId32"/>
    <p:sldId id="400" r:id="rId33"/>
    <p:sldId id="302" r:id="rId34"/>
    <p:sldId id="303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22" r:id="rId45"/>
    <p:sldId id="323" r:id="rId46"/>
    <p:sldId id="324" r:id="rId47"/>
    <p:sldId id="325" r:id="rId48"/>
    <p:sldId id="326" r:id="rId49"/>
    <p:sldId id="426" r:id="rId50"/>
    <p:sldId id="427" r:id="rId51"/>
    <p:sldId id="428" r:id="rId52"/>
    <p:sldId id="438" r:id="rId53"/>
    <p:sldId id="429" r:id="rId54"/>
    <p:sldId id="430" r:id="rId55"/>
    <p:sldId id="401" r:id="rId56"/>
    <p:sldId id="375" r:id="rId57"/>
    <p:sldId id="268" r:id="rId58"/>
    <p:sldId id="269" r:id="rId59"/>
    <p:sldId id="408" r:id="rId60"/>
    <p:sldId id="382" r:id="rId61"/>
    <p:sldId id="409" r:id="rId62"/>
    <p:sldId id="417" r:id="rId63"/>
    <p:sldId id="419" r:id="rId64"/>
    <p:sldId id="439" r:id="rId65"/>
    <p:sldId id="410" r:id="rId66"/>
    <p:sldId id="411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FF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14" autoAdjust="0"/>
  </p:normalViewPr>
  <p:slideViewPr>
    <p:cSldViewPr snapToGrid="0">
      <p:cViewPr>
        <p:scale>
          <a:sx n="74" d="100"/>
          <a:sy n="74" d="100"/>
        </p:scale>
        <p:origin x="-269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17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CCEA09-9E83-4972-B2C5-100DC26617AB}" type="datetimeFigureOut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CF032-1F57-4052-8936-5D1E5FD7A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1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475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Sun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itchFamily="2" charset="-122"/>
              </a:defRPr>
            </a:lvl1pPr>
          </a:lstStyle>
          <a:p>
            <a:fld id="{6C7269B6-5CA5-467C-8F60-C26957DF6C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8784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cket_switch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ITU: International Telecommunication Union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1: US/CA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81: JP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BIND: </a:t>
            </a:r>
            <a:r>
              <a:rPr lang="en-US" altLang="en-US" smtClean="0"/>
              <a:t>Berkeley Internet Name Domain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solidFill>
            <a:srgbClr val="FFFFFF"/>
          </a:solidFill>
          <a:ln/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1813"/>
            <a:ext cx="5029200" cy="41179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86" tIns="44892" rIns="89786" bIns="44892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Also, the caching resolver can insert data into the cache, and can "query" the cache and the database server.</a:t>
            </a:r>
          </a:p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Advanced Research Projects Agency Network (</a:t>
            </a:r>
            <a:r>
              <a:rPr lang="en-US" altLang="en-US" b="1" smtClean="0"/>
              <a:t>ARPANET</a:t>
            </a:r>
            <a:r>
              <a:rPr lang="en-US" altLang="en-US" smtClean="0"/>
              <a:t>)  was the world's first operational </a:t>
            </a:r>
            <a:r>
              <a:rPr lang="en-US" altLang="en-US" smtClean="0">
                <a:hlinkClick r:id="rId3" tooltip="Packet switching"/>
              </a:rPr>
              <a:t>packet switching</a:t>
            </a:r>
            <a:r>
              <a:rPr lang="en-US" altLang="en-US" smtClean="0"/>
              <a:t> network, the first network to implement TCP/IP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smtClean="0"/>
              <a:t>RFC: Request for Comments</a:t>
            </a:r>
          </a:p>
          <a:p>
            <a:pPr eaLnBrk="1" hangingPunct="1"/>
            <a:r>
              <a:rPr lang="en-US" altLang="en-US" b="1" smtClean="0"/>
              <a:t>RFC 882 - Domain names: Concepts and facilities</a:t>
            </a:r>
          </a:p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ARPA: </a:t>
            </a:r>
            <a:r>
              <a:rPr lang="en-US" altLang="en-US" smtClean="0"/>
              <a:t>Advanced Research Projects Agency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ARPA: originally was the acronym for the Advanced Research Projects Agency (ARPA), the funding organization in the United States that developed the precursor of the Internet (ARPANET), </a:t>
            </a:r>
          </a:p>
          <a:p>
            <a:pPr eaLnBrk="1" hangingPunct="1"/>
            <a:r>
              <a:rPr lang="en-US" altLang="en-US" smtClean="0"/>
              <a:t>it now stands for </a:t>
            </a:r>
            <a:r>
              <a:rPr lang="en-US" altLang="en-US" b="1" smtClean="0"/>
              <a:t>Address and Routing Parameter Area</a:t>
            </a:r>
            <a:r>
              <a:rPr lang="en-US" altLang="en-US" smtClean="0"/>
              <a:t>.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Root zone file lists the names and numeric IP addresses of the authoritative DNS servers for all top-level domains (TLDs) 	</a:t>
            </a:r>
          </a:p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spoofing attack</a:t>
            </a:r>
            <a:r>
              <a:rPr lang="en-US" altLang="en-US" smtClean="0"/>
              <a:t> is a situation in which one person or program successfully masquerades as another by falsifying data </a:t>
            </a:r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2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64023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10/8/2015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-tools.com/nslook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nirlog.com/2006/03/28/dns-amplification-attack/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 sz="3200" smtClean="0">
                <a:ea typeface="SimSun" pitchFamily="2" charset="-122"/>
              </a:rPr>
              <a:t>Structured Naming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Internet Naming Service: DNS*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81138" y="1724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zh-CN" sz="3200" b="1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Loose Coherency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Each version of a subset of the database (a zone) has a serial number</a:t>
            </a:r>
          </a:p>
          <a:p>
            <a:pPr lvl="1" eaLnBrk="1" hangingPunct="1"/>
            <a:r>
              <a:rPr lang="en-US" altLang="zh-CN" sz="2200" smtClean="0">
                <a:ea typeface="SimSun" pitchFamily="2" charset="-122"/>
              </a:rPr>
              <a:t>The serial number is incremented on each database change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Changes to the master copy of the database are propagated to replicas according to timing set by the zone administrator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Cached data expires according to timeout set by zone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Scalability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No limit to the size of the database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No limit to the number of queries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Tens of thousands of queries handled easily every second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Queries distributed among masters, slaves, and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Reliability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Data is replicated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Data from master is copied to multiple slaves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Clients can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Master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Any of the copies at slave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Clients will typically query local caches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DNS protocols can use either UDP or TCP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If UDP, DNS protocol handles retransmission, sequencing,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Dynamicity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Database can be updated dynamically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Add/delete/modify of any record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Only master can be dynamically updated</a:t>
            </a: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Modification of the master database triggers replication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The name space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servers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resolvers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Structure and Hierarchy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168400" y="2684463"/>
            <a:ext cx="7918450" cy="4265612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Name Space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The </a:t>
            </a:r>
            <a:r>
              <a:rPr lang="en-US" altLang="zh-CN" sz="2400" i="1" smtClean="0">
                <a:ea typeface="SimSun" pitchFamily="2" charset="-122"/>
              </a:rPr>
              <a:t>name space</a:t>
            </a:r>
            <a:r>
              <a:rPr lang="en-US" altLang="zh-CN" sz="2400" smtClean="0">
                <a:ea typeface="SimSun" pitchFamily="2" charset="-122"/>
              </a:rPr>
              <a:t> is the structure of the DNS database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An inverted tree with the root node at the top</a:t>
            </a: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Each node has a label</a:t>
            </a:r>
          </a:p>
          <a:p>
            <a:pPr lvl="1" eaLnBrk="1" hangingPunct="1"/>
            <a:r>
              <a:rPr lang="en-US" altLang="zh-CN" sz="2000" smtClean="0">
                <a:ea typeface="SimSun" pitchFamily="2" charset="-122"/>
              </a:rPr>
              <a:t>The root node has a null label, written as “”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85800" y="3913188"/>
          <a:ext cx="7588250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MS Org Chart" r:id="rId4" imgW="6686280" imgH="1923840" progId="OrgPlusWOPX.4">
                  <p:embed followColorScheme="full"/>
                </p:oleObj>
              </mc:Choice>
              <mc:Fallback>
                <p:oleObj name="MS Org Chart" r:id="rId4" imgW="6686280" imgH="1923840" progId="OrgPlusWOPX.4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13188"/>
                        <a:ext cx="7588250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An Analogy – E.164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63700"/>
            <a:ext cx="8458200" cy="19812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Root node maintained by the ITU (call it “+”)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Top level nodes = country codes (1, 81, etc)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Second level nodes = regional codes (1-402, 81-3, etc.)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59013" y="3373438"/>
          <a:ext cx="4624387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MS Org Chart" r:id="rId4" imgW="3145183" imgH="1974574" progId="OrgPlusWOPX.4">
                  <p:embed followColorScheme="full"/>
                </p:oleObj>
              </mc:Choice>
              <mc:Fallback>
                <p:oleObj name="MS Org Chart" r:id="rId4" imgW="3145183" imgH="1974574" progId="OrgPlusWOPX.4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3373438"/>
                        <a:ext cx="4624387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1"/>
          <p:cNvGraphicFramePr>
            <a:graphicFrameLocks noChangeAspect="1"/>
          </p:cNvGraphicFramePr>
          <p:nvPr/>
        </p:nvGraphicFramePr>
        <p:xfrm>
          <a:off x="4648200" y="2185988"/>
          <a:ext cx="4267200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MS Org Chart" r:id="rId4" imgW="6713951" imgH="3169085" progId="OrgPlusWOPX.4">
                  <p:embed followColorScheme="full"/>
                </p:oleObj>
              </mc:Choice>
              <mc:Fallback>
                <p:oleObj name="MS Org Chart" r:id="rId4" imgW="6713951" imgH="3169085" progId="OrgPlusWOPX.4">
                  <p:embed followColorScheme="full"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85988"/>
                        <a:ext cx="4267200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Labels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Each node in the tree must have a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A string of up to 63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RFCs 852 and 1123 define legal characters for “hostnames”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smtClean="0">
                <a:ea typeface="SimSun" pitchFamily="2" charset="-122"/>
              </a:rPr>
              <a:t>A-Z, 0-9, and “-” only with a-z and A-Z treated as the same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Sibling nodes must have unique labels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The null label is reserved for the root node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6746875" y="4322763"/>
            <a:ext cx="720725" cy="12398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5334000" y="4343400"/>
            <a:ext cx="719138" cy="12398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 animBg="1"/>
      <p:bldP spid="1249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Domain Names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772400" cy="1981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 smtClean="0">
                <a:ea typeface="SimSun" pitchFamily="2" charset="-122"/>
              </a:rPr>
              <a:t>A </a:t>
            </a:r>
            <a:r>
              <a:rPr lang="en-US" altLang="zh-CN" sz="2000" i="1" smtClean="0">
                <a:ea typeface="SimSun" pitchFamily="2" charset="-122"/>
              </a:rPr>
              <a:t>domain name</a:t>
            </a:r>
            <a:r>
              <a:rPr lang="en-US" altLang="zh-CN" sz="2000" smtClean="0">
                <a:ea typeface="SimSun" pitchFamily="2" charset="-122"/>
              </a:rPr>
              <a:t> is the sequence of labels from a node to the root, separated by dots (“.”s), read left to right</a:t>
            </a:r>
          </a:p>
          <a:p>
            <a:pPr lvl="1" eaLnBrk="1" hangingPunct="1"/>
            <a:r>
              <a:rPr lang="en-US" altLang="zh-CN" sz="1800" smtClean="0">
                <a:ea typeface="SimSun" pitchFamily="2" charset="-122"/>
              </a:rPr>
              <a:t>The name space has a maximum depth of 127 levels</a:t>
            </a:r>
          </a:p>
          <a:p>
            <a:pPr lvl="1" eaLnBrk="1" hangingPunct="1"/>
            <a:r>
              <a:rPr lang="en-US" altLang="zh-CN" sz="1800" smtClean="0">
                <a:ea typeface="SimSun" pitchFamily="2" charset="-122"/>
              </a:rPr>
              <a:t>Domain names are limited to 255 characters in length </a:t>
            </a:r>
          </a:p>
          <a:p>
            <a:pPr eaLnBrk="1" hangingPunct="1"/>
            <a:r>
              <a:rPr lang="en-US" altLang="zh-CN" sz="2000" smtClean="0">
                <a:ea typeface="SimSun" pitchFamily="2" charset="-122"/>
              </a:rPr>
              <a:t>A node’s domain name identifies its position in the name space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762000" y="3683000"/>
          <a:ext cx="7081838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MS Org Chart" r:id="rId4" imgW="4597200" imgH="1758600" progId="OrgPlusWOPX.4">
                  <p:embed followColorScheme="full"/>
                </p:oleObj>
              </mc:Choice>
              <mc:Fallback>
                <p:oleObj name="MS Org Chart" r:id="rId4" imgW="4597200" imgH="1758600" progId="OrgPlusWOPX.4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83000"/>
                        <a:ext cx="7081838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Subdomains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One domain is a subdomain of another if its domain name ends in the other’s domain name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So </a:t>
            </a:r>
            <a:r>
              <a:rPr lang="en-US" altLang="zh-CN" sz="2400" i="1" smtClean="0">
                <a:ea typeface="SimSun" pitchFamily="2" charset="-122"/>
              </a:rPr>
              <a:t>sales.nominum.com</a:t>
            </a:r>
            <a:r>
              <a:rPr lang="en-US" altLang="zh-CN" sz="2400" smtClean="0">
                <a:ea typeface="SimSun" pitchFamily="2" charset="-122"/>
              </a:rPr>
              <a:t> is a subdomain of</a:t>
            </a:r>
          </a:p>
          <a:p>
            <a:pPr lvl="2" eaLnBrk="1" hangingPunct="1"/>
            <a:r>
              <a:rPr lang="en-US" altLang="zh-CN" sz="2000" i="1" smtClean="0">
                <a:ea typeface="SimSun" pitchFamily="2" charset="-122"/>
              </a:rPr>
              <a:t>nominum.com &amp; com</a:t>
            </a:r>
            <a:endParaRPr lang="en-US" altLang="zh-CN" sz="2000" smtClean="0">
              <a:ea typeface="SimSun" pitchFamily="2" charset="-122"/>
            </a:endParaRPr>
          </a:p>
          <a:p>
            <a:pPr lvl="1" eaLnBrk="1" hangingPunct="1"/>
            <a:r>
              <a:rPr lang="en-US" altLang="zh-CN" sz="2400" i="1" smtClean="0">
                <a:ea typeface="SimSun" pitchFamily="2" charset="-122"/>
              </a:rPr>
              <a:t>nominum.com</a:t>
            </a:r>
            <a:r>
              <a:rPr lang="en-US" altLang="zh-CN" sz="2400" smtClean="0">
                <a:ea typeface="SimSun" pitchFamily="2" charset="-122"/>
              </a:rPr>
              <a:t> is a subdomain of </a:t>
            </a:r>
            <a:r>
              <a:rPr lang="en-US" altLang="zh-CN" sz="2400" i="1" smtClean="0">
                <a:ea typeface="SimSun" pitchFamily="2" charset="-122"/>
              </a:rPr>
              <a:t>com</a:t>
            </a:r>
            <a:endParaRPr lang="en-US" altLang="zh-CN" sz="240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Structure and Hierarchy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Delegation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Administrators can create subdomains to group hosts</a:t>
            </a:r>
          </a:p>
          <a:p>
            <a:pPr lvl="1" eaLnBrk="1" hangingPunct="1"/>
            <a:r>
              <a:rPr lang="en-US" altLang="zh-CN" sz="2200" smtClean="0">
                <a:ea typeface="SimSun" pitchFamily="2" charset="-122"/>
              </a:rPr>
              <a:t>According to geography, organizational affiliation etc.</a:t>
            </a:r>
          </a:p>
          <a:p>
            <a:pPr lvl="1" eaLnBrk="1" hangingPunct="1"/>
            <a:endParaRPr lang="en-US" altLang="zh-CN" sz="2200" smtClean="0">
              <a:ea typeface="SimSun" pitchFamily="2" charset="-122"/>
            </a:endParaRP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An administrator of a domain can delegate responsibility for managing a subdomain to someone else</a:t>
            </a:r>
          </a:p>
          <a:p>
            <a:pPr eaLnBrk="1" hangingPunct="1"/>
            <a:endParaRPr lang="en-US" altLang="zh-CN" sz="2400" smtClean="0">
              <a:ea typeface="SimSun" pitchFamily="2" charset="-122"/>
            </a:endParaRP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The parent domain retains links to the delegated subdomains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Delegation Creates Zones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Each time an administrator delegates a subdomain, a new unit of administration is created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subdomain and its parent domain can now be administered independently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These units are called </a:t>
            </a:r>
            <a:r>
              <a:rPr lang="en-US" altLang="zh-CN" sz="2400" i="1" smtClean="0">
                <a:ea typeface="SimSun" pitchFamily="2" charset="-122"/>
              </a:rPr>
              <a:t>zones</a:t>
            </a:r>
            <a:endParaRPr lang="en-US" altLang="zh-CN" sz="2400" smtClean="0">
              <a:ea typeface="SimSun" pitchFamily="2" charset="-122"/>
            </a:endParaRP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boundary between zones is a point of delegation in the name space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Delegation is good: it is the key to scalability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Dividing a Domain into Zones</a:t>
            </a:r>
          </a:p>
        </p:txBody>
      </p:sp>
      <p:graphicFrame>
        <p:nvGraphicFramePr>
          <p:cNvPr id="24583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1571625" y="2268538"/>
          <a:ext cx="594042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MS Org Chart" r:id="rId4" imgW="6456218" imgH="4128655" progId="OrgPlusWOPX.4">
                  <p:embed followColorScheme="full"/>
                </p:oleObj>
              </mc:Choice>
              <mc:Fallback>
                <p:oleObj name="MS Org Chart" r:id="rId4" imgW="6456218" imgH="4128655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268538"/>
                        <a:ext cx="5940425" cy="380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457325" y="1233488"/>
            <a:ext cx="6459538" cy="4913312"/>
            <a:chOff x="918" y="1025"/>
            <a:chExt cx="4069" cy="3095"/>
          </a:xfrm>
        </p:grpSpPr>
        <p:grpSp>
          <p:nvGrpSpPr>
            <p:cNvPr id="24596" name="Group 14"/>
            <p:cNvGrpSpPr>
              <a:grpSpLocks/>
            </p:cNvGrpSpPr>
            <p:nvPr/>
          </p:nvGrpSpPr>
          <p:grpSpPr bwMode="auto">
            <a:xfrm>
              <a:off x="918" y="1617"/>
              <a:ext cx="3881" cy="2503"/>
              <a:chOff x="365" y="1412"/>
              <a:chExt cx="3803" cy="2440"/>
            </a:xfrm>
          </p:grpSpPr>
          <p:sp>
            <p:nvSpPr>
              <p:cNvPr id="24598" name="Rectangle 12" descr="25%"/>
              <p:cNvSpPr>
                <a:spLocks noChangeArrowheads="1"/>
              </p:cNvSpPr>
              <p:nvPr/>
            </p:nvSpPr>
            <p:spPr bwMode="auto">
              <a:xfrm>
                <a:off x="1878" y="1412"/>
                <a:ext cx="805" cy="2020"/>
              </a:xfrm>
              <a:prstGeom prst="rect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9" name="Rectangle 13" descr="25%"/>
              <p:cNvSpPr>
                <a:spLocks noChangeArrowheads="1"/>
              </p:cNvSpPr>
              <p:nvPr/>
            </p:nvSpPr>
            <p:spPr bwMode="auto">
              <a:xfrm>
                <a:off x="365" y="2975"/>
                <a:ext cx="3803" cy="877"/>
              </a:xfrm>
              <a:prstGeom prst="rect">
                <a:avLst/>
              </a:prstGeom>
              <a:pattFill prst="pct25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597" name="AutoShape 25"/>
            <p:cNvSpPr>
              <a:spLocks noChangeArrowheads="1"/>
            </p:cNvSpPr>
            <p:nvPr/>
          </p:nvSpPr>
          <p:spPr bwMode="auto">
            <a:xfrm>
              <a:off x="3630" y="1025"/>
              <a:ext cx="1357" cy="474"/>
            </a:xfrm>
            <a:prstGeom prst="wedgeRectCallout">
              <a:avLst>
                <a:gd name="adj1" fmla="val -76824"/>
                <a:gd name="adj2" fmla="val 8354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itchFamily="2" charset="-122"/>
                </a:rPr>
                <a:t>nominum.com domain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400425" y="2176463"/>
            <a:ext cx="5343525" cy="3097212"/>
            <a:chOff x="2142" y="1619"/>
            <a:chExt cx="3366" cy="1951"/>
          </a:xfrm>
        </p:grpSpPr>
        <p:grpSp>
          <p:nvGrpSpPr>
            <p:cNvPr id="24592" name="Group 29"/>
            <p:cNvGrpSpPr>
              <a:grpSpLocks/>
            </p:cNvGrpSpPr>
            <p:nvPr/>
          </p:nvGrpSpPr>
          <p:grpSpPr bwMode="auto">
            <a:xfrm>
              <a:off x="2142" y="2712"/>
              <a:ext cx="1443" cy="858"/>
              <a:chOff x="2142" y="2712"/>
              <a:chExt cx="1443" cy="858"/>
            </a:xfrm>
          </p:grpSpPr>
          <p:sp>
            <p:nvSpPr>
              <p:cNvPr id="24594" name="Rectangle 27" descr="25%"/>
              <p:cNvSpPr>
                <a:spLocks noChangeArrowheads="1"/>
              </p:cNvSpPr>
              <p:nvPr/>
            </p:nvSpPr>
            <p:spPr bwMode="auto">
              <a:xfrm>
                <a:off x="2484" y="2712"/>
                <a:ext cx="756" cy="522"/>
              </a:xfrm>
              <a:prstGeom prst="rect">
                <a:avLst/>
              </a:prstGeom>
              <a:pattFill prst="pct25">
                <a:fgClr>
                  <a:srgbClr val="FF3399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5" name="Rectangle 28" descr="25%"/>
              <p:cNvSpPr>
                <a:spLocks noChangeArrowheads="1"/>
              </p:cNvSpPr>
              <p:nvPr/>
            </p:nvSpPr>
            <p:spPr bwMode="auto">
              <a:xfrm>
                <a:off x="2142" y="3234"/>
                <a:ext cx="1443" cy="336"/>
              </a:xfrm>
              <a:prstGeom prst="rect">
                <a:avLst/>
              </a:prstGeom>
              <a:pattFill prst="pct25">
                <a:fgClr>
                  <a:srgbClr val="FF3399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593" name="AutoShape 30"/>
            <p:cNvSpPr>
              <a:spLocks noChangeArrowheads="1"/>
            </p:cNvSpPr>
            <p:nvPr/>
          </p:nvSpPr>
          <p:spPr bwMode="auto">
            <a:xfrm>
              <a:off x="4151" y="1619"/>
              <a:ext cx="1357" cy="474"/>
            </a:xfrm>
            <a:prstGeom prst="wedgeRectCallout">
              <a:avLst>
                <a:gd name="adj1" fmla="val -118606"/>
                <a:gd name="adj2" fmla="val 18481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itchFamily="2" charset="-122"/>
                </a:rPr>
                <a:t>nominum.com zone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187950" y="3317875"/>
            <a:ext cx="3771900" cy="2754313"/>
            <a:chOff x="3268" y="2338"/>
            <a:chExt cx="2376" cy="1735"/>
          </a:xfrm>
        </p:grpSpPr>
        <p:grpSp>
          <p:nvGrpSpPr>
            <p:cNvPr id="24588" name="Group 21"/>
            <p:cNvGrpSpPr>
              <a:grpSpLocks/>
            </p:cNvGrpSpPr>
            <p:nvPr/>
          </p:nvGrpSpPr>
          <p:grpSpPr bwMode="auto">
            <a:xfrm>
              <a:off x="3268" y="3235"/>
              <a:ext cx="1468" cy="838"/>
              <a:chOff x="2684" y="2990"/>
              <a:chExt cx="1468" cy="838"/>
            </a:xfrm>
          </p:grpSpPr>
          <p:sp>
            <p:nvSpPr>
              <p:cNvPr id="24590" name="Rectangle 19" descr="25%"/>
              <p:cNvSpPr>
                <a:spLocks noChangeArrowheads="1"/>
              </p:cNvSpPr>
              <p:nvPr/>
            </p:nvSpPr>
            <p:spPr bwMode="auto">
              <a:xfrm>
                <a:off x="3085" y="2990"/>
                <a:ext cx="695" cy="458"/>
              </a:xfrm>
              <a:prstGeom prst="rect">
                <a:avLst/>
              </a:prstGeom>
              <a:pattFill prst="pct25">
                <a:fgClr>
                  <a:schemeClr val="accent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91" name="Rectangle 20" descr="25%"/>
              <p:cNvSpPr>
                <a:spLocks noChangeArrowheads="1"/>
              </p:cNvSpPr>
              <p:nvPr/>
            </p:nvSpPr>
            <p:spPr bwMode="auto">
              <a:xfrm>
                <a:off x="2684" y="3394"/>
                <a:ext cx="1468" cy="434"/>
              </a:xfrm>
              <a:prstGeom prst="rect">
                <a:avLst/>
              </a:prstGeom>
              <a:pattFill prst="pct25">
                <a:fgClr>
                  <a:schemeClr val="accent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589" name="AutoShape 31"/>
            <p:cNvSpPr>
              <a:spLocks noChangeArrowheads="1"/>
            </p:cNvSpPr>
            <p:nvPr/>
          </p:nvSpPr>
          <p:spPr bwMode="auto">
            <a:xfrm>
              <a:off x="4287" y="2338"/>
              <a:ext cx="1357" cy="474"/>
            </a:xfrm>
            <a:prstGeom prst="wedgeRectCallout">
              <a:avLst>
                <a:gd name="adj1" fmla="val -45949"/>
                <a:gd name="adj2" fmla="val 1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itchFamily="2" charset="-122"/>
                </a:rPr>
                <a:t>ams.nominum.com zone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54000" y="3540125"/>
            <a:ext cx="3641725" cy="2543175"/>
            <a:chOff x="160" y="2478"/>
            <a:chExt cx="2294" cy="1602"/>
          </a:xfrm>
        </p:grpSpPr>
        <p:grpSp>
          <p:nvGrpSpPr>
            <p:cNvPr id="24584" name="Group 18"/>
            <p:cNvGrpSpPr>
              <a:grpSpLocks/>
            </p:cNvGrpSpPr>
            <p:nvPr/>
          </p:nvGrpSpPr>
          <p:grpSpPr bwMode="auto">
            <a:xfrm>
              <a:off x="979" y="3237"/>
              <a:ext cx="1475" cy="843"/>
              <a:chOff x="395" y="2992"/>
              <a:chExt cx="1475" cy="843"/>
            </a:xfrm>
          </p:grpSpPr>
          <p:sp>
            <p:nvSpPr>
              <p:cNvPr id="24586" name="Rectangle 15" descr="25%"/>
              <p:cNvSpPr>
                <a:spLocks noChangeArrowheads="1"/>
              </p:cNvSpPr>
              <p:nvPr/>
            </p:nvSpPr>
            <p:spPr bwMode="auto">
              <a:xfrm>
                <a:off x="395" y="3393"/>
                <a:ext cx="1475" cy="442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87" name="Rectangle 16" descr="25%"/>
              <p:cNvSpPr>
                <a:spLocks noChangeArrowheads="1"/>
              </p:cNvSpPr>
              <p:nvPr/>
            </p:nvSpPr>
            <p:spPr bwMode="auto">
              <a:xfrm>
                <a:off x="766" y="2992"/>
                <a:ext cx="723" cy="408"/>
              </a:xfrm>
              <a:prstGeom prst="rect">
                <a:avLst/>
              </a:prstGeom>
              <a:pattFill prst="pct25">
                <a:fgClr>
                  <a:srgbClr val="FF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4585" name="AutoShape 32"/>
            <p:cNvSpPr>
              <a:spLocks noChangeArrowheads="1"/>
            </p:cNvSpPr>
            <p:nvPr/>
          </p:nvSpPr>
          <p:spPr bwMode="auto">
            <a:xfrm>
              <a:off x="160" y="2478"/>
              <a:ext cx="1357" cy="474"/>
            </a:xfrm>
            <a:prstGeom prst="wedgeRectCallout">
              <a:avLst>
                <a:gd name="adj1" fmla="val 38282"/>
                <a:gd name="adj2" fmla="val 11202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2000">
                  <a:ea typeface="SimSun" pitchFamily="2" charset="-122"/>
                </a:rPr>
                <a:t>rwc.nominum.com zone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name space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The servers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resolvers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Structure and Hierarchy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Servers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Name servers store information about the name space in units called “zones”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name servers that load a complete zone are said to “have authority for” or “be authoritative for” the zone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Usually, more than one name server are authoritative for the same zone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This ensures redundancy and spreads the load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Also, a single name server may be authoritative for many zones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Servers and Zones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3194050" y="2195513"/>
            <a:ext cx="1704975" cy="1071562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600">
                <a:latin typeface="Arial" pitchFamily="34" charset="0"/>
                <a:ea typeface="SimSun" pitchFamily="2" charset="-122"/>
              </a:rPr>
              <a:t>128.8.10.5</a:t>
            </a:r>
            <a:endParaRPr lang="en-US" altLang="zh-CN" sz="1600">
              <a:ea typeface="SimSun" pitchFamily="2" charset="-122"/>
            </a:endParaRP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7258050" y="2460625"/>
            <a:ext cx="984250" cy="1071563"/>
          </a:xfrm>
          <a:prstGeom prst="can">
            <a:avLst>
              <a:gd name="adj" fmla="val 27218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2200">
                <a:latin typeface="Arial" pitchFamily="34" charset="0"/>
                <a:ea typeface="SimSun" pitchFamily="2" charset="-122"/>
              </a:rPr>
              <a:t>nominum.com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206750" y="5019675"/>
            <a:ext cx="1692275" cy="1071563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600">
                <a:latin typeface="Arial" pitchFamily="34" charset="0"/>
                <a:ea typeface="SimSun" pitchFamily="2" charset="-122"/>
              </a:rPr>
              <a:t>204.152.187.11</a:t>
            </a:r>
            <a:endParaRPr lang="en-US" altLang="zh-CN" sz="1600">
              <a:ea typeface="SimSun" pitchFamily="2" charset="-122"/>
            </a:endParaRP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3194050" y="3540125"/>
            <a:ext cx="1704975" cy="1071563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1600">
                <a:latin typeface="Arial" pitchFamily="34" charset="0"/>
                <a:ea typeface="SimSun" pitchFamily="2" charset="-122"/>
              </a:rPr>
              <a:t>202.12.28.129</a:t>
            </a:r>
            <a:endParaRPr lang="en-US" altLang="zh-CN" sz="1600">
              <a:ea typeface="SimSun" pitchFamily="2" charset="-122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448050" y="1728788"/>
            <a:ext cx="202723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zh-CN" sz="2200" b="1">
                <a:latin typeface="Arial" pitchFamily="34" charset="0"/>
                <a:ea typeface="SimSun" pitchFamily="2" charset="-122"/>
              </a:rPr>
              <a:t>Name Servers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258050" y="4010025"/>
            <a:ext cx="984250" cy="1071563"/>
          </a:xfrm>
          <a:prstGeom prst="can">
            <a:avLst>
              <a:gd name="adj" fmla="val 27218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058" tIns="41029" rIns="82058" bIns="41029" anchor="ctr"/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2200">
                <a:latin typeface="Arial" pitchFamily="34" charset="0"/>
                <a:ea typeface="SimSun" pitchFamily="2" charset="-122"/>
              </a:rPr>
              <a:t>isc.org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151688" y="1765300"/>
            <a:ext cx="9906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en-US" altLang="zh-CN" sz="2200" b="1">
                <a:latin typeface="Arial" pitchFamily="34" charset="0"/>
                <a:ea typeface="SimSun" pitchFamily="2" charset="-122"/>
              </a:rPr>
              <a:t>Zones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5041900" y="2662238"/>
            <a:ext cx="2147888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041900" y="2662238"/>
            <a:ext cx="2008188" cy="168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5041900" y="3200400"/>
            <a:ext cx="1731963" cy="87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5180013" y="4813300"/>
            <a:ext cx="1870075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250825" y="1643063"/>
            <a:ext cx="2128838" cy="1377950"/>
          </a:xfrm>
          <a:prstGeom prst="wedgeRoundRectCallout">
            <a:avLst>
              <a:gd name="adj1" fmla="val 86986"/>
              <a:gd name="adj2" fmla="val 37903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SimSun" pitchFamily="2" charset="-122"/>
              </a:rPr>
              <a:t>128.8.10.5 serves data for both nominum.com and isc.org zones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501650" y="3306763"/>
            <a:ext cx="1803400" cy="1377950"/>
          </a:xfrm>
          <a:prstGeom prst="wedgeRoundRectCallout">
            <a:avLst>
              <a:gd name="adj1" fmla="val 99208"/>
              <a:gd name="adj2" fmla="val 1151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SimSun" pitchFamily="2" charset="-122"/>
              </a:rPr>
              <a:t>202.12.28.129 serves data for nominum.com zone only</a:t>
            </a:r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>
            <a:off x="352425" y="4983163"/>
            <a:ext cx="2203450" cy="1127125"/>
          </a:xfrm>
          <a:prstGeom prst="wedgeRoundRectCallout">
            <a:avLst>
              <a:gd name="adj1" fmla="val 80042"/>
              <a:gd name="adj2" fmla="val 10704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SimSun" pitchFamily="2" charset="-122"/>
              </a:rPr>
              <a:t>204.152.187.11 serves data for isc.org zone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Types of Name Servers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Two main types of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Authoritative – maintains the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Master – where the data is edited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Slave – where data is replicated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Caching – stores data obtained from an authoritative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No special hardware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Server Architecture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You can think of a name server as part of:</a:t>
            </a:r>
          </a:p>
          <a:p>
            <a:pPr lvl="1" eaLnBrk="1" hangingPunct="1"/>
            <a:r>
              <a:rPr lang="en-US" altLang="zh-CN" i="1" smtClean="0">
                <a:ea typeface="SimSun" pitchFamily="2" charset="-122"/>
              </a:rPr>
              <a:t>database server,</a:t>
            </a:r>
            <a:r>
              <a:rPr lang="en-US" altLang="zh-CN" smtClean="0">
                <a:ea typeface="SimSun" pitchFamily="2" charset="-122"/>
              </a:rPr>
              <a:t> answering queries about the parts of the name space it knows about (i.e., is authoritative for),</a:t>
            </a:r>
          </a:p>
          <a:p>
            <a:pPr lvl="1" eaLnBrk="1" hangingPunct="1"/>
            <a:r>
              <a:rPr lang="en-US" altLang="zh-CN" i="1" smtClean="0">
                <a:ea typeface="SimSun" pitchFamily="2" charset="-122"/>
              </a:rPr>
              <a:t>cache, </a:t>
            </a:r>
            <a:r>
              <a:rPr lang="en-US" altLang="zh-CN" smtClean="0">
                <a:ea typeface="SimSun" pitchFamily="2" charset="-122"/>
              </a:rPr>
              <a:t>temporarily storing data it learns from other name servers, and</a:t>
            </a:r>
            <a:endParaRPr lang="en-US" altLang="zh-CN" i="1" smtClean="0">
              <a:ea typeface="SimSun" pitchFamily="2" charset="-122"/>
            </a:endParaRPr>
          </a:p>
          <a:p>
            <a:pPr lvl="1" eaLnBrk="1" hangingPunct="1"/>
            <a:r>
              <a:rPr lang="en-US" altLang="zh-CN" i="1" smtClean="0">
                <a:ea typeface="SimSun" pitchFamily="2" charset="-122"/>
              </a:rPr>
              <a:t>agent, </a:t>
            </a:r>
            <a:r>
              <a:rPr lang="en-US" altLang="zh-CN" smtClean="0">
                <a:ea typeface="SimSun" pitchFamily="2" charset="-122"/>
              </a:rPr>
              <a:t>helping resolvers and other name servers find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Server Architecture</a:t>
            </a: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 flipH="1">
            <a:off x="4495800" y="2362200"/>
            <a:ext cx="1090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H="1" flipV="1">
            <a:off x="4514850" y="2733675"/>
            <a:ext cx="27590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91400" y="2089150"/>
            <a:ext cx="1493838" cy="914400"/>
            <a:chOff x="4582" y="1214"/>
            <a:chExt cx="1016" cy="678"/>
          </a:xfrm>
        </p:grpSpPr>
        <p:grpSp>
          <p:nvGrpSpPr>
            <p:cNvPr id="30739" name="Group 6"/>
            <p:cNvGrpSpPr>
              <a:grpSpLocks/>
            </p:cNvGrpSpPr>
            <p:nvPr/>
          </p:nvGrpSpPr>
          <p:grpSpPr bwMode="auto">
            <a:xfrm>
              <a:off x="4582" y="1214"/>
              <a:ext cx="398" cy="678"/>
              <a:chOff x="4018" y="2795"/>
              <a:chExt cx="438" cy="768"/>
            </a:xfrm>
          </p:grpSpPr>
          <p:sp>
            <p:nvSpPr>
              <p:cNvPr id="30741" name="AutoShape 7"/>
              <p:cNvSpPr>
                <a:spLocks noChangeArrowheads="1"/>
              </p:cNvSpPr>
              <p:nvPr/>
            </p:nvSpPr>
            <p:spPr bwMode="auto">
              <a:xfrm flipV="1">
                <a:off x="4018" y="2795"/>
                <a:ext cx="438" cy="734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A2A2A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2" name="AutoShape 8"/>
              <p:cNvSpPr>
                <a:spLocks noChangeArrowheads="1"/>
              </p:cNvSpPr>
              <p:nvPr/>
            </p:nvSpPr>
            <p:spPr bwMode="auto">
              <a:xfrm flipV="1">
                <a:off x="4027" y="3529"/>
                <a:ext cx="424" cy="3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3" name="Line 9"/>
              <p:cNvSpPr>
                <a:spLocks noChangeShapeType="1"/>
              </p:cNvSpPr>
              <p:nvPr/>
            </p:nvSpPr>
            <p:spPr bwMode="auto">
              <a:xfrm>
                <a:off x="4041" y="2795"/>
                <a:ext cx="0" cy="734"/>
              </a:xfrm>
              <a:prstGeom prst="line">
                <a:avLst/>
              </a:prstGeom>
              <a:noFill/>
              <a:ln w="9405">
                <a:solidFill>
                  <a:srgbClr val="2F2F2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4" name="Freeform 10"/>
              <p:cNvSpPr>
                <a:spLocks/>
              </p:cNvSpPr>
              <p:nvPr/>
            </p:nvSpPr>
            <p:spPr bwMode="auto">
              <a:xfrm>
                <a:off x="4044" y="2801"/>
                <a:ext cx="388" cy="727"/>
              </a:xfrm>
              <a:custGeom>
                <a:avLst/>
                <a:gdLst>
                  <a:gd name="T0" fmla="*/ 0 w 388"/>
                  <a:gd name="T1" fmla="*/ 726 h 727"/>
                  <a:gd name="T2" fmla="*/ 0 w 388"/>
                  <a:gd name="T3" fmla="*/ 0 h 727"/>
                  <a:gd name="T4" fmla="*/ 387 w 388"/>
                  <a:gd name="T5" fmla="*/ 0 h 727"/>
                  <a:gd name="T6" fmla="*/ 0 60000 65536"/>
                  <a:gd name="T7" fmla="*/ 0 60000 65536"/>
                  <a:gd name="T8" fmla="*/ 0 60000 65536"/>
                  <a:gd name="T9" fmla="*/ 0 w 388"/>
                  <a:gd name="T10" fmla="*/ 0 h 727"/>
                  <a:gd name="T11" fmla="*/ 388 w 388"/>
                  <a:gd name="T12" fmla="*/ 727 h 7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8" h="727">
                    <a:moveTo>
                      <a:pt x="0" y="726"/>
                    </a:moveTo>
                    <a:lnTo>
                      <a:pt x="0" y="0"/>
                    </a:lnTo>
                    <a:lnTo>
                      <a:pt x="387" y="0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11"/>
              <p:cNvSpPr>
                <a:spLocks/>
              </p:cNvSpPr>
              <p:nvPr/>
            </p:nvSpPr>
            <p:spPr bwMode="auto">
              <a:xfrm>
                <a:off x="4020" y="2798"/>
                <a:ext cx="18" cy="728"/>
              </a:xfrm>
              <a:custGeom>
                <a:avLst/>
                <a:gdLst>
                  <a:gd name="T0" fmla="*/ 0 w 18"/>
                  <a:gd name="T1" fmla="*/ 727 h 728"/>
                  <a:gd name="T2" fmla="*/ 0 w 18"/>
                  <a:gd name="T3" fmla="*/ 0 h 728"/>
                  <a:gd name="T4" fmla="*/ 17 w 18"/>
                  <a:gd name="T5" fmla="*/ 0 h 728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728"/>
                  <a:gd name="T11" fmla="*/ 18 w 18"/>
                  <a:gd name="T12" fmla="*/ 728 h 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728">
                    <a:moveTo>
                      <a:pt x="0" y="727"/>
                    </a:move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12"/>
              <p:cNvSpPr>
                <a:spLocks/>
              </p:cNvSpPr>
              <p:nvPr/>
            </p:nvSpPr>
            <p:spPr bwMode="auto">
              <a:xfrm>
                <a:off x="4435" y="2798"/>
                <a:ext cx="20" cy="728"/>
              </a:xfrm>
              <a:custGeom>
                <a:avLst/>
                <a:gdLst>
                  <a:gd name="T0" fmla="*/ 0 w 20"/>
                  <a:gd name="T1" fmla="*/ 0 h 728"/>
                  <a:gd name="T2" fmla="*/ 19 w 20"/>
                  <a:gd name="T3" fmla="*/ 0 h 728"/>
                  <a:gd name="T4" fmla="*/ 19 w 20"/>
                  <a:gd name="T5" fmla="*/ 727 h 728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728"/>
                  <a:gd name="T11" fmla="*/ 20 w 20"/>
                  <a:gd name="T12" fmla="*/ 728 h 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728">
                    <a:moveTo>
                      <a:pt x="0" y="0"/>
                    </a:moveTo>
                    <a:lnTo>
                      <a:pt x="19" y="0"/>
                    </a:lnTo>
                    <a:lnTo>
                      <a:pt x="19" y="727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>
                <a:off x="4435" y="2795"/>
                <a:ext cx="0" cy="739"/>
              </a:xfrm>
              <a:prstGeom prst="line">
                <a:avLst/>
              </a:prstGeom>
              <a:noFill/>
              <a:ln w="9405">
                <a:solidFill>
                  <a:srgbClr val="2F2F2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8" name="AutoShape 14"/>
              <p:cNvSpPr>
                <a:spLocks noChangeArrowheads="1"/>
              </p:cNvSpPr>
              <p:nvPr/>
            </p:nvSpPr>
            <p:spPr bwMode="auto">
              <a:xfrm flipV="1">
                <a:off x="4056" y="2848"/>
                <a:ext cx="76" cy="160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49" name="AutoShape 15"/>
              <p:cNvSpPr>
                <a:spLocks noChangeArrowheads="1"/>
              </p:cNvSpPr>
              <p:nvPr/>
            </p:nvSpPr>
            <p:spPr bwMode="auto">
              <a:xfrm flipV="1">
                <a:off x="4063" y="2857"/>
                <a:ext cx="61" cy="143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0" name="AutoShape 16"/>
              <p:cNvSpPr>
                <a:spLocks noChangeArrowheads="1"/>
              </p:cNvSpPr>
              <p:nvPr/>
            </p:nvSpPr>
            <p:spPr bwMode="auto">
              <a:xfrm flipV="1">
                <a:off x="4066" y="2954"/>
                <a:ext cx="57" cy="42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1" name="AutoShape 17"/>
              <p:cNvSpPr>
                <a:spLocks noChangeArrowheads="1"/>
              </p:cNvSpPr>
              <p:nvPr/>
            </p:nvSpPr>
            <p:spPr bwMode="auto">
              <a:xfrm flipV="1">
                <a:off x="4066" y="2860"/>
                <a:ext cx="25" cy="92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2" name="AutoShape 18"/>
              <p:cNvSpPr>
                <a:spLocks noChangeArrowheads="1"/>
              </p:cNvSpPr>
              <p:nvPr/>
            </p:nvSpPr>
            <p:spPr bwMode="auto">
              <a:xfrm flipV="1">
                <a:off x="4103" y="2864"/>
                <a:ext cx="17" cy="79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3" name="AutoShape 19"/>
              <p:cNvSpPr>
                <a:spLocks noChangeArrowheads="1"/>
              </p:cNvSpPr>
              <p:nvPr/>
            </p:nvSpPr>
            <p:spPr bwMode="auto">
              <a:xfrm flipV="1">
                <a:off x="4071" y="2886"/>
                <a:ext cx="15" cy="59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4" name="AutoShape 20"/>
              <p:cNvSpPr>
                <a:spLocks noChangeArrowheads="1"/>
              </p:cNvSpPr>
              <p:nvPr/>
            </p:nvSpPr>
            <p:spPr bwMode="auto">
              <a:xfrm flipV="1">
                <a:off x="4072" y="2886"/>
                <a:ext cx="14" cy="4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5" name="AutoShape 21"/>
              <p:cNvSpPr>
                <a:spLocks noChangeArrowheads="1"/>
              </p:cNvSpPr>
              <p:nvPr/>
            </p:nvSpPr>
            <p:spPr bwMode="auto">
              <a:xfrm flipV="1">
                <a:off x="4091" y="2860"/>
                <a:ext cx="4" cy="92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6" name="AutoShape 22"/>
              <p:cNvSpPr>
                <a:spLocks noChangeArrowheads="1"/>
              </p:cNvSpPr>
              <p:nvPr/>
            </p:nvSpPr>
            <p:spPr bwMode="auto">
              <a:xfrm flipV="1">
                <a:off x="4098" y="2864"/>
                <a:ext cx="8" cy="79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7" name="AutoShape 23"/>
              <p:cNvSpPr>
                <a:spLocks noChangeArrowheads="1"/>
              </p:cNvSpPr>
              <p:nvPr/>
            </p:nvSpPr>
            <p:spPr bwMode="auto">
              <a:xfrm flipV="1">
                <a:off x="4080" y="2960"/>
                <a:ext cx="7" cy="3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8F8F8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8" name="Oval 24"/>
              <p:cNvSpPr>
                <a:spLocks noChangeArrowheads="1"/>
              </p:cNvSpPr>
              <p:nvPr/>
            </p:nvSpPr>
            <p:spPr bwMode="auto">
              <a:xfrm>
                <a:off x="4071" y="2963"/>
                <a:ext cx="6" cy="6"/>
              </a:xfrm>
              <a:prstGeom prst="ellipse">
                <a:avLst/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59" name="Oval 25"/>
              <p:cNvSpPr>
                <a:spLocks noChangeArrowheads="1"/>
              </p:cNvSpPr>
              <p:nvPr/>
            </p:nvSpPr>
            <p:spPr bwMode="auto">
              <a:xfrm>
                <a:off x="4071" y="2980"/>
                <a:ext cx="6" cy="5"/>
              </a:xfrm>
              <a:prstGeom prst="ellipse">
                <a:avLst/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0" name="Freeform 26"/>
              <p:cNvSpPr>
                <a:spLocks/>
              </p:cNvSpPr>
              <p:nvPr/>
            </p:nvSpPr>
            <p:spPr bwMode="auto">
              <a:xfrm>
                <a:off x="4056" y="2847"/>
                <a:ext cx="79" cy="164"/>
              </a:xfrm>
              <a:custGeom>
                <a:avLst/>
                <a:gdLst>
                  <a:gd name="T0" fmla="*/ 77 w 79"/>
                  <a:gd name="T1" fmla="*/ 0 h 164"/>
                  <a:gd name="T2" fmla="*/ 78 w 79"/>
                  <a:gd name="T3" fmla="*/ 163 h 164"/>
                  <a:gd name="T4" fmla="*/ 0 w 79"/>
                  <a:gd name="T5" fmla="*/ 163 h 164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64"/>
                  <a:gd name="T11" fmla="*/ 79 w 79"/>
                  <a:gd name="T12" fmla="*/ 164 h 1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64">
                    <a:moveTo>
                      <a:pt x="77" y="0"/>
                    </a:moveTo>
                    <a:lnTo>
                      <a:pt x="78" y="163"/>
                    </a:lnTo>
                    <a:lnTo>
                      <a:pt x="0" y="163"/>
                    </a:lnTo>
                  </a:path>
                </a:pathLst>
              </a:custGeom>
              <a:noFill/>
              <a:ln w="9405">
                <a:solidFill>
                  <a:srgbClr val="40404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AutoShape 27"/>
              <p:cNvSpPr>
                <a:spLocks noChangeArrowheads="1"/>
              </p:cNvSpPr>
              <p:nvPr/>
            </p:nvSpPr>
            <p:spPr bwMode="auto">
              <a:xfrm flipV="1">
                <a:off x="4106" y="2961"/>
                <a:ext cx="6" cy="13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8F8F8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2" name="AutoShape 28"/>
              <p:cNvSpPr>
                <a:spLocks noChangeArrowheads="1"/>
              </p:cNvSpPr>
              <p:nvPr/>
            </p:nvSpPr>
            <p:spPr bwMode="auto">
              <a:xfrm flipV="1">
                <a:off x="4155" y="2853"/>
                <a:ext cx="264" cy="153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3" name="AutoShape 29"/>
              <p:cNvSpPr>
                <a:spLocks noChangeArrowheads="1"/>
              </p:cNvSpPr>
              <p:nvPr/>
            </p:nvSpPr>
            <p:spPr bwMode="auto">
              <a:xfrm flipV="1">
                <a:off x="4156" y="2880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4" name="AutoShape 30"/>
              <p:cNvSpPr>
                <a:spLocks noChangeArrowheads="1"/>
              </p:cNvSpPr>
              <p:nvPr/>
            </p:nvSpPr>
            <p:spPr bwMode="auto">
              <a:xfrm flipV="1">
                <a:off x="4156" y="2910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5" name="AutoShape 31"/>
              <p:cNvSpPr>
                <a:spLocks noChangeArrowheads="1"/>
              </p:cNvSpPr>
              <p:nvPr/>
            </p:nvSpPr>
            <p:spPr bwMode="auto">
              <a:xfrm flipV="1">
                <a:off x="4156" y="2943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6" name="AutoShape 32"/>
              <p:cNvSpPr>
                <a:spLocks noChangeArrowheads="1"/>
              </p:cNvSpPr>
              <p:nvPr/>
            </p:nvSpPr>
            <p:spPr bwMode="auto">
              <a:xfrm flipV="1">
                <a:off x="4156" y="2974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0767" name="Group 33"/>
              <p:cNvGrpSpPr>
                <a:grpSpLocks/>
              </p:cNvGrpSpPr>
              <p:nvPr/>
            </p:nvGrpSpPr>
            <p:grpSpPr bwMode="auto">
              <a:xfrm>
                <a:off x="4168" y="2854"/>
                <a:ext cx="238" cy="152"/>
                <a:chOff x="4168" y="2854"/>
                <a:chExt cx="238" cy="152"/>
              </a:xfrm>
            </p:grpSpPr>
            <p:sp>
              <p:nvSpPr>
                <p:cNvPr id="30824" name="Line 34"/>
                <p:cNvSpPr>
                  <a:spLocks noChangeShapeType="1"/>
                </p:cNvSpPr>
                <p:nvPr/>
              </p:nvSpPr>
              <p:spPr bwMode="auto">
                <a:xfrm>
                  <a:off x="4168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5" name="Line 35"/>
                <p:cNvSpPr>
                  <a:spLocks noChangeShapeType="1"/>
                </p:cNvSpPr>
                <p:nvPr/>
              </p:nvSpPr>
              <p:spPr bwMode="auto">
                <a:xfrm>
                  <a:off x="4182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6" name="Line 36"/>
                <p:cNvSpPr>
                  <a:spLocks noChangeShapeType="1"/>
                </p:cNvSpPr>
                <p:nvPr/>
              </p:nvSpPr>
              <p:spPr bwMode="auto">
                <a:xfrm>
                  <a:off x="41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7" name="Line 37"/>
                <p:cNvSpPr>
                  <a:spLocks noChangeShapeType="1"/>
                </p:cNvSpPr>
                <p:nvPr/>
              </p:nvSpPr>
              <p:spPr bwMode="auto">
                <a:xfrm>
                  <a:off x="42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8" name="Line 38"/>
                <p:cNvSpPr>
                  <a:spLocks noChangeShapeType="1"/>
                </p:cNvSpPr>
                <p:nvPr/>
              </p:nvSpPr>
              <p:spPr bwMode="auto">
                <a:xfrm>
                  <a:off x="421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9" name="Line 39"/>
                <p:cNvSpPr>
                  <a:spLocks noChangeShapeType="1"/>
                </p:cNvSpPr>
                <p:nvPr/>
              </p:nvSpPr>
              <p:spPr bwMode="auto">
                <a:xfrm>
                  <a:off x="4231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0" name="Line 40"/>
                <p:cNvSpPr>
                  <a:spLocks noChangeShapeType="1"/>
                </p:cNvSpPr>
                <p:nvPr/>
              </p:nvSpPr>
              <p:spPr bwMode="auto">
                <a:xfrm>
                  <a:off x="4243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1" name="Line 41"/>
                <p:cNvSpPr>
                  <a:spLocks noChangeShapeType="1"/>
                </p:cNvSpPr>
                <p:nvPr/>
              </p:nvSpPr>
              <p:spPr bwMode="auto">
                <a:xfrm>
                  <a:off x="425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2" name="Line 42"/>
                <p:cNvSpPr>
                  <a:spLocks noChangeShapeType="1"/>
                </p:cNvSpPr>
                <p:nvPr/>
              </p:nvSpPr>
              <p:spPr bwMode="auto">
                <a:xfrm>
                  <a:off x="426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3" name="Line 43"/>
                <p:cNvSpPr>
                  <a:spLocks noChangeShapeType="1"/>
                </p:cNvSpPr>
                <p:nvPr/>
              </p:nvSpPr>
              <p:spPr bwMode="auto">
                <a:xfrm>
                  <a:off x="4282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4" name="Line 44"/>
                <p:cNvSpPr>
                  <a:spLocks noChangeShapeType="1"/>
                </p:cNvSpPr>
                <p:nvPr/>
              </p:nvSpPr>
              <p:spPr bwMode="auto">
                <a:xfrm>
                  <a:off x="42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5" name="Line 45"/>
                <p:cNvSpPr>
                  <a:spLocks noChangeShapeType="1"/>
                </p:cNvSpPr>
                <p:nvPr/>
              </p:nvSpPr>
              <p:spPr bwMode="auto">
                <a:xfrm>
                  <a:off x="43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6" name="Line 46"/>
                <p:cNvSpPr>
                  <a:spLocks noChangeShapeType="1"/>
                </p:cNvSpPr>
                <p:nvPr/>
              </p:nvSpPr>
              <p:spPr bwMode="auto">
                <a:xfrm>
                  <a:off x="431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7" name="Line 47"/>
                <p:cNvSpPr>
                  <a:spLocks noChangeShapeType="1"/>
                </p:cNvSpPr>
                <p:nvPr/>
              </p:nvSpPr>
              <p:spPr bwMode="auto">
                <a:xfrm>
                  <a:off x="4330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8" name="Line 48"/>
                <p:cNvSpPr>
                  <a:spLocks noChangeShapeType="1"/>
                </p:cNvSpPr>
                <p:nvPr/>
              </p:nvSpPr>
              <p:spPr bwMode="auto">
                <a:xfrm>
                  <a:off x="434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9" name="Line 49"/>
                <p:cNvSpPr>
                  <a:spLocks noChangeShapeType="1"/>
                </p:cNvSpPr>
                <p:nvPr/>
              </p:nvSpPr>
              <p:spPr bwMode="auto">
                <a:xfrm>
                  <a:off x="4357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0" name="Line 50"/>
                <p:cNvSpPr>
                  <a:spLocks noChangeShapeType="1"/>
                </p:cNvSpPr>
                <p:nvPr/>
              </p:nvSpPr>
              <p:spPr bwMode="auto">
                <a:xfrm>
                  <a:off x="436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1" name="Line 51"/>
                <p:cNvSpPr>
                  <a:spLocks noChangeShapeType="1"/>
                </p:cNvSpPr>
                <p:nvPr/>
              </p:nvSpPr>
              <p:spPr bwMode="auto">
                <a:xfrm>
                  <a:off x="4381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2" name="Line 52"/>
                <p:cNvSpPr>
                  <a:spLocks noChangeShapeType="1"/>
                </p:cNvSpPr>
                <p:nvPr/>
              </p:nvSpPr>
              <p:spPr bwMode="auto">
                <a:xfrm>
                  <a:off x="43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3" name="Line 53"/>
                <p:cNvSpPr>
                  <a:spLocks noChangeShapeType="1"/>
                </p:cNvSpPr>
                <p:nvPr/>
              </p:nvSpPr>
              <p:spPr bwMode="auto">
                <a:xfrm>
                  <a:off x="44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68" name="AutoShape 54"/>
              <p:cNvSpPr>
                <a:spLocks noChangeArrowheads="1"/>
              </p:cNvSpPr>
              <p:nvPr/>
            </p:nvSpPr>
            <p:spPr bwMode="auto">
              <a:xfrm flipV="1">
                <a:off x="4155" y="3112"/>
                <a:ext cx="264" cy="15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69" name="AutoShape 55"/>
              <p:cNvSpPr>
                <a:spLocks noChangeArrowheads="1"/>
              </p:cNvSpPr>
              <p:nvPr/>
            </p:nvSpPr>
            <p:spPr bwMode="auto">
              <a:xfrm flipV="1">
                <a:off x="4156" y="3138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0" name="AutoShape 56"/>
              <p:cNvSpPr>
                <a:spLocks noChangeArrowheads="1"/>
              </p:cNvSpPr>
              <p:nvPr/>
            </p:nvSpPr>
            <p:spPr bwMode="auto">
              <a:xfrm flipV="1">
                <a:off x="4156" y="3169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1" name="AutoShape 57"/>
              <p:cNvSpPr>
                <a:spLocks noChangeArrowheads="1"/>
              </p:cNvSpPr>
              <p:nvPr/>
            </p:nvSpPr>
            <p:spPr bwMode="auto">
              <a:xfrm flipV="1">
                <a:off x="4156" y="3202"/>
                <a:ext cx="261" cy="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2" name="AutoShape 58"/>
              <p:cNvSpPr>
                <a:spLocks noChangeArrowheads="1"/>
              </p:cNvSpPr>
              <p:nvPr/>
            </p:nvSpPr>
            <p:spPr bwMode="auto">
              <a:xfrm flipV="1">
                <a:off x="4156" y="3232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0773" name="Group 59"/>
              <p:cNvGrpSpPr>
                <a:grpSpLocks/>
              </p:cNvGrpSpPr>
              <p:nvPr/>
            </p:nvGrpSpPr>
            <p:grpSpPr bwMode="auto">
              <a:xfrm>
                <a:off x="4168" y="3112"/>
                <a:ext cx="238" cy="151"/>
                <a:chOff x="4168" y="3112"/>
                <a:chExt cx="238" cy="151"/>
              </a:xfrm>
            </p:grpSpPr>
            <p:sp>
              <p:nvSpPr>
                <p:cNvPr id="30804" name="Line 60"/>
                <p:cNvSpPr>
                  <a:spLocks noChangeShapeType="1"/>
                </p:cNvSpPr>
                <p:nvPr/>
              </p:nvSpPr>
              <p:spPr bwMode="auto">
                <a:xfrm>
                  <a:off x="4168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5" name="Line 61"/>
                <p:cNvSpPr>
                  <a:spLocks noChangeShapeType="1"/>
                </p:cNvSpPr>
                <p:nvPr/>
              </p:nvSpPr>
              <p:spPr bwMode="auto">
                <a:xfrm>
                  <a:off x="4182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6" name="Line 62"/>
                <p:cNvSpPr>
                  <a:spLocks noChangeShapeType="1"/>
                </p:cNvSpPr>
                <p:nvPr/>
              </p:nvSpPr>
              <p:spPr bwMode="auto">
                <a:xfrm>
                  <a:off x="41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7" name="Line 63"/>
                <p:cNvSpPr>
                  <a:spLocks noChangeShapeType="1"/>
                </p:cNvSpPr>
                <p:nvPr/>
              </p:nvSpPr>
              <p:spPr bwMode="auto">
                <a:xfrm>
                  <a:off x="42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8" name="Line 64"/>
                <p:cNvSpPr>
                  <a:spLocks noChangeShapeType="1"/>
                </p:cNvSpPr>
                <p:nvPr/>
              </p:nvSpPr>
              <p:spPr bwMode="auto">
                <a:xfrm>
                  <a:off x="421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9" name="Line 65"/>
                <p:cNvSpPr>
                  <a:spLocks noChangeShapeType="1"/>
                </p:cNvSpPr>
                <p:nvPr/>
              </p:nvSpPr>
              <p:spPr bwMode="auto">
                <a:xfrm>
                  <a:off x="4231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0" name="Line 66"/>
                <p:cNvSpPr>
                  <a:spLocks noChangeShapeType="1"/>
                </p:cNvSpPr>
                <p:nvPr/>
              </p:nvSpPr>
              <p:spPr bwMode="auto">
                <a:xfrm>
                  <a:off x="4243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1" name="Line 67"/>
                <p:cNvSpPr>
                  <a:spLocks noChangeShapeType="1"/>
                </p:cNvSpPr>
                <p:nvPr/>
              </p:nvSpPr>
              <p:spPr bwMode="auto">
                <a:xfrm>
                  <a:off x="425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2" name="Line 68"/>
                <p:cNvSpPr>
                  <a:spLocks noChangeShapeType="1"/>
                </p:cNvSpPr>
                <p:nvPr/>
              </p:nvSpPr>
              <p:spPr bwMode="auto">
                <a:xfrm>
                  <a:off x="426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3" name="Line 69"/>
                <p:cNvSpPr>
                  <a:spLocks noChangeShapeType="1"/>
                </p:cNvSpPr>
                <p:nvPr/>
              </p:nvSpPr>
              <p:spPr bwMode="auto">
                <a:xfrm>
                  <a:off x="4282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4" name="Line 70"/>
                <p:cNvSpPr>
                  <a:spLocks noChangeShapeType="1"/>
                </p:cNvSpPr>
                <p:nvPr/>
              </p:nvSpPr>
              <p:spPr bwMode="auto">
                <a:xfrm>
                  <a:off x="42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5" name="Line 71"/>
                <p:cNvSpPr>
                  <a:spLocks noChangeShapeType="1"/>
                </p:cNvSpPr>
                <p:nvPr/>
              </p:nvSpPr>
              <p:spPr bwMode="auto">
                <a:xfrm>
                  <a:off x="43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6" name="Line 72"/>
                <p:cNvSpPr>
                  <a:spLocks noChangeShapeType="1"/>
                </p:cNvSpPr>
                <p:nvPr/>
              </p:nvSpPr>
              <p:spPr bwMode="auto">
                <a:xfrm>
                  <a:off x="431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7" name="Line 73"/>
                <p:cNvSpPr>
                  <a:spLocks noChangeShapeType="1"/>
                </p:cNvSpPr>
                <p:nvPr/>
              </p:nvSpPr>
              <p:spPr bwMode="auto">
                <a:xfrm>
                  <a:off x="4330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8" name="Line 74"/>
                <p:cNvSpPr>
                  <a:spLocks noChangeShapeType="1"/>
                </p:cNvSpPr>
                <p:nvPr/>
              </p:nvSpPr>
              <p:spPr bwMode="auto">
                <a:xfrm>
                  <a:off x="434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9" name="Line 75"/>
                <p:cNvSpPr>
                  <a:spLocks noChangeShapeType="1"/>
                </p:cNvSpPr>
                <p:nvPr/>
              </p:nvSpPr>
              <p:spPr bwMode="auto">
                <a:xfrm>
                  <a:off x="4357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0" name="Line 76"/>
                <p:cNvSpPr>
                  <a:spLocks noChangeShapeType="1"/>
                </p:cNvSpPr>
                <p:nvPr/>
              </p:nvSpPr>
              <p:spPr bwMode="auto">
                <a:xfrm>
                  <a:off x="436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1" name="Line 77"/>
                <p:cNvSpPr>
                  <a:spLocks noChangeShapeType="1"/>
                </p:cNvSpPr>
                <p:nvPr/>
              </p:nvSpPr>
              <p:spPr bwMode="auto">
                <a:xfrm>
                  <a:off x="4381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2" name="Line 78"/>
                <p:cNvSpPr>
                  <a:spLocks noChangeShapeType="1"/>
                </p:cNvSpPr>
                <p:nvPr/>
              </p:nvSpPr>
              <p:spPr bwMode="auto">
                <a:xfrm>
                  <a:off x="43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3" name="Line 79"/>
                <p:cNvSpPr>
                  <a:spLocks noChangeShapeType="1"/>
                </p:cNvSpPr>
                <p:nvPr/>
              </p:nvSpPr>
              <p:spPr bwMode="auto">
                <a:xfrm>
                  <a:off x="44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74" name="AutoShape 80"/>
              <p:cNvSpPr>
                <a:spLocks noChangeArrowheads="1"/>
              </p:cNvSpPr>
              <p:nvPr/>
            </p:nvSpPr>
            <p:spPr bwMode="auto">
              <a:xfrm flipV="1">
                <a:off x="4155" y="3360"/>
                <a:ext cx="264" cy="15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5" name="AutoShape 81"/>
              <p:cNvSpPr>
                <a:spLocks noChangeArrowheads="1"/>
              </p:cNvSpPr>
              <p:nvPr/>
            </p:nvSpPr>
            <p:spPr bwMode="auto">
              <a:xfrm flipV="1">
                <a:off x="4156" y="3386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6" name="AutoShape 82"/>
              <p:cNvSpPr>
                <a:spLocks noChangeArrowheads="1"/>
              </p:cNvSpPr>
              <p:nvPr/>
            </p:nvSpPr>
            <p:spPr bwMode="auto">
              <a:xfrm flipV="1">
                <a:off x="4156" y="3417"/>
                <a:ext cx="261" cy="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7" name="AutoShape 83"/>
              <p:cNvSpPr>
                <a:spLocks noChangeArrowheads="1"/>
              </p:cNvSpPr>
              <p:nvPr/>
            </p:nvSpPr>
            <p:spPr bwMode="auto">
              <a:xfrm flipV="1">
                <a:off x="4156" y="3449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78" name="AutoShape 84"/>
              <p:cNvSpPr>
                <a:spLocks noChangeArrowheads="1"/>
              </p:cNvSpPr>
              <p:nvPr/>
            </p:nvSpPr>
            <p:spPr bwMode="auto">
              <a:xfrm flipV="1">
                <a:off x="4156" y="3480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0779" name="Group 85"/>
              <p:cNvGrpSpPr>
                <a:grpSpLocks/>
              </p:cNvGrpSpPr>
              <p:nvPr/>
            </p:nvGrpSpPr>
            <p:grpSpPr bwMode="auto">
              <a:xfrm>
                <a:off x="4168" y="3360"/>
                <a:ext cx="238" cy="151"/>
                <a:chOff x="4168" y="3360"/>
                <a:chExt cx="238" cy="151"/>
              </a:xfrm>
            </p:grpSpPr>
            <p:sp>
              <p:nvSpPr>
                <p:cNvPr id="30784" name="Line 86"/>
                <p:cNvSpPr>
                  <a:spLocks noChangeShapeType="1"/>
                </p:cNvSpPr>
                <p:nvPr/>
              </p:nvSpPr>
              <p:spPr bwMode="auto">
                <a:xfrm>
                  <a:off x="4168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5" name="Line 87"/>
                <p:cNvSpPr>
                  <a:spLocks noChangeShapeType="1"/>
                </p:cNvSpPr>
                <p:nvPr/>
              </p:nvSpPr>
              <p:spPr bwMode="auto">
                <a:xfrm>
                  <a:off x="4182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6" name="Line 88"/>
                <p:cNvSpPr>
                  <a:spLocks noChangeShapeType="1"/>
                </p:cNvSpPr>
                <p:nvPr/>
              </p:nvSpPr>
              <p:spPr bwMode="auto">
                <a:xfrm>
                  <a:off x="41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7" name="Line 89"/>
                <p:cNvSpPr>
                  <a:spLocks noChangeShapeType="1"/>
                </p:cNvSpPr>
                <p:nvPr/>
              </p:nvSpPr>
              <p:spPr bwMode="auto">
                <a:xfrm>
                  <a:off x="42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8" name="Line 90"/>
                <p:cNvSpPr>
                  <a:spLocks noChangeShapeType="1"/>
                </p:cNvSpPr>
                <p:nvPr/>
              </p:nvSpPr>
              <p:spPr bwMode="auto">
                <a:xfrm>
                  <a:off x="421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9" name="Line 91"/>
                <p:cNvSpPr>
                  <a:spLocks noChangeShapeType="1"/>
                </p:cNvSpPr>
                <p:nvPr/>
              </p:nvSpPr>
              <p:spPr bwMode="auto">
                <a:xfrm>
                  <a:off x="4231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0" name="Line 92"/>
                <p:cNvSpPr>
                  <a:spLocks noChangeShapeType="1"/>
                </p:cNvSpPr>
                <p:nvPr/>
              </p:nvSpPr>
              <p:spPr bwMode="auto">
                <a:xfrm>
                  <a:off x="4243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1" name="Line 93"/>
                <p:cNvSpPr>
                  <a:spLocks noChangeShapeType="1"/>
                </p:cNvSpPr>
                <p:nvPr/>
              </p:nvSpPr>
              <p:spPr bwMode="auto">
                <a:xfrm>
                  <a:off x="425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2" name="Line 94"/>
                <p:cNvSpPr>
                  <a:spLocks noChangeShapeType="1"/>
                </p:cNvSpPr>
                <p:nvPr/>
              </p:nvSpPr>
              <p:spPr bwMode="auto">
                <a:xfrm>
                  <a:off x="426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3" name="Line 95"/>
                <p:cNvSpPr>
                  <a:spLocks noChangeShapeType="1"/>
                </p:cNvSpPr>
                <p:nvPr/>
              </p:nvSpPr>
              <p:spPr bwMode="auto">
                <a:xfrm>
                  <a:off x="4282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4" name="Line 96"/>
                <p:cNvSpPr>
                  <a:spLocks noChangeShapeType="1"/>
                </p:cNvSpPr>
                <p:nvPr/>
              </p:nvSpPr>
              <p:spPr bwMode="auto">
                <a:xfrm>
                  <a:off x="42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5" name="Line 97"/>
                <p:cNvSpPr>
                  <a:spLocks noChangeShapeType="1"/>
                </p:cNvSpPr>
                <p:nvPr/>
              </p:nvSpPr>
              <p:spPr bwMode="auto">
                <a:xfrm>
                  <a:off x="43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6" name="Line 98"/>
                <p:cNvSpPr>
                  <a:spLocks noChangeShapeType="1"/>
                </p:cNvSpPr>
                <p:nvPr/>
              </p:nvSpPr>
              <p:spPr bwMode="auto">
                <a:xfrm>
                  <a:off x="431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7" name="Line 99"/>
                <p:cNvSpPr>
                  <a:spLocks noChangeShapeType="1"/>
                </p:cNvSpPr>
                <p:nvPr/>
              </p:nvSpPr>
              <p:spPr bwMode="auto">
                <a:xfrm>
                  <a:off x="4330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8" name="Line 100"/>
                <p:cNvSpPr>
                  <a:spLocks noChangeShapeType="1"/>
                </p:cNvSpPr>
                <p:nvPr/>
              </p:nvSpPr>
              <p:spPr bwMode="auto">
                <a:xfrm>
                  <a:off x="434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9" name="Line 101"/>
                <p:cNvSpPr>
                  <a:spLocks noChangeShapeType="1"/>
                </p:cNvSpPr>
                <p:nvPr/>
              </p:nvSpPr>
              <p:spPr bwMode="auto">
                <a:xfrm>
                  <a:off x="4357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0" name="Line 102"/>
                <p:cNvSpPr>
                  <a:spLocks noChangeShapeType="1"/>
                </p:cNvSpPr>
                <p:nvPr/>
              </p:nvSpPr>
              <p:spPr bwMode="auto">
                <a:xfrm>
                  <a:off x="436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1" name="Line 103"/>
                <p:cNvSpPr>
                  <a:spLocks noChangeShapeType="1"/>
                </p:cNvSpPr>
                <p:nvPr/>
              </p:nvSpPr>
              <p:spPr bwMode="auto">
                <a:xfrm>
                  <a:off x="4381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2" name="Line 104"/>
                <p:cNvSpPr>
                  <a:spLocks noChangeShapeType="1"/>
                </p:cNvSpPr>
                <p:nvPr/>
              </p:nvSpPr>
              <p:spPr bwMode="auto">
                <a:xfrm>
                  <a:off x="43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3" name="Line 105"/>
                <p:cNvSpPr>
                  <a:spLocks noChangeShapeType="1"/>
                </p:cNvSpPr>
                <p:nvPr/>
              </p:nvSpPr>
              <p:spPr bwMode="auto">
                <a:xfrm>
                  <a:off x="44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80" name="AutoShape 106"/>
              <p:cNvSpPr>
                <a:spLocks noChangeArrowheads="1"/>
              </p:cNvSpPr>
              <p:nvPr/>
            </p:nvSpPr>
            <p:spPr bwMode="auto">
              <a:xfrm flipV="1">
                <a:off x="4056" y="3036"/>
                <a:ext cx="68" cy="18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81" name="Freeform 107"/>
              <p:cNvSpPr>
                <a:spLocks/>
              </p:cNvSpPr>
              <p:nvPr/>
            </p:nvSpPr>
            <p:spPr bwMode="auto">
              <a:xfrm>
                <a:off x="4056" y="3036"/>
                <a:ext cx="69" cy="20"/>
              </a:xfrm>
              <a:custGeom>
                <a:avLst/>
                <a:gdLst>
                  <a:gd name="T0" fmla="*/ 0 w 69"/>
                  <a:gd name="T1" fmla="*/ 19 h 20"/>
                  <a:gd name="T2" fmla="*/ 68 w 69"/>
                  <a:gd name="T3" fmla="*/ 19 h 20"/>
                  <a:gd name="T4" fmla="*/ 68 w 69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20"/>
                  <a:gd name="T11" fmla="*/ 69 w 69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20">
                    <a:moveTo>
                      <a:pt x="0" y="19"/>
                    </a:moveTo>
                    <a:lnTo>
                      <a:pt x="68" y="19"/>
                    </a:lnTo>
                    <a:lnTo>
                      <a:pt x="68" y="0"/>
                    </a:lnTo>
                  </a:path>
                </a:pathLst>
              </a:cu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AutoShape 108"/>
              <p:cNvSpPr>
                <a:spLocks noChangeArrowheads="1"/>
              </p:cNvSpPr>
              <p:nvPr/>
            </p:nvSpPr>
            <p:spPr bwMode="auto">
              <a:xfrm flipV="1">
                <a:off x="4056" y="3067"/>
                <a:ext cx="97" cy="2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83" name="Freeform 109"/>
              <p:cNvSpPr>
                <a:spLocks/>
              </p:cNvSpPr>
              <p:nvPr/>
            </p:nvSpPr>
            <p:spPr bwMode="auto">
              <a:xfrm>
                <a:off x="4056" y="3067"/>
                <a:ext cx="100" cy="26"/>
              </a:xfrm>
              <a:custGeom>
                <a:avLst/>
                <a:gdLst>
                  <a:gd name="T0" fmla="*/ 0 w 100"/>
                  <a:gd name="T1" fmla="*/ 25 h 26"/>
                  <a:gd name="T2" fmla="*/ 99 w 100"/>
                  <a:gd name="T3" fmla="*/ 25 h 26"/>
                  <a:gd name="T4" fmla="*/ 99 w 100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26"/>
                  <a:gd name="T11" fmla="*/ 100 w 100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26">
                    <a:moveTo>
                      <a:pt x="0" y="25"/>
                    </a:moveTo>
                    <a:lnTo>
                      <a:pt x="99" y="25"/>
                    </a:lnTo>
                    <a:lnTo>
                      <a:pt x="99" y="0"/>
                    </a:lnTo>
                  </a:path>
                </a:pathLst>
              </a:cu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40" name="Text Box 110"/>
            <p:cNvSpPr txBox="1">
              <a:spLocks noChangeArrowheads="1"/>
            </p:cNvSpPr>
            <p:nvPr/>
          </p:nvSpPr>
          <p:spPr bwMode="auto">
            <a:xfrm>
              <a:off x="4998" y="1299"/>
              <a:ext cx="60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Master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server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44143" name="Text Box 111"/>
          <p:cNvSpPr txBox="1">
            <a:spLocks noChangeArrowheads="1"/>
          </p:cNvSpPr>
          <p:nvPr/>
        </p:nvSpPr>
        <p:spPr bwMode="auto">
          <a:xfrm>
            <a:off x="5745163" y="243205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Zone transfer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5576888" y="1365250"/>
            <a:ext cx="1325562" cy="1027113"/>
            <a:chOff x="3447" y="748"/>
            <a:chExt cx="902" cy="763"/>
          </a:xfrm>
        </p:grpSpPr>
        <p:grpSp>
          <p:nvGrpSpPr>
            <p:cNvPr id="30734" name="Group 113"/>
            <p:cNvGrpSpPr>
              <a:grpSpLocks/>
            </p:cNvGrpSpPr>
            <p:nvPr/>
          </p:nvGrpSpPr>
          <p:grpSpPr bwMode="auto">
            <a:xfrm>
              <a:off x="3447" y="918"/>
              <a:ext cx="395" cy="568"/>
              <a:chOff x="4046" y="3958"/>
              <a:chExt cx="434" cy="644"/>
            </a:xfrm>
          </p:grpSpPr>
          <p:sp>
            <p:nvSpPr>
              <p:cNvPr id="30736" name="AutoShape 114"/>
              <p:cNvSpPr>
                <a:spLocks noChangeArrowheads="1"/>
              </p:cNvSpPr>
              <p:nvPr/>
            </p:nvSpPr>
            <p:spPr bwMode="auto">
              <a:xfrm flipV="1">
                <a:off x="4046" y="4027"/>
                <a:ext cx="434" cy="506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7" name="Oval 115"/>
              <p:cNvSpPr>
                <a:spLocks noChangeArrowheads="1"/>
              </p:cNvSpPr>
              <p:nvPr/>
            </p:nvSpPr>
            <p:spPr bwMode="auto">
              <a:xfrm>
                <a:off x="4046" y="3958"/>
                <a:ext cx="434" cy="140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38" name="Oval 116"/>
              <p:cNvSpPr>
                <a:spLocks noChangeArrowheads="1"/>
              </p:cNvSpPr>
              <p:nvPr/>
            </p:nvSpPr>
            <p:spPr bwMode="auto">
              <a:xfrm>
                <a:off x="4046" y="4461"/>
                <a:ext cx="434" cy="1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0735" name="Text Box 117"/>
            <p:cNvSpPr txBox="1">
              <a:spLocks noChangeArrowheads="1"/>
            </p:cNvSpPr>
            <p:nvPr/>
          </p:nvSpPr>
          <p:spPr bwMode="auto">
            <a:xfrm>
              <a:off x="3869" y="748"/>
              <a:ext cx="480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Zone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file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44150" name="Text Box 118"/>
          <p:cNvSpPr txBox="1">
            <a:spLocks noChangeArrowheads="1"/>
          </p:cNvSpPr>
          <p:nvPr/>
        </p:nvSpPr>
        <p:spPr bwMode="auto">
          <a:xfrm>
            <a:off x="4533900" y="1665288"/>
            <a:ext cx="7175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From</a:t>
            </a:r>
          </a:p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disk</a:t>
            </a:r>
            <a:endParaRPr lang="en-US" altLang="zh-CN" sz="2200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30729" name="Group 119"/>
          <p:cNvGrpSpPr>
            <a:grpSpLocks/>
          </p:cNvGrpSpPr>
          <p:nvPr/>
        </p:nvGrpSpPr>
        <p:grpSpPr bwMode="auto">
          <a:xfrm>
            <a:off x="990600" y="1752600"/>
            <a:ext cx="3322638" cy="4410075"/>
            <a:chOff x="611" y="664"/>
            <a:chExt cx="2106" cy="3218"/>
          </a:xfrm>
        </p:grpSpPr>
        <p:sp>
          <p:nvSpPr>
            <p:cNvPr id="30730" name="Rectangle 120"/>
            <p:cNvSpPr>
              <a:spLocks noChangeArrowheads="1"/>
            </p:cNvSpPr>
            <p:nvPr/>
          </p:nvSpPr>
          <p:spPr bwMode="auto">
            <a:xfrm>
              <a:off x="655" y="960"/>
              <a:ext cx="2050" cy="9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Authoritative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(primary master and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slave zones)</a:t>
              </a:r>
            </a:p>
          </p:txBody>
        </p:sp>
        <p:sp>
          <p:nvSpPr>
            <p:cNvPr id="30731" name="Rectangle 121"/>
            <p:cNvSpPr>
              <a:spLocks noChangeArrowheads="1"/>
            </p:cNvSpPr>
            <p:nvPr/>
          </p:nvSpPr>
          <p:spPr bwMode="auto">
            <a:xfrm>
              <a:off x="655" y="2908"/>
              <a:ext cx="2050" cy="974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Agent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(looks up queries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on behalf of resolvers)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0732" name="Rectangle 122"/>
            <p:cNvSpPr>
              <a:spLocks noChangeArrowheads="1"/>
            </p:cNvSpPr>
            <p:nvPr/>
          </p:nvSpPr>
          <p:spPr bwMode="auto">
            <a:xfrm>
              <a:off x="655" y="1934"/>
              <a:ext cx="2050" cy="974"/>
            </a:xfrm>
            <a:prstGeom prst="rect">
              <a:avLst/>
            </a:prstGeom>
            <a:solidFill>
              <a:srgbClr val="AAAA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Cache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(responses from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other name servers)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0733" name="Text Box 123"/>
            <p:cNvSpPr txBox="1">
              <a:spLocks noChangeArrowheads="1"/>
            </p:cNvSpPr>
            <p:nvPr/>
          </p:nvSpPr>
          <p:spPr bwMode="auto">
            <a:xfrm>
              <a:off x="611" y="664"/>
              <a:ext cx="21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Name Server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animBg="1"/>
      <p:bldP spid="44143" grpId="0" autoUpdateAnimBg="0"/>
      <p:bldP spid="4415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Authoritative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7938" y="4356100"/>
            <a:ext cx="1085850" cy="1274763"/>
            <a:chOff x="4424" y="3504"/>
            <a:chExt cx="758" cy="1055"/>
          </a:xfrm>
        </p:grpSpPr>
        <p:grpSp>
          <p:nvGrpSpPr>
            <p:cNvPr id="31757" name="Group 4"/>
            <p:cNvGrpSpPr>
              <a:grpSpLocks/>
            </p:cNvGrpSpPr>
            <p:nvPr/>
          </p:nvGrpSpPr>
          <p:grpSpPr bwMode="auto">
            <a:xfrm>
              <a:off x="4464" y="3504"/>
              <a:ext cx="589" cy="708"/>
              <a:chOff x="815" y="3280"/>
              <a:chExt cx="589" cy="708"/>
            </a:xfrm>
          </p:grpSpPr>
          <p:sp>
            <p:nvSpPr>
              <p:cNvPr id="31759" name="AutoShape 5"/>
              <p:cNvSpPr>
                <a:spLocks noChangeArrowheads="1"/>
              </p:cNvSpPr>
              <p:nvPr/>
            </p:nvSpPr>
            <p:spPr bwMode="auto">
              <a:xfrm flipV="1">
                <a:off x="898" y="3691"/>
                <a:ext cx="432" cy="134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0" name="Freeform 6"/>
              <p:cNvSpPr>
                <a:spLocks/>
              </p:cNvSpPr>
              <p:nvPr/>
            </p:nvSpPr>
            <p:spPr bwMode="auto">
              <a:xfrm>
                <a:off x="910" y="3745"/>
                <a:ext cx="66" cy="21"/>
              </a:xfrm>
              <a:custGeom>
                <a:avLst/>
                <a:gdLst>
                  <a:gd name="T0" fmla="*/ 0 w 66"/>
                  <a:gd name="T1" fmla="*/ 12 h 21"/>
                  <a:gd name="T2" fmla="*/ 0 w 66"/>
                  <a:gd name="T3" fmla="*/ 15 h 21"/>
                  <a:gd name="T4" fmla="*/ 1 w 66"/>
                  <a:gd name="T5" fmla="*/ 17 h 21"/>
                  <a:gd name="T6" fmla="*/ 2 w 66"/>
                  <a:gd name="T7" fmla="*/ 18 h 21"/>
                  <a:gd name="T8" fmla="*/ 4 w 66"/>
                  <a:gd name="T9" fmla="*/ 20 h 21"/>
                  <a:gd name="T10" fmla="*/ 5 w 66"/>
                  <a:gd name="T11" fmla="*/ 20 h 21"/>
                  <a:gd name="T12" fmla="*/ 6 w 66"/>
                  <a:gd name="T13" fmla="*/ 20 h 21"/>
                  <a:gd name="T14" fmla="*/ 8 w 66"/>
                  <a:gd name="T15" fmla="*/ 20 h 21"/>
                  <a:gd name="T16" fmla="*/ 55 w 66"/>
                  <a:gd name="T17" fmla="*/ 20 h 21"/>
                  <a:gd name="T18" fmla="*/ 55 w 66"/>
                  <a:gd name="T19" fmla="*/ 20 h 21"/>
                  <a:gd name="T20" fmla="*/ 57 w 66"/>
                  <a:gd name="T21" fmla="*/ 20 h 21"/>
                  <a:gd name="T22" fmla="*/ 59 w 66"/>
                  <a:gd name="T23" fmla="*/ 20 h 21"/>
                  <a:gd name="T24" fmla="*/ 61 w 66"/>
                  <a:gd name="T25" fmla="*/ 18 h 21"/>
                  <a:gd name="T26" fmla="*/ 61 w 66"/>
                  <a:gd name="T27" fmla="*/ 17 h 21"/>
                  <a:gd name="T28" fmla="*/ 63 w 66"/>
                  <a:gd name="T29" fmla="*/ 15 h 21"/>
                  <a:gd name="T30" fmla="*/ 63 w 66"/>
                  <a:gd name="T31" fmla="*/ 13 h 21"/>
                  <a:gd name="T32" fmla="*/ 65 w 66"/>
                  <a:gd name="T33" fmla="*/ 11 h 21"/>
                  <a:gd name="T34" fmla="*/ 63 w 66"/>
                  <a:gd name="T35" fmla="*/ 11 h 21"/>
                  <a:gd name="T36" fmla="*/ 63 w 66"/>
                  <a:gd name="T37" fmla="*/ 9 h 21"/>
                  <a:gd name="T38" fmla="*/ 61 w 66"/>
                  <a:gd name="T39" fmla="*/ 6 h 21"/>
                  <a:gd name="T40" fmla="*/ 61 w 66"/>
                  <a:gd name="T41" fmla="*/ 5 h 21"/>
                  <a:gd name="T42" fmla="*/ 59 w 66"/>
                  <a:gd name="T43" fmla="*/ 3 h 21"/>
                  <a:gd name="T44" fmla="*/ 57 w 66"/>
                  <a:gd name="T45" fmla="*/ 3 h 21"/>
                  <a:gd name="T46" fmla="*/ 55 w 66"/>
                  <a:gd name="T47" fmla="*/ 1 h 21"/>
                  <a:gd name="T48" fmla="*/ 55 w 66"/>
                  <a:gd name="T49" fmla="*/ 1 h 21"/>
                  <a:gd name="T50" fmla="*/ 10 w 66"/>
                  <a:gd name="T51" fmla="*/ 0 h 21"/>
                  <a:gd name="T52" fmla="*/ 8 w 66"/>
                  <a:gd name="T53" fmla="*/ 1 h 21"/>
                  <a:gd name="T54" fmla="*/ 6 w 66"/>
                  <a:gd name="T55" fmla="*/ 1 h 21"/>
                  <a:gd name="T56" fmla="*/ 5 w 66"/>
                  <a:gd name="T57" fmla="*/ 3 h 21"/>
                  <a:gd name="T58" fmla="*/ 4 w 66"/>
                  <a:gd name="T59" fmla="*/ 3 h 21"/>
                  <a:gd name="T60" fmla="*/ 2 w 66"/>
                  <a:gd name="T61" fmla="*/ 5 h 21"/>
                  <a:gd name="T62" fmla="*/ 1 w 66"/>
                  <a:gd name="T63" fmla="*/ 7 h 21"/>
                  <a:gd name="T64" fmla="*/ 0 w 66"/>
                  <a:gd name="T65" fmla="*/ 9 h 21"/>
                  <a:gd name="T66" fmla="*/ 0 w 66"/>
                  <a:gd name="T67" fmla="*/ 11 h 21"/>
                  <a:gd name="T68" fmla="*/ 0 w 66"/>
                  <a:gd name="T69" fmla="*/ 11 h 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6"/>
                  <a:gd name="T106" fmla="*/ 0 h 21"/>
                  <a:gd name="T107" fmla="*/ 66 w 66"/>
                  <a:gd name="T108" fmla="*/ 21 h 2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6" h="21">
                    <a:moveTo>
                      <a:pt x="0" y="11"/>
                    </a:move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55" y="20"/>
                    </a:lnTo>
                    <a:lnTo>
                      <a:pt x="57" y="20"/>
                    </a:lnTo>
                    <a:lnTo>
                      <a:pt x="59" y="20"/>
                    </a:lnTo>
                    <a:lnTo>
                      <a:pt x="61" y="18"/>
                    </a:lnTo>
                    <a:lnTo>
                      <a:pt x="61" y="17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5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7" y="3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5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Freeform 7"/>
              <p:cNvSpPr>
                <a:spLocks/>
              </p:cNvSpPr>
              <p:nvPr/>
            </p:nvSpPr>
            <p:spPr bwMode="auto">
              <a:xfrm>
                <a:off x="1081" y="3711"/>
                <a:ext cx="160" cy="98"/>
              </a:xfrm>
              <a:custGeom>
                <a:avLst/>
                <a:gdLst>
                  <a:gd name="T0" fmla="*/ 0 w 160"/>
                  <a:gd name="T1" fmla="*/ 87 h 98"/>
                  <a:gd name="T2" fmla="*/ 0 w 160"/>
                  <a:gd name="T3" fmla="*/ 91 h 98"/>
                  <a:gd name="T4" fmla="*/ 1 w 160"/>
                  <a:gd name="T5" fmla="*/ 93 h 98"/>
                  <a:gd name="T6" fmla="*/ 2 w 160"/>
                  <a:gd name="T7" fmla="*/ 94 h 98"/>
                  <a:gd name="T8" fmla="*/ 4 w 160"/>
                  <a:gd name="T9" fmla="*/ 96 h 98"/>
                  <a:gd name="T10" fmla="*/ 5 w 160"/>
                  <a:gd name="T11" fmla="*/ 97 h 98"/>
                  <a:gd name="T12" fmla="*/ 7 w 160"/>
                  <a:gd name="T13" fmla="*/ 97 h 98"/>
                  <a:gd name="T14" fmla="*/ 10 w 160"/>
                  <a:gd name="T15" fmla="*/ 97 h 98"/>
                  <a:gd name="T16" fmla="*/ 148 w 160"/>
                  <a:gd name="T17" fmla="*/ 97 h 98"/>
                  <a:gd name="T18" fmla="*/ 149 w 160"/>
                  <a:gd name="T19" fmla="*/ 97 h 98"/>
                  <a:gd name="T20" fmla="*/ 151 w 160"/>
                  <a:gd name="T21" fmla="*/ 97 h 98"/>
                  <a:gd name="T22" fmla="*/ 153 w 160"/>
                  <a:gd name="T23" fmla="*/ 96 h 98"/>
                  <a:gd name="T24" fmla="*/ 155 w 160"/>
                  <a:gd name="T25" fmla="*/ 94 h 98"/>
                  <a:gd name="T26" fmla="*/ 156 w 160"/>
                  <a:gd name="T27" fmla="*/ 92 h 98"/>
                  <a:gd name="T28" fmla="*/ 158 w 160"/>
                  <a:gd name="T29" fmla="*/ 90 h 98"/>
                  <a:gd name="T30" fmla="*/ 158 w 160"/>
                  <a:gd name="T31" fmla="*/ 88 h 98"/>
                  <a:gd name="T32" fmla="*/ 159 w 160"/>
                  <a:gd name="T33" fmla="*/ 84 h 98"/>
                  <a:gd name="T34" fmla="*/ 158 w 160"/>
                  <a:gd name="T35" fmla="*/ 15 h 98"/>
                  <a:gd name="T36" fmla="*/ 158 w 160"/>
                  <a:gd name="T37" fmla="*/ 13 h 98"/>
                  <a:gd name="T38" fmla="*/ 156 w 160"/>
                  <a:gd name="T39" fmla="*/ 11 h 98"/>
                  <a:gd name="T40" fmla="*/ 156 w 160"/>
                  <a:gd name="T41" fmla="*/ 7 h 98"/>
                  <a:gd name="T42" fmla="*/ 154 w 160"/>
                  <a:gd name="T43" fmla="*/ 6 h 98"/>
                  <a:gd name="T44" fmla="*/ 152 w 160"/>
                  <a:gd name="T45" fmla="*/ 4 h 98"/>
                  <a:gd name="T46" fmla="*/ 150 w 160"/>
                  <a:gd name="T47" fmla="*/ 2 h 98"/>
                  <a:gd name="T48" fmla="*/ 147 w 160"/>
                  <a:gd name="T49" fmla="*/ 1 h 98"/>
                  <a:gd name="T50" fmla="*/ 13 w 160"/>
                  <a:gd name="T51" fmla="*/ 0 h 98"/>
                  <a:gd name="T52" fmla="*/ 9 w 160"/>
                  <a:gd name="T53" fmla="*/ 1 h 98"/>
                  <a:gd name="T54" fmla="*/ 7 w 160"/>
                  <a:gd name="T55" fmla="*/ 2 h 98"/>
                  <a:gd name="T56" fmla="*/ 5 w 160"/>
                  <a:gd name="T57" fmla="*/ 4 h 98"/>
                  <a:gd name="T58" fmla="*/ 4 w 160"/>
                  <a:gd name="T59" fmla="*/ 4 h 98"/>
                  <a:gd name="T60" fmla="*/ 2 w 160"/>
                  <a:gd name="T61" fmla="*/ 6 h 98"/>
                  <a:gd name="T62" fmla="*/ 1 w 160"/>
                  <a:gd name="T63" fmla="*/ 8 h 98"/>
                  <a:gd name="T64" fmla="*/ 0 w 160"/>
                  <a:gd name="T65" fmla="*/ 10 h 98"/>
                  <a:gd name="T66" fmla="*/ 0 w 160"/>
                  <a:gd name="T67" fmla="*/ 12 h 98"/>
                  <a:gd name="T68" fmla="*/ 0 w 160"/>
                  <a:gd name="T69" fmla="*/ 85 h 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60"/>
                  <a:gd name="T106" fmla="*/ 0 h 98"/>
                  <a:gd name="T107" fmla="*/ 160 w 160"/>
                  <a:gd name="T108" fmla="*/ 98 h 9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60" h="98">
                    <a:moveTo>
                      <a:pt x="0" y="85"/>
                    </a:move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" y="91"/>
                    </a:lnTo>
                    <a:lnTo>
                      <a:pt x="1" y="93"/>
                    </a:lnTo>
                    <a:lnTo>
                      <a:pt x="2" y="93"/>
                    </a:lnTo>
                    <a:lnTo>
                      <a:pt x="2" y="94"/>
                    </a:lnTo>
                    <a:lnTo>
                      <a:pt x="4" y="94"/>
                    </a:lnTo>
                    <a:lnTo>
                      <a:pt x="4" y="96"/>
                    </a:lnTo>
                    <a:lnTo>
                      <a:pt x="5" y="96"/>
                    </a:lnTo>
                    <a:lnTo>
                      <a:pt x="5" y="97"/>
                    </a:lnTo>
                    <a:lnTo>
                      <a:pt x="7" y="97"/>
                    </a:lnTo>
                    <a:lnTo>
                      <a:pt x="9" y="97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48" y="97"/>
                    </a:lnTo>
                    <a:lnTo>
                      <a:pt x="149" y="97"/>
                    </a:lnTo>
                    <a:lnTo>
                      <a:pt x="151" y="97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6" y="92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8" y="86"/>
                    </a:lnTo>
                    <a:lnTo>
                      <a:pt x="159" y="84"/>
                    </a:lnTo>
                    <a:lnTo>
                      <a:pt x="159" y="15"/>
                    </a:lnTo>
                    <a:lnTo>
                      <a:pt x="158" y="15"/>
                    </a:lnTo>
                    <a:lnTo>
                      <a:pt x="158" y="13"/>
                    </a:lnTo>
                    <a:lnTo>
                      <a:pt x="158" y="11"/>
                    </a:lnTo>
                    <a:lnTo>
                      <a:pt x="156" y="11"/>
                    </a:lnTo>
                    <a:lnTo>
                      <a:pt x="156" y="9"/>
                    </a:lnTo>
                    <a:lnTo>
                      <a:pt x="156" y="7"/>
                    </a:lnTo>
                    <a:lnTo>
                      <a:pt x="156" y="6"/>
                    </a:lnTo>
                    <a:lnTo>
                      <a:pt x="154" y="6"/>
                    </a:lnTo>
                    <a:lnTo>
                      <a:pt x="154" y="4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0" y="2"/>
                    </a:lnTo>
                    <a:lnTo>
                      <a:pt x="149" y="1"/>
                    </a:lnTo>
                    <a:lnTo>
                      <a:pt x="147" y="1"/>
                    </a:lnTo>
                    <a:lnTo>
                      <a:pt x="147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2" name="Freeform 8"/>
              <p:cNvSpPr>
                <a:spLocks/>
              </p:cNvSpPr>
              <p:nvPr/>
            </p:nvSpPr>
            <p:spPr bwMode="auto">
              <a:xfrm>
                <a:off x="912" y="3280"/>
                <a:ext cx="401" cy="360"/>
              </a:xfrm>
              <a:custGeom>
                <a:avLst/>
                <a:gdLst>
                  <a:gd name="T0" fmla="*/ 0 w 401"/>
                  <a:gd name="T1" fmla="*/ 344 h 360"/>
                  <a:gd name="T2" fmla="*/ 0 w 401"/>
                  <a:gd name="T3" fmla="*/ 348 h 360"/>
                  <a:gd name="T4" fmla="*/ 0 w 401"/>
                  <a:gd name="T5" fmla="*/ 352 h 360"/>
                  <a:gd name="T6" fmla="*/ 3 w 401"/>
                  <a:gd name="T7" fmla="*/ 355 h 360"/>
                  <a:gd name="T8" fmla="*/ 5 w 401"/>
                  <a:gd name="T9" fmla="*/ 357 h 360"/>
                  <a:gd name="T10" fmla="*/ 8 w 401"/>
                  <a:gd name="T11" fmla="*/ 358 h 360"/>
                  <a:gd name="T12" fmla="*/ 12 w 401"/>
                  <a:gd name="T13" fmla="*/ 359 h 360"/>
                  <a:gd name="T14" fmla="*/ 16 w 401"/>
                  <a:gd name="T15" fmla="*/ 359 h 360"/>
                  <a:gd name="T16" fmla="*/ 381 w 401"/>
                  <a:gd name="T17" fmla="*/ 359 h 360"/>
                  <a:gd name="T18" fmla="*/ 385 w 401"/>
                  <a:gd name="T19" fmla="*/ 359 h 360"/>
                  <a:gd name="T20" fmla="*/ 389 w 401"/>
                  <a:gd name="T21" fmla="*/ 358 h 360"/>
                  <a:gd name="T22" fmla="*/ 391 w 401"/>
                  <a:gd name="T23" fmla="*/ 357 h 360"/>
                  <a:gd name="T24" fmla="*/ 394 w 401"/>
                  <a:gd name="T25" fmla="*/ 354 h 360"/>
                  <a:gd name="T26" fmla="*/ 396 w 401"/>
                  <a:gd name="T27" fmla="*/ 351 h 360"/>
                  <a:gd name="T28" fmla="*/ 398 w 401"/>
                  <a:gd name="T29" fmla="*/ 347 h 360"/>
                  <a:gd name="T30" fmla="*/ 399 w 401"/>
                  <a:gd name="T31" fmla="*/ 344 h 360"/>
                  <a:gd name="T32" fmla="*/ 400 w 401"/>
                  <a:gd name="T33" fmla="*/ 338 h 360"/>
                  <a:gd name="T34" fmla="*/ 399 w 401"/>
                  <a:gd name="T35" fmla="*/ 21 h 360"/>
                  <a:gd name="T36" fmla="*/ 399 w 401"/>
                  <a:gd name="T37" fmla="*/ 16 h 360"/>
                  <a:gd name="T38" fmla="*/ 397 w 401"/>
                  <a:gd name="T39" fmla="*/ 13 h 360"/>
                  <a:gd name="T40" fmla="*/ 396 w 401"/>
                  <a:gd name="T41" fmla="*/ 9 h 360"/>
                  <a:gd name="T42" fmla="*/ 394 w 401"/>
                  <a:gd name="T43" fmla="*/ 7 h 360"/>
                  <a:gd name="T44" fmla="*/ 391 w 401"/>
                  <a:gd name="T45" fmla="*/ 4 h 360"/>
                  <a:gd name="T46" fmla="*/ 389 w 401"/>
                  <a:gd name="T47" fmla="*/ 2 h 360"/>
                  <a:gd name="T48" fmla="*/ 385 w 401"/>
                  <a:gd name="T49" fmla="*/ 2 h 360"/>
                  <a:gd name="T50" fmla="*/ 24 w 401"/>
                  <a:gd name="T51" fmla="*/ 0 h 360"/>
                  <a:gd name="T52" fmla="*/ 18 w 401"/>
                  <a:gd name="T53" fmla="*/ 2 h 360"/>
                  <a:gd name="T54" fmla="*/ 14 w 401"/>
                  <a:gd name="T55" fmla="*/ 2 h 360"/>
                  <a:gd name="T56" fmla="*/ 10 w 401"/>
                  <a:gd name="T57" fmla="*/ 5 h 360"/>
                  <a:gd name="T58" fmla="*/ 6 w 401"/>
                  <a:gd name="T59" fmla="*/ 8 h 360"/>
                  <a:gd name="T60" fmla="*/ 3 w 401"/>
                  <a:gd name="T61" fmla="*/ 11 h 360"/>
                  <a:gd name="T62" fmla="*/ 1 w 401"/>
                  <a:gd name="T63" fmla="*/ 15 h 360"/>
                  <a:gd name="T64" fmla="*/ 0 w 401"/>
                  <a:gd name="T65" fmla="*/ 19 h 360"/>
                  <a:gd name="T66" fmla="*/ 0 w 401"/>
                  <a:gd name="T67" fmla="*/ 23 h 360"/>
                  <a:gd name="T68" fmla="*/ 0 w 401"/>
                  <a:gd name="T69" fmla="*/ 341 h 3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60"/>
                  <a:gd name="T107" fmla="*/ 401 w 401"/>
                  <a:gd name="T108" fmla="*/ 360 h 3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60">
                    <a:moveTo>
                      <a:pt x="0" y="341"/>
                    </a:moveTo>
                    <a:lnTo>
                      <a:pt x="0" y="344"/>
                    </a:lnTo>
                    <a:lnTo>
                      <a:pt x="0" y="346"/>
                    </a:lnTo>
                    <a:lnTo>
                      <a:pt x="0" y="348"/>
                    </a:lnTo>
                    <a:lnTo>
                      <a:pt x="0" y="350"/>
                    </a:lnTo>
                    <a:lnTo>
                      <a:pt x="0" y="352"/>
                    </a:lnTo>
                    <a:lnTo>
                      <a:pt x="3" y="353"/>
                    </a:lnTo>
                    <a:lnTo>
                      <a:pt x="3" y="355"/>
                    </a:lnTo>
                    <a:lnTo>
                      <a:pt x="5" y="355"/>
                    </a:lnTo>
                    <a:lnTo>
                      <a:pt x="5" y="357"/>
                    </a:lnTo>
                    <a:lnTo>
                      <a:pt x="7" y="357"/>
                    </a:lnTo>
                    <a:lnTo>
                      <a:pt x="8" y="358"/>
                    </a:lnTo>
                    <a:lnTo>
                      <a:pt x="10" y="358"/>
                    </a:lnTo>
                    <a:lnTo>
                      <a:pt x="12" y="359"/>
                    </a:lnTo>
                    <a:lnTo>
                      <a:pt x="14" y="359"/>
                    </a:lnTo>
                    <a:lnTo>
                      <a:pt x="16" y="359"/>
                    </a:lnTo>
                    <a:lnTo>
                      <a:pt x="19" y="359"/>
                    </a:lnTo>
                    <a:lnTo>
                      <a:pt x="381" y="359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87" y="359"/>
                    </a:lnTo>
                    <a:lnTo>
                      <a:pt x="389" y="358"/>
                    </a:lnTo>
                    <a:lnTo>
                      <a:pt x="391" y="357"/>
                    </a:lnTo>
                    <a:lnTo>
                      <a:pt x="393" y="356"/>
                    </a:lnTo>
                    <a:lnTo>
                      <a:pt x="394" y="354"/>
                    </a:lnTo>
                    <a:lnTo>
                      <a:pt x="394" y="353"/>
                    </a:lnTo>
                    <a:lnTo>
                      <a:pt x="396" y="351"/>
                    </a:lnTo>
                    <a:lnTo>
                      <a:pt x="396" y="350"/>
                    </a:lnTo>
                    <a:lnTo>
                      <a:pt x="398" y="347"/>
                    </a:lnTo>
                    <a:lnTo>
                      <a:pt x="398" y="345"/>
                    </a:lnTo>
                    <a:lnTo>
                      <a:pt x="399" y="344"/>
                    </a:lnTo>
                    <a:lnTo>
                      <a:pt x="399" y="341"/>
                    </a:lnTo>
                    <a:lnTo>
                      <a:pt x="400" y="338"/>
                    </a:lnTo>
                    <a:lnTo>
                      <a:pt x="400" y="23"/>
                    </a:lnTo>
                    <a:lnTo>
                      <a:pt x="399" y="21"/>
                    </a:lnTo>
                    <a:lnTo>
                      <a:pt x="399" y="19"/>
                    </a:lnTo>
                    <a:lnTo>
                      <a:pt x="399" y="16"/>
                    </a:lnTo>
                    <a:lnTo>
                      <a:pt x="399" y="14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6" y="9"/>
                    </a:lnTo>
                    <a:lnTo>
                      <a:pt x="396" y="7"/>
                    </a:lnTo>
                    <a:lnTo>
                      <a:pt x="394" y="7"/>
                    </a:lnTo>
                    <a:lnTo>
                      <a:pt x="393" y="5"/>
                    </a:lnTo>
                    <a:lnTo>
                      <a:pt x="391" y="4"/>
                    </a:lnTo>
                    <a:lnTo>
                      <a:pt x="391" y="2"/>
                    </a:lnTo>
                    <a:lnTo>
                      <a:pt x="389" y="2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4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3" name="Freeform 9"/>
              <p:cNvSpPr>
                <a:spLocks/>
              </p:cNvSpPr>
              <p:nvPr/>
            </p:nvSpPr>
            <p:spPr bwMode="auto">
              <a:xfrm>
                <a:off x="942" y="3316"/>
                <a:ext cx="346" cy="277"/>
              </a:xfrm>
              <a:custGeom>
                <a:avLst/>
                <a:gdLst>
                  <a:gd name="T0" fmla="*/ 0 w 346"/>
                  <a:gd name="T1" fmla="*/ 264 h 277"/>
                  <a:gd name="T2" fmla="*/ 0 w 346"/>
                  <a:gd name="T3" fmla="*/ 268 h 277"/>
                  <a:gd name="T4" fmla="*/ 1 w 346"/>
                  <a:gd name="T5" fmla="*/ 271 h 277"/>
                  <a:gd name="T6" fmla="*/ 2 w 346"/>
                  <a:gd name="T7" fmla="*/ 274 h 277"/>
                  <a:gd name="T8" fmla="*/ 4 w 346"/>
                  <a:gd name="T9" fmla="*/ 276 h 277"/>
                  <a:gd name="T10" fmla="*/ 7 w 346"/>
                  <a:gd name="T11" fmla="*/ 276 h 277"/>
                  <a:gd name="T12" fmla="*/ 11 w 346"/>
                  <a:gd name="T13" fmla="*/ 276 h 277"/>
                  <a:gd name="T14" fmla="*/ 14 w 346"/>
                  <a:gd name="T15" fmla="*/ 276 h 277"/>
                  <a:gd name="T16" fmla="*/ 328 w 346"/>
                  <a:gd name="T17" fmla="*/ 276 h 277"/>
                  <a:gd name="T18" fmla="*/ 331 w 346"/>
                  <a:gd name="T19" fmla="*/ 276 h 277"/>
                  <a:gd name="T20" fmla="*/ 335 w 346"/>
                  <a:gd name="T21" fmla="*/ 275 h 277"/>
                  <a:gd name="T22" fmla="*/ 337 w 346"/>
                  <a:gd name="T23" fmla="*/ 275 h 277"/>
                  <a:gd name="T24" fmla="*/ 340 w 346"/>
                  <a:gd name="T25" fmla="*/ 272 h 277"/>
                  <a:gd name="T26" fmla="*/ 342 w 346"/>
                  <a:gd name="T27" fmla="*/ 270 h 277"/>
                  <a:gd name="T28" fmla="*/ 343 w 346"/>
                  <a:gd name="T29" fmla="*/ 268 h 277"/>
                  <a:gd name="T30" fmla="*/ 343 w 346"/>
                  <a:gd name="T31" fmla="*/ 264 h 277"/>
                  <a:gd name="T32" fmla="*/ 345 w 346"/>
                  <a:gd name="T33" fmla="*/ 261 h 277"/>
                  <a:gd name="T34" fmla="*/ 343 w 346"/>
                  <a:gd name="T35" fmla="*/ 18 h 277"/>
                  <a:gd name="T36" fmla="*/ 343 w 346"/>
                  <a:gd name="T37" fmla="*/ 14 h 277"/>
                  <a:gd name="T38" fmla="*/ 342 w 346"/>
                  <a:gd name="T39" fmla="*/ 12 h 277"/>
                  <a:gd name="T40" fmla="*/ 342 w 346"/>
                  <a:gd name="T41" fmla="*/ 9 h 277"/>
                  <a:gd name="T42" fmla="*/ 340 w 346"/>
                  <a:gd name="T43" fmla="*/ 7 h 277"/>
                  <a:gd name="T44" fmla="*/ 337 w 346"/>
                  <a:gd name="T45" fmla="*/ 6 h 277"/>
                  <a:gd name="T46" fmla="*/ 335 w 346"/>
                  <a:gd name="T47" fmla="*/ 4 h 277"/>
                  <a:gd name="T48" fmla="*/ 331 w 346"/>
                  <a:gd name="T49" fmla="*/ 3 h 277"/>
                  <a:gd name="T50" fmla="*/ 21 w 346"/>
                  <a:gd name="T51" fmla="*/ 0 h 277"/>
                  <a:gd name="T52" fmla="*/ 17 w 346"/>
                  <a:gd name="T53" fmla="*/ 2 h 277"/>
                  <a:gd name="T54" fmla="*/ 13 w 346"/>
                  <a:gd name="T55" fmla="*/ 2 h 277"/>
                  <a:gd name="T56" fmla="*/ 9 w 346"/>
                  <a:gd name="T57" fmla="*/ 4 h 277"/>
                  <a:gd name="T58" fmla="*/ 6 w 346"/>
                  <a:gd name="T59" fmla="*/ 4 h 277"/>
                  <a:gd name="T60" fmla="*/ 3 w 346"/>
                  <a:gd name="T61" fmla="*/ 6 h 277"/>
                  <a:gd name="T62" fmla="*/ 1 w 346"/>
                  <a:gd name="T63" fmla="*/ 8 h 277"/>
                  <a:gd name="T64" fmla="*/ 0 w 346"/>
                  <a:gd name="T65" fmla="*/ 12 h 277"/>
                  <a:gd name="T66" fmla="*/ 0 w 346"/>
                  <a:gd name="T67" fmla="*/ 13 h 277"/>
                  <a:gd name="T68" fmla="*/ 0 w 346"/>
                  <a:gd name="T69" fmla="*/ 262 h 27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6"/>
                  <a:gd name="T106" fmla="*/ 0 h 277"/>
                  <a:gd name="T107" fmla="*/ 346 w 346"/>
                  <a:gd name="T108" fmla="*/ 277 h 27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6" h="277">
                    <a:moveTo>
                      <a:pt x="0" y="262"/>
                    </a:moveTo>
                    <a:lnTo>
                      <a:pt x="0" y="264"/>
                    </a:lnTo>
                    <a:lnTo>
                      <a:pt x="0" y="266"/>
                    </a:lnTo>
                    <a:lnTo>
                      <a:pt x="0" y="268"/>
                    </a:lnTo>
                    <a:lnTo>
                      <a:pt x="1" y="269"/>
                    </a:lnTo>
                    <a:lnTo>
                      <a:pt x="1" y="271"/>
                    </a:lnTo>
                    <a:lnTo>
                      <a:pt x="2" y="272"/>
                    </a:lnTo>
                    <a:lnTo>
                      <a:pt x="2" y="274"/>
                    </a:lnTo>
                    <a:lnTo>
                      <a:pt x="4" y="274"/>
                    </a:lnTo>
                    <a:lnTo>
                      <a:pt x="4" y="276"/>
                    </a:lnTo>
                    <a:lnTo>
                      <a:pt x="6" y="276"/>
                    </a:lnTo>
                    <a:lnTo>
                      <a:pt x="7" y="276"/>
                    </a:lnTo>
                    <a:lnTo>
                      <a:pt x="9" y="276"/>
                    </a:lnTo>
                    <a:lnTo>
                      <a:pt x="11" y="276"/>
                    </a:lnTo>
                    <a:lnTo>
                      <a:pt x="13" y="276"/>
                    </a:lnTo>
                    <a:lnTo>
                      <a:pt x="14" y="276"/>
                    </a:lnTo>
                    <a:lnTo>
                      <a:pt x="17" y="276"/>
                    </a:lnTo>
                    <a:lnTo>
                      <a:pt x="328" y="276"/>
                    </a:lnTo>
                    <a:lnTo>
                      <a:pt x="329" y="276"/>
                    </a:lnTo>
                    <a:lnTo>
                      <a:pt x="331" y="276"/>
                    </a:lnTo>
                    <a:lnTo>
                      <a:pt x="333" y="276"/>
                    </a:lnTo>
                    <a:lnTo>
                      <a:pt x="335" y="275"/>
                    </a:lnTo>
                    <a:lnTo>
                      <a:pt x="337" y="275"/>
                    </a:lnTo>
                    <a:lnTo>
                      <a:pt x="338" y="275"/>
                    </a:lnTo>
                    <a:lnTo>
                      <a:pt x="340" y="272"/>
                    </a:lnTo>
                    <a:lnTo>
                      <a:pt x="342" y="270"/>
                    </a:lnTo>
                    <a:lnTo>
                      <a:pt x="343" y="268"/>
                    </a:lnTo>
                    <a:lnTo>
                      <a:pt x="343" y="267"/>
                    </a:lnTo>
                    <a:lnTo>
                      <a:pt x="343" y="264"/>
                    </a:lnTo>
                    <a:lnTo>
                      <a:pt x="343" y="263"/>
                    </a:lnTo>
                    <a:lnTo>
                      <a:pt x="345" y="261"/>
                    </a:lnTo>
                    <a:lnTo>
                      <a:pt x="345" y="19"/>
                    </a:lnTo>
                    <a:lnTo>
                      <a:pt x="343" y="18"/>
                    </a:lnTo>
                    <a:lnTo>
                      <a:pt x="343" y="16"/>
                    </a:lnTo>
                    <a:lnTo>
                      <a:pt x="343" y="14"/>
                    </a:lnTo>
                    <a:lnTo>
                      <a:pt x="343" y="12"/>
                    </a:lnTo>
                    <a:lnTo>
                      <a:pt x="342" y="12"/>
                    </a:lnTo>
                    <a:lnTo>
                      <a:pt x="342" y="10"/>
                    </a:lnTo>
                    <a:lnTo>
                      <a:pt x="342" y="9"/>
                    </a:lnTo>
                    <a:lnTo>
                      <a:pt x="342" y="7"/>
                    </a:lnTo>
                    <a:lnTo>
                      <a:pt x="340" y="7"/>
                    </a:lnTo>
                    <a:lnTo>
                      <a:pt x="339" y="6"/>
                    </a:lnTo>
                    <a:lnTo>
                      <a:pt x="337" y="6"/>
                    </a:lnTo>
                    <a:lnTo>
                      <a:pt x="337" y="4"/>
                    </a:lnTo>
                    <a:lnTo>
                      <a:pt x="335" y="4"/>
                    </a:lnTo>
                    <a:lnTo>
                      <a:pt x="334" y="3"/>
                    </a:lnTo>
                    <a:lnTo>
                      <a:pt x="331" y="3"/>
                    </a:lnTo>
                    <a:lnTo>
                      <a:pt x="331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262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4" name="Freeform 10"/>
              <p:cNvSpPr>
                <a:spLocks/>
              </p:cNvSpPr>
              <p:nvPr/>
            </p:nvSpPr>
            <p:spPr bwMode="auto">
              <a:xfrm>
                <a:off x="954" y="3329"/>
                <a:ext cx="324" cy="251"/>
              </a:xfrm>
              <a:custGeom>
                <a:avLst/>
                <a:gdLst>
                  <a:gd name="T0" fmla="*/ 0 w 324"/>
                  <a:gd name="T1" fmla="*/ 239 h 251"/>
                  <a:gd name="T2" fmla="*/ 0 w 324"/>
                  <a:gd name="T3" fmla="*/ 243 h 251"/>
                  <a:gd name="T4" fmla="*/ 0 w 324"/>
                  <a:gd name="T5" fmla="*/ 246 h 251"/>
                  <a:gd name="T6" fmla="*/ 1 w 324"/>
                  <a:gd name="T7" fmla="*/ 247 h 251"/>
                  <a:gd name="T8" fmla="*/ 3 w 324"/>
                  <a:gd name="T9" fmla="*/ 249 h 251"/>
                  <a:gd name="T10" fmla="*/ 7 w 324"/>
                  <a:gd name="T11" fmla="*/ 250 h 251"/>
                  <a:gd name="T12" fmla="*/ 10 w 324"/>
                  <a:gd name="T13" fmla="*/ 250 h 251"/>
                  <a:gd name="T14" fmla="*/ 14 w 324"/>
                  <a:gd name="T15" fmla="*/ 250 h 251"/>
                  <a:gd name="T16" fmla="*/ 308 w 324"/>
                  <a:gd name="T17" fmla="*/ 250 h 251"/>
                  <a:gd name="T18" fmla="*/ 310 w 324"/>
                  <a:gd name="T19" fmla="*/ 250 h 251"/>
                  <a:gd name="T20" fmla="*/ 314 w 324"/>
                  <a:gd name="T21" fmla="*/ 250 h 251"/>
                  <a:gd name="T22" fmla="*/ 316 w 324"/>
                  <a:gd name="T23" fmla="*/ 249 h 251"/>
                  <a:gd name="T24" fmla="*/ 319 w 324"/>
                  <a:gd name="T25" fmla="*/ 247 h 251"/>
                  <a:gd name="T26" fmla="*/ 319 w 324"/>
                  <a:gd name="T27" fmla="*/ 245 h 251"/>
                  <a:gd name="T28" fmla="*/ 322 w 324"/>
                  <a:gd name="T29" fmla="*/ 242 h 251"/>
                  <a:gd name="T30" fmla="*/ 322 w 324"/>
                  <a:gd name="T31" fmla="*/ 240 h 251"/>
                  <a:gd name="T32" fmla="*/ 323 w 324"/>
                  <a:gd name="T33" fmla="*/ 236 h 251"/>
                  <a:gd name="T34" fmla="*/ 322 w 324"/>
                  <a:gd name="T35" fmla="*/ 17 h 251"/>
                  <a:gd name="T36" fmla="*/ 322 w 324"/>
                  <a:gd name="T37" fmla="*/ 13 h 251"/>
                  <a:gd name="T38" fmla="*/ 319 w 324"/>
                  <a:gd name="T39" fmla="*/ 11 h 251"/>
                  <a:gd name="T40" fmla="*/ 319 w 324"/>
                  <a:gd name="T41" fmla="*/ 8 h 251"/>
                  <a:gd name="T42" fmla="*/ 317 w 324"/>
                  <a:gd name="T43" fmla="*/ 6 h 251"/>
                  <a:gd name="T44" fmla="*/ 314 w 324"/>
                  <a:gd name="T45" fmla="*/ 5 h 251"/>
                  <a:gd name="T46" fmla="*/ 312 w 324"/>
                  <a:gd name="T47" fmla="*/ 3 h 251"/>
                  <a:gd name="T48" fmla="*/ 308 w 324"/>
                  <a:gd name="T49" fmla="*/ 2 h 251"/>
                  <a:gd name="T50" fmla="*/ 17 w 324"/>
                  <a:gd name="T51" fmla="*/ 0 h 251"/>
                  <a:gd name="T52" fmla="*/ 13 w 324"/>
                  <a:gd name="T53" fmla="*/ 2 h 251"/>
                  <a:gd name="T54" fmla="*/ 9 w 324"/>
                  <a:gd name="T55" fmla="*/ 2 h 251"/>
                  <a:gd name="T56" fmla="*/ 6 w 324"/>
                  <a:gd name="T57" fmla="*/ 4 h 251"/>
                  <a:gd name="T58" fmla="*/ 4 w 324"/>
                  <a:gd name="T59" fmla="*/ 4 h 251"/>
                  <a:gd name="T60" fmla="*/ 2 w 324"/>
                  <a:gd name="T61" fmla="*/ 6 h 251"/>
                  <a:gd name="T62" fmla="*/ 0 w 324"/>
                  <a:gd name="T63" fmla="*/ 8 h 251"/>
                  <a:gd name="T64" fmla="*/ 0 w 324"/>
                  <a:gd name="T65" fmla="*/ 11 h 251"/>
                  <a:gd name="T66" fmla="*/ 0 w 324"/>
                  <a:gd name="T67" fmla="*/ 13 h 251"/>
                  <a:gd name="T68" fmla="*/ 0 w 324"/>
                  <a:gd name="T69" fmla="*/ 237 h 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4"/>
                  <a:gd name="T106" fmla="*/ 0 h 251"/>
                  <a:gd name="T107" fmla="*/ 324 w 324"/>
                  <a:gd name="T108" fmla="*/ 251 h 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4" h="251">
                    <a:moveTo>
                      <a:pt x="0" y="237"/>
                    </a:moveTo>
                    <a:lnTo>
                      <a:pt x="0" y="239"/>
                    </a:lnTo>
                    <a:lnTo>
                      <a:pt x="0" y="241"/>
                    </a:lnTo>
                    <a:lnTo>
                      <a:pt x="0" y="243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1" y="246"/>
                    </a:lnTo>
                    <a:lnTo>
                      <a:pt x="1" y="247"/>
                    </a:lnTo>
                    <a:lnTo>
                      <a:pt x="3" y="247"/>
                    </a:lnTo>
                    <a:lnTo>
                      <a:pt x="3" y="249"/>
                    </a:lnTo>
                    <a:lnTo>
                      <a:pt x="5" y="249"/>
                    </a:lnTo>
                    <a:lnTo>
                      <a:pt x="7" y="250"/>
                    </a:lnTo>
                    <a:lnTo>
                      <a:pt x="9" y="250"/>
                    </a:lnTo>
                    <a:lnTo>
                      <a:pt x="10" y="250"/>
                    </a:lnTo>
                    <a:lnTo>
                      <a:pt x="12" y="250"/>
                    </a:lnTo>
                    <a:lnTo>
                      <a:pt x="14" y="250"/>
                    </a:lnTo>
                    <a:lnTo>
                      <a:pt x="16" y="250"/>
                    </a:lnTo>
                    <a:lnTo>
                      <a:pt x="308" y="250"/>
                    </a:lnTo>
                    <a:lnTo>
                      <a:pt x="310" y="250"/>
                    </a:lnTo>
                    <a:lnTo>
                      <a:pt x="312" y="250"/>
                    </a:lnTo>
                    <a:lnTo>
                      <a:pt x="314" y="250"/>
                    </a:lnTo>
                    <a:lnTo>
                      <a:pt x="316" y="249"/>
                    </a:lnTo>
                    <a:lnTo>
                      <a:pt x="317" y="249"/>
                    </a:lnTo>
                    <a:lnTo>
                      <a:pt x="319" y="247"/>
                    </a:lnTo>
                    <a:lnTo>
                      <a:pt x="319" y="245"/>
                    </a:lnTo>
                    <a:lnTo>
                      <a:pt x="319" y="244"/>
                    </a:lnTo>
                    <a:lnTo>
                      <a:pt x="322" y="242"/>
                    </a:lnTo>
                    <a:lnTo>
                      <a:pt x="322" y="240"/>
                    </a:lnTo>
                    <a:lnTo>
                      <a:pt x="322" y="238"/>
                    </a:lnTo>
                    <a:lnTo>
                      <a:pt x="323" y="236"/>
                    </a:lnTo>
                    <a:lnTo>
                      <a:pt x="323" y="17"/>
                    </a:lnTo>
                    <a:lnTo>
                      <a:pt x="322" y="17"/>
                    </a:lnTo>
                    <a:lnTo>
                      <a:pt x="322" y="15"/>
                    </a:lnTo>
                    <a:lnTo>
                      <a:pt x="322" y="13"/>
                    </a:lnTo>
                    <a:lnTo>
                      <a:pt x="322" y="11"/>
                    </a:lnTo>
                    <a:lnTo>
                      <a:pt x="319" y="11"/>
                    </a:lnTo>
                    <a:lnTo>
                      <a:pt x="319" y="9"/>
                    </a:lnTo>
                    <a:lnTo>
                      <a:pt x="319" y="8"/>
                    </a:lnTo>
                    <a:lnTo>
                      <a:pt x="319" y="6"/>
                    </a:lnTo>
                    <a:lnTo>
                      <a:pt x="317" y="6"/>
                    </a:lnTo>
                    <a:lnTo>
                      <a:pt x="316" y="5"/>
                    </a:lnTo>
                    <a:lnTo>
                      <a:pt x="314" y="5"/>
                    </a:lnTo>
                    <a:lnTo>
                      <a:pt x="314" y="3"/>
                    </a:lnTo>
                    <a:lnTo>
                      <a:pt x="312" y="3"/>
                    </a:lnTo>
                    <a:lnTo>
                      <a:pt x="310" y="2"/>
                    </a:lnTo>
                    <a:lnTo>
                      <a:pt x="308" y="2"/>
                    </a:lnTo>
                    <a:lnTo>
                      <a:pt x="308" y="0"/>
                    </a:lnTo>
                    <a:lnTo>
                      <a:pt x="17" y="0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23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5" name="AutoShape 11"/>
              <p:cNvSpPr>
                <a:spLocks noChangeArrowheads="1"/>
              </p:cNvSpPr>
              <p:nvPr/>
            </p:nvSpPr>
            <p:spPr bwMode="auto">
              <a:xfrm flipV="1">
                <a:off x="899" y="3716"/>
                <a:ext cx="170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6" name="AutoShape 12"/>
              <p:cNvSpPr>
                <a:spLocks noChangeArrowheads="1"/>
              </p:cNvSpPr>
              <p:nvPr/>
            </p:nvSpPr>
            <p:spPr bwMode="auto">
              <a:xfrm flipV="1">
                <a:off x="899" y="3801"/>
                <a:ext cx="170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7" name="AutoShape 13"/>
              <p:cNvSpPr>
                <a:spLocks noChangeArrowheads="1"/>
              </p:cNvSpPr>
              <p:nvPr/>
            </p:nvSpPr>
            <p:spPr bwMode="auto">
              <a:xfrm flipV="1">
                <a:off x="1243" y="3711"/>
                <a:ext cx="88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8" name="AutoShape 14"/>
              <p:cNvSpPr>
                <a:spLocks noChangeArrowheads="1"/>
              </p:cNvSpPr>
              <p:nvPr/>
            </p:nvSpPr>
            <p:spPr bwMode="auto">
              <a:xfrm flipV="1">
                <a:off x="1243" y="3801"/>
                <a:ext cx="87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69" name="AutoShape 15"/>
              <p:cNvSpPr>
                <a:spLocks noChangeArrowheads="1"/>
              </p:cNvSpPr>
              <p:nvPr/>
            </p:nvSpPr>
            <p:spPr bwMode="auto">
              <a:xfrm flipV="1">
                <a:off x="1093" y="3726"/>
                <a:ext cx="136" cy="4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0" name="AutoShape 16"/>
              <p:cNvSpPr>
                <a:spLocks noChangeArrowheads="1"/>
              </p:cNvSpPr>
              <p:nvPr/>
            </p:nvSpPr>
            <p:spPr bwMode="auto">
              <a:xfrm flipV="1">
                <a:off x="1111" y="3750"/>
                <a:ext cx="101" cy="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1" name="Line 17"/>
              <p:cNvSpPr>
                <a:spLocks noChangeShapeType="1"/>
              </p:cNvSpPr>
              <p:nvPr/>
            </p:nvSpPr>
            <p:spPr bwMode="auto">
              <a:xfrm>
                <a:off x="1082" y="3741"/>
                <a:ext cx="158" cy="0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2" name="Line 18"/>
              <p:cNvSpPr>
                <a:spLocks noChangeShapeType="1"/>
              </p:cNvSpPr>
              <p:nvPr/>
            </p:nvSpPr>
            <p:spPr bwMode="auto">
              <a:xfrm>
                <a:off x="1083" y="3765"/>
                <a:ext cx="156" cy="1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3" name="AutoShape 19"/>
              <p:cNvSpPr>
                <a:spLocks noChangeArrowheads="1"/>
              </p:cNvSpPr>
              <p:nvPr/>
            </p:nvSpPr>
            <p:spPr bwMode="auto">
              <a:xfrm flipV="1">
                <a:off x="1259" y="3738"/>
                <a:ext cx="55" cy="29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74" name="Freeform 20"/>
              <p:cNvSpPr>
                <a:spLocks/>
              </p:cNvSpPr>
              <p:nvPr/>
            </p:nvSpPr>
            <p:spPr bwMode="auto">
              <a:xfrm>
                <a:off x="815" y="3844"/>
                <a:ext cx="589" cy="124"/>
              </a:xfrm>
              <a:custGeom>
                <a:avLst/>
                <a:gdLst>
                  <a:gd name="T0" fmla="*/ 59 w 589"/>
                  <a:gd name="T1" fmla="*/ 0 h 124"/>
                  <a:gd name="T2" fmla="*/ 60 w 589"/>
                  <a:gd name="T3" fmla="*/ 0 h 124"/>
                  <a:gd name="T4" fmla="*/ 538 w 589"/>
                  <a:gd name="T5" fmla="*/ 0 h 124"/>
                  <a:gd name="T6" fmla="*/ 588 w 589"/>
                  <a:gd name="T7" fmla="*/ 123 h 124"/>
                  <a:gd name="T8" fmla="*/ 0 w 589"/>
                  <a:gd name="T9" fmla="*/ 123 h 124"/>
                  <a:gd name="T10" fmla="*/ 59 w 589"/>
                  <a:gd name="T11" fmla="*/ 0 h 124"/>
                  <a:gd name="T12" fmla="*/ 59 w 589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9"/>
                  <a:gd name="T22" fmla="*/ 0 h 124"/>
                  <a:gd name="T23" fmla="*/ 589 w 589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9" h="124">
                    <a:moveTo>
                      <a:pt x="59" y="0"/>
                    </a:moveTo>
                    <a:lnTo>
                      <a:pt x="60" y="0"/>
                    </a:lnTo>
                    <a:lnTo>
                      <a:pt x="538" y="0"/>
                    </a:lnTo>
                    <a:lnTo>
                      <a:pt x="588" y="123"/>
                    </a:lnTo>
                    <a:lnTo>
                      <a:pt x="0" y="123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5" name="Freeform 21"/>
              <p:cNvSpPr>
                <a:spLocks/>
              </p:cNvSpPr>
              <p:nvPr/>
            </p:nvSpPr>
            <p:spPr bwMode="auto">
              <a:xfrm>
                <a:off x="816" y="3967"/>
                <a:ext cx="588" cy="21"/>
              </a:xfrm>
              <a:custGeom>
                <a:avLst/>
                <a:gdLst>
                  <a:gd name="T0" fmla="*/ 0 w 588"/>
                  <a:gd name="T1" fmla="*/ 0 h 21"/>
                  <a:gd name="T2" fmla="*/ 587 w 588"/>
                  <a:gd name="T3" fmla="*/ 0 h 21"/>
                  <a:gd name="T4" fmla="*/ 572 w 588"/>
                  <a:gd name="T5" fmla="*/ 20 h 21"/>
                  <a:gd name="T6" fmla="*/ 13 w 588"/>
                  <a:gd name="T7" fmla="*/ 20 h 21"/>
                  <a:gd name="T8" fmla="*/ 0 w 588"/>
                  <a:gd name="T9" fmla="*/ 0 h 21"/>
                  <a:gd name="T10" fmla="*/ 0 w 588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88"/>
                  <a:gd name="T19" fmla="*/ 0 h 21"/>
                  <a:gd name="T20" fmla="*/ 588 w 588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88" h="21">
                    <a:moveTo>
                      <a:pt x="0" y="0"/>
                    </a:moveTo>
                    <a:lnTo>
                      <a:pt x="587" y="0"/>
                    </a:lnTo>
                    <a:lnTo>
                      <a:pt x="572" y="20"/>
                    </a:lnTo>
                    <a:lnTo>
                      <a:pt x="13" y="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6" name="Freeform 22"/>
              <p:cNvSpPr>
                <a:spLocks/>
              </p:cNvSpPr>
              <p:nvPr/>
            </p:nvSpPr>
            <p:spPr bwMode="auto">
              <a:xfrm>
                <a:off x="885" y="3854"/>
                <a:ext cx="378" cy="12"/>
              </a:xfrm>
              <a:custGeom>
                <a:avLst/>
                <a:gdLst>
                  <a:gd name="T0" fmla="*/ 3 w 378"/>
                  <a:gd name="T1" fmla="*/ 0 h 12"/>
                  <a:gd name="T2" fmla="*/ 0 w 378"/>
                  <a:gd name="T3" fmla="*/ 11 h 12"/>
                  <a:gd name="T4" fmla="*/ 377 w 378"/>
                  <a:gd name="T5" fmla="*/ 11 h 12"/>
                  <a:gd name="T6" fmla="*/ 372 w 378"/>
                  <a:gd name="T7" fmla="*/ 0 h 12"/>
                  <a:gd name="T8" fmla="*/ 3 w 378"/>
                  <a:gd name="T9" fmla="*/ 0 h 12"/>
                  <a:gd name="T10" fmla="*/ 3 w 378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8"/>
                  <a:gd name="T19" fmla="*/ 0 h 12"/>
                  <a:gd name="T20" fmla="*/ 378 w 378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8" h="12">
                    <a:moveTo>
                      <a:pt x="3" y="0"/>
                    </a:moveTo>
                    <a:lnTo>
                      <a:pt x="0" y="11"/>
                    </a:lnTo>
                    <a:lnTo>
                      <a:pt x="377" y="11"/>
                    </a:lnTo>
                    <a:lnTo>
                      <a:pt x="372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7" name="Freeform 23"/>
              <p:cNvSpPr>
                <a:spLocks/>
              </p:cNvSpPr>
              <p:nvPr/>
            </p:nvSpPr>
            <p:spPr bwMode="auto">
              <a:xfrm>
                <a:off x="853" y="3872"/>
                <a:ext cx="346" cy="61"/>
              </a:xfrm>
              <a:custGeom>
                <a:avLst/>
                <a:gdLst>
                  <a:gd name="T0" fmla="*/ 30 w 346"/>
                  <a:gd name="T1" fmla="*/ 0 h 61"/>
                  <a:gd name="T2" fmla="*/ 341 w 346"/>
                  <a:gd name="T3" fmla="*/ 0 h 61"/>
                  <a:gd name="T4" fmla="*/ 345 w 346"/>
                  <a:gd name="T5" fmla="*/ 60 h 61"/>
                  <a:gd name="T6" fmla="*/ 312 w 346"/>
                  <a:gd name="T7" fmla="*/ 59 h 61"/>
                  <a:gd name="T8" fmla="*/ 312 w 346"/>
                  <a:gd name="T9" fmla="*/ 51 h 61"/>
                  <a:gd name="T10" fmla="*/ 294 w 346"/>
                  <a:gd name="T11" fmla="*/ 51 h 61"/>
                  <a:gd name="T12" fmla="*/ 293 w 346"/>
                  <a:gd name="T13" fmla="*/ 59 h 61"/>
                  <a:gd name="T14" fmla="*/ 63 w 346"/>
                  <a:gd name="T15" fmla="*/ 59 h 61"/>
                  <a:gd name="T16" fmla="*/ 64 w 346"/>
                  <a:gd name="T17" fmla="*/ 51 h 61"/>
                  <a:gd name="T18" fmla="*/ 44 w 346"/>
                  <a:gd name="T19" fmla="*/ 53 h 61"/>
                  <a:gd name="T20" fmla="*/ 42 w 346"/>
                  <a:gd name="T21" fmla="*/ 59 h 61"/>
                  <a:gd name="T22" fmla="*/ 0 w 346"/>
                  <a:gd name="T23" fmla="*/ 60 h 61"/>
                  <a:gd name="T24" fmla="*/ 30 w 346"/>
                  <a:gd name="T25" fmla="*/ 0 h 61"/>
                  <a:gd name="T26" fmla="*/ 30 w 346"/>
                  <a:gd name="T27" fmla="*/ 0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46"/>
                  <a:gd name="T43" fmla="*/ 0 h 61"/>
                  <a:gd name="T44" fmla="*/ 346 w 346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46" h="61">
                    <a:moveTo>
                      <a:pt x="30" y="0"/>
                    </a:moveTo>
                    <a:lnTo>
                      <a:pt x="341" y="0"/>
                    </a:lnTo>
                    <a:lnTo>
                      <a:pt x="345" y="60"/>
                    </a:lnTo>
                    <a:lnTo>
                      <a:pt x="312" y="59"/>
                    </a:lnTo>
                    <a:lnTo>
                      <a:pt x="312" y="51"/>
                    </a:lnTo>
                    <a:lnTo>
                      <a:pt x="294" y="51"/>
                    </a:lnTo>
                    <a:lnTo>
                      <a:pt x="293" y="59"/>
                    </a:lnTo>
                    <a:lnTo>
                      <a:pt x="63" y="59"/>
                    </a:lnTo>
                    <a:lnTo>
                      <a:pt x="64" y="51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0" y="6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8" name="Freeform 24"/>
              <p:cNvSpPr>
                <a:spLocks/>
              </p:cNvSpPr>
              <p:nvPr/>
            </p:nvSpPr>
            <p:spPr bwMode="auto">
              <a:xfrm>
                <a:off x="1202" y="3872"/>
                <a:ext cx="71" cy="29"/>
              </a:xfrm>
              <a:custGeom>
                <a:avLst/>
                <a:gdLst>
                  <a:gd name="T0" fmla="*/ 0 w 71"/>
                  <a:gd name="T1" fmla="*/ 0 h 29"/>
                  <a:gd name="T2" fmla="*/ 0 w 71"/>
                  <a:gd name="T3" fmla="*/ 0 h 29"/>
                  <a:gd name="T4" fmla="*/ 2 w 71"/>
                  <a:gd name="T5" fmla="*/ 28 h 29"/>
                  <a:gd name="T6" fmla="*/ 70 w 71"/>
                  <a:gd name="T7" fmla="*/ 28 h 29"/>
                  <a:gd name="T8" fmla="*/ 63 w 71"/>
                  <a:gd name="T9" fmla="*/ 0 h 29"/>
                  <a:gd name="T10" fmla="*/ 0 w 71"/>
                  <a:gd name="T11" fmla="*/ 0 h 29"/>
                  <a:gd name="T12" fmla="*/ 0 w 7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29"/>
                  <a:gd name="T23" fmla="*/ 71 w 71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29">
                    <a:moveTo>
                      <a:pt x="0" y="0"/>
                    </a:moveTo>
                    <a:lnTo>
                      <a:pt x="0" y="0"/>
                    </a:lnTo>
                    <a:lnTo>
                      <a:pt x="2" y="28"/>
                    </a:lnTo>
                    <a:lnTo>
                      <a:pt x="70" y="28"/>
                    </a:lnTo>
                    <a:lnTo>
                      <a:pt x="6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79" name="Freeform 25"/>
              <p:cNvSpPr>
                <a:spLocks/>
              </p:cNvSpPr>
              <p:nvPr/>
            </p:nvSpPr>
            <p:spPr bwMode="auto">
              <a:xfrm>
                <a:off x="1207" y="3903"/>
                <a:ext cx="73" cy="31"/>
              </a:xfrm>
              <a:custGeom>
                <a:avLst/>
                <a:gdLst>
                  <a:gd name="T0" fmla="*/ 22 w 73"/>
                  <a:gd name="T1" fmla="*/ 0 h 31"/>
                  <a:gd name="T2" fmla="*/ 22 w 73"/>
                  <a:gd name="T3" fmla="*/ 8 h 31"/>
                  <a:gd name="T4" fmla="*/ 0 w 73"/>
                  <a:gd name="T5" fmla="*/ 8 h 31"/>
                  <a:gd name="T6" fmla="*/ 3 w 73"/>
                  <a:gd name="T7" fmla="*/ 30 h 31"/>
                  <a:gd name="T8" fmla="*/ 72 w 73"/>
                  <a:gd name="T9" fmla="*/ 30 h 31"/>
                  <a:gd name="T10" fmla="*/ 66 w 73"/>
                  <a:gd name="T11" fmla="*/ 8 h 31"/>
                  <a:gd name="T12" fmla="*/ 44 w 73"/>
                  <a:gd name="T13" fmla="*/ 8 h 31"/>
                  <a:gd name="T14" fmla="*/ 44 w 73"/>
                  <a:gd name="T15" fmla="*/ 0 h 31"/>
                  <a:gd name="T16" fmla="*/ 22 w 73"/>
                  <a:gd name="T17" fmla="*/ 0 h 31"/>
                  <a:gd name="T18" fmla="*/ 22 w 73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3"/>
                  <a:gd name="T31" fmla="*/ 0 h 31"/>
                  <a:gd name="T32" fmla="*/ 73 w 73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3" h="31">
                    <a:moveTo>
                      <a:pt x="22" y="0"/>
                    </a:moveTo>
                    <a:lnTo>
                      <a:pt x="22" y="8"/>
                    </a:lnTo>
                    <a:lnTo>
                      <a:pt x="0" y="8"/>
                    </a:lnTo>
                    <a:lnTo>
                      <a:pt x="3" y="30"/>
                    </a:lnTo>
                    <a:lnTo>
                      <a:pt x="72" y="30"/>
                    </a:lnTo>
                    <a:lnTo>
                      <a:pt x="66" y="8"/>
                    </a:lnTo>
                    <a:lnTo>
                      <a:pt x="44" y="8"/>
                    </a:lnTo>
                    <a:lnTo>
                      <a:pt x="44" y="0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80" name="Freeform 26"/>
              <p:cNvSpPr>
                <a:spLocks/>
              </p:cNvSpPr>
              <p:nvPr/>
            </p:nvSpPr>
            <p:spPr bwMode="auto">
              <a:xfrm>
                <a:off x="1273" y="3874"/>
                <a:ext cx="106" cy="60"/>
              </a:xfrm>
              <a:custGeom>
                <a:avLst/>
                <a:gdLst>
                  <a:gd name="T0" fmla="*/ 0 w 106"/>
                  <a:gd name="T1" fmla="*/ 0 h 60"/>
                  <a:gd name="T2" fmla="*/ 17 w 106"/>
                  <a:gd name="T3" fmla="*/ 59 h 60"/>
                  <a:gd name="T4" fmla="*/ 105 w 106"/>
                  <a:gd name="T5" fmla="*/ 59 h 60"/>
                  <a:gd name="T6" fmla="*/ 80 w 106"/>
                  <a:gd name="T7" fmla="*/ 0 h 60"/>
                  <a:gd name="T8" fmla="*/ 0 w 106"/>
                  <a:gd name="T9" fmla="*/ 0 h 60"/>
                  <a:gd name="T10" fmla="*/ 0 w 106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60"/>
                  <a:gd name="T20" fmla="*/ 106 w 106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60">
                    <a:moveTo>
                      <a:pt x="0" y="0"/>
                    </a:moveTo>
                    <a:lnTo>
                      <a:pt x="17" y="59"/>
                    </a:lnTo>
                    <a:lnTo>
                      <a:pt x="105" y="59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81" name="AutoShape 27"/>
              <p:cNvSpPr>
                <a:spLocks noChangeArrowheads="1"/>
              </p:cNvSpPr>
              <p:nvPr/>
            </p:nvSpPr>
            <p:spPr bwMode="auto">
              <a:xfrm flipV="1">
                <a:off x="1015" y="3638"/>
                <a:ext cx="198" cy="36"/>
              </a:xfrm>
              <a:prstGeom prst="roundRect">
                <a:avLst>
                  <a:gd name="adj" fmla="val 15912"/>
                </a:avLst>
              </a:pr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2" name="AutoShape 28"/>
              <p:cNvSpPr>
                <a:spLocks noChangeArrowheads="1"/>
              </p:cNvSpPr>
              <p:nvPr/>
            </p:nvSpPr>
            <p:spPr bwMode="auto">
              <a:xfrm flipV="1">
                <a:off x="1260" y="3610"/>
                <a:ext cx="27" cy="1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3" name="AutoShape 29"/>
              <p:cNvSpPr>
                <a:spLocks noChangeArrowheads="1"/>
              </p:cNvSpPr>
              <p:nvPr/>
            </p:nvSpPr>
            <p:spPr bwMode="auto">
              <a:xfrm flipV="1">
                <a:off x="967" y="3658"/>
                <a:ext cx="294" cy="27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84" name="AutoShape 30"/>
              <p:cNvSpPr>
                <a:spLocks noChangeArrowheads="1"/>
              </p:cNvSpPr>
              <p:nvPr/>
            </p:nvSpPr>
            <p:spPr bwMode="auto">
              <a:xfrm flipV="1">
                <a:off x="968" y="3683"/>
                <a:ext cx="293" cy="7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40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1758" name="Text Box 31"/>
            <p:cNvSpPr txBox="1">
              <a:spLocks noChangeArrowheads="1"/>
            </p:cNvSpPr>
            <p:nvPr/>
          </p:nvSpPr>
          <p:spPr bwMode="auto">
            <a:xfrm>
              <a:off x="4424" y="4256"/>
              <a:ext cx="75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Resolver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4314825" y="5210175"/>
            <a:ext cx="330517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5616575" y="5421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Query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267200" y="2895600"/>
            <a:ext cx="3490913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5965825" y="3135313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Response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31752" name="Group 36"/>
          <p:cNvGrpSpPr>
            <a:grpSpLocks/>
          </p:cNvGrpSpPr>
          <p:nvPr/>
        </p:nvGrpSpPr>
        <p:grpSpPr bwMode="auto">
          <a:xfrm>
            <a:off x="990600" y="1752600"/>
            <a:ext cx="3322638" cy="4410075"/>
            <a:chOff x="611" y="664"/>
            <a:chExt cx="2106" cy="3218"/>
          </a:xfrm>
        </p:grpSpPr>
        <p:sp>
          <p:nvSpPr>
            <p:cNvPr id="31753" name="Rectangle 37"/>
            <p:cNvSpPr>
              <a:spLocks noChangeArrowheads="1"/>
            </p:cNvSpPr>
            <p:nvPr/>
          </p:nvSpPr>
          <p:spPr bwMode="auto">
            <a:xfrm>
              <a:off x="655" y="960"/>
              <a:ext cx="2050" cy="9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Authoritative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(primary master and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slave zones)</a:t>
              </a:r>
            </a:p>
          </p:txBody>
        </p:sp>
        <p:sp>
          <p:nvSpPr>
            <p:cNvPr id="31754" name="Rectangle 38"/>
            <p:cNvSpPr>
              <a:spLocks noChangeArrowheads="1"/>
            </p:cNvSpPr>
            <p:nvPr/>
          </p:nvSpPr>
          <p:spPr bwMode="auto">
            <a:xfrm>
              <a:off x="655" y="2908"/>
              <a:ext cx="2050" cy="974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Agent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(looks up queries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on behalf of resolvers)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1755" name="Rectangle 39"/>
            <p:cNvSpPr>
              <a:spLocks noChangeArrowheads="1"/>
            </p:cNvSpPr>
            <p:nvPr/>
          </p:nvSpPr>
          <p:spPr bwMode="auto">
            <a:xfrm>
              <a:off x="655" y="1934"/>
              <a:ext cx="2050" cy="974"/>
            </a:xfrm>
            <a:prstGeom prst="rect">
              <a:avLst/>
            </a:prstGeom>
            <a:solidFill>
              <a:srgbClr val="AAAA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Cache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(responses from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other name servers)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1756" name="Text Box 40"/>
            <p:cNvSpPr txBox="1">
              <a:spLocks noChangeArrowheads="1"/>
            </p:cNvSpPr>
            <p:nvPr/>
          </p:nvSpPr>
          <p:spPr bwMode="auto">
            <a:xfrm>
              <a:off x="611" y="664"/>
              <a:ext cx="21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Name Server Process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8" grpId="0" animBg="1"/>
      <p:bldP spid="45089" grpId="0" autoUpdateAnimBg="0"/>
      <p:bldP spid="45090" grpId="0" animBg="1"/>
      <p:bldP spid="4509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DNS History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96863" y="1604963"/>
            <a:ext cx="8548687" cy="4562475"/>
          </a:xfrm>
        </p:spPr>
        <p:txBody>
          <a:bodyPr/>
          <a:lstStyle/>
          <a:p>
            <a:pPr marL="609600" indent="-609600" eaLnBrk="1" hangingPunct="1"/>
            <a:r>
              <a:rPr lang="en-US" altLang="zh-CN" smtClean="0">
                <a:ea typeface="SimSun" pitchFamily="2" charset="-122"/>
              </a:rPr>
              <a:t>ARPANET utilized a central file HOSTS.TXT</a:t>
            </a:r>
          </a:p>
          <a:p>
            <a:pPr marL="990600" lvl="1" indent="-533400" eaLnBrk="1" hangingPunct="1"/>
            <a:r>
              <a:rPr lang="en-US" altLang="zh-CN" smtClean="0">
                <a:ea typeface="SimSun" pitchFamily="2" charset="-122"/>
              </a:rPr>
              <a:t>Contains names to addresses mapping</a:t>
            </a:r>
          </a:p>
          <a:p>
            <a:pPr marL="990600" lvl="1" indent="-533400" eaLnBrk="1" hangingPunct="1"/>
            <a:r>
              <a:rPr lang="en-US" altLang="zh-CN" smtClean="0">
                <a:ea typeface="SimSun" pitchFamily="2" charset="-122"/>
              </a:rPr>
              <a:t>Maintained by SRI’s NIC (</a:t>
            </a:r>
            <a:r>
              <a:rPr lang="en-US" altLang="en-US" i="1" smtClean="0"/>
              <a:t>Stanford-Research-Institute: Network-Information-Center)</a:t>
            </a:r>
            <a:endParaRPr lang="en-US" altLang="zh-CN" smtClean="0">
              <a:ea typeface="SimSun" pitchFamily="2" charset="-122"/>
            </a:endParaRPr>
          </a:p>
          <a:p>
            <a:pPr marL="609600" indent="-609600" eaLnBrk="1" hangingPunct="1"/>
            <a:endParaRPr lang="en-US" altLang="zh-CN" smtClean="0">
              <a:ea typeface="SimSun" pitchFamily="2" charset="-122"/>
            </a:endParaRPr>
          </a:p>
          <a:p>
            <a:pPr marL="609600" indent="-609600" eaLnBrk="1" hangingPunct="1"/>
            <a:r>
              <a:rPr lang="en-US" altLang="zh-CN" smtClean="0">
                <a:ea typeface="SimSun" pitchFamily="2" charset="-122"/>
              </a:rPr>
              <a:t>Administrators email changes to NIC</a:t>
            </a:r>
          </a:p>
          <a:p>
            <a:pPr marL="990600" lvl="1" indent="-533400" eaLnBrk="1" hangingPunct="1"/>
            <a:r>
              <a:rPr lang="en-US" altLang="zh-CN" smtClean="0">
                <a:ea typeface="SimSun" pitchFamily="2" charset="-122"/>
              </a:rPr>
              <a:t>NIC updates HOSTS.TXT periodically</a:t>
            </a:r>
          </a:p>
          <a:p>
            <a:pPr marL="609600" indent="-609600" eaLnBrk="1" hangingPunct="1"/>
            <a:r>
              <a:rPr lang="en-US" altLang="zh-CN" smtClean="0">
                <a:ea typeface="SimSun" pitchFamily="2" charset="-122"/>
              </a:rPr>
              <a:t>Administrators FTP (download) HOSTS.TXT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Using Other Name Servers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5113" y="4164013"/>
            <a:ext cx="1698625" cy="1092200"/>
            <a:chOff x="4272" y="2384"/>
            <a:chExt cx="1186" cy="903"/>
          </a:xfrm>
        </p:grpSpPr>
        <p:grpSp>
          <p:nvGrpSpPr>
            <p:cNvPr id="32814" name="Group 4"/>
            <p:cNvGrpSpPr>
              <a:grpSpLocks/>
            </p:cNvGrpSpPr>
            <p:nvPr/>
          </p:nvGrpSpPr>
          <p:grpSpPr bwMode="auto">
            <a:xfrm>
              <a:off x="4272" y="2384"/>
              <a:ext cx="438" cy="768"/>
              <a:chOff x="4018" y="2795"/>
              <a:chExt cx="438" cy="768"/>
            </a:xfrm>
          </p:grpSpPr>
          <p:sp>
            <p:nvSpPr>
              <p:cNvPr id="32816" name="AutoShape 5"/>
              <p:cNvSpPr>
                <a:spLocks noChangeArrowheads="1"/>
              </p:cNvSpPr>
              <p:nvPr/>
            </p:nvSpPr>
            <p:spPr bwMode="auto">
              <a:xfrm flipV="1">
                <a:off x="4018" y="2795"/>
                <a:ext cx="438" cy="734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A2A2A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17" name="AutoShape 6"/>
              <p:cNvSpPr>
                <a:spLocks noChangeArrowheads="1"/>
              </p:cNvSpPr>
              <p:nvPr/>
            </p:nvSpPr>
            <p:spPr bwMode="auto">
              <a:xfrm flipV="1">
                <a:off x="4027" y="3529"/>
                <a:ext cx="424" cy="3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18" name="Line 7"/>
              <p:cNvSpPr>
                <a:spLocks noChangeShapeType="1"/>
              </p:cNvSpPr>
              <p:nvPr/>
            </p:nvSpPr>
            <p:spPr bwMode="auto">
              <a:xfrm>
                <a:off x="4041" y="2795"/>
                <a:ext cx="0" cy="734"/>
              </a:xfrm>
              <a:prstGeom prst="line">
                <a:avLst/>
              </a:prstGeom>
              <a:noFill/>
              <a:ln w="9405">
                <a:solidFill>
                  <a:srgbClr val="2F2F2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9" name="Freeform 8"/>
              <p:cNvSpPr>
                <a:spLocks/>
              </p:cNvSpPr>
              <p:nvPr/>
            </p:nvSpPr>
            <p:spPr bwMode="auto">
              <a:xfrm>
                <a:off x="4044" y="2801"/>
                <a:ext cx="388" cy="727"/>
              </a:xfrm>
              <a:custGeom>
                <a:avLst/>
                <a:gdLst>
                  <a:gd name="T0" fmla="*/ 0 w 388"/>
                  <a:gd name="T1" fmla="*/ 726 h 727"/>
                  <a:gd name="T2" fmla="*/ 0 w 388"/>
                  <a:gd name="T3" fmla="*/ 0 h 727"/>
                  <a:gd name="T4" fmla="*/ 387 w 388"/>
                  <a:gd name="T5" fmla="*/ 0 h 727"/>
                  <a:gd name="T6" fmla="*/ 0 60000 65536"/>
                  <a:gd name="T7" fmla="*/ 0 60000 65536"/>
                  <a:gd name="T8" fmla="*/ 0 60000 65536"/>
                  <a:gd name="T9" fmla="*/ 0 w 388"/>
                  <a:gd name="T10" fmla="*/ 0 h 727"/>
                  <a:gd name="T11" fmla="*/ 388 w 388"/>
                  <a:gd name="T12" fmla="*/ 727 h 7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8" h="727">
                    <a:moveTo>
                      <a:pt x="0" y="726"/>
                    </a:moveTo>
                    <a:lnTo>
                      <a:pt x="0" y="0"/>
                    </a:lnTo>
                    <a:lnTo>
                      <a:pt x="387" y="0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0" name="Freeform 9"/>
              <p:cNvSpPr>
                <a:spLocks/>
              </p:cNvSpPr>
              <p:nvPr/>
            </p:nvSpPr>
            <p:spPr bwMode="auto">
              <a:xfrm>
                <a:off x="4020" y="2798"/>
                <a:ext cx="18" cy="728"/>
              </a:xfrm>
              <a:custGeom>
                <a:avLst/>
                <a:gdLst>
                  <a:gd name="T0" fmla="*/ 0 w 18"/>
                  <a:gd name="T1" fmla="*/ 727 h 728"/>
                  <a:gd name="T2" fmla="*/ 0 w 18"/>
                  <a:gd name="T3" fmla="*/ 0 h 728"/>
                  <a:gd name="T4" fmla="*/ 17 w 18"/>
                  <a:gd name="T5" fmla="*/ 0 h 728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728"/>
                  <a:gd name="T11" fmla="*/ 18 w 18"/>
                  <a:gd name="T12" fmla="*/ 728 h 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728">
                    <a:moveTo>
                      <a:pt x="0" y="727"/>
                    </a:move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1" name="Freeform 10"/>
              <p:cNvSpPr>
                <a:spLocks/>
              </p:cNvSpPr>
              <p:nvPr/>
            </p:nvSpPr>
            <p:spPr bwMode="auto">
              <a:xfrm>
                <a:off x="4435" y="2798"/>
                <a:ext cx="20" cy="728"/>
              </a:xfrm>
              <a:custGeom>
                <a:avLst/>
                <a:gdLst>
                  <a:gd name="T0" fmla="*/ 0 w 20"/>
                  <a:gd name="T1" fmla="*/ 0 h 728"/>
                  <a:gd name="T2" fmla="*/ 19 w 20"/>
                  <a:gd name="T3" fmla="*/ 0 h 728"/>
                  <a:gd name="T4" fmla="*/ 19 w 20"/>
                  <a:gd name="T5" fmla="*/ 727 h 728"/>
                  <a:gd name="T6" fmla="*/ 0 60000 65536"/>
                  <a:gd name="T7" fmla="*/ 0 60000 65536"/>
                  <a:gd name="T8" fmla="*/ 0 60000 65536"/>
                  <a:gd name="T9" fmla="*/ 0 w 20"/>
                  <a:gd name="T10" fmla="*/ 0 h 728"/>
                  <a:gd name="T11" fmla="*/ 20 w 20"/>
                  <a:gd name="T12" fmla="*/ 728 h 7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" h="728">
                    <a:moveTo>
                      <a:pt x="0" y="0"/>
                    </a:moveTo>
                    <a:lnTo>
                      <a:pt x="19" y="0"/>
                    </a:lnTo>
                    <a:lnTo>
                      <a:pt x="19" y="727"/>
                    </a:lnTo>
                  </a:path>
                </a:pathLst>
              </a:custGeom>
              <a:noFill/>
              <a:ln w="940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2" name="Line 11"/>
              <p:cNvSpPr>
                <a:spLocks noChangeShapeType="1"/>
              </p:cNvSpPr>
              <p:nvPr/>
            </p:nvSpPr>
            <p:spPr bwMode="auto">
              <a:xfrm>
                <a:off x="4435" y="2795"/>
                <a:ext cx="0" cy="739"/>
              </a:xfrm>
              <a:prstGeom prst="line">
                <a:avLst/>
              </a:prstGeom>
              <a:noFill/>
              <a:ln w="9405">
                <a:solidFill>
                  <a:srgbClr val="2F2F2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23" name="AutoShape 12"/>
              <p:cNvSpPr>
                <a:spLocks noChangeArrowheads="1"/>
              </p:cNvSpPr>
              <p:nvPr/>
            </p:nvSpPr>
            <p:spPr bwMode="auto">
              <a:xfrm flipV="1">
                <a:off x="4056" y="2848"/>
                <a:ext cx="76" cy="160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4" name="AutoShape 13"/>
              <p:cNvSpPr>
                <a:spLocks noChangeArrowheads="1"/>
              </p:cNvSpPr>
              <p:nvPr/>
            </p:nvSpPr>
            <p:spPr bwMode="auto">
              <a:xfrm flipV="1">
                <a:off x="4063" y="2857"/>
                <a:ext cx="61" cy="143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5" name="AutoShape 14"/>
              <p:cNvSpPr>
                <a:spLocks noChangeArrowheads="1"/>
              </p:cNvSpPr>
              <p:nvPr/>
            </p:nvSpPr>
            <p:spPr bwMode="auto">
              <a:xfrm flipV="1">
                <a:off x="4066" y="2954"/>
                <a:ext cx="57" cy="42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6" name="AutoShape 15"/>
              <p:cNvSpPr>
                <a:spLocks noChangeArrowheads="1"/>
              </p:cNvSpPr>
              <p:nvPr/>
            </p:nvSpPr>
            <p:spPr bwMode="auto">
              <a:xfrm flipV="1">
                <a:off x="4066" y="2860"/>
                <a:ext cx="25" cy="92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7" name="AutoShape 16"/>
              <p:cNvSpPr>
                <a:spLocks noChangeArrowheads="1"/>
              </p:cNvSpPr>
              <p:nvPr/>
            </p:nvSpPr>
            <p:spPr bwMode="auto">
              <a:xfrm flipV="1">
                <a:off x="4103" y="2864"/>
                <a:ext cx="17" cy="79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8" name="AutoShape 17"/>
              <p:cNvSpPr>
                <a:spLocks noChangeArrowheads="1"/>
              </p:cNvSpPr>
              <p:nvPr/>
            </p:nvSpPr>
            <p:spPr bwMode="auto">
              <a:xfrm flipV="1">
                <a:off x="4071" y="2886"/>
                <a:ext cx="15" cy="59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29" name="AutoShape 18"/>
              <p:cNvSpPr>
                <a:spLocks noChangeArrowheads="1"/>
              </p:cNvSpPr>
              <p:nvPr/>
            </p:nvSpPr>
            <p:spPr bwMode="auto">
              <a:xfrm flipV="1">
                <a:off x="4072" y="2886"/>
                <a:ext cx="14" cy="4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0" name="AutoShape 19"/>
              <p:cNvSpPr>
                <a:spLocks noChangeArrowheads="1"/>
              </p:cNvSpPr>
              <p:nvPr/>
            </p:nvSpPr>
            <p:spPr bwMode="auto">
              <a:xfrm flipV="1">
                <a:off x="4091" y="2860"/>
                <a:ext cx="4" cy="92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1" name="AutoShape 20"/>
              <p:cNvSpPr>
                <a:spLocks noChangeArrowheads="1"/>
              </p:cNvSpPr>
              <p:nvPr/>
            </p:nvSpPr>
            <p:spPr bwMode="auto">
              <a:xfrm flipV="1">
                <a:off x="4098" y="2864"/>
                <a:ext cx="8" cy="79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2" name="AutoShape 21"/>
              <p:cNvSpPr>
                <a:spLocks noChangeArrowheads="1"/>
              </p:cNvSpPr>
              <p:nvPr/>
            </p:nvSpPr>
            <p:spPr bwMode="auto">
              <a:xfrm flipV="1">
                <a:off x="4080" y="2960"/>
                <a:ext cx="7" cy="3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8F8F8F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3" name="Oval 22"/>
              <p:cNvSpPr>
                <a:spLocks noChangeArrowheads="1"/>
              </p:cNvSpPr>
              <p:nvPr/>
            </p:nvSpPr>
            <p:spPr bwMode="auto">
              <a:xfrm>
                <a:off x="4071" y="2963"/>
                <a:ext cx="6" cy="6"/>
              </a:xfrm>
              <a:prstGeom prst="ellipse">
                <a:avLst/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4" name="Oval 23"/>
              <p:cNvSpPr>
                <a:spLocks noChangeArrowheads="1"/>
              </p:cNvSpPr>
              <p:nvPr/>
            </p:nvSpPr>
            <p:spPr bwMode="auto">
              <a:xfrm>
                <a:off x="4071" y="2980"/>
                <a:ext cx="6" cy="5"/>
              </a:xfrm>
              <a:prstGeom prst="ellipse">
                <a:avLst/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5" name="Freeform 24"/>
              <p:cNvSpPr>
                <a:spLocks/>
              </p:cNvSpPr>
              <p:nvPr/>
            </p:nvSpPr>
            <p:spPr bwMode="auto">
              <a:xfrm>
                <a:off x="4056" y="2847"/>
                <a:ext cx="79" cy="164"/>
              </a:xfrm>
              <a:custGeom>
                <a:avLst/>
                <a:gdLst>
                  <a:gd name="T0" fmla="*/ 77 w 79"/>
                  <a:gd name="T1" fmla="*/ 0 h 164"/>
                  <a:gd name="T2" fmla="*/ 78 w 79"/>
                  <a:gd name="T3" fmla="*/ 163 h 164"/>
                  <a:gd name="T4" fmla="*/ 0 w 79"/>
                  <a:gd name="T5" fmla="*/ 163 h 164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64"/>
                  <a:gd name="T11" fmla="*/ 79 w 79"/>
                  <a:gd name="T12" fmla="*/ 164 h 1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64">
                    <a:moveTo>
                      <a:pt x="77" y="0"/>
                    </a:moveTo>
                    <a:lnTo>
                      <a:pt x="78" y="163"/>
                    </a:lnTo>
                    <a:lnTo>
                      <a:pt x="0" y="163"/>
                    </a:lnTo>
                  </a:path>
                </a:pathLst>
              </a:custGeom>
              <a:noFill/>
              <a:ln w="9405">
                <a:solidFill>
                  <a:srgbClr val="40404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36" name="AutoShape 25"/>
              <p:cNvSpPr>
                <a:spLocks noChangeArrowheads="1"/>
              </p:cNvSpPr>
              <p:nvPr/>
            </p:nvSpPr>
            <p:spPr bwMode="auto">
              <a:xfrm flipV="1">
                <a:off x="4106" y="2961"/>
                <a:ext cx="6" cy="13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8F8F8F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7" name="AutoShape 26"/>
              <p:cNvSpPr>
                <a:spLocks noChangeArrowheads="1"/>
              </p:cNvSpPr>
              <p:nvPr/>
            </p:nvSpPr>
            <p:spPr bwMode="auto">
              <a:xfrm flipV="1">
                <a:off x="4155" y="2853"/>
                <a:ext cx="264" cy="153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8" name="AutoShape 27"/>
              <p:cNvSpPr>
                <a:spLocks noChangeArrowheads="1"/>
              </p:cNvSpPr>
              <p:nvPr/>
            </p:nvSpPr>
            <p:spPr bwMode="auto">
              <a:xfrm flipV="1">
                <a:off x="4156" y="2880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39" name="AutoShape 28"/>
              <p:cNvSpPr>
                <a:spLocks noChangeArrowheads="1"/>
              </p:cNvSpPr>
              <p:nvPr/>
            </p:nvSpPr>
            <p:spPr bwMode="auto">
              <a:xfrm flipV="1">
                <a:off x="4156" y="2910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0" name="AutoShape 29"/>
              <p:cNvSpPr>
                <a:spLocks noChangeArrowheads="1"/>
              </p:cNvSpPr>
              <p:nvPr/>
            </p:nvSpPr>
            <p:spPr bwMode="auto">
              <a:xfrm flipV="1">
                <a:off x="4156" y="2943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1" name="AutoShape 30"/>
              <p:cNvSpPr>
                <a:spLocks noChangeArrowheads="1"/>
              </p:cNvSpPr>
              <p:nvPr/>
            </p:nvSpPr>
            <p:spPr bwMode="auto">
              <a:xfrm flipV="1">
                <a:off x="4156" y="2974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842" name="Group 31"/>
              <p:cNvGrpSpPr>
                <a:grpSpLocks/>
              </p:cNvGrpSpPr>
              <p:nvPr/>
            </p:nvGrpSpPr>
            <p:grpSpPr bwMode="auto">
              <a:xfrm>
                <a:off x="4168" y="2854"/>
                <a:ext cx="238" cy="152"/>
                <a:chOff x="4168" y="2854"/>
                <a:chExt cx="238" cy="152"/>
              </a:xfrm>
            </p:grpSpPr>
            <p:sp>
              <p:nvSpPr>
                <p:cNvPr id="32899" name="Line 32"/>
                <p:cNvSpPr>
                  <a:spLocks noChangeShapeType="1"/>
                </p:cNvSpPr>
                <p:nvPr/>
              </p:nvSpPr>
              <p:spPr bwMode="auto">
                <a:xfrm>
                  <a:off x="4168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0" name="Line 33"/>
                <p:cNvSpPr>
                  <a:spLocks noChangeShapeType="1"/>
                </p:cNvSpPr>
                <p:nvPr/>
              </p:nvSpPr>
              <p:spPr bwMode="auto">
                <a:xfrm>
                  <a:off x="4182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1" name="Line 34"/>
                <p:cNvSpPr>
                  <a:spLocks noChangeShapeType="1"/>
                </p:cNvSpPr>
                <p:nvPr/>
              </p:nvSpPr>
              <p:spPr bwMode="auto">
                <a:xfrm>
                  <a:off x="41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2" name="Line 35"/>
                <p:cNvSpPr>
                  <a:spLocks noChangeShapeType="1"/>
                </p:cNvSpPr>
                <p:nvPr/>
              </p:nvSpPr>
              <p:spPr bwMode="auto">
                <a:xfrm>
                  <a:off x="42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3" name="Line 36"/>
                <p:cNvSpPr>
                  <a:spLocks noChangeShapeType="1"/>
                </p:cNvSpPr>
                <p:nvPr/>
              </p:nvSpPr>
              <p:spPr bwMode="auto">
                <a:xfrm>
                  <a:off x="421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4" name="Line 37"/>
                <p:cNvSpPr>
                  <a:spLocks noChangeShapeType="1"/>
                </p:cNvSpPr>
                <p:nvPr/>
              </p:nvSpPr>
              <p:spPr bwMode="auto">
                <a:xfrm>
                  <a:off x="4231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5" name="Line 38"/>
                <p:cNvSpPr>
                  <a:spLocks noChangeShapeType="1"/>
                </p:cNvSpPr>
                <p:nvPr/>
              </p:nvSpPr>
              <p:spPr bwMode="auto">
                <a:xfrm>
                  <a:off x="4243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6" name="Line 39"/>
                <p:cNvSpPr>
                  <a:spLocks noChangeShapeType="1"/>
                </p:cNvSpPr>
                <p:nvPr/>
              </p:nvSpPr>
              <p:spPr bwMode="auto">
                <a:xfrm>
                  <a:off x="425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7" name="Line 40"/>
                <p:cNvSpPr>
                  <a:spLocks noChangeShapeType="1"/>
                </p:cNvSpPr>
                <p:nvPr/>
              </p:nvSpPr>
              <p:spPr bwMode="auto">
                <a:xfrm>
                  <a:off x="426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8" name="Line 41"/>
                <p:cNvSpPr>
                  <a:spLocks noChangeShapeType="1"/>
                </p:cNvSpPr>
                <p:nvPr/>
              </p:nvSpPr>
              <p:spPr bwMode="auto">
                <a:xfrm>
                  <a:off x="4282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09" name="Line 42"/>
                <p:cNvSpPr>
                  <a:spLocks noChangeShapeType="1"/>
                </p:cNvSpPr>
                <p:nvPr/>
              </p:nvSpPr>
              <p:spPr bwMode="auto">
                <a:xfrm>
                  <a:off x="42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0" name="Line 43"/>
                <p:cNvSpPr>
                  <a:spLocks noChangeShapeType="1"/>
                </p:cNvSpPr>
                <p:nvPr/>
              </p:nvSpPr>
              <p:spPr bwMode="auto">
                <a:xfrm>
                  <a:off x="43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1" name="Line 44"/>
                <p:cNvSpPr>
                  <a:spLocks noChangeShapeType="1"/>
                </p:cNvSpPr>
                <p:nvPr/>
              </p:nvSpPr>
              <p:spPr bwMode="auto">
                <a:xfrm>
                  <a:off x="431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2" name="Line 45"/>
                <p:cNvSpPr>
                  <a:spLocks noChangeShapeType="1"/>
                </p:cNvSpPr>
                <p:nvPr/>
              </p:nvSpPr>
              <p:spPr bwMode="auto">
                <a:xfrm>
                  <a:off x="4330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3" name="Line 46"/>
                <p:cNvSpPr>
                  <a:spLocks noChangeShapeType="1"/>
                </p:cNvSpPr>
                <p:nvPr/>
              </p:nvSpPr>
              <p:spPr bwMode="auto">
                <a:xfrm>
                  <a:off x="434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4" name="Line 47"/>
                <p:cNvSpPr>
                  <a:spLocks noChangeShapeType="1"/>
                </p:cNvSpPr>
                <p:nvPr/>
              </p:nvSpPr>
              <p:spPr bwMode="auto">
                <a:xfrm>
                  <a:off x="4357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5" name="Line 48"/>
                <p:cNvSpPr>
                  <a:spLocks noChangeShapeType="1"/>
                </p:cNvSpPr>
                <p:nvPr/>
              </p:nvSpPr>
              <p:spPr bwMode="auto">
                <a:xfrm>
                  <a:off x="4369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6" name="Line 49"/>
                <p:cNvSpPr>
                  <a:spLocks noChangeShapeType="1"/>
                </p:cNvSpPr>
                <p:nvPr/>
              </p:nvSpPr>
              <p:spPr bwMode="auto">
                <a:xfrm>
                  <a:off x="4381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7" name="Line 50"/>
                <p:cNvSpPr>
                  <a:spLocks noChangeShapeType="1"/>
                </p:cNvSpPr>
                <p:nvPr/>
              </p:nvSpPr>
              <p:spPr bwMode="auto">
                <a:xfrm>
                  <a:off x="4394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918" name="Line 51"/>
                <p:cNvSpPr>
                  <a:spLocks noChangeShapeType="1"/>
                </p:cNvSpPr>
                <p:nvPr/>
              </p:nvSpPr>
              <p:spPr bwMode="auto">
                <a:xfrm>
                  <a:off x="4406" y="2854"/>
                  <a:ext cx="0" cy="152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43" name="AutoShape 52"/>
              <p:cNvSpPr>
                <a:spLocks noChangeArrowheads="1"/>
              </p:cNvSpPr>
              <p:nvPr/>
            </p:nvSpPr>
            <p:spPr bwMode="auto">
              <a:xfrm flipV="1">
                <a:off x="4155" y="3112"/>
                <a:ext cx="264" cy="15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4" name="AutoShape 53"/>
              <p:cNvSpPr>
                <a:spLocks noChangeArrowheads="1"/>
              </p:cNvSpPr>
              <p:nvPr/>
            </p:nvSpPr>
            <p:spPr bwMode="auto">
              <a:xfrm flipV="1">
                <a:off x="4156" y="3138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5" name="AutoShape 54"/>
              <p:cNvSpPr>
                <a:spLocks noChangeArrowheads="1"/>
              </p:cNvSpPr>
              <p:nvPr/>
            </p:nvSpPr>
            <p:spPr bwMode="auto">
              <a:xfrm flipV="1">
                <a:off x="4156" y="3169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6" name="AutoShape 55"/>
              <p:cNvSpPr>
                <a:spLocks noChangeArrowheads="1"/>
              </p:cNvSpPr>
              <p:nvPr/>
            </p:nvSpPr>
            <p:spPr bwMode="auto">
              <a:xfrm flipV="1">
                <a:off x="4156" y="3202"/>
                <a:ext cx="261" cy="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47" name="AutoShape 56"/>
              <p:cNvSpPr>
                <a:spLocks noChangeArrowheads="1"/>
              </p:cNvSpPr>
              <p:nvPr/>
            </p:nvSpPr>
            <p:spPr bwMode="auto">
              <a:xfrm flipV="1">
                <a:off x="4156" y="3232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848" name="Group 57"/>
              <p:cNvGrpSpPr>
                <a:grpSpLocks/>
              </p:cNvGrpSpPr>
              <p:nvPr/>
            </p:nvGrpSpPr>
            <p:grpSpPr bwMode="auto">
              <a:xfrm>
                <a:off x="4168" y="3112"/>
                <a:ext cx="238" cy="151"/>
                <a:chOff x="4168" y="3112"/>
                <a:chExt cx="238" cy="151"/>
              </a:xfrm>
            </p:grpSpPr>
            <p:sp>
              <p:nvSpPr>
                <p:cNvPr id="32879" name="Line 58"/>
                <p:cNvSpPr>
                  <a:spLocks noChangeShapeType="1"/>
                </p:cNvSpPr>
                <p:nvPr/>
              </p:nvSpPr>
              <p:spPr bwMode="auto">
                <a:xfrm>
                  <a:off x="4168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0" name="Line 59"/>
                <p:cNvSpPr>
                  <a:spLocks noChangeShapeType="1"/>
                </p:cNvSpPr>
                <p:nvPr/>
              </p:nvSpPr>
              <p:spPr bwMode="auto">
                <a:xfrm>
                  <a:off x="4182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1" name="Line 60"/>
                <p:cNvSpPr>
                  <a:spLocks noChangeShapeType="1"/>
                </p:cNvSpPr>
                <p:nvPr/>
              </p:nvSpPr>
              <p:spPr bwMode="auto">
                <a:xfrm>
                  <a:off x="41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2" name="Line 61"/>
                <p:cNvSpPr>
                  <a:spLocks noChangeShapeType="1"/>
                </p:cNvSpPr>
                <p:nvPr/>
              </p:nvSpPr>
              <p:spPr bwMode="auto">
                <a:xfrm>
                  <a:off x="42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3" name="Line 62"/>
                <p:cNvSpPr>
                  <a:spLocks noChangeShapeType="1"/>
                </p:cNvSpPr>
                <p:nvPr/>
              </p:nvSpPr>
              <p:spPr bwMode="auto">
                <a:xfrm>
                  <a:off x="421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4" name="Line 63"/>
                <p:cNvSpPr>
                  <a:spLocks noChangeShapeType="1"/>
                </p:cNvSpPr>
                <p:nvPr/>
              </p:nvSpPr>
              <p:spPr bwMode="auto">
                <a:xfrm>
                  <a:off x="4231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5" name="Line 64"/>
                <p:cNvSpPr>
                  <a:spLocks noChangeShapeType="1"/>
                </p:cNvSpPr>
                <p:nvPr/>
              </p:nvSpPr>
              <p:spPr bwMode="auto">
                <a:xfrm>
                  <a:off x="4243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6" name="Line 65"/>
                <p:cNvSpPr>
                  <a:spLocks noChangeShapeType="1"/>
                </p:cNvSpPr>
                <p:nvPr/>
              </p:nvSpPr>
              <p:spPr bwMode="auto">
                <a:xfrm>
                  <a:off x="425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7" name="Line 66"/>
                <p:cNvSpPr>
                  <a:spLocks noChangeShapeType="1"/>
                </p:cNvSpPr>
                <p:nvPr/>
              </p:nvSpPr>
              <p:spPr bwMode="auto">
                <a:xfrm>
                  <a:off x="426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8" name="Line 67"/>
                <p:cNvSpPr>
                  <a:spLocks noChangeShapeType="1"/>
                </p:cNvSpPr>
                <p:nvPr/>
              </p:nvSpPr>
              <p:spPr bwMode="auto">
                <a:xfrm>
                  <a:off x="4282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89" name="Line 68"/>
                <p:cNvSpPr>
                  <a:spLocks noChangeShapeType="1"/>
                </p:cNvSpPr>
                <p:nvPr/>
              </p:nvSpPr>
              <p:spPr bwMode="auto">
                <a:xfrm>
                  <a:off x="42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0" name="Line 69"/>
                <p:cNvSpPr>
                  <a:spLocks noChangeShapeType="1"/>
                </p:cNvSpPr>
                <p:nvPr/>
              </p:nvSpPr>
              <p:spPr bwMode="auto">
                <a:xfrm>
                  <a:off x="43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1" name="Line 70"/>
                <p:cNvSpPr>
                  <a:spLocks noChangeShapeType="1"/>
                </p:cNvSpPr>
                <p:nvPr/>
              </p:nvSpPr>
              <p:spPr bwMode="auto">
                <a:xfrm>
                  <a:off x="431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2" name="Line 71"/>
                <p:cNvSpPr>
                  <a:spLocks noChangeShapeType="1"/>
                </p:cNvSpPr>
                <p:nvPr/>
              </p:nvSpPr>
              <p:spPr bwMode="auto">
                <a:xfrm>
                  <a:off x="4330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3" name="Line 72"/>
                <p:cNvSpPr>
                  <a:spLocks noChangeShapeType="1"/>
                </p:cNvSpPr>
                <p:nvPr/>
              </p:nvSpPr>
              <p:spPr bwMode="auto">
                <a:xfrm>
                  <a:off x="434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4" name="Line 73"/>
                <p:cNvSpPr>
                  <a:spLocks noChangeShapeType="1"/>
                </p:cNvSpPr>
                <p:nvPr/>
              </p:nvSpPr>
              <p:spPr bwMode="auto">
                <a:xfrm>
                  <a:off x="4357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5" name="Line 74"/>
                <p:cNvSpPr>
                  <a:spLocks noChangeShapeType="1"/>
                </p:cNvSpPr>
                <p:nvPr/>
              </p:nvSpPr>
              <p:spPr bwMode="auto">
                <a:xfrm>
                  <a:off x="4369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6" name="Line 75"/>
                <p:cNvSpPr>
                  <a:spLocks noChangeShapeType="1"/>
                </p:cNvSpPr>
                <p:nvPr/>
              </p:nvSpPr>
              <p:spPr bwMode="auto">
                <a:xfrm>
                  <a:off x="4381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7" name="Line 76"/>
                <p:cNvSpPr>
                  <a:spLocks noChangeShapeType="1"/>
                </p:cNvSpPr>
                <p:nvPr/>
              </p:nvSpPr>
              <p:spPr bwMode="auto">
                <a:xfrm>
                  <a:off x="4394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98" name="Line 77"/>
                <p:cNvSpPr>
                  <a:spLocks noChangeShapeType="1"/>
                </p:cNvSpPr>
                <p:nvPr/>
              </p:nvSpPr>
              <p:spPr bwMode="auto">
                <a:xfrm>
                  <a:off x="4406" y="3112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49" name="AutoShape 78"/>
              <p:cNvSpPr>
                <a:spLocks noChangeArrowheads="1"/>
              </p:cNvSpPr>
              <p:nvPr/>
            </p:nvSpPr>
            <p:spPr bwMode="auto">
              <a:xfrm flipV="1">
                <a:off x="4155" y="3360"/>
                <a:ext cx="264" cy="15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0" name="AutoShape 79"/>
              <p:cNvSpPr>
                <a:spLocks noChangeArrowheads="1"/>
              </p:cNvSpPr>
              <p:nvPr/>
            </p:nvSpPr>
            <p:spPr bwMode="auto">
              <a:xfrm flipV="1">
                <a:off x="4156" y="3386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1" name="AutoShape 80"/>
              <p:cNvSpPr>
                <a:spLocks noChangeArrowheads="1"/>
              </p:cNvSpPr>
              <p:nvPr/>
            </p:nvSpPr>
            <p:spPr bwMode="auto">
              <a:xfrm flipV="1">
                <a:off x="4156" y="3417"/>
                <a:ext cx="261" cy="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2" name="AutoShape 81"/>
              <p:cNvSpPr>
                <a:spLocks noChangeArrowheads="1"/>
              </p:cNvSpPr>
              <p:nvPr/>
            </p:nvSpPr>
            <p:spPr bwMode="auto">
              <a:xfrm flipV="1">
                <a:off x="4156" y="3449"/>
                <a:ext cx="261" cy="5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3" name="AutoShape 82"/>
              <p:cNvSpPr>
                <a:spLocks noChangeArrowheads="1"/>
              </p:cNvSpPr>
              <p:nvPr/>
            </p:nvSpPr>
            <p:spPr bwMode="auto">
              <a:xfrm flipV="1">
                <a:off x="4156" y="3480"/>
                <a:ext cx="261" cy="6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E1E1E1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854" name="Group 83"/>
              <p:cNvGrpSpPr>
                <a:grpSpLocks/>
              </p:cNvGrpSpPr>
              <p:nvPr/>
            </p:nvGrpSpPr>
            <p:grpSpPr bwMode="auto">
              <a:xfrm>
                <a:off x="4168" y="3360"/>
                <a:ext cx="238" cy="151"/>
                <a:chOff x="4168" y="3360"/>
                <a:chExt cx="238" cy="151"/>
              </a:xfrm>
            </p:grpSpPr>
            <p:sp>
              <p:nvSpPr>
                <p:cNvPr id="32859" name="Line 84"/>
                <p:cNvSpPr>
                  <a:spLocks noChangeShapeType="1"/>
                </p:cNvSpPr>
                <p:nvPr/>
              </p:nvSpPr>
              <p:spPr bwMode="auto">
                <a:xfrm>
                  <a:off x="4168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0" name="Line 85"/>
                <p:cNvSpPr>
                  <a:spLocks noChangeShapeType="1"/>
                </p:cNvSpPr>
                <p:nvPr/>
              </p:nvSpPr>
              <p:spPr bwMode="auto">
                <a:xfrm>
                  <a:off x="4182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1" name="Line 86"/>
                <p:cNvSpPr>
                  <a:spLocks noChangeShapeType="1"/>
                </p:cNvSpPr>
                <p:nvPr/>
              </p:nvSpPr>
              <p:spPr bwMode="auto">
                <a:xfrm>
                  <a:off x="41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2" name="Line 87"/>
                <p:cNvSpPr>
                  <a:spLocks noChangeShapeType="1"/>
                </p:cNvSpPr>
                <p:nvPr/>
              </p:nvSpPr>
              <p:spPr bwMode="auto">
                <a:xfrm>
                  <a:off x="42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3" name="Line 88"/>
                <p:cNvSpPr>
                  <a:spLocks noChangeShapeType="1"/>
                </p:cNvSpPr>
                <p:nvPr/>
              </p:nvSpPr>
              <p:spPr bwMode="auto">
                <a:xfrm>
                  <a:off x="421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4" name="Line 89"/>
                <p:cNvSpPr>
                  <a:spLocks noChangeShapeType="1"/>
                </p:cNvSpPr>
                <p:nvPr/>
              </p:nvSpPr>
              <p:spPr bwMode="auto">
                <a:xfrm>
                  <a:off x="4231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5" name="Line 90"/>
                <p:cNvSpPr>
                  <a:spLocks noChangeShapeType="1"/>
                </p:cNvSpPr>
                <p:nvPr/>
              </p:nvSpPr>
              <p:spPr bwMode="auto">
                <a:xfrm>
                  <a:off x="4243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6" name="Line 91"/>
                <p:cNvSpPr>
                  <a:spLocks noChangeShapeType="1"/>
                </p:cNvSpPr>
                <p:nvPr/>
              </p:nvSpPr>
              <p:spPr bwMode="auto">
                <a:xfrm>
                  <a:off x="425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7" name="Line 92"/>
                <p:cNvSpPr>
                  <a:spLocks noChangeShapeType="1"/>
                </p:cNvSpPr>
                <p:nvPr/>
              </p:nvSpPr>
              <p:spPr bwMode="auto">
                <a:xfrm>
                  <a:off x="426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8" name="Line 93"/>
                <p:cNvSpPr>
                  <a:spLocks noChangeShapeType="1"/>
                </p:cNvSpPr>
                <p:nvPr/>
              </p:nvSpPr>
              <p:spPr bwMode="auto">
                <a:xfrm>
                  <a:off x="4282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69" name="Line 94"/>
                <p:cNvSpPr>
                  <a:spLocks noChangeShapeType="1"/>
                </p:cNvSpPr>
                <p:nvPr/>
              </p:nvSpPr>
              <p:spPr bwMode="auto">
                <a:xfrm>
                  <a:off x="42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0" name="Line 95"/>
                <p:cNvSpPr>
                  <a:spLocks noChangeShapeType="1"/>
                </p:cNvSpPr>
                <p:nvPr/>
              </p:nvSpPr>
              <p:spPr bwMode="auto">
                <a:xfrm>
                  <a:off x="43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1" name="Line 96"/>
                <p:cNvSpPr>
                  <a:spLocks noChangeShapeType="1"/>
                </p:cNvSpPr>
                <p:nvPr/>
              </p:nvSpPr>
              <p:spPr bwMode="auto">
                <a:xfrm>
                  <a:off x="431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2" name="Line 97"/>
                <p:cNvSpPr>
                  <a:spLocks noChangeShapeType="1"/>
                </p:cNvSpPr>
                <p:nvPr/>
              </p:nvSpPr>
              <p:spPr bwMode="auto">
                <a:xfrm>
                  <a:off x="4330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3" name="Line 98"/>
                <p:cNvSpPr>
                  <a:spLocks noChangeShapeType="1"/>
                </p:cNvSpPr>
                <p:nvPr/>
              </p:nvSpPr>
              <p:spPr bwMode="auto">
                <a:xfrm>
                  <a:off x="434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4" name="Line 99"/>
                <p:cNvSpPr>
                  <a:spLocks noChangeShapeType="1"/>
                </p:cNvSpPr>
                <p:nvPr/>
              </p:nvSpPr>
              <p:spPr bwMode="auto">
                <a:xfrm>
                  <a:off x="4357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5" name="Line 100"/>
                <p:cNvSpPr>
                  <a:spLocks noChangeShapeType="1"/>
                </p:cNvSpPr>
                <p:nvPr/>
              </p:nvSpPr>
              <p:spPr bwMode="auto">
                <a:xfrm>
                  <a:off x="4369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6" name="Line 101"/>
                <p:cNvSpPr>
                  <a:spLocks noChangeShapeType="1"/>
                </p:cNvSpPr>
                <p:nvPr/>
              </p:nvSpPr>
              <p:spPr bwMode="auto">
                <a:xfrm>
                  <a:off x="4381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7" name="Line 102"/>
                <p:cNvSpPr>
                  <a:spLocks noChangeShapeType="1"/>
                </p:cNvSpPr>
                <p:nvPr/>
              </p:nvSpPr>
              <p:spPr bwMode="auto">
                <a:xfrm>
                  <a:off x="4394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78" name="Line 103"/>
                <p:cNvSpPr>
                  <a:spLocks noChangeShapeType="1"/>
                </p:cNvSpPr>
                <p:nvPr/>
              </p:nvSpPr>
              <p:spPr bwMode="auto">
                <a:xfrm>
                  <a:off x="4406" y="3360"/>
                  <a:ext cx="0" cy="151"/>
                </a:xfrm>
                <a:prstGeom prst="line">
                  <a:avLst/>
                </a:prstGeom>
                <a:noFill/>
                <a:ln w="18811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1429" tIns="45714" rIns="91429" bIns="45714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55" name="AutoShape 104"/>
              <p:cNvSpPr>
                <a:spLocks noChangeArrowheads="1"/>
              </p:cNvSpPr>
              <p:nvPr/>
            </p:nvSpPr>
            <p:spPr bwMode="auto">
              <a:xfrm flipV="1">
                <a:off x="4056" y="3036"/>
                <a:ext cx="68" cy="18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6" name="Freeform 105"/>
              <p:cNvSpPr>
                <a:spLocks/>
              </p:cNvSpPr>
              <p:nvPr/>
            </p:nvSpPr>
            <p:spPr bwMode="auto">
              <a:xfrm>
                <a:off x="4056" y="3036"/>
                <a:ext cx="69" cy="20"/>
              </a:xfrm>
              <a:custGeom>
                <a:avLst/>
                <a:gdLst>
                  <a:gd name="T0" fmla="*/ 0 w 69"/>
                  <a:gd name="T1" fmla="*/ 19 h 20"/>
                  <a:gd name="T2" fmla="*/ 68 w 69"/>
                  <a:gd name="T3" fmla="*/ 19 h 20"/>
                  <a:gd name="T4" fmla="*/ 68 w 69"/>
                  <a:gd name="T5" fmla="*/ 0 h 20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20"/>
                  <a:gd name="T11" fmla="*/ 69 w 69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20">
                    <a:moveTo>
                      <a:pt x="0" y="19"/>
                    </a:moveTo>
                    <a:lnTo>
                      <a:pt x="68" y="19"/>
                    </a:lnTo>
                    <a:lnTo>
                      <a:pt x="68" y="0"/>
                    </a:lnTo>
                  </a:path>
                </a:pathLst>
              </a:cu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57" name="AutoShape 106"/>
              <p:cNvSpPr>
                <a:spLocks noChangeArrowheads="1"/>
              </p:cNvSpPr>
              <p:nvPr/>
            </p:nvSpPr>
            <p:spPr bwMode="auto">
              <a:xfrm flipV="1">
                <a:off x="4056" y="3067"/>
                <a:ext cx="97" cy="24"/>
              </a:xfrm>
              <a:prstGeom prst="roundRect">
                <a:avLst>
                  <a:gd name="adj" fmla="val 0"/>
                </a:avLst>
              </a:prstGeom>
              <a:solidFill>
                <a:srgbClr val="E1E1E1"/>
              </a:solidFill>
              <a:ln w="940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58" name="Freeform 107"/>
              <p:cNvSpPr>
                <a:spLocks/>
              </p:cNvSpPr>
              <p:nvPr/>
            </p:nvSpPr>
            <p:spPr bwMode="auto">
              <a:xfrm>
                <a:off x="4056" y="3067"/>
                <a:ext cx="100" cy="26"/>
              </a:xfrm>
              <a:custGeom>
                <a:avLst/>
                <a:gdLst>
                  <a:gd name="T0" fmla="*/ 0 w 100"/>
                  <a:gd name="T1" fmla="*/ 25 h 26"/>
                  <a:gd name="T2" fmla="*/ 99 w 100"/>
                  <a:gd name="T3" fmla="*/ 25 h 26"/>
                  <a:gd name="T4" fmla="*/ 99 w 100"/>
                  <a:gd name="T5" fmla="*/ 0 h 26"/>
                  <a:gd name="T6" fmla="*/ 0 60000 65536"/>
                  <a:gd name="T7" fmla="*/ 0 60000 65536"/>
                  <a:gd name="T8" fmla="*/ 0 60000 65536"/>
                  <a:gd name="T9" fmla="*/ 0 w 100"/>
                  <a:gd name="T10" fmla="*/ 0 h 26"/>
                  <a:gd name="T11" fmla="*/ 100 w 100"/>
                  <a:gd name="T12" fmla="*/ 26 h 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" h="26">
                    <a:moveTo>
                      <a:pt x="0" y="25"/>
                    </a:moveTo>
                    <a:lnTo>
                      <a:pt x="99" y="25"/>
                    </a:lnTo>
                    <a:lnTo>
                      <a:pt x="99" y="0"/>
                    </a:lnTo>
                  </a:path>
                </a:pathLst>
              </a:cu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15" name="Text Box 108"/>
            <p:cNvSpPr txBox="1">
              <a:spLocks noChangeArrowheads="1"/>
            </p:cNvSpPr>
            <p:nvPr/>
          </p:nvSpPr>
          <p:spPr bwMode="auto">
            <a:xfrm>
              <a:off x="4765" y="2431"/>
              <a:ext cx="693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Another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name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server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46189" name="Line 109"/>
          <p:cNvSpPr>
            <a:spLocks noChangeShapeType="1"/>
          </p:cNvSpPr>
          <p:nvPr/>
        </p:nvSpPr>
        <p:spPr bwMode="auto">
          <a:xfrm flipH="1" flipV="1">
            <a:off x="4300538" y="4051300"/>
            <a:ext cx="1033462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6190" name="Text Box 110"/>
          <p:cNvSpPr txBox="1">
            <a:spLocks noChangeArrowheads="1"/>
          </p:cNvSpPr>
          <p:nvPr/>
        </p:nvSpPr>
        <p:spPr bwMode="auto">
          <a:xfrm>
            <a:off x="4373563" y="37480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Response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7" name="Group 111"/>
          <p:cNvGrpSpPr>
            <a:grpSpLocks/>
          </p:cNvGrpSpPr>
          <p:nvPr/>
        </p:nvGrpSpPr>
        <p:grpSpPr bwMode="auto">
          <a:xfrm>
            <a:off x="7627938" y="4356100"/>
            <a:ext cx="1085850" cy="1274763"/>
            <a:chOff x="4424" y="3504"/>
            <a:chExt cx="758" cy="1055"/>
          </a:xfrm>
        </p:grpSpPr>
        <p:grpSp>
          <p:nvGrpSpPr>
            <p:cNvPr id="32786" name="Group 112"/>
            <p:cNvGrpSpPr>
              <a:grpSpLocks/>
            </p:cNvGrpSpPr>
            <p:nvPr/>
          </p:nvGrpSpPr>
          <p:grpSpPr bwMode="auto">
            <a:xfrm>
              <a:off x="4464" y="3504"/>
              <a:ext cx="589" cy="708"/>
              <a:chOff x="815" y="3280"/>
              <a:chExt cx="589" cy="708"/>
            </a:xfrm>
          </p:grpSpPr>
          <p:sp>
            <p:nvSpPr>
              <p:cNvPr id="32788" name="AutoShape 113"/>
              <p:cNvSpPr>
                <a:spLocks noChangeArrowheads="1"/>
              </p:cNvSpPr>
              <p:nvPr/>
            </p:nvSpPr>
            <p:spPr bwMode="auto">
              <a:xfrm flipV="1">
                <a:off x="898" y="3691"/>
                <a:ext cx="432" cy="134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89" name="Freeform 114"/>
              <p:cNvSpPr>
                <a:spLocks/>
              </p:cNvSpPr>
              <p:nvPr/>
            </p:nvSpPr>
            <p:spPr bwMode="auto">
              <a:xfrm>
                <a:off x="910" y="3745"/>
                <a:ext cx="66" cy="21"/>
              </a:xfrm>
              <a:custGeom>
                <a:avLst/>
                <a:gdLst>
                  <a:gd name="T0" fmla="*/ 0 w 66"/>
                  <a:gd name="T1" fmla="*/ 12 h 21"/>
                  <a:gd name="T2" fmla="*/ 0 w 66"/>
                  <a:gd name="T3" fmla="*/ 15 h 21"/>
                  <a:gd name="T4" fmla="*/ 1 w 66"/>
                  <a:gd name="T5" fmla="*/ 17 h 21"/>
                  <a:gd name="T6" fmla="*/ 2 w 66"/>
                  <a:gd name="T7" fmla="*/ 18 h 21"/>
                  <a:gd name="T8" fmla="*/ 4 w 66"/>
                  <a:gd name="T9" fmla="*/ 20 h 21"/>
                  <a:gd name="T10" fmla="*/ 5 w 66"/>
                  <a:gd name="T11" fmla="*/ 20 h 21"/>
                  <a:gd name="T12" fmla="*/ 6 w 66"/>
                  <a:gd name="T13" fmla="*/ 20 h 21"/>
                  <a:gd name="T14" fmla="*/ 8 w 66"/>
                  <a:gd name="T15" fmla="*/ 20 h 21"/>
                  <a:gd name="T16" fmla="*/ 55 w 66"/>
                  <a:gd name="T17" fmla="*/ 20 h 21"/>
                  <a:gd name="T18" fmla="*/ 55 w 66"/>
                  <a:gd name="T19" fmla="*/ 20 h 21"/>
                  <a:gd name="T20" fmla="*/ 57 w 66"/>
                  <a:gd name="T21" fmla="*/ 20 h 21"/>
                  <a:gd name="T22" fmla="*/ 59 w 66"/>
                  <a:gd name="T23" fmla="*/ 20 h 21"/>
                  <a:gd name="T24" fmla="*/ 61 w 66"/>
                  <a:gd name="T25" fmla="*/ 18 h 21"/>
                  <a:gd name="T26" fmla="*/ 61 w 66"/>
                  <a:gd name="T27" fmla="*/ 17 h 21"/>
                  <a:gd name="T28" fmla="*/ 63 w 66"/>
                  <a:gd name="T29" fmla="*/ 15 h 21"/>
                  <a:gd name="T30" fmla="*/ 63 w 66"/>
                  <a:gd name="T31" fmla="*/ 13 h 21"/>
                  <a:gd name="T32" fmla="*/ 65 w 66"/>
                  <a:gd name="T33" fmla="*/ 11 h 21"/>
                  <a:gd name="T34" fmla="*/ 63 w 66"/>
                  <a:gd name="T35" fmla="*/ 11 h 21"/>
                  <a:gd name="T36" fmla="*/ 63 w 66"/>
                  <a:gd name="T37" fmla="*/ 9 h 21"/>
                  <a:gd name="T38" fmla="*/ 61 w 66"/>
                  <a:gd name="T39" fmla="*/ 6 h 21"/>
                  <a:gd name="T40" fmla="*/ 61 w 66"/>
                  <a:gd name="T41" fmla="*/ 5 h 21"/>
                  <a:gd name="T42" fmla="*/ 59 w 66"/>
                  <a:gd name="T43" fmla="*/ 3 h 21"/>
                  <a:gd name="T44" fmla="*/ 57 w 66"/>
                  <a:gd name="T45" fmla="*/ 3 h 21"/>
                  <a:gd name="T46" fmla="*/ 55 w 66"/>
                  <a:gd name="T47" fmla="*/ 1 h 21"/>
                  <a:gd name="T48" fmla="*/ 55 w 66"/>
                  <a:gd name="T49" fmla="*/ 1 h 21"/>
                  <a:gd name="T50" fmla="*/ 10 w 66"/>
                  <a:gd name="T51" fmla="*/ 0 h 21"/>
                  <a:gd name="T52" fmla="*/ 8 w 66"/>
                  <a:gd name="T53" fmla="*/ 1 h 21"/>
                  <a:gd name="T54" fmla="*/ 6 w 66"/>
                  <a:gd name="T55" fmla="*/ 1 h 21"/>
                  <a:gd name="T56" fmla="*/ 5 w 66"/>
                  <a:gd name="T57" fmla="*/ 3 h 21"/>
                  <a:gd name="T58" fmla="*/ 4 w 66"/>
                  <a:gd name="T59" fmla="*/ 3 h 21"/>
                  <a:gd name="T60" fmla="*/ 2 w 66"/>
                  <a:gd name="T61" fmla="*/ 5 h 21"/>
                  <a:gd name="T62" fmla="*/ 1 w 66"/>
                  <a:gd name="T63" fmla="*/ 7 h 21"/>
                  <a:gd name="T64" fmla="*/ 0 w 66"/>
                  <a:gd name="T65" fmla="*/ 9 h 21"/>
                  <a:gd name="T66" fmla="*/ 0 w 66"/>
                  <a:gd name="T67" fmla="*/ 11 h 21"/>
                  <a:gd name="T68" fmla="*/ 0 w 66"/>
                  <a:gd name="T69" fmla="*/ 11 h 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6"/>
                  <a:gd name="T106" fmla="*/ 0 h 21"/>
                  <a:gd name="T107" fmla="*/ 66 w 66"/>
                  <a:gd name="T108" fmla="*/ 21 h 2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6" h="21">
                    <a:moveTo>
                      <a:pt x="0" y="11"/>
                    </a:move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55" y="20"/>
                    </a:lnTo>
                    <a:lnTo>
                      <a:pt x="57" y="20"/>
                    </a:lnTo>
                    <a:lnTo>
                      <a:pt x="59" y="20"/>
                    </a:lnTo>
                    <a:lnTo>
                      <a:pt x="61" y="18"/>
                    </a:lnTo>
                    <a:lnTo>
                      <a:pt x="61" y="17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5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7" y="3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5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0" name="Freeform 115"/>
              <p:cNvSpPr>
                <a:spLocks/>
              </p:cNvSpPr>
              <p:nvPr/>
            </p:nvSpPr>
            <p:spPr bwMode="auto">
              <a:xfrm>
                <a:off x="1081" y="3711"/>
                <a:ext cx="160" cy="98"/>
              </a:xfrm>
              <a:custGeom>
                <a:avLst/>
                <a:gdLst>
                  <a:gd name="T0" fmla="*/ 0 w 160"/>
                  <a:gd name="T1" fmla="*/ 87 h 98"/>
                  <a:gd name="T2" fmla="*/ 0 w 160"/>
                  <a:gd name="T3" fmla="*/ 91 h 98"/>
                  <a:gd name="T4" fmla="*/ 1 w 160"/>
                  <a:gd name="T5" fmla="*/ 93 h 98"/>
                  <a:gd name="T6" fmla="*/ 2 w 160"/>
                  <a:gd name="T7" fmla="*/ 94 h 98"/>
                  <a:gd name="T8" fmla="*/ 4 w 160"/>
                  <a:gd name="T9" fmla="*/ 96 h 98"/>
                  <a:gd name="T10" fmla="*/ 5 w 160"/>
                  <a:gd name="T11" fmla="*/ 97 h 98"/>
                  <a:gd name="T12" fmla="*/ 7 w 160"/>
                  <a:gd name="T13" fmla="*/ 97 h 98"/>
                  <a:gd name="T14" fmla="*/ 10 w 160"/>
                  <a:gd name="T15" fmla="*/ 97 h 98"/>
                  <a:gd name="T16" fmla="*/ 148 w 160"/>
                  <a:gd name="T17" fmla="*/ 97 h 98"/>
                  <a:gd name="T18" fmla="*/ 149 w 160"/>
                  <a:gd name="T19" fmla="*/ 97 h 98"/>
                  <a:gd name="T20" fmla="*/ 151 w 160"/>
                  <a:gd name="T21" fmla="*/ 97 h 98"/>
                  <a:gd name="T22" fmla="*/ 153 w 160"/>
                  <a:gd name="T23" fmla="*/ 96 h 98"/>
                  <a:gd name="T24" fmla="*/ 155 w 160"/>
                  <a:gd name="T25" fmla="*/ 94 h 98"/>
                  <a:gd name="T26" fmla="*/ 156 w 160"/>
                  <a:gd name="T27" fmla="*/ 92 h 98"/>
                  <a:gd name="T28" fmla="*/ 158 w 160"/>
                  <a:gd name="T29" fmla="*/ 90 h 98"/>
                  <a:gd name="T30" fmla="*/ 158 w 160"/>
                  <a:gd name="T31" fmla="*/ 88 h 98"/>
                  <a:gd name="T32" fmla="*/ 159 w 160"/>
                  <a:gd name="T33" fmla="*/ 84 h 98"/>
                  <a:gd name="T34" fmla="*/ 158 w 160"/>
                  <a:gd name="T35" fmla="*/ 15 h 98"/>
                  <a:gd name="T36" fmla="*/ 158 w 160"/>
                  <a:gd name="T37" fmla="*/ 13 h 98"/>
                  <a:gd name="T38" fmla="*/ 156 w 160"/>
                  <a:gd name="T39" fmla="*/ 11 h 98"/>
                  <a:gd name="T40" fmla="*/ 156 w 160"/>
                  <a:gd name="T41" fmla="*/ 7 h 98"/>
                  <a:gd name="T42" fmla="*/ 154 w 160"/>
                  <a:gd name="T43" fmla="*/ 6 h 98"/>
                  <a:gd name="T44" fmla="*/ 152 w 160"/>
                  <a:gd name="T45" fmla="*/ 4 h 98"/>
                  <a:gd name="T46" fmla="*/ 150 w 160"/>
                  <a:gd name="T47" fmla="*/ 2 h 98"/>
                  <a:gd name="T48" fmla="*/ 147 w 160"/>
                  <a:gd name="T49" fmla="*/ 1 h 98"/>
                  <a:gd name="T50" fmla="*/ 13 w 160"/>
                  <a:gd name="T51" fmla="*/ 0 h 98"/>
                  <a:gd name="T52" fmla="*/ 9 w 160"/>
                  <a:gd name="T53" fmla="*/ 1 h 98"/>
                  <a:gd name="T54" fmla="*/ 7 w 160"/>
                  <a:gd name="T55" fmla="*/ 2 h 98"/>
                  <a:gd name="T56" fmla="*/ 5 w 160"/>
                  <a:gd name="T57" fmla="*/ 4 h 98"/>
                  <a:gd name="T58" fmla="*/ 4 w 160"/>
                  <a:gd name="T59" fmla="*/ 4 h 98"/>
                  <a:gd name="T60" fmla="*/ 2 w 160"/>
                  <a:gd name="T61" fmla="*/ 6 h 98"/>
                  <a:gd name="T62" fmla="*/ 1 w 160"/>
                  <a:gd name="T63" fmla="*/ 8 h 98"/>
                  <a:gd name="T64" fmla="*/ 0 w 160"/>
                  <a:gd name="T65" fmla="*/ 10 h 98"/>
                  <a:gd name="T66" fmla="*/ 0 w 160"/>
                  <a:gd name="T67" fmla="*/ 12 h 98"/>
                  <a:gd name="T68" fmla="*/ 0 w 160"/>
                  <a:gd name="T69" fmla="*/ 85 h 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60"/>
                  <a:gd name="T106" fmla="*/ 0 h 98"/>
                  <a:gd name="T107" fmla="*/ 160 w 160"/>
                  <a:gd name="T108" fmla="*/ 98 h 9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60" h="98">
                    <a:moveTo>
                      <a:pt x="0" y="85"/>
                    </a:move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" y="91"/>
                    </a:lnTo>
                    <a:lnTo>
                      <a:pt x="1" y="93"/>
                    </a:lnTo>
                    <a:lnTo>
                      <a:pt x="2" y="93"/>
                    </a:lnTo>
                    <a:lnTo>
                      <a:pt x="2" y="94"/>
                    </a:lnTo>
                    <a:lnTo>
                      <a:pt x="4" y="94"/>
                    </a:lnTo>
                    <a:lnTo>
                      <a:pt x="4" y="96"/>
                    </a:lnTo>
                    <a:lnTo>
                      <a:pt x="5" y="96"/>
                    </a:lnTo>
                    <a:lnTo>
                      <a:pt x="5" y="97"/>
                    </a:lnTo>
                    <a:lnTo>
                      <a:pt x="7" y="97"/>
                    </a:lnTo>
                    <a:lnTo>
                      <a:pt x="9" y="97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48" y="97"/>
                    </a:lnTo>
                    <a:lnTo>
                      <a:pt x="149" y="97"/>
                    </a:lnTo>
                    <a:lnTo>
                      <a:pt x="151" y="97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6" y="92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8" y="86"/>
                    </a:lnTo>
                    <a:lnTo>
                      <a:pt x="159" y="84"/>
                    </a:lnTo>
                    <a:lnTo>
                      <a:pt x="159" y="15"/>
                    </a:lnTo>
                    <a:lnTo>
                      <a:pt x="158" y="15"/>
                    </a:lnTo>
                    <a:lnTo>
                      <a:pt x="158" y="13"/>
                    </a:lnTo>
                    <a:lnTo>
                      <a:pt x="158" y="11"/>
                    </a:lnTo>
                    <a:lnTo>
                      <a:pt x="156" y="11"/>
                    </a:lnTo>
                    <a:lnTo>
                      <a:pt x="156" y="9"/>
                    </a:lnTo>
                    <a:lnTo>
                      <a:pt x="156" y="7"/>
                    </a:lnTo>
                    <a:lnTo>
                      <a:pt x="156" y="6"/>
                    </a:lnTo>
                    <a:lnTo>
                      <a:pt x="154" y="6"/>
                    </a:lnTo>
                    <a:lnTo>
                      <a:pt x="154" y="4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0" y="2"/>
                    </a:lnTo>
                    <a:lnTo>
                      <a:pt x="149" y="1"/>
                    </a:lnTo>
                    <a:lnTo>
                      <a:pt x="147" y="1"/>
                    </a:lnTo>
                    <a:lnTo>
                      <a:pt x="147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1" name="Freeform 116"/>
              <p:cNvSpPr>
                <a:spLocks/>
              </p:cNvSpPr>
              <p:nvPr/>
            </p:nvSpPr>
            <p:spPr bwMode="auto">
              <a:xfrm>
                <a:off x="912" y="3280"/>
                <a:ext cx="401" cy="360"/>
              </a:xfrm>
              <a:custGeom>
                <a:avLst/>
                <a:gdLst>
                  <a:gd name="T0" fmla="*/ 0 w 401"/>
                  <a:gd name="T1" fmla="*/ 344 h 360"/>
                  <a:gd name="T2" fmla="*/ 0 w 401"/>
                  <a:gd name="T3" fmla="*/ 348 h 360"/>
                  <a:gd name="T4" fmla="*/ 0 w 401"/>
                  <a:gd name="T5" fmla="*/ 352 h 360"/>
                  <a:gd name="T6" fmla="*/ 3 w 401"/>
                  <a:gd name="T7" fmla="*/ 355 h 360"/>
                  <a:gd name="T8" fmla="*/ 5 w 401"/>
                  <a:gd name="T9" fmla="*/ 357 h 360"/>
                  <a:gd name="T10" fmla="*/ 8 w 401"/>
                  <a:gd name="T11" fmla="*/ 358 h 360"/>
                  <a:gd name="T12" fmla="*/ 12 w 401"/>
                  <a:gd name="T13" fmla="*/ 359 h 360"/>
                  <a:gd name="T14" fmla="*/ 16 w 401"/>
                  <a:gd name="T15" fmla="*/ 359 h 360"/>
                  <a:gd name="T16" fmla="*/ 381 w 401"/>
                  <a:gd name="T17" fmla="*/ 359 h 360"/>
                  <a:gd name="T18" fmla="*/ 385 w 401"/>
                  <a:gd name="T19" fmla="*/ 359 h 360"/>
                  <a:gd name="T20" fmla="*/ 389 w 401"/>
                  <a:gd name="T21" fmla="*/ 358 h 360"/>
                  <a:gd name="T22" fmla="*/ 391 w 401"/>
                  <a:gd name="T23" fmla="*/ 357 h 360"/>
                  <a:gd name="T24" fmla="*/ 394 w 401"/>
                  <a:gd name="T25" fmla="*/ 354 h 360"/>
                  <a:gd name="T26" fmla="*/ 396 w 401"/>
                  <a:gd name="T27" fmla="*/ 351 h 360"/>
                  <a:gd name="T28" fmla="*/ 398 w 401"/>
                  <a:gd name="T29" fmla="*/ 347 h 360"/>
                  <a:gd name="T30" fmla="*/ 399 w 401"/>
                  <a:gd name="T31" fmla="*/ 344 h 360"/>
                  <a:gd name="T32" fmla="*/ 400 w 401"/>
                  <a:gd name="T33" fmla="*/ 338 h 360"/>
                  <a:gd name="T34" fmla="*/ 399 w 401"/>
                  <a:gd name="T35" fmla="*/ 21 h 360"/>
                  <a:gd name="T36" fmla="*/ 399 w 401"/>
                  <a:gd name="T37" fmla="*/ 16 h 360"/>
                  <a:gd name="T38" fmla="*/ 397 w 401"/>
                  <a:gd name="T39" fmla="*/ 13 h 360"/>
                  <a:gd name="T40" fmla="*/ 396 w 401"/>
                  <a:gd name="T41" fmla="*/ 9 h 360"/>
                  <a:gd name="T42" fmla="*/ 394 w 401"/>
                  <a:gd name="T43" fmla="*/ 7 h 360"/>
                  <a:gd name="T44" fmla="*/ 391 w 401"/>
                  <a:gd name="T45" fmla="*/ 4 h 360"/>
                  <a:gd name="T46" fmla="*/ 389 w 401"/>
                  <a:gd name="T47" fmla="*/ 2 h 360"/>
                  <a:gd name="T48" fmla="*/ 385 w 401"/>
                  <a:gd name="T49" fmla="*/ 2 h 360"/>
                  <a:gd name="T50" fmla="*/ 24 w 401"/>
                  <a:gd name="T51" fmla="*/ 0 h 360"/>
                  <a:gd name="T52" fmla="*/ 18 w 401"/>
                  <a:gd name="T53" fmla="*/ 2 h 360"/>
                  <a:gd name="T54" fmla="*/ 14 w 401"/>
                  <a:gd name="T55" fmla="*/ 2 h 360"/>
                  <a:gd name="T56" fmla="*/ 10 w 401"/>
                  <a:gd name="T57" fmla="*/ 5 h 360"/>
                  <a:gd name="T58" fmla="*/ 6 w 401"/>
                  <a:gd name="T59" fmla="*/ 8 h 360"/>
                  <a:gd name="T60" fmla="*/ 3 w 401"/>
                  <a:gd name="T61" fmla="*/ 11 h 360"/>
                  <a:gd name="T62" fmla="*/ 1 w 401"/>
                  <a:gd name="T63" fmla="*/ 15 h 360"/>
                  <a:gd name="T64" fmla="*/ 0 w 401"/>
                  <a:gd name="T65" fmla="*/ 19 h 360"/>
                  <a:gd name="T66" fmla="*/ 0 w 401"/>
                  <a:gd name="T67" fmla="*/ 23 h 360"/>
                  <a:gd name="T68" fmla="*/ 0 w 401"/>
                  <a:gd name="T69" fmla="*/ 341 h 3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60"/>
                  <a:gd name="T107" fmla="*/ 401 w 401"/>
                  <a:gd name="T108" fmla="*/ 360 h 3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60">
                    <a:moveTo>
                      <a:pt x="0" y="341"/>
                    </a:moveTo>
                    <a:lnTo>
                      <a:pt x="0" y="344"/>
                    </a:lnTo>
                    <a:lnTo>
                      <a:pt x="0" y="346"/>
                    </a:lnTo>
                    <a:lnTo>
                      <a:pt x="0" y="348"/>
                    </a:lnTo>
                    <a:lnTo>
                      <a:pt x="0" y="350"/>
                    </a:lnTo>
                    <a:lnTo>
                      <a:pt x="0" y="352"/>
                    </a:lnTo>
                    <a:lnTo>
                      <a:pt x="3" y="353"/>
                    </a:lnTo>
                    <a:lnTo>
                      <a:pt x="3" y="355"/>
                    </a:lnTo>
                    <a:lnTo>
                      <a:pt x="5" y="355"/>
                    </a:lnTo>
                    <a:lnTo>
                      <a:pt x="5" y="357"/>
                    </a:lnTo>
                    <a:lnTo>
                      <a:pt x="7" y="357"/>
                    </a:lnTo>
                    <a:lnTo>
                      <a:pt x="8" y="358"/>
                    </a:lnTo>
                    <a:lnTo>
                      <a:pt x="10" y="358"/>
                    </a:lnTo>
                    <a:lnTo>
                      <a:pt x="12" y="359"/>
                    </a:lnTo>
                    <a:lnTo>
                      <a:pt x="14" y="359"/>
                    </a:lnTo>
                    <a:lnTo>
                      <a:pt x="16" y="359"/>
                    </a:lnTo>
                    <a:lnTo>
                      <a:pt x="19" y="359"/>
                    </a:lnTo>
                    <a:lnTo>
                      <a:pt x="381" y="359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87" y="359"/>
                    </a:lnTo>
                    <a:lnTo>
                      <a:pt x="389" y="358"/>
                    </a:lnTo>
                    <a:lnTo>
                      <a:pt x="391" y="357"/>
                    </a:lnTo>
                    <a:lnTo>
                      <a:pt x="393" y="356"/>
                    </a:lnTo>
                    <a:lnTo>
                      <a:pt x="394" y="354"/>
                    </a:lnTo>
                    <a:lnTo>
                      <a:pt x="394" y="353"/>
                    </a:lnTo>
                    <a:lnTo>
                      <a:pt x="396" y="351"/>
                    </a:lnTo>
                    <a:lnTo>
                      <a:pt x="396" y="350"/>
                    </a:lnTo>
                    <a:lnTo>
                      <a:pt x="398" y="347"/>
                    </a:lnTo>
                    <a:lnTo>
                      <a:pt x="398" y="345"/>
                    </a:lnTo>
                    <a:lnTo>
                      <a:pt x="399" y="344"/>
                    </a:lnTo>
                    <a:lnTo>
                      <a:pt x="399" y="341"/>
                    </a:lnTo>
                    <a:lnTo>
                      <a:pt x="400" y="338"/>
                    </a:lnTo>
                    <a:lnTo>
                      <a:pt x="400" y="23"/>
                    </a:lnTo>
                    <a:lnTo>
                      <a:pt x="399" y="21"/>
                    </a:lnTo>
                    <a:lnTo>
                      <a:pt x="399" y="19"/>
                    </a:lnTo>
                    <a:lnTo>
                      <a:pt x="399" y="16"/>
                    </a:lnTo>
                    <a:lnTo>
                      <a:pt x="399" y="14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6" y="9"/>
                    </a:lnTo>
                    <a:lnTo>
                      <a:pt x="396" y="7"/>
                    </a:lnTo>
                    <a:lnTo>
                      <a:pt x="394" y="7"/>
                    </a:lnTo>
                    <a:lnTo>
                      <a:pt x="393" y="5"/>
                    </a:lnTo>
                    <a:lnTo>
                      <a:pt x="391" y="4"/>
                    </a:lnTo>
                    <a:lnTo>
                      <a:pt x="391" y="2"/>
                    </a:lnTo>
                    <a:lnTo>
                      <a:pt x="389" y="2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4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2" name="Freeform 117"/>
              <p:cNvSpPr>
                <a:spLocks/>
              </p:cNvSpPr>
              <p:nvPr/>
            </p:nvSpPr>
            <p:spPr bwMode="auto">
              <a:xfrm>
                <a:off x="942" y="3316"/>
                <a:ext cx="346" cy="277"/>
              </a:xfrm>
              <a:custGeom>
                <a:avLst/>
                <a:gdLst>
                  <a:gd name="T0" fmla="*/ 0 w 346"/>
                  <a:gd name="T1" fmla="*/ 264 h 277"/>
                  <a:gd name="T2" fmla="*/ 0 w 346"/>
                  <a:gd name="T3" fmla="*/ 268 h 277"/>
                  <a:gd name="T4" fmla="*/ 1 w 346"/>
                  <a:gd name="T5" fmla="*/ 271 h 277"/>
                  <a:gd name="T6" fmla="*/ 2 w 346"/>
                  <a:gd name="T7" fmla="*/ 274 h 277"/>
                  <a:gd name="T8" fmla="*/ 4 w 346"/>
                  <a:gd name="T9" fmla="*/ 276 h 277"/>
                  <a:gd name="T10" fmla="*/ 7 w 346"/>
                  <a:gd name="T11" fmla="*/ 276 h 277"/>
                  <a:gd name="T12" fmla="*/ 11 w 346"/>
                  <a:gd name="T13" fmla="*/ 276 h 277"/>
                  <a:gd name="T14" fmla="*/ 14 w 346"/>
                  <a:gd name="T15" fmla="*/ 276 h 277"/>
                  <a:gd name="T16" fmla="*/ 328 w 346"/>
                  <a:gd name="T17" fmla="*/ 276 h 277"/>
                  <a:gd name="T18" fmla="*/ 331 w 346"/>
                  <a:gd name="T19" fmla="*/ 276 h 277"/>
                  <a:gd name="T20" fmla="*/ 335 w 346"/>
                  <a:gd name="T21" fmla="*/ 275 h 277"/>
                  <a:gd name="T22" fmla="*/ 337 w 346"/>
                  <a:gd name="T23" fmla="*/ 275 h 277"/>
                  <a:gd name="T24" fmla="*/ 340 w 346"/>
                  <a:gd name="T25" fmla="*/ 272 h 277"/>
                  <a:gd name="T26" fmla="*/ 342 w 346"/>
                  <a:gd name="T27" fmla="*/ 270 h 277"/>
                  <a:gd name="T28" fmla="*/ 343 w 346"/>
                  <a:gd name="T29" fmla="*/ 268 h 277"/>
                  <a:gd name="T30" fmla="*/ 343 w 346"/>
                  <a:gd name="T31" fmla="*/ 264 h 277"/>
                  <a:gd name="T32" fmla="*/ 345 w 346"/>
                  <a:gd name="T33" fmla="*/ 261 h 277"/>
                  <a:gd name="T34" fmla="*/ 343 w 346"/>
                  <a:gd name="T35" fmla="*/ 18 h 277"/>
                  <a:gd name="T36" fmla="*/ 343 w 346"/>
                  <a:gd name="T37" fmla="*/ 14 h 277"/>
                  <a:gd name="T38" fmla="*/ 342 w 346"/>
                  <a:gd name="T39" fmla="*/ 12 h 277"/>
                  <a:gd name="T40" fmla="*/ 342 w 346"/>
                  <a:gd name="T41" fmla="*/ 9 h 277"/>
                  <a:gd name="T42" fmla="*/ 340 w 346"/>
                  <a:gd name="T43" fmla="*/ 7 h 277"/>
                  <a:gd name="T44" fmla="*/ 337 w 346"/>
                  <a:gd name="T45" fmla="*/ 6 h 277"/>
                  <a:gd name="T46" fmla="*/ 335 w 346"/>
                  <a:gd name="T47" fmla="*/ 4 h 277"/>
                  <a:gd name="T48" fmla="*/ 331 w 346"/>
                  <a:gd name="T49" fmla="*/ 3 h 277"/>
                  <a:gd name="T50" fmla="*/ 21 w 346"/>
                  <a:gd name="T51" fmla="*/ 0 h 277"/>
                  <a:gd name="T52" fmla="*/ 17 w 346"/>
                  <a:gd name="T53" fmla="*/ 2 h 277"/>
                  <a:gd name="T54" fmla="*/ 13 w 346"/>
                  <a:gd name="T55" fmla="*/ 2 h 277"/>
                  <a:gd name="T56" fmla="*/ 9 w 346"/>
                  <a:gd name="T57" fmla="*/ 4 h 277"/>
                  <a:gd name="T58" fmla="*/ 6 w 346"/>
                  <a:gd name="T59" fmla="*/ 4 h 277"/>
                  <a:gd name="T60" fmla="*/ 3 w 346"/>
                  <a:gd name="T61" fmla="*/ 6 h 277"/>
                  <a:gd name="T62" fmla="*/ 1 w 346"/>
                  <a:gd name="T63" fmla="*/ 8 h 277"/>
                  <a:gd name="T64" fmla="*/ 0 w 346"/>
                  <a:gd name="T65" fmla="*/ 12 h 277"/>
                  <a:gd name="T66" fmla="*/ 0 w 346"/>
                  <a:gd name="T67" fmla="*/ 13 h 277"/>
                  <a:gd name="T68" fmla="*/ 0 w 346"/>
                  <a:gd name="T69" fmla="*/ 262 h 27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6"/>
                  <a:gd name="T106" fmla="*/ 0 h 277"/>
                  <a:gd name="T107" fmla="*/ 346 w 346"/>
                  <a:gd name="T108" fmla="*/ 277 h 27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6" h="277">
                    <a:moveTo>
                      <a:pt x="0" y="262"/>
                    </a:moveTo>
                    <a:lnTo>
                      <a:pt x="0" y="264"/>
                    </a:lnTo>
                    <a:lnTo>
                      <a:pt x="0" y="266"/>
                    </a:lnTo>
                    <a:lnTo>
                      <a:pt x="0" y="268"/>
                    </a:lnTo>
                    <a:lnTo>
                      <a:pt x="1" y="269"/>
                    </a:lnTo>
                    <a:lnTo>
                      <a:pt x="1" y="271"/>
                    </a:lnTo>
                    <a:lnTo>
                      <a:pt x="2" y="272"/>
                    </a:lnTo>
                    <a:lnTo>
                      <a:pt x="2" y="274"/>
                    </a:lnTo>
                    <a:lnTo>
                      <a:pt x="4" y="274"/>
                    </a:lnTo>
                    <a:lnTo>
                      <a:pt x="4" y="276"/>
                    </a:lnTo>
                    <a:lnTo>
                      <a:pt x="6" y="276"/>
                    </a:lnTo>
                    <a:lnTo>
                      <a:pt x="7" y="276"/>
                    </a:lnTo>
                    <a:lnTo>
                      <a:pt x="9" y="276"/>
                    </a:lnTo>
                    <a:lnTo>
                      <a:pt x="11" y="276"/>
                    </a:lnTo>
                    <a:lnTo>
                      <a:pt x="13" y="276"/>
                    </a:lnTo>
                    <a:lnTo>
                      <a:pt x="14" y="276"/>
                    </a:lnTo>
                    <a:lnTo>
                      <a:pt x="17" y="276"/>
                    </a:lnTo>
                    <a:lnTo>
                      <a:pt x="328" y="276"/>
                    </a:lnTo>
                    <a:lnTo>
                      <a:pt x="329" y="276"/>
                    </a:lnTo>
                    <a:lnTo>
                      <a:pt x="331" y="276"/>
                    </a:lnTo>
                    <a:lnTo>
                      <a:pt x="333" y="276"/>
                    </a:lnTo>
                    <a:lnTo>
                      <a:pt x="335" y="275"/>
                    </a:lnTo>
                    <a:lnTo>
                      <a:pt x="337" y="275"/>
                    </a:lnTo>
                    <a:lnTo>
                      <a:pt x="338" y="275"/>
                    </a:lnTo>
                    <a:lnTo>
                      <a:pt x="340" y="272"/>
                    </a:lnTo>
                    <a:lnTo>
                      <a:pt x="342" y="270"/>
                    </a:lnTo>
                    <a:lnTo>
                      <a:pt x="343" y="268"/>
                    </a:lnTo>
                    <a:lnTo>
                      <a:pt x="343" y="267"/>
                    </a:lnTo>
                    <a:lnTo>
                      <a:pt x="343" y="264"/>
                    </a:lnTo>
                    <a:lnTo>
                      <a:pt x="343" y="263"/>
                    </a:lnTo>
                    <a:lnTo>
                      <a:pt x="345" y="261"/>
                    </a:lnTo>
                    <a:lnTo>
                      <a:pt x="345" y="19"/>
                    </a:lnTo>
                    <a:lnTo>
                      <a:pt x="343" y="18"/>
                    </a:lnTo>
                    <a:lnTo>
                      <a:pt x="343" y="16"/>
                    </a:lnTo>
                    <a:lnTo>
                      <a:pt x="343" y="14"/>
                    </a:lnTo>
                    <a:lnTo>
                      <a:pt x="343" y="12"/>
                    </a:lnTo>
                    <a:lnTo>
                      <a:pt x="342" y="12"/>
                    </a:lnTo>
                    <a:lnTo>
                      <a:pt x="342" y="10"/>
                    </a:lnTo>
                    <a:lnTo>
                      <a:pt x="342" y="9"/>
                    </a:lnTo>
                    <a:lnTo>
                      <a:pt x="342" y="7"/>
                    </a:lnTo>
                    <a:lnTo>
                      <a:pt x="340" y="7"/>
                    </a:lnTo>
                    <a:lnTo>
                      <a:pt x="339" y="6"/>
                    </a:lnTo>
                    <a:lnTo>
                      <a:pt x="337" y="6"/>
                    </a:lnTo>
                    <a:lnTo>
                      <a:pt x="337" y="4"/>
                    </a:lnTo>
                    <a:lnTo>
                      <a:pt x="335" y="4"/>
                    </a:lnTo>
                    <a:lnTo>
                      <a:pt x="334" y="3"/>
                    </a:lnTo>
                    <a:lnTo>
                      <a:pt x="331" y="3"/>
                    </a:lnTo>
                    <a:lnTo>
                      <a:pt x="331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262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3" name="Freeform 118"/>
              <p:cNvSpPr>
                <a:spLocks/>
              </p:cNvSpPr>
              <p:nvPr/>
            </p:nvSpPr>
            <p:spPr bwMode="auto">
              <a:xfrm>
                <a:off x="954" y="3329"/>
                <a:ext cx="324" cy="251"/>
              </a:xfrm>
              <a:custGeom>
                <a:avLst/>
                <a:gdLst>
                  <a:gd name="T0" fmla="*/ 0 w 324"/>
                  <a:gd name="T1" fmla="*/ 239 h 251"/>
                  <a:gd name="T2" fmla="*/ 0 w 324"/>
                  <a:gd name="T3" fmla="*/ 243 h 251"/>
                  <a:gd name="T4" fmla="*/ 0 w 324"/>
                  <a:gd name="T5" fmla="*/ 246 h 251"/>
                  <a:gd name="T6" fmla="*/ 1 w 324"/>
                  <a:gd name="T7" fmla="*/ 247 h 251"/>
                  <a:gd name="T8" fmla="*/ 3 w 324"/>
                  <a:gd name="T9" fmla="*/ 249 h 251"/>
                  <a:gd name="T10" fmla="*/ 7 w 324"/>
                  <a:gd name="T11" fmla="*/ 250 h 251"/>
                  <a:gd name="T12" fmla="*/ 10 w 324"/>
                  <a:gd name="T13" fmla="*/ 250 h 251"/>
                  <a:gd name="T14" fmla="*/ 14 w 324"/>
                  <a:gd name="T15" fmla="*/ 250 h 251"/>
                  <a:gd name="T16" fmla="*/ 308 w 324"/>
                  <a:gd name="T17" fmla="*/ 250 h 251"/>
                  <a:gd name="T18" fmla="*/ 310 w 324"/>
                  <a:gd name="T19" fmla="*/ 250 h 251"/>
                  <a:gd name="T20" fmla="*/ 314 w 324"/>
                  <a:gd name="T21" fmla="*/ 250 h 251"/>
                  <a:gd name="T22" fmla="*/ 316 w 324"/>
                  <a:gd name="T23" fmla="*/ 249 h 251"/>
                  <a:gd name="T24" fmla="*/ 319 w 324"/>
                  <a:gd name="T25" fmla="*/ 247 h 251"/>
                  <a:gd name="T26" fmla="*/ 319 w 324"/>
                  <a:gd name="T27" fmla="*/ 245 h 251"/>
                  <a:gd name="T28" fmla="*/ 322 w 324"/>
                  <a:gd name="T29" fmla="*/ 242 h 251"/>
                  <a:gd name="T30" fmla="*/ 322 w 324"/>
                  <a:gd name="T31" fmla="*/ 240 h 251"/>
                  <a:gd name="T32" fmla="*/ 323 w 324"/>
                  <a:gd name="T33" fmla="*/ 236 h 251"/>
                  <a:gd name="T34" fmla="*/ 322 w 324"/>
                  <a:gd name="T35" fmla="*/ 17 h 251"/>
                  <a:gd name="T36" fmla="*/ 322 w 324"/>
                  <a:gd name="T37" fmla="*/ 13 h 251"/>
                  <a:gd name="T38" fmla="*/ 319 w 324"/>
                  <a:gd name="T39" fmla="*/ 11 h 251"/>
                  <a:gd name="T40" fmla="*/ 319 w 324"/>
                  <a:gd name="T41" fmla="*/ 8 h 251"/>
                  <a:gd name="T42" fmla="*/ 317 w 324"/>
                  <a:gd name="T43" fmla="*/ 6 h 251"/>
                  <a:gd name="T44" fmla="*/ 314 w 324"/>
                  <a:gd name="T45" fmla="*/ 5 h 251"/>
                  <a:gd name="T46" fmla="*/ 312 w 324"/>
                  <a:gd name="T47" fmla="*/ 3 h 251"/>
                  <a:gd name="T48" fmla="*/ 308 w 324"/>
                  <a:gd name="T49" fmla="*/ 2 h 251"/>
                  <a:gd name="T50" fmla="*/ 17 w 324"/>
                  <a:gd name="T51" fmla="*/ 0 h 251"/>
                  <a:gd name="T52" fmla="*/ 13 w 324"/>
                  <a:gd name="T53" fmla="*/ 2 h 251"/>
                  <a:gd name="T54" fmla="*/ 9 w 324"/>
                  <a:gd name="T55" fmla="*/ 2 h 251"/>
                  <a:gd name="T56" fmla="*/ 6 w 324"/>
                  <a:gd name="T57" fmla="*/ 4 h 251"/>
                  <a:gd name="T58" fmla="*/ 4 w 324"/>
                  <a:gd name="T59" fmla="*/ 4 h 251"/>
                  <a:gd name="T60" fmla="*/ 2 w 324"/>
                  <a:gd name="T61" fmla="*/ 6 h 251"/>
                  <a:gd name="T62" fmla="*/ 0 w 324"/>
                  <a:gd name="T63" fmla="*/ 8 h 251"/>
                  <a:gd name="T64" fmla="*/ 0 w 324"/>
                  <a:gd name="T65" fmla="*/ 11 h 251"/>
                  <a:gd name="T66" fmla="*/ 0 w 324"/>
                  <a:gd name="T67" fmla="*/ 13 h 251"/>
                  <a:gd name="T68" fmla="*/ 0 w 324"/>
                  <a:gd name="T69" fmla="*/ 237 h 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4"/>
                  <a:gd name="T106" fmla="*/ 0 h 251"/>
                  <a:gd name="T107" fmla="*/ 324 w 324"/>
                  <a:gd name="T108" fmla="*/ 251 h 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4" h="251">
                    <a:moveTo>
                      <a:pt x="0" y="237"/>
                    </a:moveTo>
                    <a:lnTo>
                      <a:pt x="0" y="239"/>
                    </a:lnTo>
                    <a:lnTo>
                      <a:pt x="0" y="241"/>
                    </a:lnTo>
                    <a:lnTo>
                      <a:pt x="0" y="243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1" y="246"/>
                    </a:lnTo>
                    <a:lnTo>
                      <a:pt x="1" y="247"/>
                    </a:lnTo>
                    <a:lnTo>
                      <a:pt x="3" y="247"/>
                    </a:lnTo>
                    <a:lnTo>
                      <a:pt x="3" y="249"/>
                    </a:lnTo>
                    <a:lnTo>
                      <a:pt x="5" y="249"/>
                    </a:lnTo>
                    <a:lnTo>
                      <a:pt x="7" y="250"/>
                    </a:lnTo>
                    <a:lnTo>
                      <a:pt x="9" y="250"/>
                    </a:lnTo>
                    <a:lnTo>
                      <a:pt x="10" y="250"/>
                    </a:lnTo>
                    <a:lnTo>
                      <a:pt x="12" y="250"/>
                    </a:lnTo>
                    <a:lnTo>
                      <a:pt x="14" y="250"/>
                    </a:lnTo>
                    <a:lnTo>
                      <a:pt x="16" y="250"/>
                    </a:lnTo>
                    <a:lnTo>
                      <a:pt x="308" y="250"/>
                    </a:lnTo>
                    <a:lnTo>
                      <a:pt x="310" y="250"/>
                    </a:lnTo>
                    <a:lnTo>
                      <a:pt x="312" y="250"/>
                    </a:lnTo>
                    <a:lnTo>
                      <a:pt x="314" y="250"/>
                    </a:lnTo>
                    <a:lnTo>
                      <a:pt x="316" y="249"/>
                    </a:lnTo>
                    <a:lnTo>
                      <a:pt x="317" y="249"/>
                    </a:lnTo>
                    <a:lnTo>
                      <a:pt x="319" y="247"/>
                    </a:lnTo>
                    <a:lnTo>
                      <a:pt x="319" y="245"/>
                    </a:lnTo>
                    <a:lnTo>
                      <a:pt x="319" y="244"/>
                    </a:lnTo>
                    <a:lnTo>
                      <a:pt x="322" y="242"/>
                    </a:lnTo>
                    <a:lnTo>
                      <a:pt x="322" y="240"/>
                    </a:lnTo>
                    <a:lnTo>
                      <a:pt x="322" y="238"/>
                    </a:lnTo>
                    <a:lnTo>
                      <a:pt x="323" y="236"/>
                    </a:lnTo>
                    <a:lnTo>
                      <a:pt x="323" y="17"/>
                    </a:lnTo>
                    <a:lnTo>
                      <a:pt x="322" y="17"/>
                    </a:lnTo>
                    <a:lnTo>
                      <a:pt x="322" y="15"/>
                    </a:lnTo>
                    <a:lnTo>
                      <a:pt x="322" y="13"/>
                    </a:lnTo>
                    <a:lnTo>
                      <a:pt x="322" y="11"/>
                    </a:lnTo>
                    <a:lnTo>
                      <a:pt x="319" y="11"/>
                    </a:lnTo>
                    <a:lnTo>
                      <a:pt x="319" y="9"/>
                    </a:lnTo>
                    <a:lnTo>
                      <a:pt x="319" y="8"/>
                    </a:lnTo>
                    <a:lnTo>
                      <a:pt x="319" y="6"/>
                    </a:lnTo>
                    <a:lnTo>
                      <a:pt x="317" y="6"/>
                    </a:lnTo>
                    <a:lnTo>
                      <a:pt x="316" y="5"/>
                    </a:lnTo>
                    <a:lnTo>
                      <a:pt x="314" y="5"/>
                    </a:lnTo>
                    <a:lnTo>
                      <a:pt x="314" y="3"/>
                    </a:lnTo>
                    <a:lnTo>
                      <a:pt x="312" y="3"/>
                    </a:lnTo>
                    <a:lnTo>
                      <a:pt x="310" y="2"/>
                    </a:lnTo>
                    <a:lnTo>
                      <a:pt x="308" y="2"/>
                    </a:lnTo>
                    <a:lnTo>
                      <a:pt x="308" y="0"/>
                    </a:lnTo>
                    <a:lnTo>
                      <a:pt x="17" y="0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23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94" name="AutoShape 119"/>
              <p:cNvSpPr>
                <a:spLocks noChangeArrowheads="1"/>
              </p:cNvSpPr>
              <p:nvPr/>
            </p:nvSpPr>
            <p:spPr bwMode="auto">
              <a:xfrm flipV="1">
                <a:off x="899" y="3716"/>
                <a:ext cx="170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5" name="AutoShape 120"/>
              <p:cNvSpPr>
                <a:spLocks noChangeArrowheads="1"/>
              </p:cNvSpPr>
              <p:nvPr/>
            </p:nvSpPr>
            <p:spPr bwMode="auto">
              <a:xfrm flipV="1">
                <a:off x="899" y="3801"/>
                <a:ext cx="170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6" name="AutoShape 121"/>
              <p:cNvSpPr>
                <a:spLocks noChangeArrowheads="1"/>
              </p:cNvSpPr>
              <p:nvPr/>
            </p:nvSpPr>
            <p:spPr bwMode="auto">
              <a:xfrm flipV="1">
                <a:off x="1243" y="3711"/>
                <a:ext cx="88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7" name="AutoShape 122"/>
              <p:cNvSpPr>
                <a:spLocks noChangeArrowheads="1"/>
              </p:cNvSpPr>
              <p:nvPr/>
            </p:nvSpPr>
            <p:spPr bwMode="auto">
              <a:xfrm flipV="1">
                <a:off x="1243" y="3801"/>
                <a:ext cx="87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8" name="AutoShape 123"/>
              <p:cNvSpPr>
                <a:spLocks noChangeArrowheads="1"/>
              </p:cNvSpPr>
              <p:nvPr/>
            </p:nvSpPr>
            <p:spPr bwMode="auto">
              <a:xfrm flipV="1">
                <a:off x="1093" y="3726"/>
                <a:ext cx="136" cy="4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99" name="AutoShape 124"/>
              <p:cNvSpPr>
                <a:spLocks noChangeArrowheads="1"/>
              </p:cNvSpPr>
              <p:nvPr/>
            </p:nvSpPr>
            <p:spPr bwMode="auto">
              <a:xfrm flipV="1">
                <a:off x="1111" y="3750"/>
                <a:ext cx="101" cy="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00" name="Line 125"/>
              <p:cNvSpPr>
                <a:spLocks noChangeShapeType="1"/>
              </p:cNvSpPr>
              <p:nvPr/>
            </p:nvSpPr>
            <p:spPr bwMode="auto">
              <a:xfrm>
                <a:off x="1082" y="3741"/>
                <a:ext cx="158" cy="0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1" name="Line 126"/>
              <p:cNvSpPr>
                <a:spLocks noChangeShapeType="1"/>
              </p:cNvSpPr>
              <p:nvPr/>
            </p:nvSpPr>
            <p:spPr bwMode="auto">
              <a:xfrm>
                <a:off x="1083" y="3765"/>
                <a:ext cx="156" cy="1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2" name="AutoShape 127"/>
              <p:cNvSpPr>
                <a:spLocks noChangeArrowheads="1"/>
              </p:cNvSpPr>
              <p:nvPr/>
            </p:nvSpPr>
            <p:spPr bwMode="auto">
              <a:xfrm flipV="1">
                <a:off x="1259" y="3738"/>
                <a:ext cx="55" cy="29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03" name="Freeform 128"/>
              <p:cNvSpPr>
                <a:spLocks/>
              </p:cNvSpPr>
              <p:nvPr/>
            </p:nvSpPr>
            <p:spPr bwMode="auto">
              <a:xfrm>
                <a:off x="815" y="3844"/>
                <a:ext cx="589" cy="124"/>
              </a:xfrm>
              <a:custGeom>
                <a:avLst/>
                <a:gdLst>
                  <a:gd name="T0" fmla="*/ 59 w 589"/>
                  <a:gd name="T1" fmla="*/ 0 h 124"/>
                  <a:gd name="T2" fmla="*/ 60 w 589"/>
                  <a:gd name="T3" fmla="*/ 0 h 124"/>
                  <a:gd name="T4" fmla="*/ 538 w 589"/>
                  <a:gd name="T5" fmla="*/ 0 h 124"/>
                  <a:gd name="T6" fmla="*/ 588 w 589"/>
                  <a:gd name="T7" fmla="*/ 123 h 124"/>
                  <a:gd name="T8" fmla="*/ 0 w 589"/>
                  <a:gd name="T9" fmla="*/ 123 h 124"/>
                  <a:gd name="T10" fmla="*/ 59 w 589"/>
                  <a:gd name="T11" fmla="*/ 0 h 124"/>
                  <a:gd name="T12" fmla="*/ 59 w 589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9"/>
                  <a:gd name="T22" fmla="*/ 0 h 124"/>
                  <a:gd name="T23" fmla="*/ 589 w 589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9" h="124">
                    <a:moveTo>
                      <a:pt x="59" y="0"/>
                    </a:moveTo>
                    <a:lnTo>
                      <a:pt x="60" y="0"/>
                    </a:lnTo>
                    <a:lnTo>
                      <a:pt x="538" y="0"/>
                    </a:lnTo>
                    <a:lnTo>
                      <a:pt x="588" y="123"/>
                    </a:lnTo>
                    <a:lnTo>
                      <a:pt x="0" y="123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4" name="Freeform 129"/>
              <p:cNvSpPr>
                <a:spLocks/>
              </p:cNvSpPr>
              <p:nvPr/>
            </p:nvSpPr>
            <p:spPr bwMode="auto">
              <a:xfrm>
                <a:off x="816" y="3967"/>
                <a:ext cx="588" cy="21"/>
              </a:xfrm>
              <a:custGeom>
                <a:avLst/>
                <a:gdLst>
                  <a:gd name="T0" fmla="*/ 0 w 588"/>
                  <a:gd name="T1" fmla="*/ 0 h 21"/>
                  <a:gd name="T2" fmla="*/ 587 w 588"/>
                  <a:gd name="T3" fmla="*/ 0 h 21"/>
                  <a:gd name="T4" fmla="*/ 572 w 588"/>
                  <a:gd name="T5" fmla="*/ 20 h 21"/>
                  <a:gd name="T6" fmla="*/ 13 w 588"/>
                  <a:gd name="T7" fmla="*/ 20 h 21"/>
                  <a:gd name="T8" fmla="*/ 0 w 588"/>
                  <a:gd name="T9" fmla="*/ 0 h 21"/>
                  <a:gd name="T10" fmla="*/ 0 w 588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88"/>
                  <a:gd name="T19" fmla="*/ 0 h 21"/>
                  <a:gd name="T20" fmla="*/ 588 w 588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88" h="21">
                    <a:moveTo>
                      <a:pt x="0" y="0"/>
                    </a:moveTo>
                    <a:lnTo>
                      <a:pt x="587" y="0"/>
                    </a:lnTo>
                    <a:lnTo>
                      <a:pt x="572" y="20"/>
                    </a:lnTo>
                    <a:lnTo>
                      <a:pt x="13" y="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5" name="Freeform 130"/>
              <p:cNvSpPr>
                <a:spLocks/>
              </p:cNvSpPr>
              <p:nvPr/>
            </p:nvSpPr>
            <p:spPr bwMode="auto">
              <a:xfrm>
                <a:off x="885" y="3854"/>
                <a:ext cx="378" cy="12"/>
              </a:xfrm>
              <a:custGeom>
                <a:avLst/>
                <a:gdLst>
                  <a:gd name="T0" fmla="*/ 3 w 378"/>
                  <a:gd name="T1" fmla="*/ 0 h 12"/>
                  <a:gd name="T2" fmla="*/ 0 w 378"/>
                  <a:gd name="T3" fmla="*/ 11 h 12"/>
                  <a:gd name="T4" fmla="*/ 377 w 378"/>
                  <a:gd name="T5" fmla="*/ 11 h 12"/>
                  <a:gd name="T6" fmla="*/ 372 w 378"/>
                  <a:gd name="T7" fmla="*/ 0 h 12"/>
                  <a:gd name="T8" fmla="*/ 3 w 378"/>
                  <a:gd name="T9" fmla="*/ 0 h 12"/>
                  <a:gd name="T10" fmla="*/ 3 w 378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8"/>
                  <a:gd name="T19" fmla="*/ 0 h 12"/>
                  <a:gd name="T20" fmla="*/ 378 w 378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8" h="12">
                    <a:moveTo>
                      <a:pt x="3" y="0"/>
                    </a:moveTo>
                    <a:lnTo>
                      <a:pt x="0" y="11"/>
                    </a:lnTo>
                    <a:lnTo>
                      <a:pt x="377" y="11"/>
                    </a:lnTo>
                    <a:lnTo>
                      <a:pt x="372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6" name="Freeform 131"/>
              <p:cNvSpPr>
                <a:spLocks/>
              </p:cNvSpPr>
              <p:nvPr/>
            </p:nvSpPr>
            <p:spPr bwMode="auto">
              <a:xfrm>
                <a:off x="853" y="3872"/>
                <a:ext cx="346" cy="61"/>
              </a:xfrm>
              <a:custGeom>
                <a:avLst/>
                <a:gdLst>
                  <a:gd name="T0" fmla="*/ 30 w 346"/>
                  <a:gd name="T1" fmla="*/ 0 h 61"/>
                  <a:gd name="T2" fmla="*/ 341 w 346"/>
                  <a:gd name="T3" fmla="*/ 0 h 61"/>
                  <a:gd name="T4" fmla="*/ 345 w 346"/>
                  <a:gd name="T5" fmla="*/ 60 h 61"/>
                  <a:gd name="T6" fmla="*/ 312 w 346"/>
                  <a:gd name="T7" fmla="*/ 59 h 61"/>
                  <a:gd name="T8" fmla="*/ 312 w 346"/>
                  <a:gd name="T9" fmla="*/ 51 h 61"/>
                  <a:gd name="T10" fmla="*/ 294 w 346"/>
                  <a:gd name="T11" fmla="*/ 51 h 61"/>
                  <a:gd name="T12" fmla="*/ 293 w 346"/>
                  <a:gd name="T13" fmla="*/ 59 h 61"/>
                  <a:gd name="T14" fmla="*/ 63 w 346"/>
                  <a:gd name="T15" fmla="*/ 59 h 61"/>
                  <a:gd name="T16" fmla="*/ 64 w 346"/>
                  <a:gd name="T17" fmla="*/ 51 h 61"/>
                  <a:gd name="T18" fmla="*/ 44 w 346"/>
                  <a:gd name="T19" fmla="*/ 53 h 61"/>
                  <a:gd name="T20" fmla="*/ 42 w 346"/>
                  <a:gd name="T21" fmla="*/ 59 h 61"/>
                  <a:gd name="T22" fmla="*/ 0 w 346"/>
                  <a:gd name="T23" fmla="*/ 60 h 61"/>
                  <a:gd name="T24" fmla="*/ 30 w 346"/>
                  <a:gd name="T25" fmla="*/ 0 h 61"/>
                  <a:gd name="T26" fmla="*/ 30 w 346"/>
                  <a:gd name="T27" fmla="*/ 0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46"/>
                  <a:gd name="T43" fmla="*/ 0 h 61"/>
                  <a:gd name="T44" fmla="*/ 346 w 346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46" h="61">
                    <a:moveTo>
                      <a:pt x="30" y="0"/>
                    </a:moveTo>
                    <a:lnTo>
                      <a:pt x="341" y="0"/>
                    </a:lnTo>
                    <a:lnTo>
                      <a:pt x="345" y="60"/>
                    </a:lnTo>
                    <a:lnTo>
                      <a:pt x="312" y="59"/>
                    </a:lnTo>
                    <a:lnTo>
                      <a:pt x="312" y="51"/>
                    </a:lnTo>
                    <a:lnTo>
                      <a:pt x="294" y="51"/>
                    </a:lnTo>
                    <a:lnTo>
                      <a:pt x="293" y="59"/>
                    </a:lnTo>
                    <a:lnTo>
                      <a:pt x="63" y="59"/>
                    </a:lnTo>
                    <a:lnTo>
                      <a:pt x="64" y="51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0" y="6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7" name="Freeform 132"/>
              <p:cNvSpPr>
                <a:spLocks/>
              </p:cNvSpPr>
              <p:nvPr/>
            </p:nvSpPr>
            <p:spPr bwMode="auto">
              <a:xfrm>
                <a:off x="1202" y="3872"/>
                <a:ext cx="71" cy="29"/>
              </a:xfrm>
              <a:custGeom>
                <a:avLst/>
                <a:gdLst>
                  <a:gd name="T0" fmla="*/ 0 w 71"/>
                  <a:gd name="T1" fmla="*/ 0 h 29"/>
                  <a:gd name="T2" fmla="*/ 0 w 71"/>
                  <a:gd name="T3" fmla="*/ 0 h 29"/>
                  <a:gd name="T4" fmla="*/ 2 w 71"/>
                  <a:gd name="T5" fmla="*/ 28 h 29"/>
                  <a:gd name="T6" fmla="*/ 70 w 71"/>
                  <a:gd name="T7" fmla="*/ 28 h 29"/>
                  <a:gd name="T8" fmla="*/ 63 w 71"/>
                  <a:gd name="T9" fmla="*/ 0 h 29"/>
                  <a:gd name="T10" fmla="*/ 0 w 71"/>
                  <a:gd name="T11" fmla="*/ 0 h 29"/>
                  <a:gd name="T12" fmla="*/ 0 w 7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29"/>
                  <a:gd name="T23" fmla="*/ 71 w 71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29">
                    <a:moveTo>
                      <a:pt x="0" y="0"/>
                    </a:moveTo>
                    <a:lnTo>
                      <a:pt x="0" y="0"/>
                    </a:lnTo>
                    <a:lnTo>
                      <a:pt x="2" y="28"/>
                    </a:lnTo>
                    <a:lnTo>
                      <a:pt x="70" y="28"/>
                    </a:lnTo>
                    <a:lnTo>
                      <a:pt x="6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8" name="Freeform 133"/>
              <p:cNvSpPr>
                <a:spLocks/>
              </p:cNvSpPr>
              <p:nvPr/>
            </p:nvSpPr>
            <p:spPr bwMode="auto">
              <a:xfrm>
                <a:off x="1207" y="3903"/>
                <a:ext cx="73" cy="31"/>
              </a:xfrm>
              <a:custGeom>
                <a:avLst/>
                <a:gdLst>
                  <a:gd name="T0" fmla="*/ 22 w 73"/>
                  <a:gd name="T1" fmla="*/ 0 h 31"/>
                  <a:gd name="T2" fmla="*/ 22 w 73"/>
                  <a:gd name="T3" fmla="*/ 8 h 31"/>
                  <a:gd name="T4" fmla="*/ 0 w 73"/>
                  <a:gd name="T5" fmla="*/ 8 h 31"/>
                  <a:gd name="T6" fmla="*/ 3 w 73"/>
                  <a:gd name="T7" fmla="*/ 30 h 31"/>
                  <a:gd name="T8" fmla="*/ 72 w 73"/>
                  <a:gd name="T9" fmla="*/ 30 h 31"/>
                  <a:gd name="T10" fmla="*/ 66 w 73"/>
                  <a:gd name="T11" fmla="*/ 8 h 31"/>
                  <a:gd name="T12" fmla="*/ 44 w 73"/>
                  <a:gd name="T13" fmla="*/ 8 h 31"/>
                  <a:gd name="T14" fmla="*/ 44 w 73"/>
                  <a:gd name="T15" fmla="*/ 0 h 31"/>
                  <a:gd name="T16" fmla="*/ 22 w 73"/>
                  <a:gd name="T17" fmla="*/ 0 h 31"/>
                  <a:gd name="T18" fmla="*/ 22 w 73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3"/>
                  <a:gd name="T31" fmla="*/ 0 h 31"/>
                  <a:gd name="T32" fmla="*/ 73 w 73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3" h="31">
                    <a:moveTo>
                      <a:pt x="22" y="0"/>
                    </a:moveTo>
                    <a:lnTo>
                      <a:pt x="22" y="8"/>
                    </a:lnTo>
                    <a:lnTo>
                      <a:pt x="0" y="8"/>
                    </a:lnTo>
                    <a:lnTo>
                      <a:pt x="3" y="30"/>
                    </a:lnTo>
                    <a:lnTo>
                      <a:pt x="72" y="30"/>
                    </a:lnTo>
                    <a:lnTo>
                      <a:pt x="66" y="8"/>
                    </a:lnTo>
                    <a:lnTo>
                      <a:pt x="44" y="8"/>
                    </a:lnTo>
                    <a:lnTo>
                      <a:pt x="44" y="0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9" name="Freeform 134"/>
              <p:cNvSpPr>
                <a:spLocks/>
              </p:cNvSpPr>
              <p:nvPr/>
            </p:nvSpPr>
            <p:spPr bwMode="auto">
              <a:xfrm>
                <a:off x="1273" y="3874"/>
                <a:ext cx="106" cy="60"/>
              </a:xfrm>
              <a:custGeom>
                <a:avLst/>
                <a:gdLst>
                  <a:gd name="T0" fmla="*/ 0 w 106"/>
                  <a:gd name="T1" fmla="*/ 0 h 60"/>
                  <a:gd name="T2" fmla="*/ 17 w 106"/>
                  <a:gd name="T3" fmla="*/ 59 h 60"/>
                  <a:gd name="T4" fmla="*/ 105 w 106"/>
                  <a:gd name="T5" fmla="*/ 59 h 60"/>
                  <a:gd name="T6" fmla="*/ 80 w 106"/>
                  <a:gd name="T7" fmla="*/ 0 h 60"/>
                  <a:gd name="T8" fmla="*/ 0 w 106"/>
                  <a:gd name="T9" fmla="*/ 0 h 60"/>
                  <a:gd name="T10" fmla="*/ 0 w 106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60"/>
                  <a:gd name="T20" fmla="*/ 106 w 106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60">
                    <a:moveTo>
                      <a:pt x="0" y="0"/>
                    </a:moveTo>
                    <a:lnTo>
                      <a:pt x="17" y="59"/>
                    </a:lnTo>
                    <a:lnTo>
                      <a:pt x="105" y="59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10" name="AutoShape 135"/>
              <p:cNvSpPr>
                <a:spLocks noChangeArrowheads="1"/>
              </p:cNvSpPr>
              <p:nvPr/>
            </p:nvSpPr>
            <p:spPr bwMode="auto">
              <a:xfrm flipV="1">
                <a:off x="1015" y="3638"/>
                <a:ext cx="198" cy="36"/>
              </a:xfrm>
              <a:prstGeom prst="roundRect">
                <a:avLst>
                  <a:gd name="adj" fmla="val 15912"/>
                </a:avLst>
              </a:pr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11" name="AutoShape 136"/>
              <p:cNvSpPr>
                <a:spLocks noChangeArrowheads="1"/>
              </p:cNvSpPr>
              <p:nvPr/>
            </p:nvSpPr>
            <p:spPr bwMode="auto">
              <a:xfrm flipV="1">
                <a:off x="1260" y="3610"/>
                <a:ext cx="27" cy="1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12" name="AutoShape 137"/>
              <p:cNvSpPr>
                <a:spLocks noChangeArrowheads="1"/>
              </p:cNvSpPr>
              <p:nvPr/>
            </p:nvSpPr>
            <p:spPr bwMode="auto">
              <a:xfrm flipV="1">
                <a:off x="967" y="3658"/>
                <a:ext cx="294" cy="27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13" name="AutoShape 138"/>
              <p:cNvSpPr>
                <a:spLocks noChangeArrowheads="1"/>
              </p:cNvSpPr>
              <p:nvPr/>
            </p:nvSpPr>
            <p:spPr bwMode="auto">
              <a:xfrm flipV="1">
                <a:off x="968" y="3683"/>
                <a:ext cx="293" cy="7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40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2787" name="Text Box 139"/>
            <p:cNvSpPr txBox="1">
              <a:spLocks noChangeArrowheads="1"/>
            </p:cNvSpPr>
            <p:nvPr/>
          </p:nvSpPr>
          <p:spPr bwMode="auto">
            <a:xfrm>
              <a:off x="4424" y="4256"/>
              <a:ext cx="75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Resolver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  <p:sp>
        <p:nvSpPr>
          <p:cNvPr id="46220" name="Line 140"/>
          <p:cNvSpPr>
            <a:spLocks noChangeShapeType="1"/>
          </p:cNvSpPr>
          <p:nvPr/>
        </p:nvSpPr>
        <p:spPr bwMode="auto">
          <a:xfrm flipH="1">
            <a:off x="4314825" y="5210175"/>
            <a:ext cx="3305175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6221" name="Text Box 141"/>
          <p:cNvSpPr txBox="1">
            <a:spLocks noChangeArrowheads="1"/>
          </p:cNvSpPr>
          <p:nvPr/>
        </p:nvSpPr>
        <p:spPr bwMode="auto">
          <a:xfrm>
            <a:off x="5616575" y="5421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Query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222" name="Line 142"/>
          <p:cNvSpPr>
            <a:spLocks noChangeShapeType="1"/>
          </p:cNvSpPr>
          <p:nvPr/>
        </p:nvSpPr>
        <p:spPr bwMode="auto">
          <a:xfrm flipV="1">
            <a:off x="4300538" y="4633913"/>
            <a:ext cx="103346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4578350" y="48831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Query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32779" name="Group 144"/>
          <p:cNvGrpSpPr>
            <a:grpSpLocks/>
          </p:cNvGrpSpPr>
          <p:nvPr/>
        </p:nvGrpSpPr>
        <p:grpSpPr bwMode="auto">
          <a:xfrm>
            <a:off x="990600" y="1752600"/>
            <a:ext cx="3322638" cy="4410075"/>
            <a:chOff x="611" y="664"/>
            <a:chExt cx="2106" cy="3218"/>
          </a:xfrm>
        </p:grpSpPr>
        <p:sp>
          <p:nvSpPr>
            <p:cNvPr id="32782" name="Rectangle 145"/>
            <p:cNvSpPr>
              <a:spLocks noChangeArrowheads="1"/>
            </p:cNvSpPr>
            <p:nvPr/>
          </p:nvSpPr>
          <p:spPr bwMode="auto">
            <a:xfrm>
              <a:off x="655" y="960"/>
              <a:ext cx="2050" cy="9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Authoritative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(primary master and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slave zones)</a:t>
              </a:r>
            </a:p>
          </p:txBody>
        </p:sp>
        <p:sp>
          <p:nvSpPr>
            <p:cNvPr id="32783" name="Rectangle 146"/>
            <p:cNvSpPr>
              <a:spLocks noChangeArrowheads="1"/>
            </p:cNvSpPr>
            <p:nvPr/>
          </p:nvSpPr>
          <p:spPr bwMode="auto">
            <a:xfrm>
              <a:off x="655" y="2908"/>
              <a:ext cx="2050" cy="974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Agent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(looks up queries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on behalf of resolvers)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2784" name="Rectangle 147"/>
            <p:cNvSpPr>
              <a:spLocks noChangeArrowheads="1"/>
            </p:cNvSpPr>
            <p:nvPr/>
          </p:nvSpPr>
          <p:spPr bwMode="auto">
            <a:xfrm>
              <a:off x="655" y="1934"/>
              <a:ext cx="2050" cy="974"/>
            </a:xfrm>
            <a:prstGeom prst="rect">
              <a:avLst/>
            </a:prstGeom>
            <a:solidFill>
              <a:srgbClr val="AAAA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Cache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(responses from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other name servers)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2785" name="Text Box 148"/>
            <p:cNvSpPr txBox="1">
              <a:spLocks noChangeArrowheads="1"/>
            </p:cNvSpPr>
            <p:nvPr/>
          </p:nvSpPr>
          <p:spPr bwMode="auto">
            <a:xfrm>
              <a:off x="611" y="664"/>
              <a:ext cx="21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Name Server Process</a:t>
              </a:r>
            </a:p>
          </p:txBody>
        </p:sp>
      </p:grpSp>
      <p:sp>
        <p:nvSpPr>
          <p:cNvPr id="46229" name="Text Box 149"/>
          <p:cNvSpPr txBox="1">
            <a:spLocks noChangeArrowheads="1"/>
          </p:cNvSpPr>
          <p:nvPr/>
        </p:nvSpPr>
        <p:spPr bwMode="auto">
          <a:xfrm>
            <a:off x="5965825" y="3443288"/>
            <a:ext cx="121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Response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230" name="Line 150"/>
          <p:cNvSpPr>
            <a:spLocks noChangeShapeType="1"/>
          </p:cNvSpPr>
          <p:nvPr/>
        </p:nvSpPr>
        <p:spPr bwMode="auto">
          <a:xfrm>
            <a:off x="4267200" y="3581400"/>
            <a:ext cx="3505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9" grpId="0" animBg="1"/>
      <p:bldP spid="46190" grpId="0" autoUpdateAnimBg="0"/>
      <p:bldP spid="46220" grpId="0" animBg="1"/>
      <p:bldP spid="46221" grpId="0" autoUpdateAnimBg="0"/>
      <p:bldP spid="46222" grpId="0" animBg="1"/>
      <p:bldP spid="46223" grpId="0" autoUpdateAnimBg="0"/>
      <p:bldP spid="46229" grpId="0" autoUpdateAnimBg="0"/>
      <p:bldP spid="462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Cached Data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H="1">
            <a:off x="4294188" y="5176838"/>
            <a:ext cx="3325812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613400" y="53784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Query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962650" y="30924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800" i="1">
                <a:latin typeface="Arial" pitchFamily="34" charset="0"/>
                <a:ea typeface="SimSun" pitchFamily="2" charset="-122"/>
              </a:rPr>
              <a:t>Response</a:t>
            </a:r>
            <a:endParaRPr lang="en-US" altLang="zh-CN" sz="2200" i="1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4343400" y="3810000"/>
            <a:ext cx="3414713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990600" y="1752600"/>
            <a:ext cx="3322638" cy="4410075"/>
            <a:chOff x="611" y="664"/>
            <a:chExt cx="2106" cy="3218"/>
          </a:xfrm>
        </p:grpSpPr>
        <p:sp>
          <p:nvSpPr>
            <p:cNvPr id="33829" name="Rectangle 8"/>
            <p:cNvSpPr>
              <a:spLocks noChangeArrowheads="1"/>
            </p:cNvSpPr>
            <p:nvPr/>
          </p:nvSpPr>
          <p:spPr bwMode="auto">
            <a:xfrm>
              <a:off x="655" y="960"/>
              <a:ext cx="2050" cy="9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Authoritative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(primary master and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slave zones)</a:t>
              </a:r>
            </a:p>
          </p:txBody>
        </p:sp>
        <p:sp>
          <p:nvSpPr>
            <p:cNvPr id="33830" name="Rectangle 9"/>
            <p:cNvSpPr>
              <a:spLocks noChangeArrowheads="1"/>
            </p:cNvSpPr>
            <p:nvPr/>
          </p:nvSpPr>
          <p:spPr bwMode="auto">
            <a:xfrm>
              <a:off x="655" y="2908"/>
              <a:ext cx="2050" cy="974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Agent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(looks up queries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on behalf of resolvers)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3831" name="Rectangle 10"/>
            <p:cNvSpPr>
              <a:spLocks noChangeArrowheads="1"/>
            </p:cNvSpPr>
            <p:nvPr/>
          </p:nvSpPr>
          <p:spPr bwMode="auto">
            <a:xfrm>
              <a:off x="655" y="1934"/>
              <a:ext cx="2050" cy="974"/>
            </a:xfrm>
            <a:prstGeom prst="rect">
              <a:avLst/>
            </a:prstGeom>
            <a:solidFill>
              <a:srgbClr val="AAAAA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200" b="1">
                  <a:latin typeface="Arial" pitchFamily="34" charset="0"/>
                  <a:ea typeface="SimSun" pitchFamily="2" charset="-122"/>
                </a:rPr>
                <a:t>Cache Data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(responses from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200">
                  <a:latin typeface="Arial" pitchFamily="34" charset="0"/>
                  <a:ea typeface="SimSun" pitchFamily="2" charset="-122"/>
                </a:rPr>
                <a:t>other name servers)</a:t>
              </a:r>
              <a:endParaRPr lang="en-US" altLang="zh-CN" sz="2200" b="1">
                <a:latin typeface="Arial" pitchFamily="34" charset="0"/>
                <a:ea typeface="SimSun" pitchFamily="2" charset="-122"/>
              </a:endParaRPr>
            </a:p>
          </p:txBody>
        </p:sp>
        <p:sp>
          <p:nvSpPr>
            <p:cNvPr id="33832" name="Text Box 11"/>
            <p:cNvSpPr txBox="1">
              <a:spLocks noChangeArrowheads="1"/>
            </p:cNvSpPr>
            <p:nvPr/>
          </p:nvSpPr>
          <p:spPr bwMode="auto">
            <a:xfrm>
              <a:off x="611" y="664"/>
              <a:ext cx="210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latin typeface="Arial" pitchFamily="34" charset="0"/>
                  <a:ea typeface="SimSun" pitchFamily="2" charset="-122"/>
                </a:rPr>
                <a:t>Name Server Process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27938" y="4356100"/>
            <a:ext cx="1085850" cy="1274763"/>
            <a:chOff x="4424" y="3504"/>
            <a:chExt cx="758" cy="1055"/>
          </a:xfrm>
        </p:grpSpPr>
        <p:grpSp>
          <p:nvGrpSpPr>
            <p:cNvPr id="33801" name="Group 13"/>
            <p:cNvGrpSpPr>
              <a:grpSpLocks/>
            </p:cNvGrpSpPr>
            <p:nvPr/>
          </p:nvGrpSpPr>
          <p:grpSpPr bwMode="auto">
            <a:xfrm>
              <a:off x="4464" y="3504"/>
              <a:ext cx="589" cy="708"/>
              <a:chOff x="815" y="3280"/>
              <a:chExt cx="589" cy="708"/>
            </a:xfrm>
          </p:grpSpPr>
          <p:sp>
            <p:nvSpPr>
              <p:cNvPr id="33803" name="AutoShape 14"/>
              <p:cNvSpPr>
                <a:spLocks noChangeArrowheads="1"/>
              </p:cNvSpPr>
              <p:nvPr/>
            </p:nvSpPr>
            <p:spPr bwMode="auto">
              <a:xfrm flipV="1">
                <a:off x="898" y="3691"/>
                <a:ext cx="432" cy="134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04" name="Freeform 15"/>
              <p:cNvSpPr>
                <a:spLocks/>
              </p:cNvSpPr>
              <p:nvPr/>
            </p:nvSpPr>
            <p:spPr bwMode="auto">
              <a:xfrm>
                <a:off x="910" y="3745"/>
                <a:ext cx="66" cy="21"/>
              </a:xfrm>
              <a:custGeom>
                <a:avLst/>
                <a:gdLst>
                  <a:gd name="T0" fmla="*/ 0 w 66"/>
                  <a:gd name="T1" fmla="*/ 12 h 21"/>
                  <a:gd name="T2" fmla="*/ 0 w 66"/>
                  <a:gd name="T3" fmla="*/ 15 h 21"/>
                  <a:gd name="T4" fmla="*/ 1 w 66"/>
                  <a:gd name="T5" fmla="*/ 17 h 21"/>
                  <a:gd name="T6" fmla="*/ 2 w 66"/>
                  <a:gd name="T7" fmla="*/ 18 h 21"/>
                  <a:gd name="T8" fmla="*/ 4 w 66"/>
                  <a:gd name="T9" fmla="*/ 20 h 21"/>
                  <a:gd name="T10" fmla="*/ 5 w 66"/>
                  <a:gd name="T11" fmla="*/ 20 h 21"/>
                  <a:gd name="T12" fmla="*/ 6 w 66"/>
                  <a:gd name="T13" fmla="*/ 20 h 21"/>
                  <a:gd name="T14" fmla="*/ 8 w 66"/>
                  <a:gd name="T15" fmla="*/ 20 h 21"/>
                  <a:gd name="T16" fmla="*/ 55 w 66"/>
                  <a:gd name="T17" fmla="*/ 20 h 21"/>
                  <a:gd name="T18" fmla="*/ 55 w 66"/>
                  <a:gd name="T19" fmla="*/ 20 h 21"/>
                  <a:gd name="T20" fmla="*/ 57 w 66"/>
                  <a:gd name="T21" fmla="*/ 20 h 21"/>
                  <a:gd name="T22" fmla="*/ 59 w 66"/>
                  <a:gd name="T23" fmla="*/ 20 h 21"/>
                  <a:gd name="T24" fmla="*/ 61 w 66"/>
                  <a:gd name="T25" fmla="*/ 18 h 21"/>
                  <a:gd name="T26" fmla="*/ 61 w 66"/>
                  <a:gd name="T27" fmla="*/ 17 h 21"/>
                  <a:gd name="T28" fmla="*/ 63 w 66"/>
                  <a:gd name="T29" fmla="*/ 15 h 21"/>
                  <a:gd name="T30" fmla="*/ 63 w 66"/>
                  <a:gd name="T31" fmla="*/ 13 h 21"/>
                  <a:gd name="T32" fmla="*/ 65 w 66"/>
                  <a:gd name="T33" fmla="*/ 11 h 21"/>
                  <a:gd name="T34" fmla="*/ 63 w 66"/>
                  <a:gd name="T35" fmla="*/ 11 h 21"/>
                  <a:gd name="T36" fmla="*/ 63 w 66"/>
                  <a:gd name="T37" fmla="*/ 9 h 21"/>
                  <a:gd name="T38" fmla="*/ 61 w 66"/>
                  <a:gd name="T39" fmla="*/ 6 h 21"/>
                  <a:gd name="T40" fmla="*/ 61 w 66"/>
                  <a:gd name="T41" fmla="*/ 5 h 21"/>
                  <a:gd name="T42" fmla="*/ 59 w 66"/>
                  <a:gd name="T43" fmla="*/ 3 h 21"/>
                  <a:gd name="T44" fmla="*/ 57 w 66"/>
                  <a:gd name="T45" fmla="*/ 3 h 21"/>
                  <a:gd name="T46" fmla="*/ 55 w 66"/>
                  <a:gd name="T47" fmla="*/ 1 h 21"/>
                  <a:gd name="T48" fmla="*/ 55 w 66"/>
                  <a:gd name="T49" fmla="*/ 1 h 21"/>
                  <a:gd name="T50" fmla="*/ 10 w 66"/>
                  <a:gd name="T51" fmla="*/ 0 h 21"/>
                  <a:gd name="T52" fmla="*/ 8 w 66"/>
                  <a:gd name="T53" fmla="*/ 1 h 21"/>
                  <a:gd name="T54" fmla="*/ 6 w 66"/>
                  <a:gd name="T55" fmla="*/ 1 h 21"/>
                  <a:gd name="T56" fmla="*/ 5 w 66"/>
                  <a:gd name="T57" fmla="*/ 3 h 21"/>
                  <a:gd name="T58" fmla="*/ 4 w 66"/>
                  <a:gd name="T59" fmla="*/ 3 h 21"/>
                  <a:gd name="T60" fmla="*/ 2 w 66"/>
                  <a:gd name="T61" fmla="*/ 5 h 21"/>
                  <a:gd name="T62" fmla="*/ 1 w 66"/>
                  <a:gd name="T63" fmla="*/ 7 h 21"/>
                  <a:gd name="T64" fmla="*/ 0 w 66"/>
                  <a:gd name="T65" fmla="*/ 9 h 21"/>
                  <a:gd name="T66" fmla="*/ 0 w 66"/>
                  <a:gd name="T67" fmla="*/ 11 h 21"/>
                  <a:gd name="T68" fmla="*/ 0 w 66"/>
                  <a:gd name="T69" fmla="*/ 11 h 2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6"/>
                  <a:gd name="T106" fmla="*/ 0 h 21"/>
                  <a:gd name="T107" fmla="*/ 66 w 66"/>
                  <a:gd name="T108" fmla="*/ 21 h 2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6" h="21">
                    <a:moveTo>
                      <a:pt x="0" y="11"/>
                    </a:move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6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55" y="20"/>
                    </a:lnTo>
                    <a:lnTo>
                      <a:pt x="57" y="20"/>
                    </a:lnTo>
                    <a:lnTo>
                      <a:pt x="59" y="20"/>
                    </a:lnTo>
                    <a:lnTo>
                      <a:pt x="61" y="18"/>
                    </a:lnTo>
                    <a:lnTo>
                      <a:pt x="61" y="17"/>
                    </a:lnTo>
                    <a:lnTo>
                      <a:pt x="63" y="15"/>
                    </a:lnTo>
                    <a:lnTo>
                      <a:pt x="63" y="13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61" y="5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7" y="3"/>
                    </a:lnTo>
                    <a:lnTo>
                      <a:pt x="57" y="1"/>
                    </a:lnTo>
                    <a:lnTo>
                      <a:pt x="55" y="1"/>
                    </a:lnTo>
                    <a:lnTo>
                      <a:pt x="55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5" name="Freeform 16"/>
              <p:cNvSpPr>
                <a:spLocks/>
              </p:cNvSpPr>
              <p:nvPr/>
            </p:nvSpPr>
            <p:spPr bwMode="auto">
              <a:xfrm>
                <a:off x="1081" y="3711"/>
                <a:ext cx="160" cy="98"/>
              </a:xfrm>
              <a:custGeom>
                <a:avLst/>
                <a:gdLst>
                  <a:gd name="T0" fmla="*/ 0 w 160"/>
                  <a:gd name="T1" fmla="*/ 87 h 98"/>
                  <a:gd name="T2" fmla="*/ 0 w 160"/>
                  <a:gd name="T3" fmla="*/ 91 h 98"/>
                  <a:gd name="T4" fmla="*/ 1 w 160"/>
                  <a:gd name="T5" fmla="*/ 93 h 98"/>
                  <a:gd name="T6" fmla="*/ 2 w 160"/>
                  <a:gd name="T7" fmla="*/ 94 h 98"/>
                  <a:gd name="T8" fmla="*/ 4 w 160"/>
                  <a:gd name="T9" fmla="*/ 96 h 98"/>
                  <a:gd name="T10" fmla="*/ 5 w 160"/>
                  <a:gd name="T11" fmla="*/ 97 h 98"/>
                  <a:gd name="T12" fmla="*/ 7 w 160"/>
                  <a:gd name="T13" fmla="*/ 97 h 98"/>
                  <a:gd name="T14" fmla="*/ 10 w 160"/>
                  <a:gd name="T15" fmla="*/ 97 h 98"/>
                  <a:gd name="T16" fmla="*/ 148 w 160"/>
                  <a:gd name="T17" fmla="*/ 97 h 98"/>
                  <a:gd name="T18" fmla="*/ 149 w 160"/>
                  <a:gd name="T19" fmla="*/ 97 h 98"/>
                  <a:gd name="T20" fmla="*/ 151 w 160"/>
                  <a:gd name="T21" fmla="*/ 97 h 98"/>
                  <a:gd name="T22" fmla="*/ 153 w 160"/>
                  <a:gd name="T23" fmla="*/ 96 h 98"/>
                  <a:gd name="T24" fmla="*/ 155 w 160"/>
                  <a:gd name="T25" fmla="*/ 94 h 98"/>
                  <a:gd name="T26" fmla="*/ 156 w 160"/>
                  <a:gd name="T27" fmla="*/ 92 h 98"/>
                  <a:gd name="T28" fmla="*/ 158 w 160"/>
                  <a:gd name="T29" fmla="*/ 90 h 98"/>
                  <a:gd name="T30" fmla="*/ 158 w 160"/>
                  <a:gd name="T31" fmla="*/ 88 h 98"/>
                  <a:gd name="T32" fmla="*/ 159 w 160"/>
                  <a:gd name="T33" fmla="*/ 84 h 98"/>
                  <a:gd name="T34" fmla="*/ 158 w 160"/>
                  <a:gd name="T35" fmla="*/ 15 h 98"/>
                  <a:gd name="T36" fmla="*/ 158 w 160"/>
                  <a:gd name="T37" fmla="*/ 13 h 98"/>
                  <a:gd name="T38" fmla="*/ 156 w 160"/>
                  <a:gd name="T39" fmla="*/ 11 h 98"/>
                  <a:gd name="T40" fmla="*/ 156 w 160"/>
                  <a:gd name="T41" fmla="*/ 7 h 98"/>
                  <a:gd name="T42" fmla="*/ 154 w 160"/>
                  <a:gd name="T43" fmla="*/ 6 h 98"/>
                  <a:gd name="T44" fmla="*/ 152 w 160"/>
                  <a:gd name="T45" fmla="*/ 4 h 98"/>
                  <a:gd name="T46" fmla="*/ 150 w 160"/>
                  <a:gd name="T47" fmla="*/ 2 h 98"/>
                  <a:gd name="T48" fmla="*/ 147 w 160"/>
                  <a:gd name="T49" fmla="*/ 1 h 98"/>
                  <a:gd name="T50" fmla="*/ 13 w 160"/>
                  <a:gd name="T51" fmla="*/ 0 h 98"/>
                  <a:gd name="T52" fmla="*/ 9 w 160"/>
                  <a:gd name="T53" fmla="*/ 1 h 98"/>
                  <a:gd name="T54" fmla="*/ 7 w 160"/>
                  <a:gd name="T55" fmla="*/ 2 h 98"/>
                  <a:gd name="T56" fmla="*/ 5 w 160"/>
                  <a:gd name="T57" fmla="*/ 4 h 98"/>
                  <a:gd name="T58" fmla="*/ 4 w 160"/>
                  <a:gd name="T59" fmla="*/ 4 h 98"/>
                  <a:gd name="T60" fmla="*/ 2 w 160"/>
                  <a:gd name="T61" fmla="*/ 6 h 98"/>
                  <a:gd name="T62" fmla="*/ 1 w 160"/>
                  <a:gd name="T63" fmla="*/ 8 h 98"/>
                  <a:gd name="T64" fmla="*/ 0 w 160"/>
                  <a:gd name="T65" fmla="*/ 10 h 98"/>
                  <a:gd name="T66" fmla="*/ 0 w 160"/>
                  <a:gd name="T67" fmla="*/ 12 h 98"/>
                  <a:gd name="T68" fmla="*/ 0 w 160"/>
                  <a:gd name="T69" fmla="*/ 85 h 9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60"/>
                  <a:gd name="T106" fmla="*/ 0 h 98"/>
                  <a:gd name="T107" fmla="*/ 160 w 160"/>
                  <a:gd name="T108" fmla="*/ 98 h 9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60" h="98">
                    <a:moveTo>
                      <a:pt x="0" y="85"/>
                    </a:moveTo>
                    <a:lnTo>
                      <a:pt x="0" y="87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" y="91"/>
                    </a:lnTo>
                    <a:lnTo>
                      <a:pt x="1" y="93"/>
                    </a:lnTo>
                    <a:lnTo>
                      <a:pt x="2" y="93"/>
                    </a:lnTo>
                    <a:lnTo>
                      <a:pt x="2" y="94"/>
                    </a:lnTo>
                    <a:lnTo>
                      <a:pt x="4" y="94"/>
                    </a:lnTo>
                    <a:lnTo>
                      <a:pt x="4" y="96"/>
                    </a:lnTo>
                    <a:lnTo>
                      <a:pt x="5" y="96"/>
                    </a:lnTo>
                    <a:lnTo>
                      <a:pt x="5" y="97"/>
                    </a:lnTo>
                    <a:lnTo>
                      <a:pt x="7" y="97"/>
                    </a:lnTo>
                    <a:lnTo>
                      <a:pt x="9" y="97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48" y="97"/>
                    </a:lnTo>
                    <a:lnTo>
                      <a:pt x="149" y="97"/>
                    </a:lnTo>
                    <a:lnTo>
                      <a:pt x="151" y="97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6" y="92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8" y="86"/>
                    </a:lnTo>
                    <a:lnTo>
                      <a:pt x="159" y="84"/>
                    </a:lnTo>
                    <a:lnTo>
                      <a:pt x="159" y="15"/>
                    </a:lnTo>
                    <a:lnTo>
                      <a:pt x="158" y="15"/>
                    </a:lnTo>
                    <a:lnTo>
                      <a:pt x="158" y="13"/>
                    </a:lnTo>
                    <a:lnTo>
                      <a:pt x="158" y="11"/>
                    </a:lnTo>
                    <a:lnTo>
                      <a:pt x="156" y="11"/>
                    </a:lnTo>
                    <a:lnTo>
                      <a:pt x="156" y="9"/>
                    </a:lnTo>
                    <a:lnTo>
                      <a:pt x="156" y="7"/>
                    </a:lnTo>
                    <a:lnTo>
                      <a:pt x="156" y="6"/>
                    </a:lnTo>
                    <a:lnTo>
                      <a:pt x="154" y="6"/>
                    </a:lnTo>
                    <a:lnTo>
                      <a:pt x="154" y="4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0" y="2"/>
                    </a:lnTo>
                    <a:lnTo>
                      <a:pt x="149" y="1"/>
                    </a:lnTo>
                    <a:lnTo>
                      <a:pt x="147" y="1"/>
                    </a:lnTo>
                    <a:lnTo>
                      <a:pt x="147" y="0"/>
                    </a:lnTo>
                    <a:lnTo>
                      <a:pt x="13" y="0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6" name="Freeform 17"/>
              <p:cNvSpPr>
                <a:spLocks/>
              </p:cNvSpPr>
              <p:nvPr/>
            </p:nvSpPr>
            <p:spPr bwMode="auto">
              <a:xfrm>
                <a:off x="912" y="3280"/>
                <a:ext cx="401" cy="360"/>
              </a:xfrm>
              <a:custGeom>
                <a:avLst/>
                <a:gdLst>
                  <a:gd name="T0" fmla="*/ 0 w 401"/>
                  <a:gd name="T1" fmla="*/ 344 h 360"/>
                  <a:gd name="T2" fmla="*/ 0 w 401"/>
                  <a:gd name="T3" fmla="*/ 348 h 360"/>
                  <a:gd name="T4" fmla="*/ 0 w 401"/>
                  <a:gd name="T5" fmla="*/ 352 h 360"/>
                  <a:gd name="T6" fmla="*/ 3 w 401"/>
                  <a:gd name="T7" fmla="*/ 355 h 360"/>
                  <a:gd name="T8" fmla="*/ 5 w 401"/>
                  <a:gd name="T9" fmla="*/ 357 h 360"/>
                  <a:gd name="T10" fmla="*/ 8 w 401"/>
                  <a:gd name="T11" fmla="*/ 358 h 360"/>
                  <a:gd name="T12" fmla="*/ 12 w 401"/>
                  <a:gd name="T13" fmla="*/ 359 h 360"/>
                  <a:gd name="T14" fmla="*/ 16 w 401"/>
                  <a:gd name="T15" fmla="*/ 359 h 360"/>
                  <a:gd name="T16" fmla="*/ 381 w 401"/>
                  <a:gd name="T17" fmla="*/ 359 h 360"/>
                  <a:gd name="T18" fmla="*/ 385 w 401"/>
                  <a:gd name="T19" fmla="*/ 359 h 360"/>
                  <a:gd name="T20" fmla="*/ 389 w 401"/>
                  <a:gd name="T21" fmla="*/ 358 h 360"/>
                  <a:gd name="T22" fmla="*/ 391 w 401"/>
                  <a:gd name="T23" fmla="*/ 357 h 360"/>
                  <a:gd name="T24" fmla="*/ 394 w 401"/>
                  <a:gd name="T25" fmla="*/ 354 h 360"/>
                  <a:gd name="T26" fmla="*/ 396 w 401"/>
                  <a:gd name="T27" fmla="*/ 351 h 360"/>
                  <a:gd name="T28" fmla="*/ 398 w 401"/>
                  <a:gd name="T29" fmla="*/ 347 h 360"/>
                  <a:gd name="T30" fmla="*/ 399 w 401"/>
                  <a:gd name="T31" fmla="*/ 344 h 360"/>
                  <a:gd name="T32" fmla="*/ 400 w 401"/>
                  <a:gd name="T33" fmla="*/ 338 h 360"/>
                  <a:gd name="T34" fmla="*/ 399 w 401"/>
                  <a:gd name="T35" fmla="*/ 21 h 360"/>
                  <a:gd name="T36" fmla="*/ 399 w 401"/>
                  <a:gd name="T37" fmla="*/ 16 h 360"/>
                  <a:gd name="T38" fmla="*/ 397 w 401"/>
                  <a:gd name="T39" fmla="*/ 13 h 360"/>
                  <a:gd name="T40" fmla="*/ 396 w 401"/>
                  <a:gd name="T41" fmla="*/ 9 h 360"/>
                  <a:gd name="T42" fmla="*/ 394 w 401"/>
                  <a:gd name="T43" fmla="*/ 7 h 360"/>
                  <a:gd name="T44" fmla="*/ 391 w 401"/>
                  <a:gd name="T45" fmla="*/ 4 h 360"/>
                  <a:gd name="T46" fmla="*/ 389 w 401"/>
                  <a:gd name="T47" fmla="*/ 2 h 360"/>
                  <a:gd name="T48" fmla="*/ 385 w 401"/>
                  <a:gd name="T49" fmla="*/ 2 h 360"/>
                  <a:gd name="T50" fmla="*/ 24 w 401"/>
                  <a:gd name="T51" fmla="*/ 0 h 360"/>
                  <a:gd name="T52" fmla="*/ 18 w 401"/>
                  <a:gd name="T53" fmla="*/ 2 h 360"/>
                  <a:gd name="T54" fmla="*/ 14 w 401"/>
                  <a:gd name="T55" fmla="*/ 2 h 360"/>
                  <a:gd name="T56" fmla="*/ 10 w 401"/>
                  <a:gd name="T57" fmla="*/ 5 h 360"/>
                  <a:gd name="T58" fmla="*/ 6 w 401"/>
                  <a:gd name="T59" fmla="*/ 8 h 360"/>
                  <a:gd name="T60" fmla="*/ 3 w 401"/>
                  <a:gd name="T61" fmla="*/ 11 h 360"/>
                  <a:gd name="T62" fmla="*/ 1 w 401"/>
                  <a:gd name="T63" fmla="*/ 15 h 360"/>
                  <a:gd name="T64" fmla="*/ 0 w 401"/>
                  <a:gd name="T65" fmla="*/ 19 h 360"/>
                  <a:gd name="T66" fmla="*/ 0 w 401"/>
                  <a:gd name="T67" fmla="*/ 23 h 360"/>
                  <a:gd name="T68" fmla="*/ 0 w 401"/>
                  <a:gd name="T69" fmla="*/ 341 h 3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01"/>
                  <a:gd name="T106" fmla="*/ 0 h 360"/>
                  <a:gd name="T107" fmla="*/ 401 w 401"/>
                  <a:gd name="T108" fmla="*/ 360 h 3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01" h="360">
                    <a:moveTo>
                      <a:pt x="0" y="341"/>
                    </a:moveTo>
                    <a:lnTo>
                      <a:pt x="0" y="344"/>
                    </a:lnTo>
                    <a:lnTo>
                      <a:pt x="0" y="346"/>
                    </a:lnTo>
                    <a:lnTo>
                      <a:pt x="0" y="348"/>
                    </a:lnTo>
                    <a:lnTo>
                      <a:pt x="0" y="350"/>
                    </a:lnTo>
                    <a:lnTo>
                      <a:pt x="0" y="352"/>
                    </a:lnTo>
                    <a:lnTo>
                      <a:pt x="3" y="353"/>
                    </a:lnTo>
                    <a:lnTo>
                      <a:pt x="3" y="355"/>
                    </a:lnTo>
                    <a:lnTo>
                      <a:pt x="5" y="355"/>
                    </a:lnTo>
                    <a:lnTo>
                      <a:pt x="5" y="357"/>
                    </a:lnTo>
                    <a:lnTo>
                      <a:pt x="7" y="357"/>
                    </a:lnTo>
                    <a:lnTo>
                      <a:pt x="8" y="358"/>
                    </a:lnTo>
                    <a:lnTo>
                      <a:pt x="10" y="358"/>
                    </a:lnTo>
                    <a:lnTo>
                      <a:pt x="12" y="359"/>
                    </a:lnTo>
                    <a:lnTo>
                      <a:pt x="14" y="359"/>
                    </a:lnTo>
                    <a:lnTo>
                      <a:pt x="16" y="359"/>
                    </a:lnTo>
                    <a:lnTo>
                      <a:pt x="19" y="359"/>
                    </a:lnTo>
                    <a:lnTo>
                      <a:pt x="381" y="359"/>
                    </a:lnTo>
                    <a:lnTo>
                      <a:pt x="383" y="359"/>
                    </a:lnTo>
                    <a:lnTo>
                      <a:pt x="385" y="359"/>
                    </a:lnTo>
                    <a:lnTo>
                      <a:pt x="387" y="359"/>
                    </a:lnTo>
                    <a:lnTo>
                      <a:pt x="389" y="358"/>
                    </a:lnTo>
                    <a:lnTo>
                      <a:pt x="391" y="357"/>
                    </a:lnTo>
                    <a:lnTo>
                      <a:pt x="393" y="356"/>
                    </a:lnTo>
                    <a:lnTo>
                      <a:pt x="394" y="354"/>
                    </a:lnTo>
                    <a:lnTo>
                      <a:pt x="394" y="353"/>
                    </a:lnTo>
                    <a:lnTo>
                      <a:pt x="396" y="351"/>
                    </a:lnTo>
                    <a:lnTo>
                      <a:pt x="396" y="350"/>
                    </a:lnTo>
                    <a:lnTo>
                      <a:pt x="398" y="347"/>
                    </a:lnTo>
                    <a:lnTo>
                      <a:pt x="398" y="345"/>
                    </a:lnTo>
                    <a:lnTo>
                      <a:pt x="399" y="344"/>
                    </a:lnTo>
                    <a:lnTo>
                      <a:pt x="399" y="341"/>
                    </a:lnTo>
                    <a:lnTo>
                      <a:pt x="400" y="338"/>
                    </a:lnTo>
                    <a:lnTo>
                      <a:pt x="400" y="23"/>
                    </a:lnTo>
                    <a:lnTo>
                      <a:pt x="399" y="21"/>
                    </a:lnTo>
                    <a:lnTo>
                      <a:pt x="399" y="19"/>
                    </a:lnTo>
                    <a:lnTo>
                      <a:pt x="399" y="16"/>
                    </a:lnTo>
                    <a:lnTo>
                      <a:pt x="399" y="14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6" y="9"/>
                    </a:lnTo>
                    <a:lnTo>
                      <a:pt x="396" y="7"/>
                    </a:lnTo>
                    <a:lnTo>
                      <a:pt x="394" y="7"/>
                    </a:lnTo>
                    <a:lnTo>
                      <a:pt x="393" y="5"/>
                    </a:lnTo>
                    <a:lnTo>
                      <a:pt x="391" y="4"/>
                    </a:lnTo>
                    <a:lnTo>
                      <a:pt x="391" y="2"/>
                    </a:lnTo>
                    <a:lnTo>
                      <a:pt x="389" y="2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4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4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7" name="Freeform 18"/>
              <p:cNvSpPr>
                <a:spLocks/>
              </p:cNvSpPr>
              <p:nvPr/>
            </p:nvSpPr>
            <p:spPr bwMode="auto">
              <a:xfrm>
                <a:off x="942" y="3316"/>
                <a:ext cx="346" cy="277"/>
              </a:xfrm>
              <a:custGeom>
                <a:avLst/>
                <a:gdLst>
                  <a:gd name="T0" fmla="*/ 0 w 346"/>
                  <a:gd name="T1" fmla="*/ 264 h 277"/>
                  <a:gd name="T2" fmla="*/ 0 w 346"/>
                  <a:gd name="T3" fmla="*/ 268 h 277"/>
                  <a:gd name="T4" fmla="*/ 1 w 346"/>
                  <a:gd name="T5" fmla="*/ 271 h 277"/>
                  <a:gd name="T6" fmla="*/ 2 w 346"/>
                  <a:gd name="T7" fmla="*/ 274 h 277"/>
                  <a:gd name="T8" fmla="*/ 4 w 346"/>
                  <a:gd name="T9" fmla="*/ 276 h 277"/>
                  <a:gd name="T10" fmla="*/ 7 w 346"/>
                  <a:gd name="T11" fmla="*/ 276 h 277"/>
                  <a:gd name="T12" fmla="*/ 11 w 346"/>
                  <a:gd name="T13" fmla="*/ 276 h 277"/>
                  <a:gd name="T14" fmla="*/ 14 w 346"/>
                  <a:gd name="T15" fmla="*/ 276 h 277"/>
                  <a:gd name="T16" fmla="*/ 328 w 346"/>
                  <a:gd name="T17" fmla="*/ 276 h 277"/>
                  <a:gd name="T18" fmla="*/ 331 w 346"/>
                  <a:gd name="T19" fmla="*/ 276 h 277"/>
                  <a:gd name="T20" fmla="*/ 335 w 346"/>
                  <a:gd name="T21" fmla="*/ 275 h 277"/>
                  <a:gd name="T22" fmla="*/ 337 w 346"/>
                  <a:gd name="T23" fmla="*/ 275 h 277"/>
                  <a:gd name="T24" fmla="*/ 340 w 346"/>
                  <a:gd name="T25" fmla="*/ 272 h 277"/>
                  <a:gd name="T26" fmla="*/ 342 w 346"/>
                  <a:gd name="T27" fmla="*/ 270 h 277"/>
                  <a:gd name="T28" fmla="*/ 343 w 346"/>
                  <a:gd name="T29" fmla="*/ 268 h 277"/>
                  <a:gd name="T30" fmla="*/ 343 w 346"/>
                  <a:gd name="T31" fmla="*/ 264 h 277"/>
                  <a:gd name="T32" fmla="*/ 345 w 346"/>
                  <a:gd name="T33" fmla="*/ 261 h 277"/>
                  <a:gd name="T34" fmla="*/ 343 w 346"/>
                  <a:gd name="T35" fmla="*/ 18 h 277"/>
                  <a:gd name="T36" fmla="*/ 343 w 346"/>
                  <a:gd name="T37" fmla="*/ 14 h 277"/>
                  <a:gd name="T38" fmla="*/ 342 w 346"/>
                  <a:gd name="T39" fmla="*/ 12 h 277"/>
                  <a:gd name="T40" fmla="*/ 342 w 346"/>
                  <a:gd name="T41" fmla="*/ 9 h 277"/>
                  <a:gd name="T42" fmla="*/ 340 w 346"/>
                  <a:gd name="T43" fmla="*/ 7 h 277"/>
                  <a:gd name="T44" fmla="*/ 337 w 346"/>
                  <a:gd name="T45" fmla="*/ 6 h 277"/>
                  <a:gd name="T46" fmla="*/ 335 w 346"/>
                  <a:gd name="T47" fmla="*/ 4 h 277"/>
                  <a:gd name="T48" fmla="*/ 331 w 346"/>
                  <a:gd name="T49" fmla="*/ 3 h 277"/>
                  <a:gd name="T50" fmla="*/ 21 w 346"/>
                  <a:gd name="T51" fmla="*/ 0 h 277"/>
                  <a:gd name="T52" fmla="*/ 17 w 346"/>
                  <a:gd name="T53" fmla="*/ 2 h 277"/>
                  <a:gd name="T54" fmla="*/ 13 w 346"/>
                  <a:gd name="T55" fmla="*/ 2 h 277"/>
                  <a:gd name="T56" fmla="*/ 9 w 346"/>
                  <a:gd name="T57" fmla="*/ 4 h 277"/>
                  <a:gd name="T58" fmla="*/ 6 w 346"/>
                  <a:gd name="T59" fmla="*/ 4 h 277"/>
                  <a:gd name="T60" fmla="*/ 3 w 346"/>
                  <a:gd name="T61" fmla="*/ 6 h 277"/>
                  <a:gd name="T62" fmla="*/ 1 w 346"/>
                  <a:gd name="T63" fmla="*/ 8 h 277"/>
                  <a:gd name="T64" fmla="*/ 0 w 346"/>
                  <a:gd name="T65" fmla="*/ 12 h 277"/>
                  <a:gd name="T66" fmla="*/ 0 w 346"/>
                  <a:gd name="T67" fmla="*/ 13 h 277"/>
                  <a:gd name="T68" fmla="*/ 0 w 346"/>
                  <a:gd name="T69" fmla="*/ 262 h 27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6"/>
                  <a:gd name="T106" fmla="*/ 0 h 277"/>
                  <a:gd name="T107" fmla="*/ 346 w 346"/>
                  <a:gd name="T108" fmla="*/ 277 h 27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6" h="277">
                    <a:moveTo>
                      <a:pt x="0" y="262"/>
                    </a:moveTo>
                    <a:lnTo>
                      <a:pt x="0" y="264"/>
                    </a:lnTo>
                    <a:lnTo>
                      <a:pt x="0" y="266"/>
                    </a:lnTo>
                    <a:lnTo>
                      <a:pt x="0" y="268"/>
                    </a:lnTo>
                    <a:lnTo>
                      <a:pt x="1" y="269"/>
                    </a:lnTo>
                    <a:lnTo>
                      <a:pt x="1" y="271"/>
                    </a:lnTo>
                    <a:lnTo>
                      <a:pt x="2" y="272"/>
                    </a:lnTo>
                    <a:lnTo>
                      <a:pt x="2" y="274"/>
                    </a:lnTo>
                    <a:lnTo>
                      <a:pt x="4" y="274"/>
                    </a:lnTo>
                    <a:lnTo>
                      <a:pt x="4" y="276"/>
                    </a:lnTo>
                    <a:lnTo>
                      <a:pt x="6" y="276"/>
                    </a:lnTo>
                    <a:lnTo>
                      <a:pt x="7" y="276"/>
                    </a:lnTo>
                    <a:lnTo>
                      <a:pt x="9" y="276"/>
                    </a:lnTo>
                    <a:lnTo>
                      <a:pt x="11" y="276"/>
                    </a:lnTo>
                    <a:lnTo>
                      <a:pt x="13" y="276"/>
                    </a:lnTo>
                    <a:lnTo>
                      <a:pt x="14" y="276"/>
                    </a:lnTo>
                    <a:lnTo>
                      <a:pt x="17" y="276"/>
                    </a:lnTo>
                    <a:lnTo>
                      <a:pt x="328" y="276"/>
                    </a:lnTo>
                    <a:lnTo>
                      <a:pt x="329" y="276"/>
                    </a:lnTo>
                    <a:lnTo>
                      <a:pt x="331" y="276"/>
                    </a:lnTo>
                    <a:lnTo>
                      <a:pt x="333" y="276"/>
                    </a:lnTo>
                    <a:lnTo>
                      <a:pt x="335" y="275"/>
                    </a:lnTo>
                    <a:lnTo>
                      <a:pt x="337" y="275"/>
                    </a:lnTo>
                    <a:lnTo>
                      <a:pt x="338" y="275"/>
                    </a:lnTo>
                    <a:lnTo>
                      <a:pt x="340" y="272"/>
                    </a:lnTo>
                    <a:lnTo>
                      <a:pt x="342" y="270"/>
                    </a:lnTo>
                    <a:lnTo>
                      <a:pt x="343" y="268"/>
                    </a:lnTo>
                    <a:lnTo>
                      <a:pt x="343" y="267"/>
                    </a:lnTo>
                    <a:lnTo>
                      <a:pt x="343" y="264"/>
                    </a:lnTo>
                    <a:lnTo>
                      <a:pt x="343" y="263"/>
                    </a:lnTo>
                    <a:lnTo>
                      <a:pt x="345" y="261"/>
                    </a:lnTo>
                    <a:lnTo>
                      <a:pt x="345" y="19"/>
                    </a:lnTo>
                    <a:lnTo>
                      <a:pt x="343" y="18"/>
                    </a:lnTo>
                    <a:lnTo>
                      <a:pt x="343" y="16"/>
                    </a:lnTo>
                    <a:lnTo>
                      <a:pt x="343" y="14"/>
                    </a:lnTo>
                    <a:lnTo>
                      <a:pt x="343" y="12"/>
                    </a:lnTo>
                    <a:lnTo>
                      <a:pt x="342" y="12"/>
                    </a:lnTo>
                    <a:lnTo>
                      <a:pt x="342" y="10"/>
                    </a:lnTo>
                    <a:lnTo>
                      <a:pt x="342" y="9"/>
                    </a:lnTo>
                    <a:lnTo>
                      <a:pt x="342" y="7"/>
                    </a:lnTo>
                    <a:lnTo>
                      <a:pt x="340" y="7"/>
                    </a:lnTo>
                    <a:lnTo>
                      <a:pt x="339" y="6"/>
                    </a:lnTo>
                    <a:lnTo>
                      <a:pt x="337" y="6"/>
                    </a:lnTo>
                    <a:lnTo>
                      <a:pt x="337" y="4"/>
                    </a:lnTo>
                    <a:lnTo>
                      <a:pt x="335" y="4"/>
                    </a:lnTo>
                    <a:lnTo>
                      <a:pt x="334" y="3"/>
                    </a:lnTo>
                    <a:lnTo>
                      <a:pt x="331" y="3"/>
                    </a:lnTo>
                    <a:lnTo>
                      <a:pt x="331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262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8" name="Freeform 19"/>
              <p:cNvSpPr>
                <a:spLocks/>
              </p:cNvSpPr>
              <p:nvPr/>
            </p:nvSpPr>
            <p:spPr bwMode="auto">
              <a:xfrm>
                <a:off x="954" y="3329"/>
                <a:ext cx="324" cy="251"/>
              </a:xfrm>
              <a:custGeom>
                <a:avLst/>
                <a:gdLst>
                  <a:gd name="T0" fmla="*/ 0 w 324"/>
                  <a:gd name="T1" fmla="*/ 239 h 251"/>
                  <a:gd name="T2" fmla="*/ 0 w 324"/>
                  <a:gd name="T3" fmla="*/ 243 h 251"/>
                  <a:gd name="T4" fmla="*/ 0 w 324"/>
                  <a:gd name="T5" fmla="*/ 246 h 251"/>
                  <a:gd name="T6" fmla="*/ 1 w 324"/>
                  <a:gd name="T7" fmla="*/ 247 h 251"/>
                  <a:gd name="T8" fmla="*/ 3 w 324"/>
                  <a:gd name="T9" fmla="*/ 249 h 251"/>
                  <a:gd name="T10" fmla="*/ 7 w 324"/>
                  <a:gd name="T11" fmla="*/ 250 h 251"/>
                  <a:gd name="T12" fmla="*/ 10 w 324"/>
                  <a:gd name="T13" fmla="*/ 250 h 251"/>
                  <a:gd name="T14" fmla="*/ 14 w 324"/>
                  <a:gd name="T15" fmla="*/ 250 h 251"/>
                  <a:gd name="T16" fmla="*/ 308 w 324"/>
                  <a:gd name="T17" fmla="*/ 250 h 251"/>
                  <a:gd name="T18" fmla="*/ 310 w 324"/>
                  <a:gd name="T19" fmla="*/ 250 h 251"/>
                  <a:gd name="T20" fmla="*/ 314 w 324"/>
                  <a:gd name="T21" fmla="*/ 250 h 251"/>
                  <a:gd name="T22" fmla="*/ 316 w 324"/>
                  <a:gd name="T23" fmla="*/ 249 h 251"/>
                  <a:gd name="T24" fmla="*/ 319 w 324"/>
                  <a:gd name="T25" fmla="*/ 247 h 251"/>
                  <a:gd name="T26" fmla="*/ 319 w 324"/>
                  <a:gd name="T27" fmla="*/ 245 h 251"/>
                  <a:gd name="T28" fmla="*/ 322 w 324"/>
                  <a:gd name="T29" fmla="*/ 242 h 251"/>
                  <a:gd name="T30" fmla="*/ 322 w 324"/>
                  <a:gd name="T31" fmla="*/ 240 h 251"/>
                  <a:gd name="T32" fmla="*/ 323 w 324"/>
                  <a:gd name="T33" fmla="*/ 236 h 251"/>
                  <a:gd name="T34" fmla="*/ 322 w 324"/>
                  <a:gd name="T35" fmla="*/ 17 h 251"/>
                  <a:gd name="T36" fmla="*/ 322 w 324"/>
                  <a:gd name="T37" fmla="*/ 13 h 251"/>
                  <a:gd name="T38" fmla="*/ 319 w 324"/>
                  <a:gd name="T39" fmla="*/ 11 h 251"/>
                  <a:gd name="T40" fmla="*/ 319 w 324"/>
                  <a:gd name="T41" fmla="*/ 8 h 251"/>
                  <a:gd name="T42" fmla="*/ 317 w 324"/>
                  <a:gd name="T43" fmla="*/ 6 h 251"/>
                  <a:gd name="T44" fmla="*/ 314 w 324"/>
                  <a:gd name="T45" fmla="*/ 5 h 251"/>
                  <a:gd name="T46" fmla="*/ 312 w 324"/>
                  <a:gd name="T47" fmla="*/ 3 h 251"/>
                  <a:gd name="T48" fmla="*/ 308 w 324"/>
                  <a:gd name="T49" fmla="*/ 2 h 251"/>
                  <a:gd name="T50" fmla="*/ 17 w 324"/>
                  <a:gd name="T51" fmla="*/ 0 h 251"/>
                  <a:gd name="T52" fmla="*/ 13 w 324"/>
                  <a:gd name="T53" fmla="*/ 2 h 251"/>
                  <a:gd name="T54" fmla="*/ 9 w 324"/>
                  <a:gd name="T55" fmla="*/ 2 h 251"/>
                  <a:gd name="T56" fmla="*/ 6 w 324"/>
                  <a:gd name="T57" fmla="*/ 4 h 251"/>
                  <a:gd name="T58" fmla="*/ 4 w 324"/>
                  <a:gd name="T59" fmla="*/ 4 h 251"/>
                  <a:gd name="T60" fmla="*/ 2 w 324"/>
                  <a:gd name="T61" fmla="*/ 6 h 251"/>
                  <a:gd name="T62" fmla="*/ 0 w 324"/>
                  <a:gd name="T63" fmla="*/ 8 h 251"/>
                  <a:gd name="T64" fmla="*/ 0 w 324"/>
                  <a:gd name="T65" fmla="*/ 11 h 251"/>
                  <a:gd name="T66" fmla="*/ 0 w 324"/>
                  <a:gd name="T67" fmla="*/ 13 h 251"/>
                  <a:gd name="T68" fmla="*/ 0 w 324"/>
                  <a:gd name="T69" fmla="*/ 237 h 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4"/>
                  <a:gd name="T106" fmla="*/ 0 h 251"/>
                  <a:gd name="T107" fmla="*/ 324 w 324"/>
                  <a:gd name="T108" fmla="*/ 251 h 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4" h="251">
                    <a:moveTo>
                      <a:pt x="0" y="237"/>
                    </a:moveTo>
                    <a:lnTo>
                      <a:pt x="0" y="239"/>
                    </a:lnTo>
                    <a:lnTo>
                      <a:pt x="0" y="241"/>
                    </a:lnTo>
                    <a:lnTo>
                      <a:pt x="0" y="243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1" y="246"/>
                    </a:lnTo>
                    <a:lnTo>
                      <a:pt x="1" y="247"/>
                    </a:lnTo>
                    <a:lnTo>
                      <a:pt x="3" y="247"/>
                    </a:lnTo>
                    <a:lnTo>
                      <a:pt x="3" y="249"/>
                    </a:lnTo>
                    <a:lnTo>
                      <a:pt x="5" y="249"/>
                    </a:lnTo>
                    <a:lnTo>
                      <a:pt x="7" y="250"/>
                    </a:lnTo>
                    <a:lnTo>
                      <a:pt x="9" y="250"/>
                    </a:lnTo>
                    <a:lnTo>
                      <a:pt x="10" y="250"/>
                    </a:lnTo>
                    <a:lnTo>
                      <a:pt x="12" y="250"/>
                    </a:lnTo>
                    <a:lnTo>
                      <a:pt x="14" y="250"/>
                    </a:lnTo>
                    <a:lnTo>
                      <a:pt x="16" y="250"/>
                    </a:lnTo>
                    <a:lnTo>
                      <a:pt x="308" y="250"/>
                    </a:lnTo>
                    <a:lnTo>
                      <a:pt x="310" y="250"/>
                    </a:lnTo>
                    <a:lnTo>
                      <a:pt x="312" y="250"/>
                    </a:lnTo>
                    <a:lnTo>
                      <a:pt x="314" y="250"/>
                    </a:lnTo>
                    <a:lnTo>
                      <a:pt x="316" y="249"/>
                    </a:lnTo>
                    <a:lnTo>
                      <a:pt x="317" y="249"/>
                    </a:lnTo>
                    <a:lnTo>
                      <a:pt x="319" y="247"/>
                    </a:lnTo>
                    <a:lnTo>
                      <a:pt x="319" y="245"/>
                    </a:lnTo>
                    <a:lnTo>
                      <a:pt x="319" y="244"/>
                    </a:lnTo>
                    <a:lnTo>
                      <a:pt x="322" y="242"/>
                    </a:lnTo>
                    <a:lnTo>
                      <a:pt x="322" y="240"/>
                    </a:lnTo>
                    <a:lnTo>
                      <a:pt x="322" y="238"/>
                    </a:lnTo>
                    <a:lnTo>
                      <a:pt x="323" y="236"/>
                    </a:lnTo>
                    <a:lnTo>
                      <a:pt x="323" y="17"/>
                    </a:lnTo>
                    <a:lnTo>
                      <a:pt x="322" y="17"/>
                    </a:lnTo>
                    <a:lnTo>
                      <a:pt x="322" y="15"/>
                    </a:lnTo>
                    <a:lnTo>
                      <a:pt x="322" y="13"/>
                    </a:lnTo>
                    <a:lnTo>
                      <a:pt x="322" y="11"/>
                    </a:lnTo>
                    <a:lnTo>
                      <a:pt x="319" y="11"/>
                    </a:lnTo>
                    <a:lnTo>
                      <a:pt x="319" y="9"/>
                    </a:lnTo>
                    <a:lnTo>
                      <a:pt x="319" y="8"/>
                    </a:lnTo>
                    <a:lnTo>
                      <a:pt x="319" y="6"/>
                    </a:lnTo>
                    <a:lnTo>
                      <a:pt x="317" y="6"/>
                    </a:lnTo>
                    <a:lnTo>
                      <a:pt x="316" y="5"/>
                    </a:lnTo>
                    <a:lnTo>
                      <a:pt x="314" y="5"/>
                    </a:lnTo>
                    <a:lnTo>
                      <a:pt x="314" y="3"/>
                    </a:lnTo>
                    <a:lnTo>
                      <a:pt x="312" y="3"/>
                    </a:lnTo>
                    <a:lnTo>
                      <a:pt x="310" y="2"/>
                    </a:lnTo>
                    <a:lnTo>
                      <a:pt x="308" y="2"/>
                    </a:lnTo>
                    <a:lnTo>
                      <a:pt x="308" y="0"/>
                    </a:lnTo>
                    <a:lnTo>
                      <a:pt x="17" y="0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237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09" name="AutoShape 20"/>
              <p:cNvSpPr>
                <a:spLocks noChangeArrowheads="1"/>
              </p:cNvSpPr>
              <p:nvPr/>
            </p:nvSpPr>
            <p:spPr bwMode="auto">
              <a:xfrm flipV="1">
                <a:off x="899" y="3716"/>
                <a:ext cx="170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0" name="AutoShape 21"/>
              <p:cNvSpPr>
                <a:spLocks noChangeArrowheads="1"/>
              </p:cNvSpPr>
              <p:nvPr/>
            </p:nvSpPr>
            <p:spPr bwMode="auto">
              <a:xfrm flipV="1">
                <a:off x="899" y="3801"/>
                <a:ext cx="170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1" name="AutoShape 22"/>
              <p:cNvSpPr>
                <a:spLocks noChangeArrowheads="1"/>
              </p:cNvSpPr>
              <p:nvPr/>
            </p:nvSpPr>
            <p:spPr bwMode="auto">
              <a:xfrm flipV="1">
                <a:off x="1243" y="3711"/>
                <a:ext cx="88" cy="5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2" name="AutoShape 23"/>
              <p:cNvSpPr>
                <a:spLocks noChangeArrowheads="1"/>
              </p:cNvSpPr>
              <p:nvPr/>
            </p:nvSpPr>
            <p:spPr bwMode="auto">
              <a:xfrm flipV="1">
                <a:off x="1243" y="3801"/>
                <a:ext cx="87" cy="4"/>
              </a:xfrm>
              <a:prstGeom prst="roundRect">
                <a:avLst>
                  <a:gd name="adj" fmla="val 0"/>
                </a:avLst>
              </a:prstGeom>
              <a:solidFill>
                <a:srgbClr val="000000"/>
              </a:solidFill>
              <a:ln w="94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3" name="AutoShape 24"/>
              <p:cNvSpPr>
                <a:spLocks noChangeArrowheads="1"/>
              </p:cNvSpPr>
              <p:nvPr/>
            </p:nvSpPr>
            <p:spPr bwMode="auto">
              <a:xfrm flipV="1">
                <a:off x="1093" y="3726"/>
                <a:ext cx="136" cy="4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4" name="AutoShape 25"/>
              <p:cNvSpPr>
                <a:spLocks noChangeArrowheads="1"/>
              </p:cNvSpPr>
              <p:nvPr/>
            </p:nvSpPr>
            <p:spPr bwMode="auto">
              <a:xfrm flipV="1">
                <a:off x="1111" y="3750"/>
                <a:ext cx="101" cy="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5" name="Line 26"/>
              <p:cNvSpPr>
                <a:spLocks noChangeShapeType="1"/>
              </p:cNvSpPr>
              <p:nvPr/>
            </p:nvSpPr>
            <p:spPr bwMode="auto">
              <a:xfrm>
                <a:off x="1082" y="3741"/>
                <a:ext cx="158" cy="0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6" name="Line 27"/>
              <p:cNvSpPr>
                <a:spLocks noChangeShapeType="1"/>
              </p:cNvSpPr>
              <p:nvPr/>
            </p:nvSpPr>
            <p:spPr bwMode="auto">
              <a:xfrm>
                <a:off x="1083" y="3765"/>
                <a:ext cx="156" cy="1"/>
              </a:xfrm>
              <a:prstGeom prst="line">
                <a:avLst/>
              </a:prstGeom>
              <a:noFill/>
              <a:ln w="940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7" name="AutoShape 28"/>
              <p:cNvSpPr>
                <a:spLocks noChangeArrowheads="1"/>
              </p:cNvSpPr>
              <p:nvPr/>
            </p:nvSpPr>
            <p:spPr bwMode="auto">
              <a:xfrm flipV="1">
                <a:off x="1259" y="3738"/>
                <a:ext cx="55" cy="29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18" name="Freeform 29"/>
              <p:cNvSpPr>
                <a:spLocks/>
              </p:cNvSpPr>
              <p:nvPr/>
            </p:nvSpPr>
            <p:spPr bwMode="auto">
              <a:xfrm>
                <a:off x="815" y="3844"/>
                <a:ext cx="589" cy="124"/>
              </a:xfrm>
              <a:custGeom>
                <a:avLst/>
                <a:gdLst>
                  <a:gd name="T0" fmla="*/ 59 w 589"/>
                  <a:gd name="T1" fmla="*/ 0 h 124"/>
                  <a:gd name="T2" fmla="*/ 60 w 589"/>
                  <a:gd name="T3" fmla="*/ 0 h 124"/>
                  <a:gd name="T4" fmla="*/ 538 w 589"/>
                  <a:gd name="T5" fmla="*/ 0 h 124"/>
                  <a:gd name="T6" fmla="*/ 588 w 589"/>
                  <a:gd name="T7" fmla="*/ 123 h 124"/>
                  <a:gd name="T8" fmla="*/ 0 w 589"/>
                  <a:gd name="T9" fmla="*/ 123 h 124"/>
                  <a:gd name="T10" fmla="*/ 59 w 589"/>
                  <a:gd name="T11" fmla="*/ 0 h 124"/>
                  <a:gd name="T12" fmla="*/ 59 w 589"/>
                  <a:gd name="T13" fmla="*/ 0 h 1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9"/>
                  <a:gd name="T22" fmla="*/ 0 h 124"/>
                  <a:gd name="T23" fmla="*/ 589 w 589"/>
                  <a:gd name="T24" fmla="*/ 124 h 1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9" h="124">
                    <a:moveTo>
                      <a:pt x="59" y="0"/>
                    </a:moveTo>
                    <a:lnTo>
                      <a:pt x="60" y="0"/>
                    </a:lnTo>
                    <a:lnTo>
                      <a:pt x="538" y="0"/>
                    </a:lnTo>
                    <a:lnTo>
                      <a:pt x="588" y="123"/>
                    </a:lnTo>
                    <a:lnTo>
                      <a:pt x="0" y="123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C0C0C0"/>
              </a:solidFill>
              <a:ln w="9405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19" name="Freeform 30"/>
              <p:cNvSpPr>
                <a:spLocks/>
              </p:cNvSpPr>
              <p:nvPr/>
            </p:nvSpPr>
            <p:spPr bwMode="auto">
              <a:xfrm>
                <a:off x="816" y="3967"/>
                <a:ext cx="588" cy="21"/>
              </a:xfrm>
              <a:custGeom>
                <a:avLst/>
                <a:gdLst>
                  <a:gd name="T0" fmla="*/ 0 w 588"/>
                  <a:gd name="T1" fmla="*/ 0 h 21"/>
                  <a:gd name="T2" fmla="*/ 587 w 588"/>
                  <a:gd name="T3" fmla="*/ 0 h 21"/>
                  <a:gd name="T4" fmla="*/ 572 w 588"/>
                  <a:gd name="T5" fmla="*/ 20 h 21"/>
                  <a:gd name="T6" fmla="*/ 13 w 588"/>
                  <a:gd name="T7" fmla="*/ 20 h 21"/>
                  <a:gd name="T8" fmla="*/ 0 w 588"/>
                  <a:gd name="T9" fmla="*/ 0 h 21"/>
                  <a:gd name="T10" fmla="*/ 0 w 588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88"/>
                  <a:gd name="T19" fmla="*/ 0 h 21"/>
                  <a:gd name="T20" fmla="*/ 588 w 588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88" h="21">
                    <a:moveTo>
                      <a:pt x="0" y="0"/>
                    </a:moveTo>
                    <a:lnTo>
                      <a:pt x="587" y="0"/>
                    </a:lnTo>
                    <a:lnTo>
                      <a:pt x="572" y="20"/>
                    </a:lnTo>
                    <a:lnTo>
                      <a:pt x="13" y="2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0" name="Freeform 31"/>
              <p:cNvSpPr>
                <a:spLocks/>
              </p:cNvSpPr>
              <p:nvPr/>
            </p:nvSpPr>
            <p:spPr bwMode="auto">
              <a:xfrm>
                <a:off x="885" y="3854"/>
                <a:ext cx="378" cy="12"/>
              </a:xfrm>
              <a:custGeom>
                <a:avLst/>
                <a:gdLst>
                  <a:gd name="T0" fmla="*/ 3 w 378"/>
                  <a:gd name="T1" fmla="*/ 0 h 12"/>
                  <a:gd name="T2" fmla="*/ 0 w 378"/>
                  <a:gd name="T3" fmla="*/ 11 h 12"/>
                  <a:gd name="T4" fmla="*/ 377 w 378"/>
                  <a:gd name="T5" fmla="*/ 11 h 12"/>
                  <a:gd name="T6" fmla="*/ 372 w 378"/>
                  <a:gd name="T7" fmla="*/ 0 h 12"/>
                  <a:gd name="T8" fmla="*/ 3 w 378"/>
                  <a:gd name="T9" fmla="*/ 0 h 12"/>
                  <a:gd name="T10" fmla="*/ 3 w 378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8"/>
                  <a:gd name="T19" fmla="*/ 0 h 12"/>
                  <a:gd name="T20" fmla="*/ 378 w 378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8" h="12">
                    <a:moveTo>
                      <a:pt x="3" y="0"/>
                    </a:moveTo>
                    <a:lnTo>
                      <a:pt x="0" y="11"/>
                    </a:lnTo>
                    <a:lnTo>
                      <a:pt x="377" y="11"/>
                    </a:lnTo>
                    <a:lnTo>
                      <a:pt x="372" y="0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1" name="Freeform 32"/>
              <p:cNvSpPr>
                <a:spLocks/>
              </p:cNvSpPr>
              <p:nvPr/>
            </p:nvSpPr>
            <p:spPr bwMode="auto">
              <a:xfrm>
                <a:off x="853" y="3872"/>
                <a:ext cx="346" cy="61"/>
              </a:xfrm>
              <a:custGeom>
                <a:avLst/>
                <a:gdLst>
                  <a:gd name="T0" fmla="*/ 30 w 346"/>
                  <a:gd name="T1" fmla="*/ 0 h 61"/>
                  <a:gd name="T2" fmla="*/ 341 w 346"/>
                  <a:gd name="T3" fmla="*/ 0 h 61"/>
                  <a:gd name="T4" fmla="*/ 345 w 346"/>
                  <a:gd name="T5" fmla="*/ 60 h 61"/>
                  <a:gd name="T6" fmla="*/ 312 w 346"/>
                  <a:gd name="T7" fmla="*/ 59 h 61"/>
                  <a:gd name="T8" fmla="*/ 312 w 346"/>
                  <a:gd name="T9" fmla="*/ 51 h 61"/>
                  <a:gd name="T10" fmla="*/ 294 w 346"/>
                  <a:gd name="T11" fmla="*/ 51 h 61"/>
                  <a:gd name="T12" fmla="*/ 293 w 346"/>
                  <a:gd name="T13" fmla="*/ 59 h 61"/>
                  <a:gd name="T14" fmla="*/ 63 w 346"/>
                  <a:gd name="T15" fmla="*/ 59 h 61"/>
                  <a:gd name="T16" fmla="*/ 64 w 346"/>
                  <a:gd name="T17" fmla="*/ 51 h 61"/>
                  <a:gd name="T18" fmla="*/ 44 w 346"/>
                  <a:gd name="T19" fmla="*/ 53 h 61"/>
                  <a:gd name="T20" fmla="*/ 42 w 346"/>
                  <a:gd name="T21" fmla="*/ 59 h 61"/>
                  <a:gd name="T22" fmla="*/ 0 w 346"/>
                  <a:gd name="T23" fmla="*/ 60 h 61"/>
                  <a:gd name="T24" fmla="*/ 30 w 346"/>
                  <a:gd name="T25" fmla="*/ 0 h 61"/>
                  <a:gd name="T26" fmla="*/ 30 w 346"/>
                  <a:gd name="T27" fmla="*/ 0 h 6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46"/>
                  <a:gd name="T43" fmla="*/ 0 h 61"/>
                  <a:gd name="T44" fmla="*/ 346 w 346"/>
                  <a:gd name="T45" fmla="*/ 61 h 6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46" h="61">
                    <a:moveTo>
                      <a:pt x="30" y="0"/>
                    </a:moveTo>
                    <a:lnTo>
                      <a:pt x="341" y="0"/>
                    </a:lnTo>
                    <a:lnTo>
                      <a:pt x="345" y="60"/>
                    </a:lnTo>
                    <a:lnTo>
                      <a:pt x="312" y="59"/>
                    </a:lnTo>
                    <a:lnTo>
                      <a:pt x="312" y="51"/>
                    </a:lnTo>
                    <a:lnTo>
                      <a:pt x="294" y="51"/>
                    </a:lnTo>
                    <a:lnTo>
                      <a:pt x="293" y="59"/>
                    </a:lnTo>
                    <a:lnTo>
                      <a:pt x="63" y="59"/>
                    </a:lnTo>
                    <a:lnTo>
                      <a:pt x="64" y="51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0" y="6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2" name="Freeform 33"/>
              <p:cNvSpPr>
                <a:spLocks/>
              </p:cNvSpPr>
              <p:nvPr/>
            </p:nvSpPr>
            <p:spPr bwMode="auto">
              <a:xfrm>
                <a:off x="1202" y="3872"/>
                <a:ext cx="71" cy="29"/>
              </a:xfrm>
              <a:custGeom>
                <a:avLst/>
                <a:gdLst>
                  <a:gd name="T0" fmla="*/ 0 w 71"/>
                  <a:gd name="T1" fmla="*/ 0 h 29"/>
                  <a:gd name="T2" fmla="*/ 0 w 71"/>
                  <a:gd name="T3" fmla="*/ 0 h 29"/>
                  <a:gd name="T4" fmla="*/ 2 w 71"/>
                  <a:gd name="T5" fmla="*/ 28 h 29"/>
                  <a:gd name="T6" fmla="*/ 70 w 71"/>
                  <a:gd name="T7" fmla="*/ 28 h 29"/>
                  <a:gd name="T8" fmla="*/ 63 w 71"/>
                  <a:gd name="T9" fmla="*/ 0 h 29"/>
                  <a:gd name="T10" fmla="*/ 0 w 71"/>
                  <a:gd name="T11" fmla="*/ 0 h 29"/>
                  <a:gd name="T12" fmla="*/ 0 w 71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1"/>
                  <a:gd name="T22" fmla="*/ 0 h 29"/>
                  <a:gd name="T23" fmla="*/ 71 w 71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1" h="29">
                    <a:moveTo>
                      <a:pt x="0" y="0"/>
                    </a:moveTo>
                    <a:lnTo>
                      <a:pt x="0" y="0"/>
                    </a:lnTo>
                    <a:lnTo>
                      <a:pt x="2" y="28"/>
                    </a:lnTo>
                    <a:lnTo>
                      <a:pt x="70" y="28"/>
                    </a:lnTo>
                    <a:lnTo>
                      <a:pt x="6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3" name="Freeform 34"/>
              <p:cNvSpPr>
                <a:spLocks/>
              </p:cNvSpPr>
              <p:nvPr/>
            </p:nvSpPr>
            <p:spPr bwMode="auto">
              <a:xfrm>
                <a:off x="1207" y="3903"/>
                <a:ext cx="73" cy="31"/>
              </a:xfrm>
              <a:custGeom>
                <a:avLst/>
                <a:gdLst>
                  <a:gd name="T0" fmla="*/ 22 w 73"/>
                  <a:gd name="T1" fmla="*/ 0 h 31"/>
                  <a:gd name="T2" fmla="*/ 22 w 73"/>
                  <a:gd name="T3" fmla="*/ 8 h 31"/>
                  <a:gd name="T4" fmla="*/ 0 w 73"/>
                  <a:gd name="T5" fmla="*/ 8 h 31"/>
                  <a:gd name="T6" fmla="*/ 3 w 73"/>
                  <a:gd name="T7" fmla="*/ 30 h 31"/>
                  <a:gd name="T8" fmla="*/ 72 w 73"/>
                  <a:gd name="T9" fmla="*/ 30 h 31"/>
                  <a:gd name="T10" fmla="*/ 66 w 73"/>
                  <a:gd name="T11" fmla="*/ 8 h 31"/>
                  <a:gd name="T12" fmla="*/ 44 w 73"/>
                  <a:gd name="T13" fmla="*/ 8 h 31"/>
                  <a:gd name="T14" fmla="*/ 44 w 73"/>
                  <a:gd name="T15" fmla="*/ 0 h 31"/>
                  <a:gd name="T16" fmla="*/ 22 w 73"/>
                  <a:gd name="T17" fmla="*/ 0 h 31"/>
                  <a:gd name="T18" fmla="*/ 22 w 73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3"/>
                  <a:gd name="T31" fmla="*/ 0 h 31"/>
                  <a:gd name="T32" fmla="*/ 73 w 73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3" h="31">
                    <a:moveTo>
                      <a:pt x="22" y="0"/>
                    </a:moveTo>
                    <a:lnTo>
                      <a:pt x="22" y="8"/>
                    </a:lnTo>
                    <a:lnTo>
                      <a:pt x="0" y="8"/>
                    </a:lnTo>
                    <a:lnTo>
                      <a:pt x="3" y="30"/>
                    </a:lnTo>
                    <a:lnTo>
                      <a:pt x="72" y="30"/>
                    </a:lnTo>
                    <a:lnTo>
                      <a:pt x="66" y="8"/>
                    </a:lnTo>
                    <a:lnTo>
                      <a:pt x="44" y="8"/>
                    </a:lnTo>
                    <a:lnTo>
                      <a:pt x="44" y="0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4" name="Freeform 35"/>
              <p:cNvSpPr>
                <a:spLocks/>
              </p:cNvSpPr>
              <p:nvPr/>
            </p:nvSpPr>
            <p:spPr bwMode="auto">
              <a:xfrm>
                <a:off x="1273" y="3874"/>
                <a:ext cx="106" cy="60"/>
              </a:xfrm>
              <a:custGeom>
                <a:avLst/>
                <a:gdLst>
                  <a:gd name="T0" fmla="*/ 0 w 106"/>
                  <a:gd name="T1" fmla="*/ 0 h 60"/>
                  <a:gd name="T2" fmla="*/ 17 w 106"/>
                  <a:gd name="T3" fmla="*/ 59 h 60"/>
                  <a:gd name="T4" fmla="*/ 105 w 106"/>
                  <a:gd name="T5" fmla="*/ 59 h 60"/>
                  <a:gd name="T6" fmla="*/ 80 w 106"/>
                  <a:gd name="T7" fmla="*/ 0 h 60"/>
                  <a:gd name="T8" fmla="*/ 0 w 106"/>
                  <a:gd name="T9" fmla="*/ 0 h 60"/>
                  <a:gd name="T10" fmla="*/ 0 w 106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60"/>
                  <a:gd name="T20" fmla="*/ 106 w 106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60">
                    <a:moveTo>
                      <a:pt x="0" y="0"/>
                    </a:moveTo>
                    <a:lnTo>
                      <a:pt x="17" y="59"/>
                    </a:lnTo>
                    <a:lnTo>
                      <a:pt x="105" y="59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25" name="AutoShape 36"/>
              <p:cNvSpPr>
                <a:spLocks noChangeArrowheads="1"/>
              </p:cNvSpPr>
              <p:nvPr/>
            </p:nvSpPr>
            <p:spPr bwMode="auto">
              <a:xfrm flipV="1">
                <a:off x="1015" y="3638"/>
                <a:ext cx="198" cy="36"/>
              </a:xfrm>
              <a:prstGeom prst="roundRect">
                <a:avLst>
                  <a:gd name="adj" fmla="val 15912"/>
                </a:avLst>
              </a:prstGeom>
              <a:solidFill>
                <a:srgbClr val="727272"/>
              </a:solidFill>
              <a:ln w="9405">
                <a:solidFill>
                  <a:srgbClr val="727272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26" name="AutoShape 37"/>
              <p:cNvSpPr>
                <a:spLocks noChangeArrowheads="1"/>
              </p:cNvSpPr>
              <p:nvPr/>
            </p:nvSpPr>
            <p:spPr bwMode="auto">
              <a:xfrm flipV="1">
                <a:off x="1260" y="3610"/>
                <a:ext cx="27" cy="17"/>
              </a:xfrm>
              <a:prstGeom prst="roundRect">
                <a:avLst>
                  <a:gd name="adj" fmla="val 0"/>
                </a:avLst>
              </a:prstGeom>
              <a:solidFill>
                <a:srgbClr val="404040"/>
              </a:solidFill>
              <a:ln w="9405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27" name="AutoShape 38"/>
              <p:cNvSpPr>
                <a:spLocks noChangeArrowheads="1"/>
              </p:cNvSpPr>
              <p:nvPr/>
            </p:nvSpPr>
            <p:spPr bwMode="auto">
              <a:xfrm flipV="1">
                <a:off x="967" y="3658"/>
                <a:ext cx="294" cy="27"/>
              </a:xfrm>
              <a:prstGeom prst="roundRect">
                <a:avLst>
                  <a:gd name="adj" fmla="val 0"/>
                </a:avLst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28" name="AutoShape 39"/>
              <p:cNvSpPr>
                <a:spLocks noChangeArrowheads="1"/>
              </p:cNvSpPr>
              <p:nvPr/>
            </p:nvSpPr>
            <p:spPr bwMode="auto">
              <a:xfrm flipV="1">
                <a:off x="968" y="3683"/>
                <a:ext cx="293" cy="7"/>
              </a:xfrm>
              <a:prstGeom prst="roundRect">
                <a:avLst>
                  <a:gd name="adj" fmla="val 0"/>
                </a:avLst>
              </a:prstGeom>
              <a:solidFill>
                <a:srgbClr val="808080"/>
              </a:solidFill>
              <a:ln w="940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3802" name="Text Box 40"/>
            <p:cNvSpPr txBox="1">
              <a:spLocks noChangeArrowheads="1"/>
            </p:cNvSpPr>
            <p:nvPr/>
          </p:nvSpPr>
          <p:spPr bwMode="auto">
            <a:xfrm>
              <a:off x="4424" y="4256"/>
              <a:ext cx="75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1800">
                  <a:latin typeface="Arial" pitchFamily="34" charset="0"/>
                  <a:ea typeface="SimSun" pitchFamily="2" charset="-122"/>
                </a:rPr>
                <a:t>Resolver</a:t>
              </a:r>
              <a:endParaRPr lang="en-US" altLang="zh-CN" sz="2200">
                <a:latin typeface="Arial" pitchFamily="34" charset="0"/>
                <a:ea typeface="SimSun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08" grpId="0" autoUpdateAnimBg="0"/>
      <p:bldP spid="47109" grpId="0" autoUpdateAnimBg="0"/>
      <p:bldP spid="471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name space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The servers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The resolvers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Structure and Hierarchy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Resolution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i="1" smtClean="0">
                <a:ea typeface="SimSun" pitchFamily="2" charset="-122"/>
              </a:rPr>
              <a:t>Name resolution</a:t>
            </a:r>
            <a:r>
              <a:rPr lang="en-US" altLang="zh-CN" sz="2800" smtClean="0">
                <a:ea typeface="SimSun" pitchFamily="2" charset="-122"/>
              </a:rPr>
              <a:t> is the process by which resolvers and name servers cooperate to find data in the name space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Closure mechanism for DNS?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Starting point: the names and IP addresses of the name servers for the root zone (the “root name servers”)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root name servers know about the top-level zones and can tell name servers whom to contact for all TLDs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Name Resolution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A DNS query has three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domain name (e.g., </a:t>
            </a:r>
            <a:r>
              <a:rPr lang="en-US" altLang="zh-CN" sz="2400" i="1" smtClean="0">
                <a:ea typeface="SimSun" pitchFamily="2" charset="-122"/>
              </a:rPr>
              <a:t>www.nominum.com</a:t>
            </a:r>
            <a:r>
              <a:rPr lang="en-US" altLang="zh-CN" sz="2400" smtClean="0">
                <a:ea typeface="SimSun" pitchFamily="2" charset="-122"/>
              </a:rPr>
              <a:t>),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Remember, every node has a domain name!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class (e.g., </a:t>
            </a:r>
            <a:r>
              <a:rPr lang="en-US" altLang="zh-CN" sz="2400" i="1" smtClean="0">
                <a:ea typeface="SimSun" pitchFamily="2" charset="-122"/>
              </a:rPr>
              <a:t>IN</a:t>
            </a:r>
            <a:r>
              <a:rPr lang="en-US" altLang="zh-CN" sz="2400" smtClean="0">
                <a:ea typeface="SimSun" pitchFamily="2" charset="-122"/>
              </a:rPr>
              <a:t>),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type (e.g., </a:t>
            </a:r>
            <a:r>
              <a:rPr lang="en-US" altLang="zh-CN" sz="2400" i="1" smtClean="0">
                <a:ea typeface="SimSun" pitchFamily="2" charset="-122"/>
              </a:rPr>
              <a:t>A</a:t>
            </a:r>
            <a:r>
              <a:rPr lang="en-US" altLang="zh-CN" sz="2400" smtClean="0">
                <a:ea typeface="SimSun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  <a:hlinkClick r:id="rId3"/>
              </a:rPr>
              <a:t>http://network-tools.com/nslook/</a:t>
            </a:r>
            <a:endParaRPr lang="en-US" altLang="zh-CN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Upon receiving a query from a resolver, a name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1) looks for the answer in its authoritative data and its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2) If step 1 fails, the answer must be looked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37895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6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2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3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4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5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6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07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0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8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19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0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3789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37893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Let’s look at the resolution process step-by-step:</a:t>
            </a:r>
          </a:p>
        </p:txBody>
      </p:sp>
      <p:sp>
        <p:nvSpPr>
          <p:cNvPr id="37894" name="Text Box 32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39028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29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1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2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3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4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35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36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37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38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39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40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1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42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43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7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8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9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50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51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52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53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915" name="Group 29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38925" name="AutoShape 30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6" name="AutoShape 31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27" name="Line 32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Freeform 33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34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Freeform 35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36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AutoShape 37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3" name="AutoShape 38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4" name="AutoShape 39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5" name="AutoShape 40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6" name="AutoShape 41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7" name="AutoShape 42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8" name="AutoShape 43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9" name="AutoShape 44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0" name="AutoShape 45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1" name="AutoShape 46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2" name="Oval 47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3" name="Oval 48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4" name="Freeform 49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AutoShape 50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6" name="AutoShape 51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7" name="AutoShape 52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8" name="AutoShape 53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49" name="AutoShape 54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0" name="AutoShape 55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51" name="Group 56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39008" name="Line 57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9" name="Line 58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0" name="Line 59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Line 60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2" name="Line 61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3" name="Line 62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4" name="Line 63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5" name="Line 64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6" name="Line 65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7" name="Line 66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8" name="Line 67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9" name="Line 68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0" name="Line 69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1" name="Line 70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2" name="Line 71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3" name="Line 72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4" name="Line 73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5" name="Line 74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5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76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2" name="AutoShape 77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3" name="AutoShape 78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4" name="AutoShape 79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5" name="AutoShape 80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6" name="AutoShape 81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57" name="Group 82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38988" name="Line 83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Line 84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0" name="Line 85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1" name="Line 86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2" name="Line 87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3" name="Line 88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4" name="Line 89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5" name="Line 90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6" name="Line 91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7" name="Line 92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8" name="Line 93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9" name="Line 94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0" name="Line 95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1" name="Line 96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2" name="Line 97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3" name="Line 98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4" name="Line 99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5" name="Line 100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6" name="Line 101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Line 102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8" name="AutoShape 103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9" name="AutoShape 104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0" name="AutoShape 105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1" name="AutoShape 106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2" name="AutoShape 107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63" name="Group 108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38968" name="Line 109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9" name="Line 110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Line 111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1" name="Line 112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Line 113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114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115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Line 116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6" name="Line 117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Line 118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Line 119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Line 120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Line 121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1" name="Line 122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Line 123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3" name="Line 124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4" name="Line 125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5" name="Line 126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Line 127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7" name="Line 128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64" name="AutoShape 129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5" name="Freeform 130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AutoShape 131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67" name="Freeform 132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3" name="Line 133"/>
          <p:cNvSpPr>
            <a:spLocks noChangeShapeType="1"/>
          </p:cNvSpPr>
          <p:nvPr/>
        </p:nvSpPr>
        <p:spPr bwMode="auto">
          <a:xfrm flipV="1">
            <a:off x="1751013" y="3673475"/>
            <a:ext cx="635000" cy="841375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34"/>
          <p:cNvGrpSpPr>
            <a:grpSpLocks/>
          </p:cNvGrpSpPr>
          <p:nvPr/>
        </p:nvGrpSpPr>
        <p:grpSpPr bwMode="auto">
          <a:xfrm>
            <a:off x="2227263" y="4343400"/>
            <a:ext cx="2344737" cy="1057275"/>
            <a:chOff x="1543" y="3489"/>
            <a:chExt cx="1625" cy="754"/>
          </a:xfrm>
        </p:grpSpPr>
        <p:sp>
          <p:nvSpPr>
            <p:cNvPr id="38923" name="Freeform 135"/>
            <p:cNvSpPr>
              <a:spLocks/>
            </p:cNvSpPr>
            <p:nvPr/>
          </p:nvSpPr>
          <p:spPr bwMode="auto">
            <a:xfrm>
              <a:off x="1543" y="3489"/>
              <a:ext cx="1625" cy="754"/>
            </a:xfrm>
            <a:custGeom>
              <a:avLst/>
              <a:gdLst>
                <a:gd name="T0" fmla="*/ 1508 w 1625"/>
                <a:gd name="T1" fmla="*/ 97 h 754"/>
                <a:gd name="T2" fmla="*/ 1531 w 1625"/>
                <a:gd name="T3" fmla="*/ 102 h 754"/>
                <a:gd name="T4" fmla="*/ 1553 w 1625"/>
                <a:gd name="T5" fmla="*/ 108 h 754"/>
                <a:gd name="T6" fmla="*/ 1572 w 1625"/>
                <a:gd name="T7" fmla="*/ 115 h 754"/>
                <a:gd name="T8" fmla="*/ 1589 w 1625"/>
                <a:gd name="T9" fmla="*/ 125 h 754"/>
                <a:gd name="T10" fmla="*/ 1603 w 1625"/>
                <a:gd name="T11" fmla="*/ 136 h 754"/>
                <a:gd name="T12" fmla="*/ 1613 w 1625"/>
                <a:gd name="T13" fmla="*/ 148 h 754"/>
                <a:gd name="T14" fmla="*/ 1620 w 1625"/>
                <a:gd name="T15" fmla="*/ 161 h 754"/>
                <a:gd name="T16" fmla="*/ 1624 w 1625"/>
                <a:gd name="T17" fmla="*/ 682 h 754"/>
                <a:gd name="T18" fmla="*/ 1618 w 1625"/>
                <a:gd name="T19" fmla="*/ 696 h 754"/>
                <a:gd name="T20" fmla="*/ 1610 w 1625"/>
                <a:gd name="T21" fmla="*/ 709 h 754"/>
                <a:gd name="T22" fmla="*/ 1597 w 1625"/>
                <a:gd name="T23" fmla="*/ 721 h 754"/>
                <a:gd name="T24" fmla="*/ 1582 w 1625"/>
                <a:gd name="T25" fmla="*/ 730 h 754"/>
                <a:gd name="T26" fmla="*/ 1563 w 1625"/>
                <a:gd name="T27" fmla="*/ 739 h 754"/>
                <a:gd name="T28" fmla="*/ 1543 w 1625"/>
                <a:gd name="T29" fmla="*/ 746 h 754"/>
                <a:gd name="T30" fmla="*/ 1520 w 1625"/>
                <a:gd name="T31" fmla="*/ 751 h 754"/>
                <a:gd name="T32" fmla="*/ 1497 w 1625"/>
                <a:gd name="T33" fmla="*/ 753 h 754"/>
                <a:gd name="T34" fmla="*/ 115 w 1625"/>
                <a:gd name="T35" fmla="*/ 753 h 754"/>
                <a:gd name="T36" fmla="*/ 91 w 1625"/>
                <a:gd name="T37" fmla="*/ 749 h 754"/>
                <a:gd name="T38" fmla="*/ 69 w 1625"/>
                <a:gd name="T39" fmla="*/ 743 h 754"/>
                <a:gd name="T40" fmla="*/ 50 w 1625"/>
                <a:gd name="T41" fmla="*/ 735 h 754"/>
                <a:gd name="T42" fmla="*/ 33 w 1625"/>
                <a:gd name="T43" fmla="*/ 726 h 754"/>
                <a:gd name="T44" fmla="*/ 18 w 1625"/>
                <a:gd name="T45" fmla="*/ 715 h 754"/>
                <a:gd name="T46" fmla="*/ 8 w 1625"/>
                <a:gd name="T47" fmla="*/ 703 h 754"/>
                <a:gd name="T48" fmla="*/ 2 w 1625"/>
                <a:gd name="T49" fmla="*/ 690 h 754"/>
                <a:gd name="T50" fmla="*/ 0 w 1625"/>
                <a:gd name="T51" fmla="*/ 167 h 754"/>
                <a:gd name="T52" fmla="*/ 5 w 1625"/>
                <a:gd name="T53" fmla="*/ 154 h 754"/>
                <a:gd name="T54" fmla="*/ 13 w 1625"/>
                <a:gd name="T55" fmla="*/ 141 h 754"/>
                <a:gd name="T56" fmla="*/ 25 w 1625"/>
                <a:gd name="T57" fmla="*/ 130 h 754"/>
                <a:gd name="T58" fmla="*/ 42 w 1625"/>
                <a:gd name="T59" fmla="*/ 119 h 754"/>
                <a:gd name="T60" fmla="*/ 59 w 1625"/>
                <a:gd name="T61" fmla="*/ 111 h 754"/>
                <a:gd name="T62" fmla="*/ 80 w 1625"/>
                <a:gd name="T63" fmla="*/ 103 h 754"/>
                <a:gd name="T64" fmla="*/ 103 w 1625"/>
                <a:gd name="T65" fmla="*/ 99 h 754"/>
                <a:gd name="T66" fmla="*/ 127 w 1625"/>
                <a:gd name="T67" fmla="*/ 96 h 754"/>
                <a:gd name="T68" fmla="*/ 131 w 1625"/>
                <a:gd name="T69" fmla="*/ 0 h 754"/>
                <a:gd name="T70" fmla="*/ 1497 w 1625"/>
                <a:gd name="T71" fmla="*/ 96 h 7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5"/>
                <a:gd name="T109" fmla="*/ 0 h 754"/>
                <a:gd name="T110" fmla="*/ 1625 w 1625"/>
                <a:gd name="T111" fmla="*/ 754 h 7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5" h="754">
                  <a:moveTo>
                    <a:pt x="1497" y="96"/>
                  </a:moveTo>
                  <a:lnTo>
                    <a:pt x="1508" y="97"/>
                  </a:lnTo>
                  <a:lnTo>
                    <a:pt x="1520" y="99"/>
                  </a:lnTo>
                  <a:lnTo>
                    <a:pt x="1531" y="102"/>
                  </a:lnTo>
                  <a:lnTo>
                    <a:pt x="1543" y="103"/>
                  </a:lnTo>
                  <a:lnTo>
                    <a:pt x="1553" y="108"/>
                  </a:lnTo>
                  <a:lnTo>
                    <a:pt x="1563" y="111"/>
                  </a:lnTo>
                  <a:lnTo>
                    <a:pt x="1572" y="115"/>
                  </a:lnTo>
                  <a:lnTo>
                    <a:pt x="1582" y="119"/>
                  </a:lnTo>
                  <a:lnTo>
                    <a:pt x="1589" y="125"/>
                  </a:lnTo>
                  <a:lnTo>
                    <a:pt x="1597" y="130"/>
                  </a:lnTo>
                  <a:lnTo>
                    <a:pt x="1603" y="136"/>
                  </a:lnTo>
                  <a:lnTo>
                    <a:pt x="1610" y="141"/>
                  </a:lnTo>
                  <a:lnTo>
                    <a:pt x="1613" y="148"/>
                  </a:lnTo>
                  <a:lnTo>
                    <a:pt x="1618" y="154"/>
                  </a:lnTo>
                  <a:lnTo>
                    <a:pt x="1620" y="161"/>
                  </a:lnTo>
                  <a:lnTo>
                    <a:pt x="1624" y="167"/>
                  </a:lnTo>
                  <a:lnTo>
                    <a:pt x="1624" y="682"/>
                  </a:lnTo>
                  <a:lnTo>
                    <a:pt x="1620" y="690"/>
                  </a:lnTo>
                  <a:lnTo>
                    <a:pt x="1618" y="696"/>
                  </a:lnTo>
                  <a:lnTo>
                    <a:pt x="1613" y="703"/>
                  </a:lnTo>
                  <a:lnTo>
                    <a:pt x="1610" y="709"/>
                  </a:lnTo>
                  <a:lnTo>
                    <a:pt x="1603" y="715"/>
                  </a:lnTo>
                  <a:lnTo>
                    <a:pt x="1597" y="721"/>
                  </a:lnTo>
                  <a:lnTo>
                    <a:pt x="1589" y="726"/>
                  </a:lnTo>
                  <a:lnTo>
                    <a:pt x="1582" y="730"/>
                  </a:lnTo>
                  <a:lnTo>
                    <a:pt x="1572" y="735"/>
                  </a:lnTo>
                  <a:lnTo>
                    <a:pt x="1563" y="739"/>
                  </a:lnTo>
                  <a:lnTo>
                    <a:pt x="1553" y="743"/>
                  </a:lnTo>
                  <a:lnTo>
                    <a:pt x="1543" y="746"/>
                  </a:lnTo>
                  <a:lnTo>
                    <a:pt x="1531" y="749"/>
                  </a:lnTo>
                  <a:lnTo>
                    <a:pt x="1520" y="751"/>
                  </a:lnTo>
                  <a:lnTo>
                    <a:pt x="1508" y="753"/>
                  </a:lnTo>
                  <a:lnTo>
                    <a:pt x="1497" y="753"/>
                  </a:lnTo>
                  <a:lnTo>
                    <a:pt x="127" y="753"/>
                  </a:lnTo>
                  <a:lnTo>
                    <a:pt x="115" y="753"/>
                  </a:lnTo>
                  <a:lnTo>
                    <a:pt x="103" y="751"/>
                  </a:lnTo>
                  <a:lnTo>
                    <a:pt x="91" y="749"/>
                  </a:lnTo>
                  <a:lnTo>
                    <a:pt x="80" y="746"/>
                  </a:lnTo>
                  <a:lnTo>
                    <a:pt x="69" y="743"/>
                  </a:lnTo>
                  <a:lnTo>
                    <a:pt x="59" y="739"/>
                  </a:lnTo>
                  <a:lnTo>
                    <a:pt x="50" y="735"/>
                  </a:lnTo>
                  <a:lnTo>
                    <a:pt x="42" y="730"/>
                  </a:lnTo>
                  <a:lnTo>
                    <a:pt x="33" y="726"/>
                  </a:lnTo>
                  <a:lnTo>
                    <a:pt x="25" y="721"/>
                  </a:lnTo>
                  <a:lnTo>
                    <a:pt x="18" y="715"/>
                  </a:lnTo>
                  <a:lnTo>
                    <a:pt x="13" y="709"/>
                  </a:lnTo>
                  <a:lnTo>
                    <a:pt x="8" y="703"/>
                  </a:lnTo>
                  <a:lnTo>
                    <a:pt x="5" y="696"/>
                  </a:lnTo>
                  <a:lnTo>
                    <a:pt x="2" y="690"/>
                  </a:lnTo>
                  <a:lnTo>
                    <a:pt x="0" y="682"/>
                  </a:lnTo>
                  <a:lnTo>
                    <a:pt x="0" y="167"/>
                  </a:lnTo>
                  <a:lnTo>
                    <a:pt x="2" y="161"/>
                  </a:lnTo>
                  <a:lnTo>
                    <a:pt x="5" y="154"/>
                  </a:lnTo>
                  <a:lnTo>
                    <a:pt x="8" y="148"/>
                  </a:lnTo>
                  <a:lnTo>
                    <a:pt x="13" y="141"/>
                  </a:lnTo>
                  <a:lnTo>
                    <a:pt x="18" y="136"/>
                  </a:lnTo>
                  <a:lnTo>
                    <a:pt x="25" y="130"/>
                  </a:lnTo>
                  <a:lnTo>
                    <a:pt x="33" y="125"/>
                  </a:lnTo>
                  <a:lnTo>
                    <a:pt x="42" y="119"/>
                  </a:lnTo>
                  <a:lnTo>
                    <a:pt x="50" y="115"/>
                  </a:lnTo>
                  <a:lnTo>
                    <a:pt x="59" y="111"/>
                  </a:lnTo>
                  <a:lnTo>
                    <a:pt x="69" y="108"/>
                  </a:lnTo>
                  <a:lnTo>
                    <a:pt x="80" y="103"/>
                  </a:lnTo>
                  <a:lnTo>
                    <a:pt x="91" y="102"/>
                  </a:lnTo>
                  <a:lnTo>
                    <a:pt x="103" y="99"/>
                  </a:lnTo>
                  <a:lnTo>
                    <a:pt x="115" y="97"/>
                  </a:lnTo>
                  <a:lnTo>
                    <a:pt x="127" y="96"/>
                  </a:lnTo>
                  <a:lnTo>
                    <a:pt x="246" y="96"/>
                  </a:lnTo>
                  <a:lnTo>
                    <a:pt x="131" y="0"/>
                  </a:lnTo>
                  <a:lnTo>
                    <a:pt x="408" y="96"/>
                  </a:lnTo>
                  <a:lnTo>
                    <a:pt x="1497" y="96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924" name="Text Box 136"/>
            <p:cNvSpPr txBox="1">
              <a:spLocks noChangeArrowheads="1"/>
            </p:cNvSpPr>
            <p:nvPr/>
          </p:nvSpPr>
          <p:spPr bwMode="auto">
            <a:xfrm>
              <a:off x="1714" y="3639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www.nominum.com?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38918" name="Rectangle 1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38919" name="Rectangle 13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workstation </a:t>
            </a:r>
            <a:r>
              <a:rPr lang="en-US" altLang="zh-CN" sz="2800" i="1" smtClean="0">
                <a:ea typeface="SimSun" pitchFamily="2" charset="-122"/>
              </a:rPr>
              <a:t>annie</a:t>
            </a:r>
            <a:r>
              <a:rPr lang="en-US" altLang="zh-CN" sz="2800" smtClean="0">
                <a:ea typeface="SimSun" pitchFamily="2" charset="-122"/>
              </a:rPr>
              <a:t> asks its configured name server, </a:t>
            </a:r>
            <a:r>
              <a:rPr lang="en-US" altLang="zh-CN" sz="2800" i="1" smtClean="0">
                <a:ea typeface="SimSun" pitchFamily="2" charset="-122"/>
              </a:rPr>
              <a:t>dakota,</a:t>
            </a:r>
            <a:r>
              <a:rPr lang="en-US" altLang="zh-CN" sz="2800" smtClean="0">
                <a:ea typeface="SimSun" pitchFamily="2" charset="-122"/>
              </a:rPr>
              <a:t> for </a:t>
            </a:r>
            <a:r>
              <a:rPr lang="en-US" altLang="zh-CN" sz="2800" i="1" smtClean="0">
                <a:ea typeface="SimSun" pitchFamily="2" charset="-122"/>
              </a:rPr>
              <a:t>www.nominum.com’s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sp>
        <p:nvSpPr>
          <p:cNvPr id="38920" name="Text Box 139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38921" name="Text Box 140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8922" name="Text Box 141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0157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58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59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0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1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2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63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4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5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6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7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8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69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0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1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72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3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74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5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6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7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8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9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80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81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182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3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39940" name="Rectangle 30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The name server </a:t>
            </a:r>
            <a:r>
              <a:rPr lang="en-US" altLang="zh-CN" sz="2400" i="1" smtClean="0">
                <a:ea typeface="SimSun" pitchFamily="2" charset="-122"/>
              </a:rPr>
              <a:t>dakota</a:t>
            </a:r>
            <a:r>
              <a:rPr lang="en-US" altLang="zh-CN" sz="2400" smtClean="0">
                <a:ea typeface="SimSun" pitchFamily="2" charset="-122"/>
              </a:rPr>
              <a:t> asks a root name server, </a:t>
            </a:r>
            <a:r>
              <a:rPr lang="en-US" altLang="zh-CN" sz="2400" i="1" smtClean="0">
                <a:ea typeface="SimSun" pitchFamily="2" charset="-122"/>
              </a:rPr>
              <a:t>m</a:t>
            </a:r>
            <a:r>
              <a:rPr lang="en-US" altLang="zh-CN" sz="2400" smtClean="0">
                <a:ea typeface="SimSun" pitchFamily="2" charset="-122"/>
              </a:rPr>
              <a:t>, for </a:t>
            </a:r>
            <a:r>
              <a:rPr lang="en-US" altLang="zh-CN" sz="2400" i="1" smtClean="0">
                <a:ea typeface="SimSun" pitchFamily="2" charset="-122"/>
              </a:rPr>
              <a:t>www.nominum.com’s</a:t>
            </a:r>
            <a:r>
              <a:rPr lang="en-US" altLang="zh-CN" sz="2400" smtClean="0">
                <a:ea typeface="SimSun" pitchFamily="2" charset="-122"/>
              </a:rPr>
              <a:t> address</a:t>
            </a: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39941" name="Text Box 31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39942" name="Text Box 32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39943" name="Group 33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0054" name="AutoShape 34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5" name="AutoShape 35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56" name="Line 36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7" name="Freeform 37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8" name="Freeform 38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Freeform 39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0" name="Line 40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1" name="AutoShape 41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2" name="AutoShape 42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3" name="AutoShape 43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4" name="AutoShape 44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5" name="AutoShape 45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6" name="AutoShape 46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7" name="AutoShape 47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8" name="AutoShape 48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69" name="AutoShape 49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0" name="AutoShape 50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1" name="Oval 51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2" name="Oval 52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3" name="Freeform 53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74" name="AutoShape 54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5" name="AutoShape 55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6" name="AutoShape 56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7" name="AutoShape 57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8" name="AutoShape 58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79" name="AutoShape 59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080" name="Group 60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0137" name="Line 61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8" name="Line 62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9" name="Line 63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0" name="Line 64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1" name="Line 65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2" name="Line 66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3" name="Line 67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4" name="Line 68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5" name="Line 69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6" name="Line 70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7" name="Line 71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8" name="Line 72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49" name="Line 73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0" name="Line 74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1" name="Line 75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2" name="Line 76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3" name="Line 77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4" name="Line 78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5" name="Line 79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56" name="Line 80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81" name="AutoShape 81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2" name="AutoShape 82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3" name="AutoShape 83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4" name="AutoShape 84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5" name="AutoShape 85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086" name="Group 86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0117" name="Line 87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8" name="Line 88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9" name="Line 89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0" name="Line 90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1" name="Line 91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2" name="Line 92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3" name="Line 93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4" name="Line 94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5" name="Line 95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6" name="Line 96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7" name="Line 97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8" name="Line 98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9" name="Line 99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0" name="Line 100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1" name="Line 101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2" name="Line 102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3" name="Line 103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4" name="Line 104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5" name="Line 105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36" name="Line 106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87" name="AutoShape 107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8" name="AutoShape 108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89" name="AutoShape 109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0" name="AutoShape 110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1" name="AutoShape 111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092" name="Group 112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0097" name="Line 113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98" name="Line 114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99" name="Line 115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0" name="Line 116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1" name="Line 117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2" name="Line 118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3" name="Line 119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4" name="Line 120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5" name="Line 121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6" name="Line 122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7" name="Line 123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8" name="Line 124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9" name="Line 125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0" name="Line 126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1" name="Line 127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2" name="Line 128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3" name="Line 129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4" name="Line 130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5" name="Line 131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6" name="Line 132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93" name="AutoShape 133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4" name="Freeform 134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95" name="AutoShape 135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96" name="Freeform 136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4" name="Text Box 137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39945" name="Group 138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39951" name="AutoShape 139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2" name="AutoShape 140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Line 141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Freeform 142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143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Freeform 144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45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AutoShape 146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AutoShape 147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AutoShape 148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AutoShape 149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AutoShape 150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AutoShape 151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AutoShape 152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AutoShape 153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6" name="AutoShape 154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AutoShape 155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Oval 156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Oval 157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Freeform 158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AutoShape 159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AutoShape 160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AutoShape 161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AutoShape 162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AutoShape 163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AutoShape 164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977" name="Group 165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0034" name="Line 166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5" name="Line 167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6" name="Line 168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7" name="Line 169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8" name="Line 170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9" name="Line 171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0" name="Line 172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1" name="Line 173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2" name="Line 174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3" name="Line 175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4" name="Line 176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5" name="Line 177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6" name="Line 178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7" name="Line 179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8" name="Line 180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9" name="Line 181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0" name="Line 182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1" name="Line 183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2" name="Line 184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3" name="Line 185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78" name="AutoShape 186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AutoShape 187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0" name="AutoShape 188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1" name="AutoShape 189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2" name="AutoShape 190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983" name="Group 191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0014" name="Line 192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5" name="Line 193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6" name="Line 194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7" name="Line 195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8" name="Line 196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9" name="Line 197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0" name="Line 198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1" name="Line 199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2" name="Line 200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3" name="Line 201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4" name="Line 202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203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6" name="Line 204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7" name="Line 205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8" name="Line 206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9" name="Line 207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208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1" name="Line 209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2" name="Line 210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3" name="Line 211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84" name="AutoShape 212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5" name="AutoShape 213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6" name="AutoShape 214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7" name="AutoShape 215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8" name="AutoShape 216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989" name="Group 217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39994" name="Line 218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5" name="Line 219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6" name="Line 220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7" name="Line 221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8" name="Line 222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9" name="Line 223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0" name="Line 224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1" name="Line 225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2" name="Line 226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3" name="Line 227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4" name="Line 228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5" name="Line 229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6" name="Line 230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7" name="Line 231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8" name="Line 232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9" name="Line 233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0" name="Line 234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1" name="Line 235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2" name="Line 236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3" name="Line 237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90" name="AutoShape 238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1" name="Freeform 239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AutoShape 240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3" name="Freeform 241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6" name="Text Box 242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2707" name="Line 243"/>
          <p:cNvSpPr>
            <a:spLocks noChangeShapeType="1"/>
          </p:cNvSpPr>
          <p:nvPr/>
        </p:nvSpPr>
        <p:spPr bwMode="auto">
          <a:xfrm flipH="1" flipV="1">
            <a:off x="3409950" y="2817813"/>
            <a:ext cx="2452688" cy="306387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244"/>
          <p:cNvGrpSpPr>
            <a:grpSpLocks/>
          </p:cNvGrpSpPr>
          <p:nvPr/>
        </p:nvGrpSpPr>
        <p:grpSpPr bwMode="auto">
          <a:xfrm>
            <a:off x="3395663" y="4124325"/>
            <a:ext cx="2343150" cy="1057275"/>
            <a:chOff x="2353" y="2244"/>
            <a:chExt cx="1624" cy="755"/>
          </a:xfrm>
        </p:grpSpPr>
        <p:sp>
          <p:nvSpPr>
            <p:cNvPr id="39949" name="Freeform 245"/>
            <p:cNvSpPr>
              <a:spLocks/>
            </p:cNvSpPr>
            <p:nvPr/>
          </p:nvSpPr>
          <p:spPr bwMode="auto">
            <a:xfrm>
              <a:off x="2353" y="2244"/>
              <a:ext cx="1624" cy="755"/>
            </a:xfrm>
            <a:custGeom>
              <a:avLst/>
              <a:gdLst>
                <a:gd name="T0" fmla="*/ 1507 w 1624"/>
                <a:gd name="T1" fmla="*/ 98 h 755"/>
                <a:gd name="T2" fmla="*/ 1530 w 1624"/>
                <a:gd name="T3" fmla="*/ 102 h 755"/>
                <a:gd name="T4" fmla="*/ 1552 w 1624"/>
                <a:gd name="T5" fmla="*/ 108 h 755"/>
                <a:gd name="T6" fmla="*/ 1572 w 1624"/>
                <a:gd name="T7" fmla="*/ 116 h 755"/>
                <a:gd name="T8" fmla="*/ 1588 w 1624"/>
                <a:gd name="T9" fmla="*/ 126 h 755"/>
                <a:gd name="T10" fmla="*/ 1602 w 1624"/>
                <a:gd name="T11" fmla="*/ 137 h 755"/>
                <a:gd name="T12" fmla="*/ 1613 w 1624"/>
                <a:gd name="T13" fmla="*/ 149 h 755"/>
                <a:gd name="T14" fmla="*/ 1620 w 1624"/>
                <a:gd name="T15" fmla="*/ 161 h 755"/>
                <a:gd name="T16" fmla="*/ 1623 w 1624"/>
                <a:gd name="T17" fmla="*/ 682 h 755"/>
                <a:gd name="T18" fmla="*/ 1617 w 1624"/>
                <a:gd name="T19" fmla="*/ 696 h 755"/>
                <a:gd name="T20" fmla="*/ 1609 w 1624"/>
                <a:gd name="T21" fmla="*/ 709 h 755"/>
                <a:gd name="T22" fmla="*/ 1596 w 1624"/>
                <a:gd name="T23" fmla="*/ 721 h 755"/>
                <a:gd name="T24" fmla="*/ 1581 w 1624"/>
                <a:gd name="T25" fmla="*/ 730 h 755"/>
                <a:gd name="T26" fmla="*/ 1563 w 1624"/>
                <a:gd name="T27" fmla="*/ 740 h 755"/>
                <a:gd name="T28" fmla="*/ 1542 w 1624"/>
                <a:gd name="T29" fmla="*/ 746 h 755"/>
                <a:gd name="T30" fmla="*/ 1519 w 1624"/>
                <a:gd name="T31" fmla="*/ 752 h 755"/>
                <a:gd name="T32" fmla="*/ 1496 w 1624"/>
                <a:gd name="T33" fmla="*/ 754 h 755"/>
                <a:gd name="T34" fmla="*/ 114 w 1624"/>
                <a:gd name="T35" fmla="*/ 754 h 755"/>
                <a:gd name="T36" fmla="*/ 91 w 1624"/>
                <a:gd name="T37" fmla="*/ 749 h 755"/>
                <a:gd name="T38" fmla="*/ 69 w 1624"/>
                <a:gd name="T39" fmla="*/ 743 h 755"/>
                <a:gd name="T40" fmla="*/ 49 w 1624"/>
                <a:gd name="T41" fmla="*/ 736 h 755"/>
                <a:gd name="T42" fmla="*/ 32 w 1624"/>
                <a:gd name="T43" fmla="*/ 727 h 755"/>
                <a:gd name="T44" fmla="*/ 18 w 1624"/>
                <a:gd name="T45" fmla="*/ 715 h 755"/>
                <a:gd name="T46" fmla="*/ 7 w 1624"/>
                <a:gd name="T47" fmla="*/ 703 h 755"/>
                <a:gd name="T48" fmla="*/ 1 w 1624"/>
                <a:gd name="T49" fmla="*/ 690 h 755"/>
                <a:gd name="T50" fmla="*/ 0 w 1624"/>
                <a:gd name="T51" fmla="*/ 167 h 755"/>
                <a:gd name="T52" fmla="*/ 4 w 1624"/>
                <a:gd name="T53" fmla="*/ 155 h 755"/>
                <a:gd name="T54" fmla="*/ 13 w 1624"/>
                <a:gd name="T55" fmla="*/ 142 h 755"/>
                <a:gd name="T56" fmla="*/ 25 w 1624"/>
                <a:gd name="T57" fmla="*/ 131 h 755"/>
                <a:gd name="T58" fmla="*/ 41 w 1624"/>
                <a:gd name="T59" fmla="*/ 120 h 755"/>
                <a:gd name="T60" fmla="*/ 59 w 1624"/>
                <a:gd name="T61" fmla="*/ 111 h 755"/>
                <a:gd name="T62" fmla="*/ 80 w 1624"/>
                <a:gd name="T63" fmla="*/ 104 h 755"/>
                <a:gd name="T64" fmla="*/ 103 w 1624"/>
                <a:gd name="T65" fmla="*/ 99 h 755"/>
                <a:gd name="T66" fmla="*/ 127 w 1624"/>
                <a:gd name="T67" fmla="*/ 96 h 755"/>
                <a:gd name="T68" fmla="*/ 131 w 1624"/>
                <a:gd name="T69" fmla="*/ 0 h 755"/>
                <a:gd name="T70" fmla="*/ 1496 w 1624"/>
                <a:gd name="T71" fmla="*/ 96 h 7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4"/>
                <a:gd name="T109" fmla="*/ 0 h 755"/>
                <a:gd name="T110" fmla="*/ 1624 w 1624"/>
                <a:gd name="T111" fmla="*/ 755 h 75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4" h="755">
                  <a:moveTo>
                    <a:pt x="1496" y="96"/>
                  </a:moveTo>
                  <a:lnTo>
                    <a:pt x="1507" y="98"/>
                  </a:lnTo>
                  <a:lnTo>
                    <a:pt x="1519" y="99"/>
                  </a:lnTo>
                  <a:lnTo>
                    <a:pt x="1530" y="102"/>
                  </a:lnTo>
                  <a:lnTo>
                    <a:pt x="1542" y="104"/>
                  </a:lnTo>
                  <a:lnTo>
                    <a:pt x="1552" y="108"/>
                  </a:lnTo>
                  <a:lnTo>
                    <a:pt x="1563" y="111"/>
                  </a:lnTo>
                  <a:lnTo>
                    <a:pt x="1572" y="116"/>
                  </a:lnTo>
                  <a:lnTo>
                    <a:pt x="1581" y="120"/>
                  </a:lnTo>
                  <a:lnTo>
                    <a:pt x="1588" y="126"/>
                  </a:lnTo>
                  <a:lnTo>
                    <a:pt x="1596" y="131"/>
                  </a:lnTo>
                  <a:lnTo>
                    <a:pt x="1602" y="137"/>
                  </a:lnTo>
                  <a:lnTo>
                    <a:pt x="1609" y="142"/>
                  </a:lnTo>
                  <a:lnTo>
                    <a:pt x="1613" y="149"/>
                  </a:lnTo>
                  <a:lnTo>
                    <a:pt x="1617" y="155"/>
                  </a:lnTo>
                  <a:lnTo>
                    <a:pt x="1620" y="161"/>
                  </a:lnTo>
                  <a:lnTo>
                    <a:pt x="1623" y="167"/>
                  </a:lnTo>
                  <a:lnTo>
                    <a:pt x="1623" y="682"/>
                  </a:lnTo>
                  <a:lnTo>
                    <a:pt x="1620" y="690"/>
                  </a:lnTo>
                  <a:lnTo>
                    <a:pt x="1617" y="696"/>
                  </a:lnTo>
                  <a:lnTo>
                    <a:pt x="1613" y="703"/>
                  </a:lnTo>
                  <a:lnTo>
                    <a:pt x="1609" y="709"/>
                  </a:lnTo>
                  <a:lnTo>
                    <a:pt x="1602" y="715"/>
                  </a:lnTo>
                  <a:lnTo>
                    <a:pt x="1596" y="721"/>
                  </a:lnTo>
                  <a:lnTo>
                    <a:pt x="1588" y="727"/>
                  </a:lnTo>
                  <a:lnTo>
                    <a:pt x="1581" y="730"/>
                  </a:lnTo>
                  <a:lnTo>
                    <a:pt x="1572" y="736"/>
                  </a:lnTo>
                  <a:lnTo>
                    <a:pt x="1563" y="740"/>
                  </a:lnTo>
                  <a:lnTo>
                    <a:pt x="1552" y="743"/>
                  </a:lnTo>
                  <a:lnTo>
                    <a:pt x="1542" y="746"/>
                  </a:lnTo>
                  <a:lnTo>
                    <a:pt x="1530" y="749"/>
                  </a:lnTo>
                  <a:lnTo>
                    <a:pt x="1519" y="752"/>
                  </a:lnTo>
                  <a:lnTo>
                    <a:pt x="1507" y="754"/>
                  </a:lnTo>
                  <a:lnTo>
                    <a:pt x="1496" y="754"/>
                  </a:lnTo>
                  <a:lnTo>
                    <a:pt x="127" y="754"/>
                  </a:lnTo>
                  <a:lnTo>
                    <a:pt x="114" y="754"/>
                  </a:lnTo>
                  <a:lnTo>
                    <a:pt x="103" y="752"/>
                  </a:lnTo>
                  <a:lnTo>
                    <a:pt x="91" y="749"/>
                  </a:lnTo>
                  <a:lnTo>
                    <a:pt x="80" y="746"/>
                  </a:lnTo>
                  <a:lnTo>
                    <a:pt x="69" y="743"/>
                  </a:lnTo>
                  <a:lnTo>
                    <a:pt x="59" y="740"/>
                  </a:lnTo>
                  <a:lnTo>
                    <a:pt x="49" y="736"/>
                  </a:lnTo>
                  <a:lnTo>
                    <a:pt x="41" y="730"/>
                  </a:lnTo>
                  <a:lnTo>
                    <a:pt x="32" y="727"/>
                  </a:lnTo>
                  <a:lnTo>
                    <a:pt x="25" y="721"/>
                  </a:lnTo>
                  <a:lnTo>
                    <a:pt x="18" y="715"/>
                  </a:lnTo>
                  <a:lnTo>
                    <a:pt x="13" y="709"/>
                  </a:lnTo>
                  <a:lnTo>
                    <a:pt x="7" y="703"/>
                  </a:lnTo>
                  <a:lnTo>
                    <a:pt x="4" y="696"/>
                  </a:lnTo>
                  <a:lnTo>
                    <a:pt x="1" y="690"/>
                  </a:lnTo>
                  <a:lnTo>
                    <a:pt x="0" y="682"/>
                  </a:lnTo>
                  <a:lnTo>
                    <a:pt x="0" y="167"/>
                  </a:lnTo>
                  <a:lnTo>
                    <a:pt x="1" y="161"/>
                  </a:lnTo>
                  <a:lnTo>
                    <a:pt x="4" y="155"/>
                  </a:lnTo>
                  <a:lnTo>
                    <a:pt x="7" y="149"/>
                  </a:lnTo>
                  <a:lnTo>
                    <a:pt x="13" y="142"/>
                  </a:lnTo>
                  <a:lnTo>
                    <a:pt x="18" y="137"/>
                  </a:lnTo>
                  <a:lnTo>
                    <a:pt x="25" y="131"/>
                  </a:lnTo>
                  <a:lnTo>
                    <a:pt x="32" y="126"/>
                  </a:lnTo>
                  <a:lnTo>
                    <a:pt x="41" y="120"/>
                  </a:lnTo>
                  <a:lnTo>
                    <a:pt x="49" y="116"/>
                  </a:lnTo>
                  <a:lnTo>
                    <a:pt x="59" y="111"/>
                  </a:lnTo>
                  <a:lnTo>
                    <a:pt x="69" y="108"/>
                  </a:lnTo>
                  <a:lnTo>
                    <a:pt x="80" y="104"/>
                  </a:lnTo>
                  <a:lnTo>
                    <a:pt x="91" y="102"/>
                  </a:lnTo>
                  <a:lnTo>
                    <a:pt x="103" y="99"/>
                  </a:lnTo>
                  <a:lnTo>
                    <a:pt x="114" y="98"/>
                  </a:lnTo>
                  <a:lnTo>
                    <a:pt x="127" y="96"/>
                  </a:lnTo>
                  <a:lnTo>
                    <a:pt x="246" y="96"/>
                  </a:lnTo>
                  <a:lnTo>
                    <a:pt x="131" y="0"/>
                  </a:lnTo>
                  <a:lnTo>
                    <a:pt x="407" y="96"/>
                  </a:lnTo>
                  <a:lnTo>
                    <a:pt x="1496" y="96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950" name="Text Box 246"/>
            <p:cNvSpPr txBox="1">
              <a:spLocks noChangeArrowheads="1"/>
            </p:cNvSpPr>
            <p:nvPr/>
          </p:nvSpPr>
          <p:spPr bwMode="auto">
            <a:xfrm>
              <a:off x="2523" y="2394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www.nominum.com?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0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1181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82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3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4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5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6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7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88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89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0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1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2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3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4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5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96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7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8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9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0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1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2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3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4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5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6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096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0964" name="Rectangle 30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The root server </a:t>
            </a:r>
            <a:r>
              <a:rPr lang="en-US" altLang="zh-CN" sz="2400" i="1" smtClean="0">
                <a:ea typeface="SimSun" pitchFamily="2" charset="-122"/>
              </a:rPr>
              <a:t>m</a:t>
            </a:r>
            <a:r>
              <a:rPr lang="en-US" altLang="zh-CN" sz="2400" smtClean="0">
                <a:ea typeface="SimSun" pitchFamily="2" charset="-122"/>
              </a:rPr>
              <a:t> refers </a:t>
            </a:r>
            <a:r>
              <a:rPr lang="en-US" altLang="zh-CN" sz="2400" i="1" smtClean="0">
                <a:ea typeface="SimSun" pitchFamily="2" charset="-122"/>
              </a:rPr>
              <a:t>dakota</a:t>
            </a:r>
            <a:r>
              <a:rPr lang="en-US" altLang="zh-CN" sz="2400" smtClean="0">
                <a:ea typeface="SimSun" pitchFamily="2" charset="-122"/>
              </a:rPr>
              <a:t> to the </a:t>
            </a:r>
            <a:r>
              <a:rPr lang="en-US" altLang="zh-CN" sz="2400" i="1" smtClean="0">
                <a:ea typeface="SimSun" pitchFamily="2" charset="-122"/>
              </a:rPr>
              <a:t>com</a:t>
            </a:r>
            <a:r>
              <a:rPr lang="en-US" altLang="zh-CN" sz="2400" smtClean="0">
                <a:ea typeface="SimSun" pitchFamily="2" charset="-122"/>
              </a:rPr>
              <a:t> name servers</a:t>
            </a: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This type of response is called a “referral”</a:t>
            </a:r>
            <a:endParaRPr lang="en-US" altLang="zh-CN" sz="2800" smtClean="0">
              <a:ea typeface="SimSun" pitchFamily="2" charset="-122"/>
            </a:endParaRPr>
          </a:p>
        </p:txBody>
      </p:sp>
      <p:sp>
        <p:nvSpPr>
          <p:cNvPr id="40965" name="Text Box 31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0966" name="Text Box 32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0967" name="Group 33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1078" name="AutoShape 34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9" name="AutoShape 35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0" name="Line 36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1" name="Freeform 37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Freeform 38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Freeform 39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4" name="Line 40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5" name="AutoShape 41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6" name="AutoShape 42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7" name="AutoShape 43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8" name="AutoShape 44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89" name="AutoShape 45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0" name="AutoShape 46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1" name="AutoShape 47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2" name="AutoShape 48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3" name="AutoShape 49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4" name="AutoShape 50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5" name="Oval 51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6" name="Oval 52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7" name="Freeform 53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8" name="AutoShape 54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9" name="AutoShape 55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0" name="AutoShape 56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1" name="AutoShape 57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2" name="AutoShape 58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3" name="AutoShape 59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104" name="Group 60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1161" name="Line 61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2" name="Line 62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3" name="Line 63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4" name="Line 64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5" name="Line 65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6" name="Line 66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7" name="Line 67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8" name="Line 68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9" name="Line 69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0" name="Line 70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1" name="Line 71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2" name="Line 72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3" name="Line 73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4" name="Line 74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5" name="Line 75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6" name="Line 76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7" name="Line 77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8" name="Line 78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9" name="Line 79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0" name="Line 80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05" name="AutoShape 81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6" name="AutoShape 82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7" name="AutoShape 83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8" name="AutoShape 84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09" name="AutoShape 85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110" name="Group 86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1141" name="Line 87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2" name="Line 88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3" name="Line 89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4" name="Line 90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5" name="Line 91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6" name="Line 92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7" name="Line 93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8" name="Line 94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9" name="Line 95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0" name="Line 96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1" name="Line 97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2" name="Line 98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3" name="Line 99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4" name="Line 100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5" name="Line 101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6" name="Line 102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7" name="Line 103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8" name="Line 104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9" name="Line 105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0" name="Line 106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11" name="AutoShape 107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2" name="AutoShape 108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3" name="AutoShape 109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4" name="AutoShape 110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5" name="AutoShape 111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116" name="Group 112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1121" name="Line 113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2" name="Line 114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3" name="Line 115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4" name="Line 116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5" name="Line 117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6" name="Line 118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7" name="Line 119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8" name="Line 120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9" name="Line 121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0" name="Line 122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1" name="Line 123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2" name="Line 124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3" name="Line 125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4" name="Line 126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5" name="Line 127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6" name="Line 128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7" name="Line 129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8" name="Line 130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9" name="Line 131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0" name="Line 132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17" name="AutoShape 133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8" name="Freeform 134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9" name="AutoShape 135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20" name="Freeform 136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8" name="Text Box 137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0969" name="Group 138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0975" name="AutoShape 139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6" name="AutoShape 140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77" name="Line 141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Freeform 142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Freeform 143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Freeform 144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Line 145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AutoShape 146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3" name="AutoShape 147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4" name="AutoShape 148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5" name="AutoShape 149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6" name="AutoShape 150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7" name="AutoShape 151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8" name="AutoShape 152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9" name="AutoShape 153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0" name="AutoShape 154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1" name="AutoShape 155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Oval 156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Oval 157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4" name="Freeform 158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AutoShape 159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6" name="AutoShape 160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AutoShape 161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8" name="AutoShape 162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9" name="AutoShape 163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0" name="AutoShape 164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001" name="Group 165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1058" name="Line 166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9" name="Line 167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0" name="Line 168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1" name="Line 169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2" name="Line 170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3" name="Line 171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4" name="Line 172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5" name="Line 173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6" name="Line 174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7" name="Line 175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8" name="Line 176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9" name="Line 177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0" name="Line 178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1" name="Line 179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2" name="Line 180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3" name="Line 181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4" name="Line 182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5" name="Line 183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6" name="Line 184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77" name="Line 185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02" name="AutoShape 186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3" name="AutoShape 187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4" name="AutoShape 188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5" name="AutoShape 189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6" name="AutoShape 190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007" name="Group 191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1038" name="Line 192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193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0" name="Line 194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1" name="Line 195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2" name="Line 196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Line 197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Line 198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5" name="Line 199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6" name="Line 200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7" name="Line 201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8" name="Line 202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9" name="Line 203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0" name="Line 204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1" name="Line 205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2" name="Line 206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3" name="Line 207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4" name="Line 208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5" name="Line 209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6" name="Line 210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7" name="Line 211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08" name="AutoShape 212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9" name="AutoShape 213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0" name="AutoShape 214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1" name="AutoShape 215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2" name="AutoShape 216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1013" name="Group 217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1018" name="Line 218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9" name="Line 219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0" name="Line 220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Line 221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2" name="Line 222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3" name="Line 223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4" name="Line 224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5" name="Line 225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6" name="Line 226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7" name="Line 227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8" name="Line 228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9" name="Line 229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0" name="Line 230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1" name="Line 231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2" name="Line 232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3" name="Line 233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4" name="Line 234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5" name="Line 235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6" name="Line 236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7" name="Line 237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14" name="AutoShape 238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5" name="Freeform 239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AutoShape 240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7" name="Freeform 241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0" name="Text Box 242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6781800" y="3581400"/>
            <a:ext cx="2149475" cy="1055688"/>
            <a:chOff x="4703" y="2059"/>
            <a:chExt cx="1623" cy="754"/>
          </a:xfrm>
        </p:grpSpPr>
        <p:sp>
          <p:nvSpPr>
            <p:cNvPr id="40973" name="Freeform 244"/>
            <p:cNvSpPr>
              <a:spLocks/>
            </p:cNvSpPr>
            <p:nvPr/>
          </p:nvSpPr>
          <p:spPr bwMode="auto">
            <a:xfrm>
              <a:off x="4703" y="2059"/>
              <a:ext cx="1623" cy="754"/>
            </a:xfrm>
            <a:custGeom>
              <a:avLst/>
              <a:gdLst>
                <a:gd name="T0" fmla="*/ 1507 w 1623"/>
                <a:gd name="T1" fmla="*/ 97 h 754"/>
                <a:gd name="T2" fmla="*/ 1530 w 1623"/>
                <a:gd name="T3" fmla="*/ 102 h 754"/>
                <a:gd name="T4" fmla="*/ 1552 w 1623"/>
                <a:gd name="T5" fmla="*/ 107 h 754"/>
                <a:gd name="T6" fmla="*/ 1571 w 1623"/>
                <a:gd name="T7" fmla="*/ 115 h 754"/>
                <a:gd name="T8" fmla="*/ 1588 w 1623"/>
                <a:gd name="T9" fmla="*/ 125 h 754"/>
                <a:gd name="T10" fmla="*/ 1602 w 1623"/>
                <a:gd name="T11" fmla="*/ 136 h 754"/>
                <a:gd name="T12" fmla="*/ 1613 w 1623"/>
                <a:gd name="T13" fmla="*/ 148 h 754"/>
                <a:gd name="T14" fmla="*/ 1619 w 1623"/>
                <a:gd name="T15" fmla="*/ 161 h 754"/>
                <a:gd name="T16" fmla="*/ 1622 w 1623"/>
                <a:gd name="T17" fmla="*/ 682 h 754"/>
                <a:gd name="T18" fmla="*/ 1616 w 1623"/>
                <a:gd name="T19" fmla="*/ 696 h 754"/>
                <a:gd name="T20" fmla="*/ 1609 w 1623"/>
                <a:gd name="T21" fmla="*/ 709 h 754"/>
                <a:gd name="T22" fmla="*/ 1596 w 1623"/>
                <a:gd name="T23" fmla="*/ 721 h 754"/>
                <a:gd name="T24" fmla="*/ 1581 w 1623"/>
                <a:gd name="T25" fmla="*/ 730 h 754"/>
                <a:gd name="T26" fmla="*/ 1562 w 1623"/>
                <a:gd name="T27" fmla="*/ 739 h 754"/>
                <a:gd name="T28" fmla="*/ 1542 w 1623"/>
                <a:gd name="T29" fmla="*/ 746 h 754"/>
                <a:gd name="T30" fmla="*/ 1519 w 1623"/>
                <a:gd name="T31" fmla="*/ 751 h 754"/>
                <a:gd name="T32" fmla="*/ 1496 w 1623"/>
                <a:gd name="T33" fmla="*/ 753 h 754"/>
                <a:gd name="T34" fmla="*/ 114 w 1623"/>
                <a:gd name="T35" fmla="*/ 753 h 754"/>
                <a:gd name="T36" fmla="*/ 90 w 1623"/>
                <a:gd name="T37" fmla="*/ 749 h 754"/>
                <a:gd name="T38" fmla="*/ 68 w 1623"/>
                <a:gd name="T39" fmla="*/ 743 h 754"/>
                <a:gd name="T40" fmla="*/ 48 w 1623"/>
                <a:gd name="T41" fmla="*/ 735 h 754"/>
                <a:gd name="T42" fmla="*/ 32 w 1623"/>
                <a:gd name="T43" fmla="*/ 726 h 754"/>
                <a:gd name="T44" fmla="*/ 18 w 1623"/>
                <a:gd name="T45" fmla="*/ 715 h 754"/>
                <a:gd name="T46" fmla="*/ 7 w 1623"/>
                <a:gd name="T47" fmla="*/ 703 h 754"/>
                <a:gd name="T48" fmla="*/ 1 w 1623"/>
                <a:gd name="T49" fmla="*/ 690 h 754"/>
                <a:gd name="T50" fmla="*/ 0 w 1623"/>
                <a:gd name="T51" fmla="*/ 167 h 754"/>
                <a:gd name="T52" fmla="*/ 4 w 1623"/>
                <a:gd name="T53" fmla="*/ 154 h 754"/>
                <a:gd name="T54" fmla="*/ 12 w 1623"/>
                <a:gd name="T55" fmla="*/ 141 h 754"/>
                <a:gd name="T56" fmla="*/ 24 w 1623"/>
                <a:gd name="T57" fmla="*/ 130 h 754"/>
                <a:gd name="T58" fmla="*/ 41 w 1623"/>
                <a:gd name="T59" fmla="*/ 119 h 754"/>
                <a:gd name="T60" fmla="*/ 59 w 1623"/>
                <a:gd name="T61" fmla="*/ 111 h 754"/>
                <a:gd name="T62" fmla="*/ 80 w 1623"/>
                <a:gd name="T63" fmla="*/ 103 h 754"/>
                <a:gd name="T64" fmla="*/ 102 w 1623"/>
                <a:gd name="T65" fmla="*/ 99 h 754"/>
                <a:gd name="T66" fmla="*/ 126 w 1623"/>
                <a:gd name="T67" fmla="*/ 96 h 754"/>
                <a:gd name="T68" fmla="*/ 131 w 1623"/>
                <a:gd name="T69" fmla="*/ 0 h 754"/>
                <a:gd name="T70" fmla="*/ 1496 w 1623"/>
                <a:gd name="T71" fmla="*/ 96 h 7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3"/>
                <a:gd name="T109" fmla="*/ 0 h 754"/>
                <a:gd name="T110" fmla="*/ 1623 w 1623"/>
                <a:gd name="T111" fmla="*/ 754 h 7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3" h="754">
                  <a:moveTo>
                    <a:pt x="1496" y="96"/>
                  </a:moveTo>
                  <a:lnTo>
                    <a:pt x="1507" y="97"/>
                  </a:lnTo>
                  <a:lnTo>
                    <a:pt x="1519" y="99"/>
                  </a:lnTo>
                  <a:lnTo>
                    <a:pt x="1530" y="102"/>
                  </a:lnTo>
                  <a:lnTo>
                    <a:pt x="1542" y="103"/>
                  </a:lnTo>
                  <a:lnTo>
                    <a:pt x="1552" y="107"/>
                  </a:lnTo>
                  <a:lnTo>
                    <a:pt x="1562" y="111"/>
                  </a:lnTo>
                  <a:lnTo>
                    <a:pt x="1571" y="115"/>
                  </a:lnTo>
                  <a:lnTo>
                    <a:pt x="1581" y="119"/>
                  </a:lnTo>
                  <a:lnTo>
                    <a:pt x="1588" y="125"/>
                  </a:lnTo>
                  <a:lnTo>
                    <a:pt x="1596" y="130"/>
                  </a:lnTo>
                  <a:lnTo>
                    <a:pt x="1602" y="136"/>
                  </a:lnTo>
                  <a:lnTo>
                    <a:pt x="1609" y="141"/>
                  </a:lnTo>
                  <a:lnTo>
                    <a:pt x="1613" y="148"/>
                  </a:lnTo>
                  <a:lnTo>
                    <a:pt x="1616" y="154"/>
                  </a:lnTo>
                  <a:lnTo>
                    <a:pt x="1619" y="161"/>
                  </a:lnTo>
                  <a:lnTo>
                    <a:pt x="1622" y="167"/>
                  </a:lnTo>
                  <a:lnTo>
                    <a:pt x="1622" y="682"/>
                  </a:lnTo>
                  <a:lnTo>
                    <a:pt x="1619" y="690"/>
                  </a:lnTo>
                  <a:lnTo>
                    <a:pt x="1616" y="696"/>
                  </a:lnTo>
                  <a:lnTo>
                    <a:pt x="1613" y="703"/>
                  </a:lnTo>
                  <a:lnTo>
                    <a:pt x="1609" y="709"/>
                  </a:lnTo>
                  <a:lnTo>
                    <a:pt x="1602" y="715"/>
                  </a:lnTo>
                  <a:lnTo>
                    <a:pt x="1596" y="721"/>
                  </a:lnTo>
                  <a:lnTo>
                    <a:pt x="1588" y="726"/>
                  </a:lnTo>
                  <a:lnTo>
                    <a:pt x="1581" y="730"/>
                  </a:lnTo>
                  <a:lnTo>
                    <a:pt x="1571" y="735"/>
                  </a:lnTo>
                  <a:lnTo>
                    <a:pt x="1562" y="739"/>
                  </a:lnTo>
                  <a:lnTo>
                    <a:pt x="1552" y="743"/>
                  </a:lnTo>
                  <a:lnTo>
                    <a:pt x="1542" y="746"/>
                  </a:lnTo>
                  <a:lnTo>
                    <a:pt x="1530" y="749"/>
                  </a:lnTo>
                  <a:lnTo>
                    <a:pt x="1519" y="751"/>
                  </a:lnTo>
                  <a:lnTo>
                    <a:pt x="1507" y="753"/>
                  </a:lnTo>
                  <a:lnTo>
                    <a:pt x="1496" y="753"/>
                  </a:lnTo>
                  <a:lnTo>
                    <a:pt x="126" y="753"/>
                  </a:lnTo>
                  <a:lnTo>
                    <a:pt x="114" y="753"/>
                  </a:lnTo>
                  <a:lnTo>
                    <a:pt x="102" y="751"/>
                  </a:lnTo>
                  <a:lnTo>
                    <a:pt x="90" y="749"/>
                  </a:lnTo>
                  <a:lnTo>
                    <a:pt x="80" y="746"/>
                  </a:lnTo>
                  <a:lnTo>
                    <a:pt x="68" y="743"/>
                  </a:lnTo>
                  <a:lnTo>
                    <a:pt x="59" y="739"/>
                  </a:lnTo>
                  <a:lnTo>
                    <a:pt x="48" y="735"/>
                  </a:lnTo>
                  <a:lnTo>
                    <a:pt x="41" y="730"/>
                  </a:lnTo>
                  <a:lnTo>
                    <a:pt x="32" y="726"/>
                  </a:lnTo>
                  <a:lnTo>
                    <a:pt x="24" y="721"/>
                  </a:lnTo>
                  <a:lnTo>
                    <a:pt x="18" y="715"/>
                  </a:lnTo>
                  <a:lnTo>
                    <a:pt x="12" y="709"/>
                  </a:lnTo>
                  <a:lnTo>
                    <a:pt x="7" y="703"/>
                  </a:lnTo>
                  <a:lnTo>
                    <a:pt x="4" y="696"/>
                  </a:lnTo>
                  <a:lnTo>
                    <a:pt x="1" y="690"/>
                  </a:lnTo>
                  <a:lnTo>
                    <a:pt x="0" y="682"/>
                  </a:lnTo>
                  <a:lnTo>
                    <a:pt x="0" y="167"/>
                  </a:lnTo>
                  <a:lnTo>
                    <a:pt x="1" y="161"/>
                  </a:lnTo>
                  <a:lnTo>
                    <a:pt x="4" y="154"/>
                  </a:lnTo>
                  <a:lnTo>
                    <a:pt x="7" y="148"/>
                  </a:lnTo>
                  <a:lnTo>
                    <a:pt x="12" y="141"/>
                  </a:lnTo>
                  <a:lnTo>
                    <a:pt x="18" y="136"/>
                  </a:lnTo>
                  <a:lnTo>
                    <a:pt x="24" y="130"/>
                  </a:lnTo>
                  <a:lnTo>
                    <a:pt x="32" y="125"/>
                  </a:lnTo>
                  <a:lnTo>
                    <a:pt x="41" y="119"/>
                  </a:lnTo>
                  <a:lnTo>
                    <a:pt x="48" y="115"/>
                  </a:lnTo>
                  <a:lnTo>
                    <a:pt x="59" y="111"/>
                  </a:lnTo>
                  <a:lnTo>
                    <a:pt x="68" y="107"/>
                  </a:lnTo>
                  <a:lnTo>
                    <a:pt x="80" y="103"/>
                  </a:lnTo>
                  <a:lnTo>
                    <a:pt x="90" y="102"/>
                  </a:lnTo>
                  <a:lnTo>
                    <a:pt x="102" y="99"/>
                  </a:lnTo>
                  <a:lnTo>
                    <a:pt x="114" y="97"/>
                  </a:lnTo>
                  <a:lnTo>
                    <a:pt x="126" y="96"/>
                  </a:lnTo>
                  <a:lnTo>
                    <a:pt x="245" y="96"/>
                  </a:lnTo>
                  <a:lnTo>
                    <a:pt x="131" y="0"/>
                  </a:lnTo>
                  <a:lnTo>
                    <a:pt x="407" y="96"/>
                  </a:lnTo>
                  <a:lnTo>
                    <a:pt x="1496" y="96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974" name="Text Box 245"/>
            <p:cNvSpPr txBox="1">
              <a:spLocks noChangeArrowheads="1"/>
            </p:cNvSpPr>
            <p:nvPr/>
          </p:nvSpPr>
          <p:spPr bwMode="auto">
            <a:xfrm>
              <a:off x="4873" y="2209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a list of the com name servers.  Ask one of them</a:t>
              </a:r>
              <a:r>
                <a:rPr lang="en-US" altLang="zh-CN" sz="1600" i="1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.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63734" name="Line 246"/>
          <p:cNvSpPr>
            <a:spLocks noChangeShapeType="1"/>
          </p:cNvSpPr>
          <p:nvPr/>
        </p:nvSpPr>
        <p:spPr bwMode="auto">
          <a:xfrm flipV="1">
            <a:off x="3409950" y="2589213"/>
            <a:ext cx="2452688" cy="306387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2310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11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2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3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4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5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6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17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18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19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20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21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22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3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24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25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26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27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28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29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30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31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32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33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34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335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98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1988" name="Rectangle 30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name server </a:t>
            </a:r>
            <a:r>
              <a:rPr lang="en-US" altLang="zh-CN" sz="2800" i="1" smtClean="0">
                <a:ea typeface="SimSun" pitchFamily="2" charset="-122"/>
              </a:rPr>
              <a:t>dakota</a:t>
            </a:r>
            <a:r>
              <a:rPr lang="en-US" altLang="zh-CN" sz="2800" smtClean="0">
                <a:ea typeface="SimSun" pitchFamily="2" charset="-122"/>
              </a:rPr>
              <a:t> asks a </a:t>
            </a:r>
            <a:r>
              <a:rPr lang="en-US" altLang="zh-CN" sz="2800" i="1" smtClean="0">
                <a:ea typeface="SimSun" pitchFamily="2" charset="-122"/>
              </a:rPr>
              <a:t>com</a:t>
            </a:r>
            <a:r>
              <a:rPr lang="en-US" altLang="zh-CN" sz="2800" smtClean="0">
                <a:ea typeface="SimSun" pitchFamily="2" charset="-122"/>
              </a:rPr>
              <a:t> name server, </a:t>
            </a:r>
            <a:r>
              <a:rPr lang="en-US" altLang="zh-CN" sz="2800" i="1" smtClean="0">
                <a:ea typeface="SimSun" pitchFamily="2" charset="-122"/>
              </a:rPr>
              <a:t>f</a:t>
            </a:r>
            <a:r>
              <a:rPr lang="en-US" altLang="zh-CN" sz="2800" smtClean="0">
                <a:ea typeface="SimSun" pitchFamily="2" charset="-122"/>
              </a:rPr>
              <a:t>, for </a:t>
            </a:r>
            <a:r>
              <a:rPr lang="en-US" altLang="zh-CN" sz="2800" i="1" smtClean="0">
                <a:ea typeface="SimSun" pitchFamily="2" charset="-122"/>
              </a:rPr>
              <a:t>www.nominum.com’s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sp>
        <p:nvSpPr>
          <p:cNvPr id="41989" name="Text Box 31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1990" name="Text Box 32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1991" name="Group 33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2207" name="AutoShape 34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08" name="AutoShape 35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09" name="Line 36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0" name="Freeform 37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1" name="Freeform 38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2" name="Freeform 39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3" name="Line 40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4" name="AutoShape 41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15" name="AutoShape 42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16" name="AutoShape 43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17" name="AutoShape 44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18" name="AutoShape 45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19" name="AutoShape 46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0" name="AutoShape 47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1" name="AutoShape 48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2" name="AutoShape 49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3" name="AutoShape 50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4" name="Oval 51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5" name="Oval 52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6" name="Freeform 53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27" name="AutoShape 54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8" name="AutoShape 55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29" name="AutoShape 56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0" name="AutoShape 57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1" name="AutoShape 58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2" name="AutoShape 59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233" name="Group 60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2290" name="Line 61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1" name="Line 62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2" name="Line 63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3" name="Line 64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4" name="Line 65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5" name="Line 66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6" name="Line 67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7" name="Line 68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8" name="Line 69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99" name="Line 70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0" name="Line 71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1" name="Line 72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2" name="Line 73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3" name="Line 74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4" name="Line 75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5" name="Line 76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6" name="Line 77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7" name="Line 78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8" name="Line 79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09" name="Line 80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234" name="AutoShape 81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5" name="AutoShape 82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6" name="AutoShape 83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7" name="AutoShape 84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38" name="AutoShape 85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239" name="Group 86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2270" name="Line 87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1" name="Line 88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2" name="Line 89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3" name="Line 90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4" name="Line 91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5" name="Line 92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6" name="Line 93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7" name="Line 94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8" name="Line 95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79" name="Line 96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0" name="Line 97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1" name="Line 98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2" name="Line 99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3" name="Line 100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4" name="Line 101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5" name="Line 102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6" name="Line 103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7" name="Line 104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8" name="Line 105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89" name="Line 106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240" name="AutoShape 107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1" name="AutoShape 108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2" name="AutoShape 109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3" name="AutoShape 110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4" name="AutoShape 111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245" name="Group 112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2250" name="Line 113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1" name="Line 114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2" name="Line 115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3" name="Line 116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4" name="Line 117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5" name="Line 118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6" name="Line 119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7" name="Line 120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8" name="Line 121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59" name="Line 122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0" name="Line 123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1" name="Line 124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2" name="Line 125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3" name="Line 126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4" name="Line 127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5" name="Line 128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6" name="Line 129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7" name="Line 130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8" name="Line 131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69" name="Line 132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246" name="AutoShape 133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7" name="Freeform 134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48" name="AutoShape 135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249" name="Freeform 136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2" name="Text Box 137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1993" name="Group 138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2104" name="AutoShape 139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05" name="AutoShape 140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06" name="Line 141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7" name="Freeform 142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8" name="Freeform 143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9" name="Freeform 144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0" name="Line 145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1" name="AutoShape 146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2" name="AutoShape 147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3" name="AutoShape 148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4" name="AutoShape 149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5" name="AutoShape 150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6" name="AutoShape 151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7" name="AutoShape 152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8" name="AutoShape 153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19" name="AutoShape 154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0" name="AutoShape 155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1" name="Oval 156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2" name="Oval 157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3" name="Freeform 158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4" name="AutoShape 159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5" name="AutoShape 160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6" name="AutoShape 161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7" name="AutoShape 162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8" name="AutoShape 163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29" name="AutoShape 164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130" name="Group 165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2187" name="Line 166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8" name="Line 167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9" name="Line 168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0" name="Line 169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1" name="Line 170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2" name="Line 171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3" name="Line 172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4" name="Line 173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5" name="Line 174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6" name="Line 175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7" name="Line 176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8" name="Line 177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99" name="Line 178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0" name="Line 179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1" name="Line 180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2" name="Line 181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3" name="Line 182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4" name="Line 183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5" name="Line 184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06" name="Line 185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31" name="AutoShape 186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2" name="AutoShape 187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3" name="AutoShape 188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4" name="AutoShape 189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5" name="AutoShape 190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136" name="Group 191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2167" name="Line 192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8" name="Line 193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9" name="Line 194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0" name="Line 195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1" name="Line 196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2" name="Line 197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3" name="Line 198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4" name="Line 199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5" name="Line 200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6" name="Line 201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7" name="Line 202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8" name="Line 203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79" name="Line 204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0" name="Line 205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1" name="Line 206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2" name="Line 207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3" name="Line 208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4" name="Line 209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5" name="Line 210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86" name="Line 211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37" name="AutoShape 212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8" name="AutoShape 213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39" name="AutoShape 214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40" name="AutoShape 215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41" name="AutoShape 216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142" name="Group 217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2147" name="Line 218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48" name="Line 219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49" name="Line 220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0" name="Line 221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1" name="Line 222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2" name="Line 223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3" name="Line 224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4" name="Line 225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5" name="Line 226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6" name="Line 227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7" name="Line 228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8" name="Line 229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9" name="Line 230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0" name="Line 231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1" name="Line 232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2" name="Line 233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3" name="Line 234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4" name="Line 235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5" name="Line 236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66" name="Line 237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143" name="AutoShape 238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44" name="Freeform 239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5" name="AutoShape 240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146" name="Freeform 241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4" name="Text Box 242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4755" name="Line 243"/>
          <p:cNvSpPr>
            <a:spLocks noChangeShapeType="1"/>
          </p:cNvSpPr>
          <p:nvPr/>
        </p:nvSpPr>
        <p:spPr bwMode="auto">
          <a:xfrm>
            <a:off x="3322638" y="3422650"/>
            <a:ext cx="2744787" cy="9017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244"/>
          <p:cNvGrpSpPr>
            <a:grpSpLocks/>
          </p:cNvGrpSpPr>
          <p:nvPr/>
        </p:nvGrpSpPr>
        <p:grpSpPr bwMode="auto">
          <a:xfrm>
            <a:off x="3406775" y="2420938"/>
            <a:ext cx="2343150" cy="1055687"/>
            <a:chOff x="2310" y="1639"/>
            <a:chExt cx="1623" cy="754"/>
          </a:xfrm>
        </p:grpSpPr>
        <p:sp>
          <p:nvSpPr>
            <p:cNvPr id="42102" name="Freeform 245"/>
            <p:cNvSpPr>
              <a:spLocks/>
            </p:cNvSpPr>
            <p:nvPr/>
          </p:nvSpPr>
          <p:spPr bwMode="auto">
            <a:xfrm>
              <a:off x="2310" y="1639"/>
              <a:ext cx="1623" cy="754"/>
            </a:xfrm>
            <a:custGeom>
              <a:avLst/>
              <a:gdLst>
                <a:gd name="T0" fmla="*/ 1507 w 1623"/>
                <a:gd name="T1" fmla="*/ 657 h 754"/>
                <a:gd name="T2" fmla="*/ 1530 w 1623"/>
                <a:gd name="T3" fmla="*/ 654 h 754"/>
                <a:gd name="T4" fmla="*/ 1551 w 1623"/>
                <a:gd name="T5" fmla="*/ 648 h 754"/>
                <a:gd name="T6" fmla="*/ 1571 w 1623"/>
                <a:gd name="T7" fmla="*/ 640 h 754"/>
                <a:gd name="T8" fmla="*/ 1588 w 1623"/>
                <a:gd name="T9" fmla="*/ 630 h 754"/>
                <a:gd name="T10" fmla="*/ 1602 w 1623"/>
                <a:gd name="T11" fmla="*/ 619 h 754"/>
                <a:gd name="T12" fmla="*/ 1612 w 1623"/>
                <a:gd name="T13" fmla="*/ 607 h 754"/>
                <a:gd name="T14" fmla="*/ 1619 w 1623"/>
                <a:gd name="T15" fmla="*/ 594 h 754"/>
                <a:gd name="T16" fmla="*/ 1622 w 1623"/>
                <a:gd name="T17" fmla="*/ 71 h 754"/>
                <a:gd name="T18" fmla="*/ 1616 w 1623"/>
                <a:gd name="T19" fmla="*/ 59 h 754"/>
                <a:gd name="T20" fmla="*/ 1609 w 1623"/>
                <a:gd name="T21" fmla="*/ 45 h 754"/>
                <a:gd name="T22" fmla="*/ 1596 w 1623"/>
                <a:gd name="T23" fmla="*/ 35 h 754"/>
                <a:gd name="T24" fmla="*/ 1581 w 1623"/>
                <a:gd name="T25" fmla="*/ 23 h 754"/>
                <a:gd name="T26" fmla="*/ 1562 w 1623"/>
                <a:gd name="T27" fmla="*/ 15 h 754"/>
                <a:gd name="T28" fmla="*/ 1542 w 1623"/>
                <a:gd name="T29" fmla="*/ 8 h 754"/>
                <a:gd name="T30" fmla="*/ 1518 w 1623"/>
                <a:gd name="T31" fmla="*/ 3 h 754"/>
                <a:gd name="T32" fmla="*/ 1496 w 1623"/>
                <a:gd name="T33" fmla="*/ 0 h 754"/>
                <a:gd name="T34" fmla="*/ 114 w 1623"/>
                <a:gd name="T35" fmla="*/ 2 h 754"/>
                <a:gd name="T36" fmla="*/ 90 w 1623"/>
                <a:gd name="T37" fmla="*/ 6 h 754"/>
                <a:gd name="T38" fmla="*/ 68 w 1623"/>
                <a:gd name="T39" fmla="*/ 12 h 754"/>
                <a:gd name="T40" fmla="*/ 48 w 1623"/>
                <a:gd name="T41" fmla="*/ 20 h 754"/>
                <a:gd name="T42" fmla="*/ 32 w 1623"/>
                <a:gd name="T43" fmla="*/ 30 h 754"/>
                <a:gd name="T44" fmla="*/ 17 w 1623"/>
                <a:gd name="T45" fmla="*/ 41 h 754"/>
                <a:gd name="T46" fmla="*/ 7 w 1623"/>
                <a:gd name="T47" fmla="*/ 53 h 754"/>
                <a:gd name="T48" fmla="*/ 1 w 1623"/>
                <a:gd name="T49" fmla="*/ 65 h 754"/>
                <a:gd name="T50" fmla="*/ 0 w 1623"/>
                <a:gd name="T51" fmla="*/ 586 h 754"/>
                <a:gd name="T52" fmla="*/ 3 w 1623"/>
                <a:gd name="T53" fmla="*/ 600 h 754"/>
                <a:gd name="T54" fmla="*/ 12 w 1623"/>
                <a:gd name="T55" fmla="*/ 613 h 754"/>
                <a:gd name="T56" fmla="*/ 24 w 1623"/>
                <a:gd name="T57" fmla="*/ 625 h 754"/>
                <a:gd name="T58" fmla="*/ 41 w 1623"/>
                <a:gd name="T59" fmla="*/ 634 h 754"/>
                <a:gd name="T60" fmla="*/ 58 w 1623"/>
                <a:gd name="T61" fmla="*/ 643 h 754"/>
                <a:gd name="T62" fmla="*/ 79 w 1623"/>
                <a:gd name="T63" fmla="*/ 650 h 754"/>
                <a:gd name="T64" fmla="*/ 102 w 1623"/>
                <a:gd name="T65" fmla="*/ 655 h 754"/>
                <a:gd name="T66" fmla="*/ 126 w 1623"/>
                <a:gd name="T67" fmla="*/ 657 h 754"/>
                <a:gd name="T68" fmla="*/ 130 w 1623"/>
                <a:gd name="T69" fmla="*/ 753 h 754"/>
                <a:gd name="T70" fmla="*/ 1496 w 1623"/>
                <a:gd name="T71" fmla="*/ 657 h 7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3"/>
                <a:gd name="T109" fmla="*/ 0 h 754"/>
                <a:gd name="T110" fmla="*/ 1623 w 1623"/>
                <a:gd name="T111" fmla="*/ 754 h 7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3" h="754">
                  <a:moveTo>
                    <a:pt x="1496" y="657"/>
                  </a:moveTo>
                  <a:lnTo>
                    <a:pt x="1507" y="657"/>
                  </a:lnTo>
                  <a:lnTo>
                    <a:pt x="1518" y="655"/>
                  </a:lnTo>
                  <a:lnTo>
                    <a:pt x="1530" y="654"/>
                  </a:lnTo>
                  <a:lnTo>
                    <a:pt x="1542" y="650"/>
                  </a:lnTo>
                  <a:lnTo>
                    <a:pt x="1551" y="648"/>
                  </a:lnTo>
                  <a:lnTo>
                    <a:pt x="1562" y="643"/>
                  </a:lnTo>
                  <a:lnTo>
                    <a:pt x="1571" y="640"/>
                  </a:lnTo>
                  <a:lnTo>
                    <a:pt x="1581" y="634"/>
                  </a:lnTo>
                  <a:lnTo>
                    <a:pt x="1588" y="630"/>
                  </a:lnTo>
                  <a:lnTo>
                    <a:pt x="1596" y="625"/>
                  </a:lnTo>
                  <a:lnTo>
                    <a:pt x="1602" y="619"/>
                  </a:lnTo>
                  <a:lnTo>
                    <a:pt x="1609" y="613"/>
                  </a:lnTo>
                  <a:lnTo>
                    <a:pt x="1612" y="607"/>
                  </a:lnTo>
                  <a:lnTo>
                    <a:pt x="1616" y="600"/>
                  </a:lnTo>
                  <a:lnTo>
                    <a:pt x="1619" y="594"/>
                  </a:lnTo>
                  <a:lnTo>
                    <a:pt x="1622" y="586"/>
                  </a:lnTo>
                  <a:lnTo>
                    <a:pt x="1622" y="71"/>
                  </a:lnTo>
                  <a:lnTo>
                    <a:pt x="1619" y="65"/>
                  </a:lnTo>
                  <a:lnTo>
                    <a:pt x="1616" y="59"/>
                  </a:lnTo>
                  <a:lnTo>
                    <a:pt x="1612" y="53"/>
                  </a:lnTo>
                  <a:lnTo>
                    <a:pt x="1609" y="45"/>
                  </a:lnTo>
                  <a:lnTo>
                    <a:pt x="1602" y="41"/>
                  </a:lnTo>
                  <a:lnTo>
                    <a:pt x="1596" y="35"/>
                  </a:lnTo>
                  <a:lnTo>
                    <a:pt x="1588" y="30"/>
                  </a:lnTo>
                  <a:lnTo>
                    <a:pt x="1581" y="23"/>
                  </a:lnTo>
                  <a:lnTo>
                    <a:pt x="1571" y="20"/>
                  </a:lnTo>
                  <a:lnTo>
                    <a:pt x="1562" y="15"/>
                  </a:lnTo>
                  <a:lnTo>
                    <a:pt x="1551" y="12"/>
                  </a:lnTo>
                  <a:lnTo>
                    <a:pt x="1542" y="8"/>
                  </a:lnTo>
                  <a:lnTo>
                    <a:pt x="1530" y="6"/>
                  </a:lnTo>
                  <a:lnTo>
                    <a:pt x="1518" y="3"/>
                  </a:lnTo>
                  <a:lnTo>
                    <a:pt x="1507" y="2"/>
                  </a:lnTo>
                  <a:lnTo>
                    <a:pt x="1496" y="0"/>
                  </a:lnTo>
                  <a:lnTo>
                    <a:pt x="126" y="0"/>
                  </a:lnTo>
                  <a:lnTo>
                    <a:pt x="114" y="2"/>
                  </a:lnTo>
                  <a:lnTo>
                    <a:pt x="102" y="3"/>
                  </a:lnTo>
                  <a:lnTo>
                    <a:pt x="90" y="6"/>
                  </a:lnTo>
                  <a:lnTo>
                    <a:pt x="79" y="8"/>
                  </a:lnTo>
                  <a:lnTo>
                    <a:pt x="68" y="12"/>
                  </a:lnTo>
                  <a:lnTo>
                    <a:pt x="58" y="15"/>
                  </a:lnTo>
                  <a:lnTo>
                    <a:pt x="48" y="20"/>
                  </a:lnTo>
                  <a:lnTo>
                    <a:pt x="41" y="23"/>
                  </a:lnTo>
                  <a:lnTo>
                    <a:pt x="32" y="30"/>
                  </a:lnTo>
                  <a:lnTo>
                    <a:pt x="24" y="35"/>
                  </a:lnTo>
                  <a:lnTo>
                    <a:pt x="17" y="41"/>
                  </a:lnTo>
                  <a:lnTo>
                    <a:pt x="12" y="45"/>
                  </a:lnTo>
                  <a:lnTo>
                    <a:pt x="7" y="53"/>
                  </a:lnTo>
                  <a:lnTo>
                    <a:pt x="3" y="59"/>
                  </a:lnTo>
                  <a:lnTo>
                    <a:pt x="1" y="65"/>
                  </a:lnTo>
                  <a:lnTo>
                    <a:pt x="0" y="71"/>
                  </a:lnTo>
                  <a:lnTo>
                    <a:pt x="0" y="586"/>
                  </a:lnTo>
                  <a:lnTo>
                    <a:pt x="1" y="594"/>
                  </a:lnTo>
                  <a:lnTo>
                    <a:pt x="3" y="600"/>
                  </a:lnTo>
                  <a:lnTo>
                    <a:pt x="7" y="607"/>
                  </a:lnTo>
                  <a:lnTo>
                    <a:pt x="12" y="613"/>
                  </a:lnTo>
                  <a:lnTo>
                    <a:pt x="17" y="619"/>
                  </a:lnTo>
                  <a:lnTo>
                    <a:pt x="24" y="625"/>
                  </a:lnTo>
                  <a:lnTo>
                    <a:pt x="32" y="630"/>
                  </a:lnTo>
                  <a:lnTo>
                    <a:pt x="41" y="634"/>
                  </a:lnTo>
                  <a:lnTo>
                    <a:pt x="48" y="640"/>
                  </a:lnTo>
                  <a:lnTo>
                    <a:pt x="58" y="643"/>
                  </a:lnTo>
                  <a:lnTo>
                    <a:pt x="68" y="648"/>
                  </a:lnTo>
                  <a:lnTo>
                    <a:pt x="79" y="650"/>
                  </a:lnTo>
                  <a:lnTo>
                    <a:pt x="90" y="654"/>
                  </a:lnTo>
                  <a:lnTo>
                    <a:pt x="102" y="655"/>
                  </a:lnTo>
                  <a:lnTo>
                    <a:pt x="114" y="657"/>
                  </a:lnTo>
                  <a:lnTo>
                    <a:pt x="126" y="657"/>
                  </a:lnTo>
                  <a:lnTo>
                    <a:pt x="245" y="657"/>
                  </a:lnTo>
                  <a:lnTo>
                    <a:pt x="130" y="753"/>
                  </a:lnTo>
                  <a:lnTo>
                    <a:pt x="407" y="657"/>
                  </a:lnTo>
                  <a:lnTo>
                    <a:pt x="1496" y="657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103" name="Text Box 246"/>
            <p:cNvSpPr txBox="1">
              <a:spLocks noChangeArrowheads="1"/>
            </p:cNvSpPr>
            <p:nvPr/>
          </p:nvSpPr>
          <p:spPr bwMode="auto">
            <a:xfrm>
              <a:off x="2480" y="1712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www.nominum.com?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grpSp>
        <p:nvGrpSpPr>
          <p:cNvPr id="41997" name="Group 247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1999" name="AutoShape 248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0" name="AutoShape 249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1" name="Line 250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Freeform 251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252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253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254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AutoShape 255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7" name="AutoShape 256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8" name="AutoShape 257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9" name="AutoShape 258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0" name="AutoShape 259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1" name="AutoShape 260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2" name="AutoShape 261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3" name="AutoShape 262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4" name="AutoShape 263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5" name="AutoShape 264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6" name="Oval 265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7" name="Oval 266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18" name="Freeform 267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AutoShape 268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0" name="AutoShape 269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1" name="AutoShape 270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2" name="AutoShape 271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3" name="AutoShape 272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4" name="AutoShape 273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25" name="Group 274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2082" name="Line 275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3" name="Line 276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4" name="Line 277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5" name="Line 278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6" name="Line 279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7" name="Line 280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8" name="Line 281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9" name="Line 282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0" name="Line 283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1" name="Line 284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2" name="Line 285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3" name="Line 286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4" name="Line 287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5" name="Line 288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6" name="Line 289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7" name="Line 290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8" name="Line 291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9" name="Line 292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0" name="Line 293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01" name="Line 294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26" name="AutoShape 295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7" name="AutoShape 296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8" name="AutoShape 297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29" name="AutoShape 298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0" name="AutoShape 299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31" name="Group 300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2062" name="Line 301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3" name="Line 302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4" name="Line 303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5" name="Line 304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6" name="Line 305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7" name="Line 306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8" name="Line 307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9" name="Line 308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0" name="Line 309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1" name="Line 310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2" name="Line 311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3" name="Line 312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4" name="Line 313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5" name="Line 314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6" name="Line 315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7" name="Line 316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8" name="Line 317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9" name="Line 318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0" name="Line 319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1" name="Line 320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2" name="AutoShape 321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3" name="AutoShape 322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4" name="AutoShape 323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5" name="AutoShape 324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6" name="AutoShape 325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037" name="Group 326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2042" name="Line 327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3" name="Line 328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4" name="Line 329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5" name="Line 330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Line 331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7" name="Line 332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Line 333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9" name="Line 334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Line 335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1" name="Line 336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337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3" name="Line 338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4" name="Line 339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5" name="Line 340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6" name="Line 341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7" name="Line 342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8" name="Line 343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9" name="Line 344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0" name="Line 345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1" name="Line 346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8" name="AutoShape 347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39" name="Freeform 348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AutoShape 349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41" name="Freeform 350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8" name="Text Box 351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DNS History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96863" y="1604963"/>
            <a:ext cx="8548687" cy="45624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As the system grew, HOSTS.TXT had problems with: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Scalability (traffic and load)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Name collisions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Consistency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mtClean="0">
              <a:ea typeface="SimSun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In 1984, Paul Mockapetris released the first version (RFCs 882 and 883, superseded by 1034 and 1035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3334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35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8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9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0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1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2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3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4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5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6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7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48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49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4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5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6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57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58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359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3011" name="Group 29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3231" name="AutoShape 30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32" name="AutoShape 31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33" name="Line 32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34" name="Freeform 33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5" name="Freeform 34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6" name="Freeform 35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7" name="Line 36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38" name="AutoShape 37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39" name="AutoShape 38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0" name="AutoShape 39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1" name="AutoShape 40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2" name="AutoShape 41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3" name="AutoShape 42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4" name="AutoShape 43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5" name="AutoShape 44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6" name="AutoShape 45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7" name="AutoShape 46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8" name="Oval 47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49" name="Oval 48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0" name="Freeform 49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1" name="AutoShape 50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2" name="AutoShape 51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3" name="AutoShape 52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4" name="AutoShape 53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5" name="AutoShape 54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6" name="AutoShape 55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257" name="Group 56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3314" name="Line 57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5" name="Line 58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6" name="Line 59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7" name="Line 60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" name="Line 61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9" name="Line 62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0" name="Line 63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1" name="Line 64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2" name="Line 65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3" name="Line 66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4" name="Line 67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5" name="Line 68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6" name="Line 69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7" name="Line 70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8" name="Line 71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9" name="Line 72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0" name="Line 73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1" name="Line 74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2" name="Line 75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3" name="Line 76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58" name="AutoShape 77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59" name="AutoShape 78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0" name="AutoShape 79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1" name="AutoShape 80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2" name="AutoShape 81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263" name="Group 82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3294" name="Line 83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5" name="Line 84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6" name="Line 85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7" name="Line 86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8" name="Line 87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9" name="Line 88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0" name="Line 89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1" name="Line 90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2" name="Line 91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3" name="Line 92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4" name="Line 93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5" name="Line 94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6" name="Line 95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7" name="Line 96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8" name="Line 97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9" name="Line 98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0" name="Line 99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1" name="Line 100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2" name="Line 101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3" name="Line 102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64" name="AutoShape 103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5" name="AutoShape 104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6" name="AutoShape 105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7" name="AutoShape 106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68" name="AutoShape 107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269" name="Group 108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3274" name="Line 109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5" name="Line 110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6" name="Line 111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7" name="Line 112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8" name="Line 113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9" name="Line 114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0" name="Line 115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1" name="Line 116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2" name="Line 117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3" name="Line 118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4" name="Line 119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5" name="Line 120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6" name="Line 121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7" name="Line 122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8" name="Line 123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9" name="Line 124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0" name="Line 125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1" name="Line 126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2" name="Line 127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3" name="Line 128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70" name="AutoShape 129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71" name="Freeform 130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2" name="AutoShape 131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273" name="Freeform 132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2" name="Rectangle 1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3013" name="Rectangle 134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</a:t>
            </a:r>
            <a:r>
              <a:rPr lang="en-US" altLang="zh-CN" sz="2800" i="1" smtClean="0">
                <a:ea typeface="SimSun" pitchFamily="2" charset="-122"/>
              </a:rPr>
              <a:t>com</a:t>
            </a:r>
            <a:r>
              <a:rPr lang="en-US" altLang="zh-CN" sz="2800" smtClean="0">
                <a:ea typeface="SimSun" pitchFamily="2" charset="-122"/>
              </a:rPr>
              <a:t> name server </a:t>
            </a:r>
            <a:r>
              <a:rPr lang="en-US" altLang="zh-CN" sz="2800" i="1" smtClean="0">
                <a:ea typeface="SimSun" pitchFamily="2" charset="-122"/>
              </a:rPr>
              <a:t>f</a:t>
            </a:r>
            <a:r>
              <a:rPr lang="en-US" altLang="zh-CN" sz="2800" smtClean="0">
                <a:ea typeface="SimSun" pitchFamily="2" charset="-122"/>
              </a:rPr>
              <a:t> refers </a:t>
            </a:r>
            <a:r>
              <a:rPr lang="en-US" altLang="zh-CN" sz="2800" i="1" smtClean="0">
                <a:ea typeface="SimSun" pitchFamily="2" charset="-122"/>
              </a:rPr>
              <a:t>dakota </a:t>
            </a:r>
            <a:r>
              <a:rPr lang="en-US" altLang="zh-CN" sz="2800" smtClean="0">
                <a:ea typeface="SimSun" pitchFamily="2" charset="-122"/>
              </a:rPr>
              <a:t>to the </a:t>
            </a:r>
            <a:r>
              <a:rPr lang="en-US" altLang="zh-CN" sz="2800" i="1" smtClean="0">
                <a:ea typeface="SimSun" pitchFamily="2" charset="-122"/>
              </a:rPr>
              <a:t>nominum.com</a:t>
            </a:r>
            <a:r>
              <a:rPr lang="en-US" altLang="zh-CN" sz="2800" smtClean="0">
                <a:ea typeface="SimSun" pitchFamily="2" charset="-122"/>
              </a:rPr>
              <a:t> name servers</a:t>
            </a:r>
          </a:p>
        </p:txBody>
      </p:sp>
      <p:sp>
        <p:nvSpPr>
          <p:cNvPr id="43014" name="Text Box 135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3015" name="Text Box 136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3016" name="Text Box 137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3017" name="Group 138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3128" name="AutoShape 139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29" name="AutoShape 140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30" name="Line 141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1" name="Freeform 142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2" name="Freeform 143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3" name="Freeform 144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4" name="Line 145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35" name="AutoShape 146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36" name="AutoShape 147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37" name="AutoShape 148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38" name="AutoShape 149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39" name="AutoShape 150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0" name="AutoShape 151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1" name="AutoShape 152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2" name="AutoShape 153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3" name="AutoShape 154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4" name="AutoShape 155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5" name="Oval 156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6" name="Oval 157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7" name="Freeform 158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8" name="AutoShape 159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49" name="AutoShape 160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0" name="AutoShape 161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1" name="AutoShape 162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2" name="AutoShape 163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3" name="AutoShape 164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154" name="Group 165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3211" name="Line 166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2" name="Line 167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3" name="Line 168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4" name="Line 169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5" name="Line 170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" name="Line 171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7" name="Line 172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8" name="Line 173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9" name="Line 174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0" name="Line 175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1" name="Line 176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2" name="Line 177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3" name="Line 178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4" name="Line 179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5" name="Line 180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6" name="Line 181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7" name="Line 182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8" name="Line 183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9" name="Line 184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30" name="Line 185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55" name="AutoShape 186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6" name="AutoShape 187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7" name="AutoShape 188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8" name="AutoShape 189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59" name="AutoShape 190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160" name="Group 191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3191" name="Line 192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2" name="Line 193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3" name="Line 194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4" name="Line 195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5" name="Line 196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6" name="Line 197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7" name="Line 198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8" name="Line 199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9" name="Line 200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0" name="Line 201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1" name="Line 202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2" name="Line 203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3" name="Line 204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4" name="Line 205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5" name="Line 206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6" name="Line 207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7" name="Line 208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8" name="Line 209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9" name="Line 210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0" name="Line 211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61" name="AutoShape 212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62" name="AutoShape 213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63" name="AutoShape 214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64" name="AutoShape 215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65" name="AutoShape 216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166" name="Group 217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3171" name="Line 218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2" name="Line 219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3" name="Line 220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4" name="Line 221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5" name="Line 222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6" name="Line 223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7" name="Line 224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8" name="Line 225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9" name="Line 226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0" name="Line 227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1" name="Line 228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2" name="Line 229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3" name="Line 230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4" name="Line 231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5" name="Line 232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6" name="Line 233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7" name="Line 234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8" name="Line 235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9" name="Line 236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0" name="Line 237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67" name="AutoShape 238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68" name="Freeform 239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9" name="AutoShape 240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170" name="Freeform 241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8" name="Text Box 242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3019" name="Group 243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3025" name="AutoShape 244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AutoShape 245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Line 246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Freeform 247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48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49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250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AutoShape 251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3" name="AutoShape 252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4" name="AutoShape 253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5" name="AutoShape 254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6" name="AutoShape 255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7" name="AutoShape 256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8" name="AutoShape 257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9" name="AutoShape 258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0" name="AutoShape 259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1" name="AutoShape 260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2" name="Oval 261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3" name="Oval 262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4" name="Freeform 263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5" name="AutoShape 264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6" name="AutoShape 265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7" name="AutoShape 266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8" name="AutoShape 267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49" name="AutoShape 268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0" name="AutoShape 269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051" name="Group 270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3108" name="Line 271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9" name="Line 272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0" name="Line 273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1" name="Line 274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2" name="Line 275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" name="Line 276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4" name="Line 277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5" name="Line 278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6" name="Line 279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7" name="Line 280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8" name="Line 281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9" name="Line 282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0" name="Line 283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1" name="Line 284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2" name="Line 285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3" name="Line 286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4" name="Line 287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5" name="Line 288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6" name="Line 289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7" name="Line 290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52" name="AutoShape 291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3" name="AutoShape 292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4" name="AutoShape 293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5" name="AutoShape 294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6" name="AutoShape 295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057" name="Group 296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3088" name="Line 297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Line 298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0" name="Line 299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1" name="Line 300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2" name="Line 301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3" name="Line 302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4" name="Line 303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5" name="Line 304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6" name="Line 305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7" name="Line 306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8" name="Line 307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9" name="Line 308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0" name="Line 309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1" name="Line 310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2" name="Line 311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3" name="Line 312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4" name="Line 313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5" name="Line 314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6" name="Line 315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7" name="Line 316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58" name="AutoShape 317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59" name="AutoShape 318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60" name="AutoShape 319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61" name="AutoShape 320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62" name="AutoShape 321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3063" name="Group 322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3068" name="Line 323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324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0" name="Line 325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1" name="Line 326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Line 327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3" name="Line 328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4" name="Line 329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5" name="Line 330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6" name="Line 331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7" name="Line 332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8" name="Line 333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9" name="Line 334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0" name="Line 335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1" name="Line 336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2" name="Line 337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3" name="Line 338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4" name="Line 339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5" name="Line 340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6" name="Line 341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7" name="Line 342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4" name="AutoShape 343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65" name="Freeform 344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6" name="AutoShape 345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67" name="Freeform 346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0" name="Text Box 347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65884" name="Line 348"/>
          <p:cNvSpPr>
            <a:spLocks noChangeShapeType="1"/>
          </p:cNvSpPr>
          <p:nvPr/>
        </p:nvSpPr>
        <p:spPr bwMode="auto">
          <a:xfrm>
            <a:off x="3322638" y="3422650"/>
            <a:ext cx="2744787" cy="9017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349"/>
          <p:cNvGrpSpPr>
            <a:grpSpLocks/>
          </p:cNvGrpSpPr>
          <p:nvPr/>
        </p:nvGrpSpPr>
        <p:grpSpPr bwMode="auto">
          <a:xfrm>
            <a:off x="6934200" y="2439988"/>
            <a:ext cx="1981200" cy="1522412"/>
            <a:chOff x="2310" y="1639"/>
            <a:chExt cx="1623" cy="754"/>
          </a:xfrm>
        </p:grpSpPr>
        <p:sp>
          <p:nvSpPr>
            <p:cNvPr id="43023" name="Freeform 350"/>
            <p:cNvSpPr>
              <a:spLocks/>
            </p:cNvSpPr>
            <p:nvPr/>
          </p:nvSpPr>
          <p:spPr bwMode="auto">
            <a:xfrm>
              <a:off x="2310" y="1639"/>
              <a:ext cx="1623" cy="754"/>
            </a:xfrm>
            <a:custGeom>
              <a:avLst/>
              <a:gdLst>
                <a:gd name="T0" fmla="*/ 1507 w 1623"/>
                <a:gd name="T1" fmla="*/ 657 h 754"/>
                <a:gd name="T2" fmla="*/ 1530 w 1623"/>
                <a:gd name="T3" fmla="*/ 654 h 754"/>
                <a:gd name="T4" fmla="*/ 1551 w 1623"/>
                <a:gd name="T5" fmla="*/ 648 h 754"/>
                <a:gd name="T6" fmla="*/ 1571 w 1623"/>
                <a:gd name="T7" fmla="*/ 640 h 754"/>
                <a:gd name="T8" fmla="*/ 1588 w 1623"/>
                <a:gd name="T9" fmla="*/ 630 h 754"/>
                <a:gd name="T10" fmla="*/ 1602 w 1623"/>
                <a:gd name="T11" fmla="*/ 619 h 754"/>
                <a:gd name="T12" fmla="*/ 1612 w 1623"/>
                <a:gd name="T13" fmla="*/ 607 h 754"/>
                <a:gd name="T14" fmla="*/ 1619 w 1623"/>
                <a:gd name="T15" fmla="*/ 594 h 754"/>
                <a:gd name="T16" fmla="*/ 1622 w 1623"/>
                <a:gd name="T17" fmla="*/ 71 h 754"/>
                <a:gd name="T18" fmla="*/ 1616 w 1623"/>
                <a:gd name="T19" fmla="*/ 59 h 754"/>
                <a:gd name="T20" fmla="*/ 1609 w 1623"/>
                <a:gd name="T21" fmla="*/ 45 h 754"/>
                <a:gd name="T22" fmla="*/ 1596 w 1623"/>
                <a:gd name="T23" fmla="*/ 35 h 754"/>
                <a:gd name="T24" fmla="*/ 1581 w 1623"/>
                <a:gd name="T25" fmla="*/ 23 h 754"/>
                <a:gd name="T26" fmla="*/ 1562 w 1623"/>
                <a:gd name="T27" fmla="*/ 15 h 754"/>
                <a:gd name="T28" fmla="*/ 1542 w 1623"/>
                <a:gd name="T29" fmla="*/ 8 h 754"/>
                <a:gd name="T30" fmla="*/ 1518 w 1623"/>
                <a:gd name="T31" fmla="*/ 3 h 754"/>
                <a:gd name="T32" fmla="*/ 1496 w 1623"/>
                <a:gd name="T33" fmla="*/ 0 h 754"/>
                <a:gd name="T34" fmla="*/ 114 w 1623"/>
                <a:gd name="T35" fmla="*/ 2 h 754"/>
                <a:gd name="T36" fmla="*/ 90 w 1623"/>
                <a:gd name="T37" fmla="*/ 6 h 754"/>
                <a:gd name="T38" fmla="*/ 68 w 1623"/>
                <a:gd name="T39" fmla="*/ 12 h 754"/>
                <a:gd name="T40" fmla="*/ 48 w 1623"/>
                <a:gd name="T41" fmla="*/ 20 h 754"/>
                <a:gd name="T42" fmla="*/ 32 w 1623"/>
                <a:gd name="T43" fmla="*/ 30 h 754"/>
                <a:gd name="T44" fmla="*/ 17 w 1623"/>
                <a:gd name="T45" fmla="*/ 41 h 754"/>
                <a:gd name="T46" fmla="*/ 7 w 1623"/>
                <a:gd name="T47" fmla="*/ 53 h 754"/>
                <a:gd name="T48" fmla="*/ 1 w 1623"/>
                <a:gd name="T49" fmla="*/ 65 h 754"/>
                <a:gd name="T50" fmla="*/ 0 w 1623"/>
                <a:gd name="T51" fmla="*/ 586 h 754"/>
                <a:gd name="T52" fmla="*/ 3 w 1623"/>
                <a:gd name="T53" fmla="*/ 600 h 754"/>
                <a:gd name="T54" fmla="*/ 12 w 1623"/>
                <a:gd name="T55" fmla="*/ 613 h 754"/>
                <a:gd name="T56" fmla="*/ 24 w 1623"/>
                <a:gd name="T57" fmla="*/ 625 h 754"/>
                <a:gd name="T58" fmla="*/ 41 w 1623"/>
                <a:gd name="T59" fmla="*/ 634 h 754"/>
                <a:gd name="T60" fmla="*/ 58 w 1623"/>
                <a:gd name="T61" fmla="*/ 643 h 754"/>
                <a:gd name="T62" fmla="*/ 79 w 1623"/>
                <a:gd name="T63" fmla="*/ 650 h 754"/>
                <a:gd name="T64" fmla="*/ 102 w 1623"/>
                <a:gd name="T65" fmla="*/ 655 h 754"/>
                <a:gd name="T66" fmla="*/ 126 w 1623"/>
                <a:gd name="T67" fmla="*/ 657 h 754"/>
                <a:gd name="T68" fmla="*/ 130 w 1623"/>
                <a:gd name="T69" fmla="*/ 753 h 754"/>
                <a:gd name="T70" fmla="*/ 1496 w 1623"/>
                <a:gd name="T71" fmla="*/ 657 h 7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3"/>
                <a:gd name="T109" fmla="*/ 0 h 754"/>
                <a:gd name="T110" fmla="*/ 1623 w 1623"/>
                <a:gd name="T111" fmla="*/ 754 h 7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3" h="754">
                  <a:moveTo>
                    <a:pt x="1496" y="657"/>
                  </a:moveTo>
                  <a:lnTo>
                    <a:pt x="1507" y="657"/>
                  </a:lnTo>
                  <a:lnTo>
                    <a:pt x="1518" y="655"/>
                  </a:lnTo>
                  <a:lnTo>
                    <a:pt x="1530" y="654"/>
                  </a:lnTo>
                  <a:lnTo>
                    <a:pt x="1542" y="650"/>
                  </a:lnTo>
                  <a:lnTo>
                    <a:pt x="1551" y="648"/>
                  </a:lnTo>
                  <a:lnTo>
                    <a:pt x="1562" y="643"/>
                  </a:lnTo>
                  <a:lnTo>
                    <a:pt x="1571" y="640"/>
                  </a:lnTo>
                  <a:lnTo>
                    <a:pt x="1581" y="634"/>
                  </a:lnTo>
                  <a:lnTo>
                    <a:pt x="1588" y="630"/>
                  </a:lnTo>
                  <a:lnTo>
                    <a:pt x="1596" y="625"/>
                  </a:lnTo>
                  <a:lnTo>
                    <a:pt x="1602" y="619"/>
                  </a:lnTo>
                  <a:lnTo>
                    <a:pt x="1609" y="613"/>
                  </a:lnTo>
                  <a:lnTo>
                    <a:pt x="1612" y="607"/>
                  </a:lnTo>
                  <a:lnTo>
                    <a:pt x="1616" y="600"/>
                  </a:lnTo>
                  <a:lnTo>
                    <a:pt x="1619" y="594"/>
                  </a:lnTo>
                  <a:lnTo>
                    <a:pt x="1622" y="586"/>
                  </a:lnTo>
                  <a:lnTo>
                    <a:pt x="1622" y="71"/>
                  </a:lnTo>
                  <a:lnTo>
                    <a:pt x="1619" y="65"/>
                  </a:lnTo>
                  <a:lnTo>
                    <a:pt x="1616" y="59"/>
                  </a:lnTo>
                  <a:lnTo>
                    <a:pt x="1612" y="53"/>
                  </a:lnTo>
                  <a:lnTo>
                    <a:pt x="1609" y="45"/>
                  </a:lnTo>
                  <a:lnTo>
                    <a:pt x="1602" y="41"/>
                  </a:lnTo>
                  <a:lnTo>
                    <a:pt x="1596" y="35"/>
                  </a:lnTo>
                  <a:lnTo>
                    <a:pt x="1588" y="30"/>
                  </a:lnTo>
                  <a:lnTo>
                    <a:pt x="1581" y="23"/>
                  </a:lnTo>
                  <a:lnTo>
                    <a:pt x="1571" y="20"/>
                  </a:lnTo>
                  <a:lnTo>
                    <a:pt x="1562" y="15"/>
                  </a:lnTo>
                  <a:lnTo>
                    <a:pt x="1551" y="12"/>
                  </a:lnTo>
                  <a:lnTo>
                    <a:pt x="1542" y="8"/>
                  </a:lnTo>
                  <a:lnTo>
                    <a:pt x="1530" y="6"/>
                  </a:lnTo>
                  <a:lnTo>
                    <a:pt x="1518" y="3"/>
                  </a:lnTo>
                  <a:lnTo>
                    <a:pt x="1507" y="2"/>
                  </a:lnTo>
                  <a:lnTo>
                    <a:pt x="1496" y="0"/>
                  </a:lnTo>
                  <a:lnTo>
                    <a:pt x="126" y="0"/>
                  </a:lnTo>
                  <a:lnTo>
                    <a:pt x="114" y="2"/>
                  </a:lnTo>
                  <a:lnTo>
                    <a:pt x="102" y="3"/>
                  </a:lnTo>
                  <a:lnTo>
                    <a:pt x="90" y="6"/>
                  </a:lnTo>
                  <a:lnTo>
                    <a:pt x="79" y="8"/>
                  </a:lnTo>
                  <a:lnTo>
                    <a:pt x="68" y="12"/>
                  </a:lnTo>
                  <a:lnTo>
                    <a:pt x="58" y="15"/>
                  </a:lnTo>
                  <a:lnTo>
                    <a:pt x="48" y="20"/>
                  </a:lnTo>
                  <a:lnTo>
                    <a:pt x="41" y="23"/>
                  </a:lnTo>
                  <a:lnTo>
                    <a:pt x="32" y="30"/>
                  </a:lnTo>
                  <a:lnTo>
                    <a:pt x="24" y="35"/>
                  </a:lnTo>
                  <a:lnTo>
                    <a:pt x="17" y="41"/>
                  </a:lnTo>
                  <a:lnTo>
                    <a:pt x="12" y="45"/>
                  </a:lnTo>
                  <a:lnTo>
                    <a:pt x="7" y="53"/>
                  </a:lnTo>
                  <a:lnTo>
                    <a:pt x="3" y="59"/>
                  </a:lnTo>
                  <a:lnTo>
                    <a:pt x="1" y="65"/>
                  </a:lnTo>
                  <a:lnTo>
                    <a:pt x="0" y="71"/>
                  </a:lnTo>
                  <a:lnTo>
                    <a:pt x="0" y="586"/>
                  </a:lnTo>
                  <a:lnTo>
                    <a:pt x="1" y="594"/>
                  </a:lnTo>
                  <a:lnTo>
                    <a:pt x="3" y="600"/>
                  </a:lnTo>
                  <a:lnTo>
                    <a:pt x="7" y="607"/>
                  </a:lnTo>
                  <a:lnTo>
                    <a:pt x="12" y="613"/>
                  </a:lnTo>
                  <a:lnTo>
                    <a:pt x="17" y="619"/>
                  </a:lnTo>
                  <a:lnTo>
                    <a:pt x="24" y="625"/>
                  </a:lnTo>
                  <a:lnTo>
                    <a:pt x="32" y="630"/>
                  </a:lnTo>
                  <a:lnTo>
                    <a:pt x="41" y="634"/>
                  </a:lnTo>
                  <a:lnTo>
                    <a:pt x="48" y="640"/>
                  </a:lnTo>
                  <a:lnTo>
                    <a:pt x="58" y="643"/>
                  </a:lnTo>
                  <a:lnTo>
                    <a:pt x="68" y="648"/>
                  </a:lnTo>
                  <a:lnTo>
                    <a:pt x="79" y="650"/>
                  </a:lnTo>
                  <a:lnTo>
                    <a:pt x="90" y="654"/>
                  </a:lnTo>
                  <a:lnTo>
                    <a:pt x="102" y="655"/>
                  </a:lnTo>
                  <a:lnTo>
                    <a:pt x="114" y="657"/>
                  </a:lnTo>
                  <a:lnTo>
                    <a:pt x="126" y="657"/>
                  </a:lnTo>
                  <a:lnTo>
                    <a:pt x="245" y="657"/>
                  </a:lnTo>
                  <a:lnTo>
                    <a:pt x="130" y="753"/>
                  </a:lnTo>
                  <a:lnTo>
                    <a:pt x="407" y="657"/>
                  </a:lnTo>
                  <a:lnTo>
                    <a:pt x="1496" y="657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024" name="Text Box 351"/>
            <p:cNvSpPr txBox="1">
              <a:spLocks noChangeArrowheads="1"/>
            </p:cNvSpPr>
            <p:nvPr/>
          </p:nvSpPr>
          <p:spPr bwMode="auto">
            <a:xfrm>
              <a:off x="2480" y="1712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a list of the nominum.com name servers.  Ask one of them</a:t>
              </a:r>
              <a:r>
                <a:rPr lang="en-US" altLang="zh-CN" sz="1600" i="1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8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4463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64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5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6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7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8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9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0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1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2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3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4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5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76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477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78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79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80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1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2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3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4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85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86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87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88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035" name="Group 29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4360" name="AutoShape 30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61" name="AutoShape 31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62" name="Line 32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63" name="Freeform 33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4" name="Freeform 34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5" name="Freeform 35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66" name="Line 36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67" name="AutoShape 37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68" name="AutoShape 38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69" name="AutoShape 39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0" name="AutoShape 40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1" name="AutoShape 41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2" name="AutoShape 42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3" name="AutoShape 43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4" name="AutoShape 44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5" name="AutoShape 45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6" name="AutoShape 46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7" name="Oval 47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8" name="Oval 48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79" name="Freeform 49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0" name="AutoShape 50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1" name="AutoShape 51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2" name="AutoShape 52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3" name="AutoShape 53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4" name="AutoShape 54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5" name="AutoShape 55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386" name="Group 56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4443" name="Line 57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4" name="Line 58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5" name="Line 59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6" name="Line 60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7" name="Line 61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8" name="Line 62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9" name="Line 63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0" name="Line 64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1" name="Line 65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2" name="Line 66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3" name="Line 67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4" name="Line 68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5" name="Line 69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6" name="Line 70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7" name="Line 71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8" name="Line 72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59" name="Line 73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60" name="Line 74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61" name="Line 75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62" name="Line 76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387" name="AutoShape 77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8" name="AutoShape 78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89" name="AutoShape 79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0" name="AutoShape 80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1" name="AutoShape 81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392" name="Group 82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4423" name="Line 83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4" name="Line 84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5" name="Line 85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6" name="Line 86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7" name="Line 87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8" name="Line 88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9" name="Line 89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0" name="Line 90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1" name="Line 91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2" name="Line 92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3" name="Line 93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4" name="Line 94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5" name="Line 95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6" name="Line 96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7" name="Line 97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8" name="Line 98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39" name="Line 99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0" name="Line 100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1" name="Line 101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42" name="Line 102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393" name="AutoShape 103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4" name="AutoShape 104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5" name="AutoShape 105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6" name="AutoShape 106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397" name="AutoShape 107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398" name="Group 108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4403" name="Line 109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4" name="Line 110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5" name="Line 111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6" name="Line 112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7" name="Line 113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8" name="Line 114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09" name="Line 115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0" name="Line 116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1" name="Line 117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2" name="Line 118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3" name="Line 119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4" name="Line 120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5" name="Line 121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6" name="Line 122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7" name="Line 123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8" name="Line 124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19" name="Line 125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0" name="Line 126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1" name="Line 127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22" name="Line 128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399" name="AutoShape 129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00" name="Freeform 130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1" name="AutoShape 131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402" name="Freeform 132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36" name="Group 133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44257" name="AutoShape 134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58" name="AutoShape 135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59" name="Line 136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60" name="Freeform 137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1" name="Freeform 138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2" name="Freeform 139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63" name="Line 140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264" name="AutoShape 141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65" name="AutoShape 142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66" name="AutoShape 143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67" name="AutoShape 144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68" name="AutoShape 145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69" name="AutoShape 146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0" name="AutoShape 147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1" name="AutoShape 148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2" name="AutoShape 149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3" name="AutoShape 150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4" name="Oval 151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5" name="Oval 152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6" name="Freeform 153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77" name="AutoShape 154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8" name="AutoShape 155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79" name="AutoShape 156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0" name="AutoShape 157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1" name="AutoShape 158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2" name="AutoShape 159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283" name="Group 160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44340" name="Line 161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1" name="Line 162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2" name="Line 163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3" name="Line 164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4" name="Line 165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5" name="Line 166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6" name="Line 167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7" name="Line 168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8" name="Line 169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9" name="Line 170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0" name="Line 171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1" name="Line 172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2" name="Line 173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3" name="Line 174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4" name="Line 175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5" name="Line 176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6" name="Line 177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7" name="Line 178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8" name="Line 179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9" name="Line 180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84" name="AutoShape 181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5" name="AutoShape 182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6" name="AutoShape 183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7" name="AutoShape 184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88" name="AutoShape 185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289" name="Group 186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44320" name="Line 187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1" name="Line 188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2" name="Line 189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3" name="Line 190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4" name="Line 191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5" name="Line 192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6" name="Line 193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7" name="Line 194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8" name="Line 195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9" name="Line 196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0" name="Line 197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1" name="Line 198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2" name="Line 199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3" name="Line 200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4" name="Line 201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5" name="Line 202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6" name="Line 203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7" name="Line 204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8" name="Line 205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9" name="Line 206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90" name="AutoShape 207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1" name="AutoShape 208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2" name="AutoShape 209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3" name="AutoShape 210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4" name="AutoShape 211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295" name="Group 212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44300" name="Line 213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1" name="Line 214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2" name="Line 215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3" name="Line 216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4" name="Line 217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5" name="Line 218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6" name="Line 219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7" name="Line 220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8" name="Line 221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9" name="Line 222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0" name="Line 223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1" name="Line 224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2" name="Line 225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3" name="Line 226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4" name="Line 227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5" name="Line 228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6" name="Line 229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7" name="Line 230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8" name="Line 231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9" name="Line 232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296" name="AutoShape 233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7" name="Freeform 234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98" name="AutoShape 235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299" name="Freeform 236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7" name="Rectangle 2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4038" name="Rectangle 23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The name server </a:t>
            </a:r>
            <a:r>
              <a:rPr lang="en-US" altLang="zh-CN" sz="2400" i="1" smtClean="0">
                <a:ea typeface="SimSun" pitchFamily="2" charset="-122"/>
              </a:rPr>
              <a:t>dakota</a:t>
            </a:r>
            <a:r>
              <a:rPr lang="en-US" altLang="zh-CN" sz="2400" smtClean="0">
                <a:ea typeface="SimSun" pitchFamily="2" charset="-122"/>
              </a:rPr>
              <a:t> asks a </a:t>
            </a:r>
            <a:r>
              <a:rPr lang="en-US" altLang="zh-CN" sz="2400" i="1" smtClean="0">
                <a:ea typeface="SimSun" pitchFamily="2" charset="-122"/>
              </a:rPr>
              <a:t>nominum.com</a:t>
            </a:r>
            <a:r>
              <a:rPr lang="en-US" altLang="zh-CN" sz="2400" smtClean="0">
                <a:ea typeface="SimSun" pitchFamily="2" charset="-122"/>
              </a:rPr>
              <a:t> name server, </a:t>
            </a:r>
            <a:r>
              <a:rPr lang="en-US" altLang="zh-CN" sz="2400" i="1" smtClean="0">
                <a:ea typeface="SimSun" pitchFamily="2" charset="-122"/>
              </a:rPr>
              <a:t>ns1.sanjose</a:t>
            </a:r>
            <a:r>
              <a:rPr lang="en-US" altLang="zh-CN" sz="2400" smtClean="0">
                <a:ea typeface="SimSun" pitchFamily="2" charset="-122"/>
              </a:rPr>
              <a:t>, for </a:t>
            </a:r>
            <a:r>
              <a:rPr lang="en-US" altLang="zh-CN" sz="2400" i="1" smtClean="0">
                <a:ea typeface="SimSun" pitchFamily="2" charset="-122"/>
              </a:rPr>
              <a:t>www.nominum.com’s</a:t>
            </a:r>
            <a:r>
              <a:rPr lang="en-US" altLang="zh-CN" sz="2400" smtClean="0">
                <a:ea typeface="SimSun" pitchFamily="2" charset="-122"/>
              </a:rPr>
              <a:t> address</a:t>
            </a:r>
          </a:p>
        </p:txBody>
      </p:sp>
      <p:sp>
        <p:nvSpPr>
          <p:cNvPr id="44039" name="Text Box 239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4040" name="Text Box 240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4041" name="Text Box 241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4042" name="Group 242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4154" name="AutoShape 243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55" name="AutoShape 244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56" name="Line 245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57" name="Freeform 246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8" name="Freeform 247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59" name="Freeform 248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60" name="Line 249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61" name="AutoShape 250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2" name="AutoShape 251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3" name="AutoShape 252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4" name="AutoShape 253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5" name="AutoShape 254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6" name="AutoShape 255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7" name="AutoShape 256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8" name="AutoShape 257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69" name="AutoShape 258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0" name="AutoShape 259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1" name="Oval 260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2" name="Oval 261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3" name="Freeform 262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74" name="AutoShape 263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5" name="AutoShape 264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6" name="AutoShape 265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7" name="AutoShape 266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8" name="AutoShape 267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79" name="AutoShape 268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180" name="Group 269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4237" name="Line 270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8" name="Line 271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9" name="Line 272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0" name="Line 273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1" name="Line 274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2" name="Line 275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3" name="Line 276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4" name="Line 277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Line 278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6" name="Line 279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7" name="Line 280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Line 281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9" name="Line 282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0" name="Line 283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1" name="Line 284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2" name="Line 285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3" name="Line 286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4" name="Line 287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5" name="Line 288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6" name="Line 289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181" name="AutoShape 290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2" name="AutoShape 291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3" name="AutoShape 292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4" name="AutoShape 293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5" name="AutoShape 294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186" name="Group 295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4217" name="Line 296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8" name="Line 297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9" name="Line 298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0" name="Line 299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1" name="Line 300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2" name="Line 301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3" name="Line 302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4" name="Line 303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5" name="Line 304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6" name="Line 305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7" name="Line 306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8" name="Line 307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9" name="Line 308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0" name="Line 309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1" name="Line 310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2" name="Line 311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3" name="Line 312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4" name="Line 313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5" name="Line 314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6" name="Line 315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187" name="AutoShape 316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8" name="AutoShape 317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89" name="AutoShape 318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90" name="AutoShape 319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91" name="AutoShape 320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192" name="Group 321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4197" name="Line 322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8" name="Line 323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9" name="Line 324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0" name="Line 325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1" name="Line 326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2" name="Line 327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3" name="Line 328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4" name="Line 329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5" name="Line 330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6" name="Line 331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7" name="Line 332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8" name="Line 333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9" name="Line 334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0" name="Line 335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1" name="Line 336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2" name="Line 337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Line 338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4" name="Line 339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5" name="Line 340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6" name="Line 341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193" name="AutoShape 342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94" name="Freeform 343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95" name="AutoShape 344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196" name="Freeform 345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3" name="Text Box 346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4044" name="Group 347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4051" name="AutoShape 348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2" name="AutoShape 349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3" name="Line 350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Freeform 351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Freeform 352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Freeform 353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354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AutoShape 355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9" name="AutoShape 356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0" name="AutoShape 357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1" name="AutoShape 358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2" name="AutoShape 359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3" name="AutoShape 360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4" name="AutoShape 361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5" name="AutoShape 362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6" name="AutoShape 363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7" name="AutoShape 364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8" name="Oval 365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9" name="Oval 366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0" name="Freeform 367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AutoShape 368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2" name="AutoShape 369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3" name="AutoShape 370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4" name="AutoShape 371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5" name="AutoShape 372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6" name="AutoShape 373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77" name="Group 374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4134" name="Line 375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5" name="Line 376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6" name="Line 377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7" name="Line 378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8" name="Line 379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Line 380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Line 381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1" name="Line 382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2" name="Line 383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3" name="Line 384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4" name="Line 385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5" name="Line 386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6" name="Line 387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7" name="Line 388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8" name="Line 389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9" name="Line 390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0" name="Line 391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1" name="Line 392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2" name="Line 393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3" name="Line 394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8" name="AutoShape 395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9" name="AutoShape 396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0" name="AutoShape 397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1" name="AutoShape 398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2" name="AutoShape 399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83" name="Group 400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4114" name="Line 401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5" name="Line 402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6" name="Line 403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7" name="Line 404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Line 405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Line 406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0" name="Line 407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Line 408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Line 409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3" name="Line 410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4" name="Line 411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5" name="Line 412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6" name="Line 413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7" name="Line 414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8" name="Line 415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9" name="Line 416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0" name="Line 417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1" name="Line 418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2" name="Line 419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3" name="Line 420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84" name="AutoShape 421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5" name="AutoShape 422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6" name="AutoShape 423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7" name="AutoShape 424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88" name="AutoShape 425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4089" name="Group 426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4094" name="Line 427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5" name="Line 428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6" name="Line 429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7" name="Line 430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8" name="Line 431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9" name="Line 432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0" name="Line 433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1" name="Line 434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2" name="Line 435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3" name="Line 436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4" name="Line 437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5" name="Line 438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6" name="Line 439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7" name="Line 440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8" name="Line 441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9" name="Line 442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0" name="Line 443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1" name="Line 444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2" name="Line 445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3" name="Line 446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90" name="AutoShape 447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91" name="Freeform 448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2" name="AutoShape 449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93" name="Freeform 450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5" name="Text Box 451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4046" name="Text Box 452"/>
          <p:cNvSpPr txBox="1">
            <a:spLocks noChangeArrowheads="1"/>
          </p:cNvSpPr>
          <p:nvPr/>
        </p:nvSpPr>
        <p:spPr bwMode="auto">
          <a:xfrm>
            <a:off x="4397375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19" name="Group 453"/>
          <p:cNvGrpSpPr>
            <a:grpSpLocks/>
          </p:cNvGrpSpPr>
          <p:nvPr/>
        </p:nvGrpSpPr>
        <p:grpSpPr bwMode="auto">
          <a:xfrm>
            <a:off x="3333750" y="2439988"/>
            <a:ext cx="2341563" cy="1055687"/>
            <a:chOff x="2310" y="1639"/>
            <a:chExt cx="1623" cy="754"/>
          </a:xfrm>
        </p:grpSpPr>
        <p:sp>
          <p:nvSpPr>
            <p:cNvPr id="44049" name="Freeform 454"/>
            <p:cNvSpPr>
              <a:spLocks/>
            </p:cNvSpPr>
            <p:nvPr/>
          </p:nvSpPr>
          <p:spPr bwMode="auto">
            <a:xfrm>
              <a:off x="2310" y="1639"/>
              <a:ext cx="1623" cy="754"/>
            </a:xfrm>
            <a:custGeom>
              <a:avLst/>
              <a:gdLst>
                <a:gd name="T0" fmla="*/ 1507 w 1623"/>
                <a:gd name="T1" fmla="*/ 657 h 754"/>
                <a:gd name="T2" fmla="*/ 1530 w 1623"/>
                <a:gd name="T3" fmla="*/ 654 h 754"/>
                <a:gd name="T4" fmla="*/ 1551 w 1623"/>
                <a:gd name="T5" fmla="*/ 648 h 754"/>
                <a:gd name="T6" fmla="*/ 1571 w 1623"/>
                <a:gd name="T7" fmla="*/ 640 h 754"/>
                <a:gd name="T8" fmla="*/ 1588 w 1623"/>
                <a:gd name="T9" fmla="*/ 630 h 754"/>
                <a:gd name="T10" fmla="*/ 1602 w 1623"/>
                <a:gd name="T11" fmla="*/ 619 h 754"/>
                <a:gd name="T12" fmla="*/ 1612 w 1623"/>
                <a:gd name="T13" fmla="*/ 607 h 754"/>
                <a:gd name="T14" fmla="*/ 1619 w 1623"/>
                <a:gd name="T15" fmla="*/ 594 h 754"/>
                <a:gd name="T16" fmla="*/ 1622 w 1623"/>
                <a:gd name="T17" fmla="*/ 71 h 754"/>
                <a:gd name="T18" fmla="*/ 1616 w 1623"/>
                <a:gd name="T19" fmla="*/ 59 h 754"/>
                <a:gd name="T20" fmla="*/ 1609 w 1623"/>
                <a:gd name="T21" fmla="*/ 45 h 754"/>
                <a:gd name="T22" fmla="*/ 1596 w 1623"/>
                <a:gd name="T23" fmla="*/ 35 h 754"/>
                <a:gd name="T24" fmla="*/ 1581 w 1623"/>
                <a:gd name="T25" fmla="*/ 23 h 754"/>
                <a:gd name="T26" fmla="*/ 1562 w 1623"/>
                <a:gd name="T27" fmla="*/ 15 h 754"/>
                <a:gd name="T28" fmla="*/ 1542 w 1623"/>
                <a:gd name="T29" fmla="*/ 8 h 754"/>
                <a:gd name="T30" fmla="*/ 1518 w 1623"/>
                <a:gd name="T31" fmla="*/ 3 h 754"/>
                <a:gd name="T32" fmla="*/ 1496 w 1623"/>
                <a:gd name="T33" fmla="*/ 0 h 754"/>
                <a:gd name="T34" fmla="*/ 114 w 1623"/>
                <a:gd name="T35" fmla="*/ 2 h 754"/>
                <a:gd name="T36" fmla="*/ 90 w 1623"/>
                <a:gd name="T37" fmla="*/ 6 h 754"/>
                <a:gd name="T38" fmla="*/ 68 w 1623"/>
                <a:gd name="T39" fmla="*/ 12 h 754"/>
                <a:gd name="T40" fmla="*/ 48 w 1623"/>
                <a:gd name="T41" fmla="*/ 20 h 754"/>
                <a:gd name="T42" fmla="*/ 32 w 1623"/>
                <a:gd name="T43" fmla="*/ 30 h 754"/>
                <a:gd name="T44" fmla="*/ 17 w 1623"/>
                <a:gd name="T45" fmla="*/ 41 h 754"/>
                <a:gd name="T46" fmla="*/ 7 w 1623"/>
                <a:gd name="T47" fmla="*/ 53 h 754"/>
                <a:gd name="T48" fmla="*/ 1 w 1623"/>
                <a:gd name="T49" fmla="*/ 65 h 754"/>
                <a:gd name="T50" fmla="*/ 0 w 1623"/>
                <a:gd name="T51" fmla="*/ 586 h 754"/>
                <a:gd name="T52" fmla="*/ 3 w 1623"/>
                <a:gd name="T53" fmla="*/ 600 h 754"/>
                <a:gd name="T54" fmla="*/ 12 w 1623"/>
                <a:gd name="T55" fmla="*/ 613 h 754"/>
                <a:gd name="T56" fmla="*/ 24 w 1623"/>
                <a:gd name="T57" fmla="*/ 625 h 754"/>
                <a:gd name="T58" fmla="*/ 41 w 1623"/>
                <a:gd name="T59" fmla="*/ 634 h 754"/>
                <a:gd name="T60" fmla="*/ 58 w 1623"/>
                <a:gd name="T61" fmla="*/ 643 h 754"/>
                <a:gd name="T62" fmla="*/ 79 w 1623"/>
                <a:gd name="T63" fmla="*/ 650 h 754"/>
                <a:gd name="T64" fmla="*/ 102 w 1623"/>
                <a:gd name="T65" fmla="*/ 655 h 754"/>
                <a:gd name="T66" fmla="*/ 126 w 1623"/>
                <a:gd name="T67" fmla="*/ 657 h 754"/>
                <a:gd name="T68" fmla="*/ 130 w 1623"/>
                <a:gd name="T69" fmla="*/ 753 h 754"/>
                <a:gd name="T70" fmla="*/ 1496 w 1623"/>
                <a:gd name="T71" fmla="*/ 657 h 7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3"/>
                <a:gd name="T109" fmla="*/ 0 h 754"/>
                <a:gd name="T110" fmla="*/ 1623 w 1623"/>
                <a:gd name="T111" fmla="*/ 754 h 75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3" h="754">
                  <a:moveTo>
                    <a:pt x="1496" y="657"/>
                  </a:moveTo>
                  <a:lnTo>
                    <a:pt x="1507" y="657"/>
                  </a:lnTo>
                  <a:lnTo>
                    <a:pt x="1518" y="655"/>
                  </a:lnTo>
                  <a:lnTo>
                    <a:pt x="1530" y="654"/>
                  </a:lnTo>
                  <a:lnTo>
                    <a:pt x="1542" y="650"/>
                  </a:lnTo>
                  <a:lnTo>
                    <a:pt x="1551" y="648"/>
                  </a:lnTo>
                  <a:lnTo>
                    <a:pt x="1562" y="643"/>
                  </a:lnTo>
                  <a:lnTo>
                    <a:pt x="1571" y="640"/>
                  </a:lnTo>
                  <a:lnTo>
                    <a:pt x="1581" y="634"/>
                  </a:lnTo>
                  <a:lnTo>
                    <a:pt x="1588" y="630"/>
                  </a:lnTo>
                  <a:lnTo>
                    <a:pt x="1596" y="625"/>
                  </a:lnTo>
                  <a:lnTo>
                    <a:pt x="1602" y="619"/>
                  </a:lnTo>
                  <a:lnTo>
                    <a:pt x="1609" y="613"/>
                  </a:lnTo>
                  <a:lnTo>
                    <a:pt x="1612" y="607"/>
                  </a:lnTo>
                  <a:lnTo>
                    <a:pt x="1616" y="600"/>
                  </a:lnTo>
                  <a:lnTo>
                    <a:pt x="1619" y="594"/>
                  </a:lnTo>
                  <a:lnTo>
                    <a:pt x="1622" y="586"/>
                  </a:lnTo>
                  <a:lnTo>
                    <a:pt x="1622" y="71"/>
                  </a:lnTo>
                  <a:lnTo>
                    <a:pt x="1619" y="65"/>
                  </a:lnTo>
                  <a:lnTo>
                    <a:pt x="1616" y="59"/>
                  </a:lnTo>
                  <a:lnTo>
                    <a:pt x="1612" y="53"/>
                  </a:lnTo>
                  <a:lnTo>
                    <a:pt x="1609" y="45"/>
                  </a:lnTo>
                  <a:lnTo>
                    <a:pt x="1602" y="41"/>
                  </a:lnTo>
                  <a:lnTo>
                    <a:pt x="1596" y="35"/>
                  </a:lnTo>
                  <a:lnTo>
                    <a:pt x="1588" y="30"/>
                  </a:lnTo>
                  <a:lnTo>
                    <a:pt x="1581" y="23"/>
                  </a:lnTo>
                  <a:lnTo>
                    <a:pt x="1571" y="20"/>
                  </a:lnTo>
                  <a:lnTo>
                    <a:pt x="1562" y="15"/>
                  </a:lnTo>
                  <a:lnTo>
                    <a:pt x="1551" y="12"/>
                  </a:lnTo>
                  <a:lnTo>
                    <a:pt x="1542" y="8"/>
                  </a:lnTo>
                  <a:lnTo>
                    <a:pt x="1530" y="6"/>
                  </a:lnTo>
                  <a:lnTo>
                    <a:pt x="1518" y="3"/>
                  </a:lnTo>
                  <a:lnTo>
                    <a:pt x="1507" y="2"/>
                  </a:lnTo>
                  <a:lnTo>
                    <a:pt x="1496" y="0"/>
                  </a:lnTo>
                  <a:lnTo>
                    <a:pt x="126" y="0"/>
                  </a:lnTo>
                  <a:lnTo>
                    <a:pt x="114" y="2"/>
                  </a:lnTo>
                  <a:lnTo>
                    <a:pt x="102" y="3"/>
                  </a:lnTo>
                  <a:lnTo>
                    <a:pt x="90" y="6"/>
                  </a:lnTo>
                  <a:lnTo>
                    <a:pt x="79" y="8"/>
                  </a:lnTo>
                  <a:lnTo>
                    <a:pt x="68" y="12"/>
                  </a:lnTo>
                  <a:lnTo>
                    <a:pt x="58" y="15"/>
                  </a:lnTo>
                  <a:lnTo>
                    <a:pt x="48" y="20"/>
                  </a:lnTo>
                  <a:lnTo>
                    <a:pt x="41" y="23"/>
                  </a:lnTo>
                  <a:lnTo>
                    <a:pt x="32" y="30"/>
                  </a:lnTo>
                  <a:lnTo>
                    <a:pt x="24" y="35"/>
                  </a:lnTo>
                  <a:lnTo>
                    <a:pt x="17" y="41"/>
                  </a:lnTo>
                  <a:lnTo>
                    <a:pt x="12" y="45"/>
                  </a:lnTo>
                  <a:lnTo>
                    <a:pt x="7" y="53"/>
                  </a:lnTo>
                  <a:lnTo>
                    <a:pt x="3" y="59"/>
                  </a:lnTo>
                  <a:lnTo>
                    <a:pt x="1" y="65"/>
                  </a:lnTo>
                  <a:lnTo>
                    <a:pt x="0" y="71"/>
                  </a:lnTo>
                  <a:lnTo>
                    <a:pt x="0" y="586"/>
                  </a:lnTo>
                  <a:lnTo>
                    <a:pt x="1" y="594"/>
                  </a:lnTo>
                  <a:lnTo>
                    <a:pt x="3" y="600"/>
                  </a:lnTo>
                  <a:lnTo>
                    <a:pt x="7" y="607"/>
                  </a:lnTo>
                  <a:lnTo>
                    <a:pt x="12" y="613"/>
                  </a:lnTo>
                  <a:lnTo>
                    <a:pt x="17" y="619"/>
                  </a:lnTo>
                  <a:lnTo>
                    <a:pt x="24" y="625"/>
                  </a:lnTo>
                  <a:lnTo>
                    <a:pt x="32" y="630"/>
                  </a:lnTo>
                  <a:lnTo>
                    <a:pt x="41" y="634"/>
                  </a:lnTo>
                  <a:lnTo>
                    <a:pt x="48" y="640"/>
                  </a:lnTo>
                  <a:lnTo>
                    <a:pt x="58" y="643"/>
                  </a:lnTo>
                  <a:lnTo>
                    <a:pt x="68" y="648"/>
                  </a:lnTo>
                  <a:lnTo>
                    <a:pt x="79" y="650"/>
                  </a:lnTo>
                  <a:lnTo>
                    <a:pt x="90" y="654"/>
                  </a:lnTo>
                  <a:lnTo>
                    <a:pt x="102" y="655"/>
                  </a:lnTo>
                  <a:lnTo>
                    <a:pt x="114" y="657"/>
                  </a:lnTo>
                  <a:lnTo>
                    <a:pt x="126" y="657"/>
                  </a:lnTo>
                  <a:lnTo>
                    <a:pt x="245" y="657"/>
                  </a:lnTo>
                  <a:lnTo>
                    <a:pt x="130" y="753"/>
                  </a:lnTo>
                  <a:lnTo>
                    <a:pt x="407" y="657"/>
                  </a:lnTo>
                  <a:lnTo>
                    <a:pt x="1496" y="657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050" name="Text Box 455"/>
            <p:cNvSpPr txBox="1">
              <a:spLocks noChangeArrowheads="1"/>
            </p:cNvSpPr>
            <p:nvPr/>
          </p:nvSpPr>
          <p:spPr bwMode="auto">
            <a:xfrm>
              <a:off x="2480" y="1712"/>
              <a:ext cx="138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www.nominum.com?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67016" name="Line 456"/>
          <p:cNvSpPr>
            <a:spLocks noChangeShapeType="1"/>
          </p:cNvSpPr>
          <p:nvPr/>
        </p:nvSpPr>
        <p:spPr bwMode="auto">
          <a:xfrm>
            <a:off x="3276600" y="3541713"/>
            <a:ext cx="1163638" cy="3175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5487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88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89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0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1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2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93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4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5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6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7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8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99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00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01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502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3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504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5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6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7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8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09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510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511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512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059" name="Group 29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5384" name="AutoShape 30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85" name="AutoShape 31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86" name="Line 32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7" name="Freeform 33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8" name="Freeform 34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89" name="Freeform 35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90" name="Line 36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1" name="AutoShape 37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2" name="AutoShape 38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3" name="AutoShape 39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4" name="AutoShape 40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5" name="AutoShape 41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6" name="AutoShape 42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7" name="AutoShape 43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8" name="AutoShape 44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99" name="AutoShape 45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0" name="AutoShape 46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1" name="Oval 47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2" name="Oval 48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3" name="Freeform 49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04" name="AutoShape 50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5" name="AutoShape 51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6" name="AutoShape 52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7" name="AutoShape 53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8" name="AutoShape 54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09" name="AutoShape 55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410" name="Group 56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5467" name="Line 57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8" name="Line 58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9" name="Line 59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0" name="Line 60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1" name="Line 61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2" name="Line 62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3" name="Line 63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4" name="Line 64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5" name="Line 65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6" name="Line 66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7" name="Line 67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8" name="Line 68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79" name="Line 69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0" name="Line 70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1" name="Line 71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2" name="Line 72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3" name="Line 73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4" name="Line 74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5" name="Line 75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86" name="Line 76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11" name="AutoShape 77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2" name="AutoShape 78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3" name="AutoShape 79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4" name="AutoShape 80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5" name="AutoShape 81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416" name="Group 82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5447" name="Line 83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8" name="Line 84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9" name="Line 85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0" name="Line 86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1" name="Line 87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2" name="Line 88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3" name="Line 89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4" name="Line 90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5" name="Line 91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6" name="Line 92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7" name="Line 93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8" name="Line 94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59" name="Line 95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0" name="Line 96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1" name="Line 97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2" name="Line 98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3" name="Line 99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4" name="Line 100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5" name="Line 101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66" name="Line 102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17" name="AutoShape 103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8" name="AutoShape 104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19" name="AutoShape 105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20" name="AutoShape 106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21" name="AutoShape 107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422" name="Group 108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5427" name="Line 109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8" name="Line 110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9" name="Line 111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0" name="Line 112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1" name="Line 113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2" name="Line 114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3" name="Line 115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4" name="Line 116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5" name="Line 117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6" name="Line 118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7" name="Line 119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8" name="Line 120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39" name="Line 121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0" name="Line 122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1" name="Line 123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2" name="Line 124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3" name="Line 125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4" name="Line 126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5" name="Line 127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46" name="Line 128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423" name="AutoShape 129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24" name="Freeform 130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425" name="AutoShape 131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26" name="Freeform 132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0" name="Group 133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45281" name="AutoShape 134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82" name="AutoShape 135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83" name="Line 136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84" name="Freeform 137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5" name="Freeform 138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6" name="Freeform 139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87" name="Line 140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88" name="AutoShape 141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89" name="AutoShape 142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0" name="AutoShape 143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1" name="AutoShape 144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2" name="AutoShape 145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3" name="AutoShape 146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4" name="AutoShape 147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5" name="AutoShape 148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6" name="AutoShape 149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7" name="AutoShape 150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8" name="Oval 151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99" name="Oval 152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0" name="Freeform 153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01" name="AutoShape 154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2" name="AutoShape 155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3" name="AutoShape 156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4" name="AutoShape 157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5" name="AutoShape 158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6" name="AutoShape 159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307" name="Group 160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45364" name="Line 161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5" name="Line 162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6" name="Line 163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7" name="Line 164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8" name="Line 165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9" name="Line 166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0" name="Line 167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1" name="Line 168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2" name="Line 169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3" name="Line 170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4" name="Line 171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5" name="Line 172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6" name="Line 173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7" name="Line 174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8" name="Line 175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9" name="Line 176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0" name="Line 177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1" name="Line 178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2" name="Line 179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83" name="Line 180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308" name="AutoShape 181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09" name="AutoShape 182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0" name="AutoShape 183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1" name="AutoShape 184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2" name="AutoShape 185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313" name="Group 186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45344" name="Line 187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5" name="Line 188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6" name="Line 189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7" name="Line 190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8" name="Line 191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9" name="Line 192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0" name="Line 193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1" name="Line 194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2" name="Line 195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3" name="Line 196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4" name="Line 197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5" name="Line 198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6" name="Line 199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7" name="Line 200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8" name="Line 201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59" name="Line 202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0" name="Line 203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1" name="Line 204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2" name="Line 205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63" name="Line 206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314" name="AutoShape 207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5" name="AutoShape 208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6" name="AutoShape 209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7" name="AutoShape 210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18" name="AutoShape 211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319" name="Group 212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45324" name="Line 213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25" name="Line 214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26" name="Line 215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27" name="Line 216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28" name="Line 217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29" name="Line 218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0" name="Line 219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1" name="Line 220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2" name="Line 221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3" name="Line 222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4" name="Line 223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5" name="Line 224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6" name="Line 225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7" name="Line 226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8" name="Line 227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39" name="Line 228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0" name="Line 229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1" name="Line 230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2" name="Line 231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43" name="Line 232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320" name="AutoShape 233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21" name="Freeform 234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22" name="AutoShape 235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323" name="Freeform 236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1" name="Rectangle 2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5062" name="Rectangle 23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</a:t>
            </a:r>
            <a:r>
              <a:rPr lang="en-US" altLang="zh-CN" sz="2800" i="1" smtClean="0">
                <a:ea typeface="SimSun" pitchFamily="2" charset="-122"/>
              </a:rPr>
              <a:t>nominum.com</a:t>
            </a:r>
            <a:r>
              <a:rPr lang="en-US" altLang="zh-CN" sz="2800" smtClean="0">
                <a:ea typeface="SimSun" pitchFamily="2" charset="-122"/>
              </a:rPr>
              <a:t> name server </a:t>
            </a:r>
            <a:r>
              <a:rPr lang="en-US" altLang="zh-CN" sz="2800" i="1" smtClean="0">
                <a:ea typeface="SimSun" pitchFamily="2" charset="-122"/>
              </a:rPr>
              <a:t>ns1.sanjose</a:t>
            </a:r>
            <a:r>
              <a:rPr lang="en-US" altLang="zh-CN" sz="2800" smtClean="0">
                <a:ea typeface="SimSun" pitchFamily="2" charset="-122"/>
              </a:rPr>
              <a:t> responds with </a:t>
            </a:r>
            <a:r>
              <a:rPr lang="en-US" altLang="zh-CN" sz="2800" i="1" smtClean="0">
                <a:ea typeface="SimSun" pitchFamily="2" charset="-122"/>
              </a:rPr>
              <a:t>www.nominum.com’s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sp>
        <p:nvSpPr>
          <p:cNvPr id="45063" name="Text Box 239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5064" name="Text Box 240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5065" name="Text Box 241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5066" name="Group 242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5178" name="AutoShape 243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9" name="AutoShape 244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0" name="Line 245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1" name="Freeform 246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2" name="Freeform 247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3" name="Freeform 248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84" name="Line 249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85" name="AutoShape 250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6" name="AutoShape 251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7" name="AutoShape 252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8" name="AutoShape 253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9" name="AutoShape 254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0" name="AutoShape 255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1" name="AutoShape 256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2" name="AutoShape 257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3" name="AutoShape 258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4" name="AutoShape 259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5" name="Oval 260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6" name="Oval 261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7" name="Freeform 262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98" name="AutoShape 263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9" name="AutoShape 264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0" name="AutoShape 265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1" name="AutoShape 266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2" name="AutoShape 267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3" name="AutoShape 268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204" name="Group 269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5261" name="Line 270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2" name="Line 271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3" name="Line 272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4" name="Line 273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5" name="Line 274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6" name="Line 275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" name="Line 276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8" name="Line 277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9" name="Line 278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0" name="Line 279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1" name="Line 280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2" name="Line 281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3" name="Line 282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4" name="Line 283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5" name="Line 284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6" name="Line 285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7" name="Line 286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8" name="Line 287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79" name="Line 288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0" name="Line 289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205" name="AutoShape 290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6" name="AutoShape 291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7" name="AutoShape 292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8" name="AutoShape 293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09" name="AutoShape 294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210" name="Group 295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5241" name="Line 296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2" name="Line 297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3" name="Line 298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4" name="Line 299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5" name="Line 300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6" name="Line 301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7" name="Line 302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8" name="Line 303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9" name="Line 304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0" name="Line 305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1" name="Line 306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2" name="Line 307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3" name="Line 308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4" name="Line 309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5" name="Line 310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6" name="Line 311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7" name="Line 312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8" name="Line 313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59" name="Line 314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0" name="Line 315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211" name="AutoShape 316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12" name="AutoShape 317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13" name="AutoShape 318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14" name="AutoShape 319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15" name="AutoShape 320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216" name="Group 321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5221" name="Line 322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2" name="Line 323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3" name="Line 324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4" name="Line 325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5" name="Line 326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6" name="Line 327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7" name="Line 328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8" name="Line 329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9" name="Line 330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0" name="Line 331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1" name="Line 332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2" name="Line 333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3" name="Line 334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4" name="Line 335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5" name="Line 336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6" name="Line 337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7" name="Line 338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8" name="Line 339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39" name="Line 340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40" name="Line 341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217" name="AutoShape 342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18" name="Freeform 343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19" name="AutoShape 344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20" name="Freeform 345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7" name="Text Box 346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5068" name="Group 347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5075" name="AutoShape 348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6" name="AutoShape 349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7" name="Line 350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8" name="Freeform 351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Freeform 352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Freeform 353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Line 354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AutoShape 355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3" name="AutoShape 356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4" name="AutoShape 357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5" name="AutoShape 358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AutoShape 359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7" name="AutoShape 360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8" name="AutoShape 361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9" name="AutoShape 362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AutoShape 363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1" name="AutoShape 364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2" name="Oval 365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3" name="Oval 366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4" name="Freeform 367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AutoShape 368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6" name="AutoShape 369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7" name="AutoShape 370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8" name="AutoShape 371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9" name="AutoShape 372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0" name="AutoShape 373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101" name="Group 374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5158" name="Line 375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9" name="Line 376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0" name="Line 377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1" name="Line 378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2" name="Line 379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3" name="Line 380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4" name="Line 381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5" name="Line 382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6" name="Line 383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7" name="Line 384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8" name="Line 385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9" name="Line 386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0" name="Line 387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1" name="Line 388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2" name="Line 389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3" name="Line 390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4" name="Line 391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5" name="Line 392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6" name="Line 393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77" name="Line 394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2" name="AutoShape 395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3" name="AutoShape 396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4" name="AutoShape 397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5" name="AutoShape 398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6" name="AutoShape 399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107" name="Group 400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5138" name="Line 401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Line 402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03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Line 404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2" name="Line 405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Line 406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4" name="Line 407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Line 408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6" name="Line 409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Line 410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8" name="Line 411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Line 412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0" name="Line 413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1" name="Line 414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2" name="Line 415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3" name="Line 416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4" name="Line 417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5" name="Line 418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6" name="Line 419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7" name="Line 420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8" name="AutoShape 421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9" name="AutoShape 422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0" name="AutoShape 423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1" name="AutoShape 424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2" name="AutoShape 425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5113" name="Group 426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5118" name="Line 427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Line 428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0" name="Line 429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Line 430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2" name="Line 431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3" name="Line 432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4" name="Line 433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5" name="Line 434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6" name="Line 435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7" name="Line 436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8" name="Line 437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9" name="Line 438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0" name="Line 439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1" name="Line 440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2" name="Line 441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3" name="Line 442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4" name="Line 443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Line 444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6" name="Line 445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Line 446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14" name="AutoShape 447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5" name="Freeform 448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AutoShape 449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7" name="Freeform 450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9" name="Text Box 451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5070" name="Text Box 452"/>
          <p:cNvSpPr txBox="1">
            <a:spLocks noChangeArrowheads="1"/>
          </p:cNvSpPr>
          <p:nvPr/>
        </p:nvSpPr>
        <p:spPr bwMode="auto">
          <a:xfrm>
            <a:off x="4397375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19" name="Group 453"/>
          <p:cNvGrpSpPr>
            <a:grpSpLocks/>
          </p:cNvGrpSpPr>
          <p:nvPr/>
        </p:nvGrpSpPr>
        <p:grpSpPr bwMode="auto">
          <a:xfrm>
            <a:off x="2209800" y="4495800"/>
            <a:ext cx="2198688" cy="1011238"/>
            <a:chOff x="1548" y="3082"/>
            <a:chExt cx="1523" cy="721"/>
          </a:xfrm>
        </p:grpSpPr>
        <p:sp>
          <p:nvSpPr>
            <p:cNvPr id="45073" name="Freeform 454"/>
            <p:cNvSpPr>
              <a:spLocks/>
            </p:cNvSpPr>
            <p:nvPr/>
          </p:nvSpPr>
          <p:spPr bwMode="auto">
            <a:xfrm>
              <a:off x="1548" y="3082"/>
              <a:ext cx="1523" cy="721"/>
            </a:xfrm>
            <a:custGeom>
              <a:avLst/>
              <a:gdLst>
                <a:gd name="T0" fmla="*/ 107 w 1523"/>
                <a:gd name="T1" fmla="*/ 94 h 721"/>
                <a:gd name="T2" fmla="*/ 84 w 1523"/>
                <a:gd name="T3" fmla="*/ 98 h 721"/>
                <a:gd name="T4" fmla="*/ 64 w 1523"/>
                <a:gd name="T5" fmla="*/ 104 h 721"/>
                <a:gd name="T6" fmla="*/ 46 w 1523"/>
                <a:gd name="T7" fmla="*/ 111 h 721"/>
                <a:gd name="T8" fmla="*/ 30 w 1523"/>
                <a:gd name="T9" fmla="*/ 121 h 721"/>
                <a:gd name="T10" fmla="*/ 17 w 1523"/>
                <a:gd name="T11" fmla="*/ 131 h 721"/>
                <a:gd name="T12" fmla="*/ 7 w 1523"/>
                <a:gd name="T13" fmla="*/ 142 h 721"/>
                <a:gd name="T14" fmla="*/ 1 w 1523"/>
                <a:gd name="T15" fmla="*/ 154 h 721"/>
                <a:gd name="T16" fmla="*/ 0 w 1523"/>
                <a:gd name="T17" fmla="*/ 652 h 721"/>
                <a:gd name="T18" fmla="*/ 4 w 1523"/>
                <a:gd name="T19" fmla="*/ 666 h 721"/>
                <a:gd name="T20" fmla="*/ 12 w 1523"/>
                <a:gd name="T21" fmla="*/ 677 h 721"/>
                <a:gd name="T22" fmla="*/ 23 w 1523"/>
                <a:gd name="T23" fmla="*/ 689 h 721"/>
                <a:gd name="T24" fmla="*/ 38 w 1523"/>
                <a:gd name="T25" fmla="*/ 699 h 721"/>
                <a:gd name="T26" fmla="*/ 54 w 1523"/>
                <a:gd name="T27" fmla="*/ 707 h 721"/>
                <a:gd name="T28" fmla="*/ 74 w 1523"/>
                <a:gd name="T29" fmla="*/ 714 h 721"/>
                <a:gd name="T30" fmla="*/ 95 w 1523"/>
                <a:gd name="T31" fmla="*/ 718 h 721"/>
                <a:gd name="T32" fmla="*/ 119 w 1523"/>
                <a:gd name="T33" fmla="*/ 720 h 721"/>
                <a:gd name="T34" fmla="*/ 1413 w 1523"/>
                <a:gd name="T35" fmla="*/ 720 h 721"/>
                <a:gd name="T36" fmla="*/ 1435 w 1523"/>
                <a:gd name="T37" fmla="*/ 716 h 721"/>
                <a:gd name="T38" fmla="*/ 1455 w 1523"/>
                <a:gd name="T39" fmla="*/ 711 h 721"/>
                <a:gd name="T40" fmla="*/ 1474 w 1523"/>
                <a:gd name="T41" fmla="*/ 703 h 721"/>
                <a:gd name="T42" fmla="*/ 1490 w 1523"/>
                <a:gd name="T43" fmla="*/ 695 h 721"/>
                <a:gd name="T44" fmla="*/ 1503 w 1523"/>
                <a:gd name="T45" fmla="*/ 683 h 721"/>
                <a:gd name="T46" fmla="*/ 1513 w 1523"/>
                <a:gd name="T47" fmla="*/ 672 h 721"/>
                <a:gd name="T48" fmla="*/ 1519 w 1523"/>
                <a:gd name="T49" fmla="*/ 660 h 721"/>
                <a:gd name="T50" fmla="*/ 1522 w 1523"/>
                <a:gd name="T51" fmla="*/ 160 h 721"/>
                <a:gd name="T52" fmla="*/ 1517 w 1523"/>
                <a:gd name="T53" fmla="*/ 148 h 721"/>
                <a:gd name="T54" fmla="*/ 1509 w 1523"/>
                <a:gd name="T55" fmla="*/ 136 h 721"/>
                <a:gd name="T56" fmla="*/ 1497 w 1523"/>
                <a:gd name="T57" fmla="*/ 126 h 721"/>
                <a:gd name="T58" fmla="*/ 1483 w 1523"/>
                <a:gd name="T59" fmla="*/ 115 h 721"/>
                <a:gd name="T60" fmla="*/ 1465 w 1523"/>
                <a:gd name="T61" fmla="*/ 107 h 721"/>
                <a:gd name="T62" fmla="*/ 1446 w 1523"/>
                <a:gd name="T63" fmla="*/ 100 h 721"/>
                <a:gd name="T64" fmla="*/ 1425 w 1523"/>
                <a:gd name="T65" fmla="*/ 95 h 721"/>
                <a:gd name="T66" fmla="*/ 1403 w 1523"/>
                <a:gd name="T67" fmla="*/ 92 h 721"/>
                <a:gd name="T68" fmla="*/ 1399 w 1523"/>
                <a:gd name="T69" fmla="*/ 0 h 721"/>
                <a:gd name="T70" fmla="*/ 119 w 1523"/>
                <a:gd name="T71" fmla="*/ 92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23"/>
                <a:gd name="T109" fmla="*/ 0 h 721"/>
                <a:gd name="T110" fmla="*/ 1523 w 1523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23" h="721">
                  <a:moveTo>
                    <a:pt x="119" y="92"/>
                  </a:moveTo>
                  <a:lnTo>
                    <a:pt x="107" y="94"/>
                  </a:lnTo>
                  <a:lnTo>
                    <a:pt x="95" y="95"/>
                  </a:lnTo>
                  <a:lnTo>
                    <a:pt x="84" y="98"/>
                  </a:lnTo>
                  <a:lnTo>
                    <a:pt x="74" y="100"/>
                  </a:lnTo>
                  <a:lnTo>
                    <a:pt x="64" y="104"/>
                  </a:lnTo>
                  <a:lnTo>
                    <a:pt x="54" y="107"/>
                  </a:lnTo>
                  <a:lnTo>
                    <a:pt x="46" y="111"/>
                  </a:lnTo>
                  <a:lnTo>
                    <a:pt x="38" y="115"/>
                  </a:lnTo>
                  <a:lnTo>
                    <a:pt x="30" y="121"/>
                  </a:lnTo>
                  <a:lnTo>
                    <a:pt x="23" y="126"/>
                  </a:lnTo>
                  <a:lnTo>
                    <a:pt x="17" y="131"/>
                  </a:lnTo>
                  <a:lnTo>
                    <a:pt x="12" y="136"/>
                  </a:lnTo>
                  <a:lnTo>
                    <a:pt x="7" y="142"/>
                  </a:lnTo>
                  <a:lnTo>
                    <a:pt x="4" y="148"/>
                  </a:lnTo>
                  <a:lnTo>
                    <a:pt x="1" y="154"/>
                  </a:lnTo>
                  <a:lnTo>
                    <a:pt x="0" y="160"/>
                  </a:lnTo>
                  <a:lnTo>
                    <a:pt x="0" y="652"/>
                  </a:lnTo>
                  <a:lnTo>
                    <a:pt x="1" y="660"/>
                  </a:lnTo>
                  <a:lnTo>
                    <a:pt x="4" y="666"/>
                  </a:lnTo>
                  <a:lnTo>
                    <a:pt x="7" y="672"/>
                  </a:lnTo>
                  <a:lnTo>
                    <a:pt x="12" y="677"/>
                  </a:lnTo>
                  <a:lnTo>
                    <a:pt x="17" y="683"/>
                  </a:lnTo>
                  <a:lnTo>
                    <a:pt x="23" y="689"/>
                  </a:lnTo>
                  <a:lnTo>
                    <a:pt x="30" y="695"/>
                  </a:lnTo>
                  <a:lnTo>
                    <a:pt x="38" y="699"/>
                  </a:lnTo>
                  <a:lnTo>
                    <a:pt x="46" y="703"/>
                  </a:lnTo>
                  <a:lnTo>
                    <a:pt x="54" y="707"/>
                  </a:lnTo>
                  <a:lnTo>
                    <a:pt x="64" y="711"/>
                  </a:lnTo>
                  <a:lnTo>
                    <a:pt x="74" y="714"/>
                  </a:lnTo>
                  <a:lnTo>
                    <a:pt x="84" y="716"/>
                  </a:lnTo>
                  <a:lnTo>
                    <a:pt x="95" y="718"/>
                  </a:lnTo>
                  <a:lnTo>
                    <a:pt x="107" y="720"/>
                  </a:lnTo>
                  <a:lnTo>
                    <a:pt x="119" y="720"/>
                  </a:lnTo>
                  <a:lnTo>
                    <a:pt x="1403" y="720"/>
                  </a:lnTo>
                  <a:lnTo>
                    <a:pt x="1413" y="720"/>
                  </a:lnTo>
                  <a:lnTo>
                    <a:pt x="1425" y="718"/>
                  </a:lnTo>
                  <a:lnTo>
                    <a:pt x="1435" y="716"/>
                  </a:lnTo>
                  <a:lnTo>
                    <a:pt x="1446" y="714"/>
                  </a:lnTo>
                  <a:lnTo>
                    <a:pt x="1455" y="711"/>
                  </a:lnTo>
                  <a:lnTo>
                    <a:pt x="1465" y="707"/>
                  </a:lnTo>
                  <a:lnTo>
                    <a:pt x="1474" y="703"/>
                  </a:lnTo>
                  <a:lnTo>
                    <a:pt x="1483" y="699"/>
                  </a:lnTo>
                  <a:lnTo>
                    <a:pt x="1490" y="695"/>
                  </a:lnTo>
                  <a:lnTo>
                    <a:pt x="1497" y="689"/>
                  </a:lnTo>
                  <a:lnTo>
                    <a:pt x="1503" y="683"/>
                  </a:lnTo>
                  <a:lnTo>
                    <a:pt x="1509" y="677"/>
                  </a:lnTo>
                  <a:lnTo>
                    <a:pt x="1513" y="672"/>
                  </a:lnTo>
                  <a:lnTo>
                    <a:pt x="1517" y="666"/>
                  </a:lnTo>
                  <a:lnTo>
                    <a:pt x="1519" y="660"/>
                  </a:lnTo>
                  <a:lnTo>
                    <a:pt x="1522" y="652"/>
                  </a:lnTo>
                  <a:lnTo>
                    <a:pt x="1522" y="160"/>
                  </a:lnTo>
                  <a:lnTo>
                    <a:pt x="1519" y="154"/>
                  </a:lnTo>
                  <a:lnTo>
                    <a:pt x="1517" y="148"/>
                  </a:lnTo>
                  <a:lnTo>
                    <a:pt x="1513" y="142"/>
                  </a:lnTo>
                  <a:lnTo>
                    <a:pt x="1509" y="136"/>
                  </a:lnTo>
                  <a:lnTo>
                    <a:pt x="1503" y="131"/>
                  </a:lnTo>
                  <a:lnTo>
                    <a:pt x="1497" y="126"/>
                  </a:lnTo>
                  <a:lnTo>
                    <a:pt x="1490" y="121"/>
                  </a:lnTo>
                  <a:lnTo>
                    <a:pt x="1483" y="115"/>
                  </a:lnTo>
                  <a:lnTo>
                    <a:pt x="1474" y="111"/>
                  </a:lnTo>
                  <a:lnTo>
                    <a:pt x="1465" y="107"/>
                  </a:lnTo>
                  <a:lnTo>
                    <a:pt x="1455" y="104"/>
                  </a:lnTo>
                  <a:lnTo>
                    <a:pt x="1446" y="100"/>
                  </a:lnTo>
                  <a:lnTo>
                    <a:pt x="1435" y="98"/>
                  </a:lnTo>
                  <a:lnTo>
                    <a:pt x="1425" y="95"/>
                  </a:lnTo>
                  <a:lnTo>
                    <a:pt x="1413" y="94"/>
                  </a:lnTo>
                  <a:lnTo>
                    <a:pt x="1403" y="92"/>
                  </a:lnTo>
                  <a:lnTo>
                    <a:pt x="1292" y="92"/>
                  </a:lnTo>
                  <a:lnTo>
                    <a:pt x="1399" y="0"/>
                  </a:lnTo>
                  <a:lnTo>
                    <a:pt x="1140" y="92"/>
                  </a:lnTo>
                  <a:lnTo>
                    <a:pt x="119" y="92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5074" name="Text Box 455"/>
            <p:cNvSpPr txBox="1">
              <a:spLocks noChangeArrowheads="1"/>
            </p:cNvSpPr>
            <p:nvPr/>
          </p:nvSpPr>
          <p:spPr bwMode="auto">
            <a:xfrm>
              <a:off x="1673" y="3225"/>
              <a:ext cx="129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the IP address for www.nominum.com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68040" name="Line 456"/>
          <p:cNvSpPr>
            <a:spLocks noChangeShapeType="1"/>
          </p:cNvSpPr>
          <p:nvPr/>
        </p:nvSpPr>
        <p:spPr bwMode="auto">
          <a:xfrm>
            <a:off x="3408363" y="3590925"/>
            <a:ext cx="1036637" cy="27305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6511" name="AutoShape 3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12" name="Freeform 4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13" name="Freeform 5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14" name="Freeform 6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15" name="Freeform 7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16" name="Freeform 8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17" name="AutoShape 9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18" name="AutoShape 10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19" name="AutoShape 11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20" name="AutoShape 12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21" name="AutoShape 13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22" name="AutoShape 14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23" name="Line 15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24" name="Line 16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25" name="AutoShape 17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26" name="Freeform 18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27" name="Freeform 19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528" name="Freeform 20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29" name="Freeform 21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30" name="Freeform 22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31" name="Freeform 23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32" name="Freeform 24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33" name="AutoShape 25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34" name="AutoShape 26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35" name="AutoShape 27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536" name="AutoShape 28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6083" name="Group 29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6408" name="AutoShape 30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09" name="AutoShape 31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10" name="Line 32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11" name="Freeform 33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12" name="Freeform 34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13" name="Freeform 35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14" name="Line 36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15" name="AutoShape 37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16" name="AutoShape 38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17" name="AutoShape 39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18" name="AutoShape 40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19" name="AutoShape 41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0" name="AutoShape 42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1" name="AutoShape 43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2" name="AutoShape 44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3" name="AutoShape 45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4" name="AutoShape 46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5" name="Oval 47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6" name="Oval 48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7" name="Freeform 49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28" name="AutoShape 50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29" name="AutoShape 51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0" name="AutoShape 52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1" name="AutoShape 53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2" name="AutoShape 54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3" name="AutoShape 55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434" name="Group 56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6491" name="Line 57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2" name="Line 58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3" name="Line 59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4" name="Line 60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5" name="Line 61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6" name="Line 62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7" name="Line 63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8" name="Line 64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9" name="Line 65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0" name="Line 66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1" name="Line 67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2" name="Line 68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3" name="Line 69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4" name="Line 70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5" name="Line 71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6" name="Line 72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7" name="Line 73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8" name="Line 74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09" name="Line 75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10" name="Line 76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435" name="AutoShape 77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6" name="AutoShape 78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7" name="AutoShape 79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8" name="AutoShape 80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39" name="AutoShape 81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440" name="Group 82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6471" name="Line 83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2" name="Line 84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3" name="Line 85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4" name="Line 86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5" name="Line 87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6" name="Line 88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7" name="Line 89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8" name="Line 90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9" name="Line 91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0" name="Line 92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1" name="Line 93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2" name="Line 94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3" name="Line 95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4" name="Line 96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5" name="Line 97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6" name="Line 98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7" name="Line 99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8" name="Line 100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89" name="Line 101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90" name="Line 102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441" name="AutoShape 103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42" name="AutoShape 104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43" name="AutoShape 105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44" name="AutoShape 106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45" name="AutoShape 107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446" name="Group 108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6451" name="Line 109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2" name="Line 110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3" name="Line 111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4" name="Line 112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5" name="Line 113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6" name="Line 114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7" name="Line 115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8" name="Line 116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9" name="Line 117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0" name="Line 118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1" name="Line 119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2" name="Line 120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3" name="Line 121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4" name="Line 122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5" name="Line 123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6" name="Line 124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7" name="Line 125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8" name="Line 126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69" name="Line 127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70" name="Line 128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447" name="AutoShape 129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48" name="Freeform 130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449" name="AutoShape 131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450" name="Freeform 132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4" name="Group 133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46305" name="AutoShape 134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06" name="AutoShape 135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07" name="Line 136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08" name="Freeform 137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09" name="Freeform 138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0" name="Freeform 139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11" name="Line 140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2" name="AutoShape 141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3" name="AutoShape 142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4" name="AutoShape 143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5" name="AutoShape 144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6" name="AutoShape 145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7" name="AutoShape 146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8" name="AutoShape 147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19" name="AutoShape 148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0" name="AutoShape 149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1" name="AutoShape 150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2" name="Oval 151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3" name="Oval 152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4" name="Freeform 153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25" name="AutoShape 154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6" name="AutoShape 155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7" name="AutoShape 156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8" name="AutoShape 157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29" name="AutoShape 158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0" name="AutoShape 159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331" name="Group 160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46388" name="Line 161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9" name="Line 162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0" name="Line 163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1" name="Line 164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2" name="Line 165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3" name="Line 166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4" name="Line 167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5" name="Line 168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6" name="Line 169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7" name="Line 170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8" name="Line 171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99" name="Line 172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0" name="Line 173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1" name="Line 174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2" name="Line 175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3" name="Line 176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4" name="Line 177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5" name="Line 178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6" name="Line 179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07" name="Line 180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32" name="AutoShape 181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3" name="AutoShape 182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4" name="AutoShape 183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5" name="AutoShape 184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6" name="AutoShape 185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337" name="Group 186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46368" name="Line 187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9" name="Line 188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0" name="Line 189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1" name="Line 190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2" name="Line 191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3" name="Line 192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4" name="Line 193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5" name="Line 194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6" name="Line 195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7" name="Line 196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8" name="Line 197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9" name="Line 198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0" name="Line 199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1" name="Line 200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2" name="Line 201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3" name="Line 202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4" name="Line 203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5" name="Line 204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6" name="Line 205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7" name="Line 206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38" name="AutoShape 207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39" name="AutoShape 208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40" name="AutoShape 209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41" name="AutoShape 210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42" name="AutoShape 211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343" name="Group 212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46348" name="Line 213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49" name="Line 214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0" name="Line 215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1" name="Line 216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2" name="Line 217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3" name="Line 218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4" name="Line 219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5" name="Line 220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6" name="Line 221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7" name="Line 222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8" name="Line 223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9" name="Line 224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0" name="Line 225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1" name="Line 226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2" name="Line 227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3" name="Line 228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4" name="Line 229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5" name="Line 230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6" name="Line 231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7" name="Line 232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44" name="AutoShape 233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45" name="Freeform 234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346" name="AutoShape 235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347" name="Freeform 236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37"/>
          <p:cNvGrpSpPr>
            <a:grpSpLocks/>
          </p:cNvGrpSpPr>
          <p:nvPr/>
        </p:nvGrpSpPr>
        <p:grpSpPr bwMode="auto">
          <a:xfrm>
            <a:off x="3370263" y="2486025"/>
            <a:ext cx="2197100" cy="1009650"/>
            <a:chOff x="2335" y="1582"/>
            <a:chExt cx="1523" cy="721"/>
          </a:xfrm>
        </p:grpSpPr>
        <p:sp>
          <p:nvSpPr>
            <p:cNvPr id="46303" name="Freeform 238"/>
            <p:cNvSpPr>
              <a:spLocks/>
            </p:cNvSpPr>
            <p:nvPr/>
          </p:nvSpPr>
          <p:spPr bwMode="auto">
            <a:xfrm>
              <a:off x="2335" y="1582"/>
              <a:ext cx="1523" cy="721"/>
            </a:xfrm>
            <a:custGeom>
              <a:avLst/>
              <a:gdLst>
                <a:gd name="T0" fmla="*/ 1413 w 1523"/>
                <a:gd name="T1" fmla="*/ 628 h 721"/>
                <a:gd name="T2" fmla="*/ 1435 w 1523"/>
                <a:gd name="T3" fmla="*/ 625 h 721"/>
                <a:gd name="T4" fmla="*/ 1455 w 1523"/>
                <a:gd name="T5" fmla="*/ 619 h 721"/>
                <a:gd name="T6" fmla="*/ 1474 w 1523"/>
                <a:gd name="T7" fmla="*/ 612 h 721"/>
                <a:gd name="T8" fmla="*/ 1490 w 1523"/>
                <a:gd name="T9" fmla="*/ 603 h 721"/>
                <a:gd name="T10" fmla="*/ 1503 w 1523"/>
                <a:gd name="T11" fmla="*/ 592 h 721"/>
                <a:gd name="T12" fmla="*/ 1513 w 1523"/>
                <a:gd name="T13" fmla="*/ 580 h 721"/>
                <a:gd name="T14" fmla="*/ 1519 w 1523"/>
                <a:gd name="T15" fmla="*/ 568 h 721"/>
                <a:gd name="T16" fmla="*/ 1522 w 1523"/>
                <a:gd name="T17" fmla="*/ 68 h 721"/>
                <a:gd name="T18" fmla="*/ 1517 w 1523"/>
                <a:gd name="T19" fmla="*/ 56 h 721"/>
                <a:gd name="T20" fmla="*/ 1509 w 1523"/>
                <a:gd name="T21" fmla="*/ 44 h 721"/>
                <a:gd name="T22" fmla="*/ 1497 w 1523"/>
                <a:gd name="T23" fmla="*/ 34 h 721"/>
                <a:gd name="T24" fmla="*/ 1483 w 1523"/>
                <a:gd name="T25" fmla="*/ 23 h 721"/>
                <a:gd name="T26" fmla="*/ 1465 w 1523"/>
                <a:gd name="T27" fmla="*/ 15 h 721"/>
                <a:gd name="T28" fmla="*/ 1446 w 1523"/>
                <a:gd name="T29" fmla="*/ 8 h 721"/>
                <a:gd name="T30" fmla="*/ 1425 w 1523"/>
                <a:gd name="T31" fmla="*/ 3 h 721"/>
                <a:gd name="T32" fmla="*/ 1403 w 1523"/>
                <a:gd name="T33" fmla="*/ 0 h 721"/>
                <a:gd name="T34" fmla="*/ 107 w 1523"/>
                <a:gd name="T35" fmla="*/ 2 h 721"/>
                <a:gd name="T36" fmla="*/ 84 w 1523"/>
                <a:gd name="T37" fmla="*/ 6 h 721"/>
                <a:gd name="T38" fmla="*/ 64 w 1523"/>
                <a:gd name="T39" fmla="*/ 12 h 721"/>
                <a:gd name="T40" fmla="*/ 46 w 1523"/>
                <a:gd name="T41" fmla="*/ 19 h 721"/>
                <a:gd name="T42" fmla="*/ 30 w 1523"/>
                <a:gd name="T43" fmla="*/ 29 h 721"/>
                <a:gd name="T44" fmla="*/ 17 w 1523"/>
                <a:gd name="T45" fmla="*/ 40 h 721"/>
                <a:gd name="T46" fmla="*/ 7 w 1523"/>
                <a:gd name="T47" fmla="*/ 50 h 721"/>
                <a:gd name="T48" fmla="*/ 2 w 1523"/>
                <a:gd name="T49" fmla="*/ 62 h 721"/>
                <a:gd name="T50" fmla="*/ 0 w 1523"/>
                <a:gd name="T51" fmla="*/ 560 h 721"/>
                <a:gd name="T52" fmla="*/ 4 w 1523"/>
                <a:gd name="T53" fmla="*/ 574 h 721"/>
                <a:gd name="T54" fmla="*/ 11 w 1523"/>
                <a:gd name="T55" fmla="*/ 586 h 721"/>
                <a:gd name="T56" fmla="*/ 23 w 1523"/>
                <a:gd name="T57" fmla="*/ 598 h 721"/>
                <a:gd name="T58" fmla="*/ 38 w 1523"/>
                <a:gd name="T59" fmla="*/ 607 h 721"/>
                <a:gd name="T60" fmla="*/ 54 w 1523"/>
                <a:gd name="T61" fmla="*/ 615 h 721"/>
                <a:gd name="T62" fmla="*/ 74 w 1523"/>
                <a:gd name="T63" fmla="*/ 622 h 721"/>
                <a:gd name="T64" fmla="*/ 95 w 1523"/>
                <a:gd name="T65" fmla="*/ 627 h 721"/>
                <a:gd name="T66" fmla="*/ 119 w 1523"/>
                <a:gd name="T67" fmla="*/ 628 h 721"/>
                <a:gd name="T68" fmla="*/ 123 w 1523"/>
                <a:gd name="T69" fmla="*/ 720 h 721"/>
                <a:gd name="T70" fmla="*/ 1403 w 1523"/>
                <a:gd name="T71" fmla="*/ 628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23"/>
                <a:gd name="T109" fmla="*/ 0 h 721"/>
                <a:gd name="T110" fmla="*/ 1523 w 1523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23" h="721">
                  <a:moveTo>
                    <a:pt x="1403" y="628"/>
                  </a:moveTo>
                  <a:lnTo>
                    <a:pt x="1413" y="628"/>
                  </a:lnTo>
                  <a:lnTo>
                    <a:pt x="1425" y="627"/>
                  </a:lnTo>
                  <a:lnTo>
                    <a:pt x="1435" y="625"/>
                  </a:lnTo>
                  <a:lnTo>
                    <a:pt x="1446" y="622"/>
                  </a:lnTo>
                  <a:lnTo>
                    <a:pt x="1455" y="619"/>
                  </a:lnTo>
                  <a:lnTo>
                    <a:pt x="1465" y="615"/>
                  </a:lnTo>
                  <a:lnTo>
                    <a:pt x="1474" y="612"/>
                  </a:lnTo>
                  <a:lnTo>
                    <a:pt x="1483" y="607"/>
                  </a:lnTo>
                  <a:lnTo>
                    <a:pt x="1490" y="603"/>
                  </a:lnTo>
                  <a:lnTo>
                    <a:pt x="1497" y="598"/>
                  </a:lnTo>
                  <a:lnTo>
                    <a:pt x="1503" y="592"/>
                  </a:lnTo>
                  <a:lnTo>
                    <a:pt x="1509" y="586"/>
                  </a:lnTo>
                  <a:lnTo>
                    <a:pt x="1513" y="580"/>
                  </a:lnTo>
                  <a:lnTo>
                    <a:pt x="1517" y="574"/>
                  </a:lnTo>
                  <a:lnTo>
                    <a:pt x="1519" y="568"/>
                  </a:lnTo>
                  <a:lnTo>
                    <a:pt x="1522" y="560"/>
                  </a:lnTo>
                  <a:lnTo>
                    <a:pt x="1522" y="68"/>
                  </a:lnTo>
                  <a:lnTo>
                    <a:pt x="1519" y="62"/>
                  </a:lnTo>
                  <a:lnTo>
                    <a:pt x="1517" y="56"/>
                  </a:lnTo>
                  <a:lnTo>
                    <a:pt x="1513" y="50"/>
                  </a:lnTo>
                  <a:lnTo>
                    <a:pt x="1509" y="44"/>
                  </a:lnTo>
                  <a:lnTo>
                    <a:pt x="1503" y="40"/>
                  </a:lnTo>
                  <a:lnTo>
                    <a:pt x="1497" y="34"/>
                  </a:lnTo>
                  <a:lnTo>
                    <a:pt x="1490" y="29"/>
                  </a:lnTo>
                  <a:lnTo>
                    <a:pt x="1483" y="23"/>
                  </a:lnTo>
                  <a:lnTo>
                    <a:pt x="1474" y="19"/>
                  </a:lnTo>
                  <a:lnTo>
                    <a:pt x="1465" y="15"/>
                  </a:lnTo>
                  <a:lnTo>
                    <a:pt x="1455" y="12"/>
                  </a:lnTo>
                  <a:lnTo>
                    <a:pt x="1446" y="8"/>
                  </a:lnTo>
                  <a:lnTo>
                    <a:pt x="1435" y="6"/>
                  </a:lnTo>
                  <a:lnTo>
                    <a:pt x="1425" y="3"/>
                  </a:lnTo>
                  <a:lnTo>
                    <a:pt x="1413" y="2"/>
                  </a:lnTo>
                  <a:lnTo>
                    <a:pt x="1403" y="0"/>
                  </a:lnTo>
                  <a:lnTo>
                    <a:pt x="119" y="0"/>
                  </a:lnTo>
                  <a:lnTo>
                    <a:pt x="107" y="2"/>
                  </a:lnTo>
                  <a:lnTo>
                    <a:pt x="95" y="3"/>
                  </a:lnTo>
                  <a:lnTo>
                    <a:pt x="84" y="6"/>
                  </a:lnTo>
                  <a:lnTo>
                    <a:pt x="74" y="8"/>
                  </a:lnTo>
                  <a:lnTo>
                    <a:pt x="64" y="12"/>
                  </a:lnTo>
                  <a:lnTo>
                    <a:pt x="54" y="15"/>
                  </a:lnTo>
                  <a:lnTo>
                    <a:pt x="46" y="19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3" y="34"/>
                  </a:lnTo>
                  <a:lnTo>
                    <a:pt x="17" y="40"/>
                  </a:lnTo>
                  <a:lnTo>
                    <a:pt x="11" y="44"/>
                  </a:lnTo>
                  <a:lnTo>
                    <a:pt x="7" y="50"/>
                  </a:lnTo>
                  <a:lnTo>
                    <a:pt x="4" y="56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0" y="560"/>
                  </a:lnTo>
                  <a:lnTo>
                    <a:pt x="2" y="568"/>
                  </a:lnTo>
                  <a:lnTo>
                    <a:pt x="4" y="574"/>
                  </a:lnTo>
                  <a:lnTo>
                    <a:pt x="7" y="580"/>
                  </a:lnTo>
                  <a:lnTo>
                    <a:pt x="11" y="586"/>
                  </a:lnTo>
                  <a:lnTo>
                    <a:pt x="17" y="592"/>
                  </a:lnTo>
                  <a:lnTo>
                    <a:pt x="23" y="598"/>
                  </a:lnTo>
                  <a:lnTo>
                    <a:pt x="30" y="603"/>
                  </a:lnTo>
                  <a:lnTo>
                    <a:pt x="38" y="607"/>
                  </a:lnTo>
                  <a:lnTo>
                    <a:pt x="46" y="612"/>
                  </a:lnTo>
                  <a:lnTo>
                    <a:pt x="54" y="615"/>
                  </a:lnTo>
                  <a:lnTo>
                    <a:pt x="64" y="619"/>
                  </a:lnTo>
                  <a:lnTo>
                    <a:pt x="74" y="622"/>
                  </a:lnTo>
                  <a:lnTo>
                    <a:pt x="84" y="625"/>
                  </a:lnTo>
                  <a:lnTo>
                    <a:pt x="95" y="627"/>
                  </a:lnTo>
                  <a:lnTo>
                    <a:pt x="107" y="628"/>
                  </a:lnTo>
                  <a:lnTo>
                    <a:pt x="119" y="628"/>
                  </a:lnTo>
                  <a:lnTo>
                    <a:pt x="231" y="628"/>
                  </a:lnTo>
                  <a:lnTo>
                    <a:pt x="123" y="720"/>
                  </a:lnTo>
                  <a:lnTo>
                    <a:pt x="382" y="628"/>
                  </a:lnTo>
                  <a:lnTo>
                    <a:pt x="1403" y="628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6304" name="Text Box 239"/>
            <p:cNvSpPr txBox="1">
              <a:spLocks noChangeArrowheads="1"/>
            </p:cNvSpPr>
            <p:nvPr/>
          </p:nvSpPr>
          <p:spPr bwMode="auto">
            <a:xfrm>
              <a:off x="2495" y="1651"/>
              <a:ext cx="129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the IP address for www.nominum.com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68848" name="Line 240"/>
          <p:cNvSpPr>
            <a:spLocks noChangeShapeType="1"/>
          </p:cNvSpPr>
          <p:nvPr/>
        </p:nvSpPr>
        <p:spPr bwMode="auto">
          <a:xfrm flipV="1">
            <a:off x="1817688" y="3671888"/>
            <a:ext cx="571500" cy="7747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2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Resolution Process</a:t>
            </a:r>
          </a:p>
        </p:txBody>
      </p:sp>
      <p:sp>
        <p:nvSpPr>
          <p:cNvPr id="46088" name="Rectangle 24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name server </a:t>
            </a:r>
            <a:r>
              <a:rPr lang="en-US" altLang="zh-CN" sz="2800" i="1" smtClean="0">
                <a:ea typeface="SimSun" pitchFamily="2" charset="-122"/>
              </a:rPr>
              <a:t>dakota</a:t>
            </a:r>
            <a:r>
              <a:rPr lang="en-US" altLang="zh-CN" sz="2800" smtClean="0">
                <a:ea typeface="SimSun" pitchFamily="2" charset="-122"/>
              </a:rPr>
              <a:t> responds to </a:t>
            </a:r>
            <a:r>
              <a:rPr lang="en-US" altLang="zh-CN" sz="2800" i="1" smtClean="0">
                <a:ea typeface="SimSun" pitchFamily="2" charset="-122"/>
              </a:rPr>
              <a:t>annie</a:t>
            </a:r>
            <a:r>
              <a:rPr lang="en-US" altLang="zh-CN" sz="2800" smtClean="0">
                <a:ea typeface="SimSun" pitchFamily="2" charset="-122"/>
              </a:rPr>
              <a:t> with </a:t>
            </a:r>
            <a:r>
              <a:rPr lang="en-US" altLang="zh-CN" sz="2800" i="1" smtClean="0">
                <a:ea typeface="SimSun" pitchFamily="2" charset="-122"/>
              </a:rPr>
              <a:t>www.nominum.com’s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sp>
        <p:nvSpPr>
          <p:cNvPr id="46089" name="Text Box 243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www.nominum.com.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6090" name="Text Box 244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091" name="Text Box 245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6092" name="Group 246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6200" name="AutoShape 247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1" name="AutoShape 248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2" name="Line 249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3" name="Freeform 250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4" name="Freeform 251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5" name="Freeform 252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6" name="Line 253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07" name="AutoShape 254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8" name="AutoShape 255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9" name="AutoShape 256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0" name="AutoShape 257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1" name="AutoShape 258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2" name="AutoShape 259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3" name="AutoShape 260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4" name="AutoShape 261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5" name="AutoShape 262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6" name="AutoShape 263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7" name="Oval 264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8" name="Oval 265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9" name="Freeform 266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0" name="AutoShape 267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1" name="AutoShape 268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2" name="AutoShape 269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3" name="AutoShape 270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4" name="AutoShape 271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5" name="AutoShape 272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226" name="Group 273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6283" name="Line 274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4" name="Line 275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5" name="Line 276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6" name="Line 277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" name="Line 278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" name="Line 279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9" name="Line 280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0" name="Line 281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1" name="Line 282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" name="Line 283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3" name="Line 284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4" name="Line 285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5" name="Line 286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6" name="Line 287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7" name="Line 288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8" name="Line 289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9" name="Line 290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0" name="Line 291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1" name="Line 292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2" name="Line 293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227" name="AutoShape 294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8" name="AutoShape 295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9" name="AutoShape 296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0" name="AutoShape 297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1" name="AutoShape 298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232" name="Group 299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6263" name="Line 300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4" name="Line 301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5" name="Line 302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6" name="Line 303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7" name="Line 304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8" name="Line 305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9" name="Line 306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0" name="Line 307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1" name="Line 308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2" name="Line 309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3" name="Line 310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4" name="Line 311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5" name="Line 312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6" name="Line 313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7" name="Line 314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8" name="Line 315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79" name="Line 316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0" name="Line 317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1" name="Line 318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2" name="Line 319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233" name="AutoShape 320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4" name="AutoShape 321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5" name="AutoShape 322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6" name="AutoShape 323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37" name="AutoShape 324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238" name="Group 325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6243" name="Line 326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4" name="Line 327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5" name="Line 328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6" name="Line 329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7" name="Line 330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8" name="Line 331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49" name="Line 332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0" name="Line 333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1" name="Line 334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2" name="Line 335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3" name="Line 336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4" name="Line 337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5" name="Line 338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6" name="Line 339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7" name="Line 340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8" name="Line 341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59" name="Line 342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0" name="Line 343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1" name="Line 344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62" name="Line 345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239" name="AutoShape 346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0" name="Freeform 347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41" name="AutoShape 348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2" name="Freeform 349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3" name="Text Box 350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6094" name="Group 351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6097" name="AutoShape 352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8" name="AutoShape 353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9" name="Line 354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Freeform 355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356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Freeform 357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358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AutoShape 359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5" name="AutoShape 360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6" name="AutoShape 361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7" name="AutoShape 362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8" name="AutoShape 363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9" name="AutoShape 364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0" name="AutoShape 365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1" name="AutoShape 366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2" name="AutoShape 367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3" name="AutoShape 368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4" name="Oval 369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5" name="Oval 370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6" name="Freeform 371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7" name="AutoShape 372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8" name="AutoShape 373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9" name="AutoShape 374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0" name="AutoShape 375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1" name="AutoShape 376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2" name="AutoShape 377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123" name="Group 378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6180" name="Line 379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1" name="Line 380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2" name="Line 381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3" name="Line 382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4" name="Line 383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5" name="Line 384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6" name="Line 385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7" name="Line 386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8" name="Line 387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9" name="Line 388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0" name="Line 389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1" name="Line 390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2" name="Line 391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3" name="Line 392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4" name="Line 393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5" name="Line 394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6" name="Line 395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7" name="Line 396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8" name="Line 397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99" name="Line 398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4" name="AutoShape 399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5" name="AutoShape 400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6" name="AutoShape 401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7" name="AutoShape 402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8" name="AutoShape 403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129" name="Group 404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6160" name="Line 405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Line 406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2" name="Line 407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Line 408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Line 409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Line 410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6" name="Line 411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7" name="Line 412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8" name="Line 413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9" name="Line 414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0" name="Line 415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1" name="Line 416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2" name="Line 417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3" name="Line 418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4" name="Line 419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5" name="Line 420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6" name="Line 421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7" name="Line 422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8" name="Line 423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9" name="Line 424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30" name="AutoShape 425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1" name="AutoShape 426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2" name="AutoShape 427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3" name="AutoShape 428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4" name="AutoShape 429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6135" name="Group 430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6140" name="Line 431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432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433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434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435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436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6" name="Line 437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Line 438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Line 439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Line 440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Line 441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1" name="Line 442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Line 443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3" name="Line 444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Line 445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Line 446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6" name="Line 447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7" name="Line 448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8" name="Line 449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Line 450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36" name="AutoShape 451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7" name="Freeform 452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8" name="AutoShape 453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9" name="Freeform 454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5" name="Text Box 455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096" name="Text Box 456"/>
          <p:cNvSpPr txBox="1">
            <a:spLocks noChangeArrowheads="1"/>
          </p:cNvSpPr>
          <p:nvPr/>
        </p:nvSpPr>
        <p:spPr bwMode="auto">
          <a:xfrm>
            <a:off x="3994150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4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</a:t>
            </a:r>
            <a:r>
              <a:rPr lang="en-US" altLang="zh-CN" sz="2200" b="1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ftp</a:t>
            </a: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Resolution Process (Caching)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86800" cy="480060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After the previous query, the name server </a:t>
            </a:r>
            <a:r>
              <a:rPr lang="en-US" altLang="zh-CN" sz="2400" i="1" smtClean="0">
                <a:ea typeface="SimSun" pitchFamily="2" charset="-122"/>
              </a:rPr>
              <a:t>dakota</a:t>
            </a:r>
            <a:r>
              <a:rPr lang="en-US" altLang="zh-CN" sz="2400" smtClean="0">
                <a:ea typeface="SimSun" pitchFamily="2" charset="-122"/>
              </a:rPr>
              <a:t> now knows: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names and IP addresses of the </a:t>
            </a:r>
            <a:r>
              <a:rPr lang="en-US" altLang="zh-CN" sz="2400" i="1" smtClean="0">
                <a:ea typeface="SimSun" pitchFamily="2" charset="-122"/>
              </a:rPr>
              <a:t>com</a:t>
            </a:r>
            <a:r>
              <a:rPr lang="en-US" altLang="zh-CN" sz="2400" smtClean="0">
                <a:ea typeface="SimSun" pitchFamily="2" charset="-122"/>
              </a:rPr>
              <a:t> name servers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names and IP addresses of the </a:t>
            </a:r>
            <a:r>
              <a:rPr lang="en-US" altLang="zh-CN" sz="2400" i="1" smtClean="0">
                <a:ea typeface="SimSun" pitchFamily="2" charset="-122"/>
              </a:rPr>
              <a:t>nominum.com</a:t>
            </a:r>
            <a:r>
              <a:rPr lang="en-US" altLang="zh-CN" sz="2400" smtClean="0">
                <a:ea typeface="SimSun" pitchFamily="2" charset="-122"/>
              </a:rPr>
              <a:t> name servers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The IP address of </a:t>
            </a:r>
            <a:r>
              <a:rPr lang="en-US" altLang="zh-CN" sz="2400" i="1" smtClean="0">
                <a:ea typeface="SimSun" pitchFamily="2" charset="-122"/>
              </a:rPr>
              <a:t>www.nominum.com</a:t>
            </a:r>
            <a:endParaRPr lang="en-US" altLang="zh-CN" sz="2400" smtClean="0">
              <a:ea typeface="SimSun" pitchFamily="2" charset="-122"/>
            </a:endParaRPr>
          </a:p>
          <a:p>
            <a:pPr eaLnBrk="1" hangingPunct="1"/>
            <a:r>
              <a:rPr lang="en-US" altLang="zh-CN" sz="2400" smtClean="0">
                <a:ea typeface="SimSun" pitchFamily="2" charset="-122"/>
              </a:rPr>
              <a:t>Let’s look at the resolution process again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7111" name="AutoShape 6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2" name="Freeform 7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Freeform 8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Freeform 9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Freeform 10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Freeform 11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AutoShape 12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8" name="AutoShape 13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9" name="AutoShape 14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0" name="AutoShape 15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1" name="AutoShape 16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2" name="AutoShape 17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AutoShape 20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6" name="Freeform 21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Freeform 22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Freeform 23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Freeform 24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Freeform 25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Freeform 26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Freeform 27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AutoShape 28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4" name="AutoShape 29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5" name="AutoShape 30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6" name="AutoShape 31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110" name="Text Box 32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133600" y="5867400"/>
            <a:ext cx="3635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ftp.nominum.com.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 flipV="1">
            <a:off x="1751013" y="3673475"/>
            <a:ext cx="635000" cy="841375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4343400"/>
            <a:ext cx="2344738" cy="1011238"/>
            <a:chOff x="1543" y="3507"/>
            <a:chExt cx="1625" cy="721"/>
          </a:xfrm>
        </p:grpSpPr>
        <p:sp>
          <p:nvSpPr>
            <p:cNvPr id="48583" name="Freeform 5"/>
            <p:cNvSpPr>
              <a:spLocks/>
            </p:cNvSpPr>
            <p:nvPr/>
          </p:nvSpPr>
          <p:spPr bwMode="auto">
            <a:xfrm>
              <a:off x="1543" y="3507"/>
              <a:ext cx="1625" cy="721"/>
            </a:xfrm>
            <a:custGeom>
              <a:avLst/>
              <a:gdLst>
                <a:gd name="T0" fmla="*/ 1508 w 1625"/>
                <a:gd name="T1" fmla="*/ 94 h 721"/>
                <a:gd name="T2" fmla="*/ 1531 w 1625"/>
                <a:gd name="T3" fmla="*/ 98 h 721"/>
                <a:gd name="T4" fmla="*/ 1553 w 1625"/>
                <a:gd name="T5" fmla="*/ 104 h 721"/>
                <a:gd name="T6" fmla="*/ 1572 w 1625"/>
                <a:gd name="T7" fmla="*/ 111 h 721"/>
                <a:gd name="T8" fmla="*/ 1589 w 1625"/>
                <a:gd name="T9" fmla="*/ 121 h 721"/>
                <a:gd name="T10" fmla="*/ 1603 w 1625"/>
                <a:gd name="T11" fmla="*/ 132 h 721"/>
                <a:gd name="T12" fmla="*/ 1613 w 1625"/>
                <a:gd name="T13" fmla="*/ 142 h 721"/>
                <a:gd name="T14" fmla="*/ 1620 w 1625"/>
                <a:gd name="T15" fmla="*/ 154 h 721"/>
                <a:gd name="T16" fmla="*/ 1624 w 1625"/>
                <a:gd name="T17" fmla="*/ 652 h 721"/>
                <a:gd name="T18" fmla="*/ 1618 w 1625"/>
                <a:gd name="T19" fmla="*/ 666 h 721"/>
                <a:gd name="T20" fmla="*/ 1610 w 1625"/>
                <a:gd name="T21" fmla="*/ 678 h 721"/>
                <a:gd name="T22" fmla="*/ 1597 w 1625"/>
                <a:gd name="T23" fmla="*/ 690 h 721"/>
                <a:gd name="T24" fmla="*/ 1582 w 1625"/>
                <a:gd name="T25" fmla="*/ 699 h 721"/>
                <a:gd name="T26" fmla="*/ 1563 w 1625"/>
                <a:gd name="T27" fmla="*/ 707 h 721"/>
                <a:gd name="T28" fmla="*/ 1543 w 1625"/>
                <a:gd name="T29" fmla="*/ 714 h 721"/>
                <a:gd name="T30" fmla="*/ 1520 w 1625"/>
                <a:gd name="T31" fmla="*/ 718 h 721"/>
                <a:gd name="T32" fmla="*/ 1497 w 1625"/>
                <a:gd name="T33" fmla="*/ 720 h 721"/>
                <a:gd name="T34" fmla="*/ 115 w 1625"/>
                <a:gd name="T35" fmla="*/ 720 h 721"/>
                <a:gd name="T36" fmla="*/ 91 w 1625"/>
                <a:gd name="T37" fmla="*/ 717 h 721"/>
                <a:gd name="T38" fmla="*/ 69 w 1625"/>
                <a:gd name="T39" fmla="*/ 711 h 721"/>
                <a:gd name="T40" fmla="*/ 50 w 1625"/>
                <a:gd name="T41" fmla="*/ 704 h 721"/>
                <a:gd name="T42" fmla="*/ 33 w 1625"/>
                <a:gd name="T43" fmla="*/ 695 h 721"/>
                <a:gd name="T44" fmla="*/ 18 w 1625"/>
                <a:gd name="T45" fmla="*/ 684 h 721"/>
                <a:gd name="T46" fmla="*/ 8 w 1625"/>
                <a:gd name="T47" fmla="*/ 672 h 721"/>
                <a:gd name="T48" fmla="*/ 2 w 1625"/>
                <a:gd name="T49" fmla="*/ 660 h 721"/>
                <a:gd name="T50" fmla="*/ 0 w 1625"/>
                <a:gd name="T51" fmla="*/ 160 h 721"/>
                <a:gd name="T52" fmla="*/ 5 w 1625"/>
                <a:gd name="T53" fmla="*/ 148 h 721"/>
                <a:gd name="T54" fmla="*/ 13 w 1625"/>
                <a:gd name="T55" fmla="*/ 136 h 721"/>
                <a:gd name="T56" fmla="*/ 25 w 1625"/>
                <a:gd name="T57" fmla="*/ 126 h 721"/>
                <a:gd name="T58" fmla="*/ 42 w 1625"/>
                <a:gd name="T59" fmla="*/ 115 h 721"/>
                <a:gd name="T60" fmla="*/ 59 w 1625"/>
                <a:gd name="T61" fmla="*/ 107 h 721"/>
                <a:gd name="T62" fmla="*/ 80 w 1625"/>
                <a:gd name="T63" fmla="*/ 100 h 721"/>
                <a:gd name="T64" fmla="*/ 103 w 1625"/>
                <a:gd name="T65" fmla="*/ 95 h 721"/>
                <a:gd name="T66" fmla="*/ 127 w 1625"/>
                <a:gd name="T67" fmla="*/ 92 h 721"/>
                <a:gd name="T68" fmla="*/ 131 w 1625"/>
                <a:gd name="T69" fmla="*/ 0 h 721"/>
                <a:gd name="T70" fmla="*/ 1497 w 1625"/>
                <a:gd name="T71" fmla="*/ 92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5"/>
                <a:gd name="T109" fmla="*/ 0 h 721"/>
                <a:gd name="T110" fmla="*/ 1625 w 1625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5" h="721">
                  <a:moveTo>
                    <a:pt x="1497" y="92"/>
                  </a:moveTo>
                  <a:lnTo>
                    <a:pt x="1508" y="94"/>
                  </a:lnTo>
                  <a:lnTo>
                    <a:pt x="1520" y="95"/>
                  </a:lnTo>
                  <a:lnTo>
                    <a:pt x="1531" y="98"/>
                  </a:lnTo>
                  <a:lnTo>
                    <a:pt x="1543" y="100"/>
                  </a:lnTo>
                  <a:lnTo>
                    <a:pt x="1553" y="104"/>
                  </a:lnTo>
                  <a:lnTo>
                    <a:pt x="1563" y="107"/>
                  </a:lnTo>
                  <a:lnTo>
                    <a:pt x="1572" y="111"/>
                  </a:lnTo>
                  <a:lnTo>
                    <a:pt x="1582" y="115"/>
                  </a:lnTo>
                  <a:lnTo>
                    <a:pt x="1589" y="121"/>
                  </a:lnTo>
                  <a:lnTo>
                    <a:pt x="1597" y="126"/>
                  </a:lnTo>
                  <a:lnTo>
                    <a:pt x="1603" y="132"/>
                  </a:lnTo>
                  <a:lnTo>
                    <a:pt x="1610" y="136"/>
                  </a:lnTo>
                  <a:lnTo>
                    <a:pt x="1613" y="142"/>
                  </a:lnTo>
                  <a:lnTo>
                    <a:pt x="1618" y="148"/>
                  </a:lnTo>
                  <a:lnTo>
                    <a:pt x="1620" y="154"/>
                  </a:lnTo>
                  <a:lnTo>
                    <a:pt x="1624" y="160"/>
                  </a:lnTo>
                  <a:lnTo>
                    <a:pt x="1624" y="652"/>
                  </a:lnTo>
                  <a:lnTo>
                    <a:pt x="1620" y="660"/>
                  </a:lnTo>
                  <a:lnTo>
                    <a:pt x="1618" y="666"/>
                  </a:lnTo>
                  <a:lnTo>
                    <a:pt x="1613" y="672"/>
                  </a:lnTo>
                  <a:lnTo>
                    <a:pt x="1610" y="678"/>
                  </a:lnTo>
                  <a:lnTo>
                    <a:pt x="1603" y="684"/>
                  </a:lnTo>
                  <a:lnTo>
                    <a:pt x="1597" y="690"/>
                  </a:lnTo>
                  <a:lnTo>
                    <a:pt x="1589" y="695"/>
                  </a:lnTo>
                  <a:lnTo>
                    <a:pt x="1582" y="699"/>
                  </a:lnTo>
                  <a:lnTo>
                    <a:pt x="1572" y="704"/>
                  </a:lnTo>
                  <a:lnTo>
                    <a:pt x="1563" y="707"/>
                  </a:lnTo>
                  <a:lnTo>
                    <a:pt x="1553" y="711"/>
                  </a:lnTo>
                  <a:lnTo>
                    <a:pt x="1543" y="714"/>
                  </a:lnTo>
                  <a:lnTo>
                    <a:pt x="1531" y="717"/>
                  </a:lnTo>
                  <a:lnTo>
                    <a:pt x="1520" y="718"/>
                  </a:lnTo>
                  <a:lnTo>
                    <a:pt x="1508" y="720"/>
                  </a:lnTo>
                  <a:lnTo>
                    <a:pt x="1497" y="720"/>
                  </a:lnTo>
                  <a:lnTo>
                    <a:pt x="127" y="720"/>
                  </a:lnTo>
                  <a:lnTo>
                    <a:pt x="115" y="720"/>
                  </a:lnTo>
                  <a:lnTo>
                    <a:pt x="103" y="718"/>
                  </a:lnTo>
                  <a:lnTo>
                    <a:pt x="91" y="717"/>
                  </a:lnTo>
                  <a:lnTo>
                    <a:pt x="80" y="714"/>
                  </a:lnTo>
                  <a:lnTo>
                    <a:pt x="69" y="711"/>
                  </a:lnTo>
                  <a:lnTo>
                    <a:pt x="59" y="707"/>
                  </a:lnTo>
                  <a:lnTo>
                    <a:pt x="50" y="704"/>
                  </a:lnTo>
                  <a:lnTo>
                    <a:pt x="42" y="699"/>
                  </a:lnTo>
                  <a:lnTo>
                    <a:pt x="33" y="695"/>
                  </a:lnTo>
                  <a:lnTo>
                    <a:pt x="25" y="690"/>
                  </a:lnTo>
                  <a:lnTo>
                    <a:pt x="18" y="684"/>
                  </a:lnTo>
                  <a:lnTo>
                    <a:pt x="13" y="678"/>
                  </a:lnTo>
                  <a:lnTo>
                    <a:pt x="8" y="672"/>
                  </a:lnTo>
                  <a:lnTo>
                    <a:pt x="5" y="666"/>
                  </a:lnTo>
                  <a:lnTo>
                    <a:pt x="2" y="660"/>
                  </a:lnTo>
                  <a:lnTo>
                    <a:pt x="0" y="652"/>
                  </a:lnTo>
                  <a:lnTo>
                    <a:pt x="0" y="160"/>
                  </a:lnTo>
                  <a:lnTo>
                    <a:pt x="2" y="154"/>
                  </a:lnTo>
                  <a:lnTo>
                    <a:pt x="5" y="148"/>
                  </a:lnTo>
                  <a:lnTo>
                    <a:pt x="8" y="142"/>
                  </a:lnTo>
                  <a:lnTo>
                    <a:pt x="13" y="136"/>
                  </a:lnTo>
                  <a:lnTo>
                    <a:pt x="18" y="132"/>
                  </a:lnTo>
                  <a:lnTo>
                    <a:pt x="25" y="126"/>
                  </a:lnTo>
                  <a:lnTo>
                    <a:pt x="33" y="121"/>
                  </a:lnTo>
                  <a:lnTo>
                    <a:pt x="42" y="115"/>
                  </a:lnTo>
                  <a:lnTo>
                    <a:pt x="50" y="111"/>
                  </a:lnTo>
                  <a:lnTo>
                    <a:pt x="59" y="107"/>
                  </a:lnTo>
                  <a:lnTo>
                    <a:pt x="69" y="104"/>
                  </a:lnTo>
                  <a:lnTo>
                    <a:pt x="80" y="100"/>
                  </a:lnTo>
                  <a:lnTo>
                    <a:pt x="91" y="98"/>
                  </a:lnTo>
                  <a:lnTo>
                    <a:pt x="103" y="95"/>
                  </a:lnTo>
                  <a:lnTo>
                    <a:pt x="115" y="94"/>
                  </a:lnTo>
                  <a:lnTo>
                    <a:pt x="127" y="92"/>
                  </a:lnTo>
                  <a:lnTo>
                    <a:pt x="246" y="92"/>
                  </a:lnTo>
                  <a:lnTo>
                    <a:pt x="131" y="0"/>
                  </a:lnTo>
                  <a:lnTo>
                    <a:pt x="408" y="92"/>
                  </a:lnTo>
                  <a:lnTo>
                    <a:pt x="1497" y="92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584" name="Text Box 6"/>
            <p:cNvSpPr txBox="1">
              <a:spLocks noChangeArrowheads="1"/>
            </p:cNvSpPr>
            <p:nvPr/>
          </p:nvSpPr>
          <p:spPr bwMode="auto">
            <a:xfrm>
              <a:off x="1714" y="3651"/>
              <a:ext cx="1385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ftp.nominum.com?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4813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Resolution Process (Caching)</a:t>
            </a:r>
          </a:p>
        </p:txBody>
      </p:sp>
      <p:sp>
        <p:nvSpPr>
          <p:cNvPr id="48134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workstation </a:t>
            </a:r>
            <a:r>
              <a:rPr lang="en-US" altLang="zh-CN" sz="2800" i="1" smtClean="0">
                <a:ea typeface="SimSun" pitchFamily="2" charset="-122"/>
              </a:rPr>
              <a:t>annie</a:t>
            </a:r>
            <a:r>
              <a:rPr lang="en-US" altLang="zh-CN" sz="2800" smtClean="0">
                <a:ea typeface="SimSun" pitchFamily="2" charset="-122"/>
              </a:rPr>
              <a:t> asks its configured name server, </a:t>
            </a:r>
            <a:r>
              <a:rPr lang="en-US" altLang="zh-CN" sz="2800" i="1" smtClean="0">
                <a:ea typeface="SimSun" pitchFamily="2" charset="-122"/>
              </a:rPr>
              <a:t>dakota,</a:t>
            </a:r>
            <a:r>
              <a:rPr lang="en-US" altLang="zh-CN" sz="2800" smtClean="0">
                <a:ea typeface="SimSun" pitchFamily="2" charset="-122"/>
              </a:rPr>
              <a:t> for </a:t>
            </a:r>
            <a:r>
              <a:rPr lang="en-US" altLang="zh-CN" sz="2800" i="1" smtClean="0">
                <a:ea typeface="SimSun" pitchFamily="2" charset="-122"/>
              </a:rPr>
              <a:t>ftp.nominum.com’s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grpSp>
        <p:nvGrpSpPr>
          <p:cNvPr id="48135" name="Group 9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8557" name="AutoShape 10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58" name="Freeform 11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59" name="Freeform 12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60" name="Freeform 13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61" name="Freeform 14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62" name="Freeform 15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63" name="AutoShape 16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4" name="AutoShape 17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5" name="AutoShape 18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6" name="AutoShape 19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7" name="AutoShape 20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8" name="AutoShape 21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69" name="Line 22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0" name="Line 23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71" name="AutoShape 24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72" name="Freeform 25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3" name="Freeform 26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74" name="Freeform 27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5" name="Freeform 28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6" name="Freeform 29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7" name="Freeform 30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8" name="Freeform 31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9" name="AutoShape 32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80" name="AutoShape 33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81" name="AutoShape 34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582" name="AutoShape 35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136" name="Group 36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8454" name="AutoShape 37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55" name="AutoShape 38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56" name="Line 39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57" name="Freeform 40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58" name="Freeform 41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59" name="Freeform 42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60" name="Line 43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61" name="AutoShape 44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2" name="AutoShape 45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3" name="AutoShape 46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4" name="AutoShape 47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5" name="AutoShape 48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6" name="AutoShape 49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7" name="AutoShape 50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8" name="AutoShape 51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69" name="AutoShape 52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0" name="AutoShape 53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1" name="Oval 54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2" name="Oval 55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3" name="Freeform 56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74" name="AutoShape 57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5" name="AutoShape 58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6" name="AutoShape 59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7" name="AutoShape 60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8" name="AutoShape 61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79" name="AutoShape 62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480" name="Group 63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8537" name="Line 64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8" name="Line 65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9" name="Line 66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0" name="Line 67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1" name="Line 68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2" name="Line 69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3" name="Line 70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4" name="Line 71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5" name="Line 72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6" name="Line 73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7" name="Line 74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8" name="Line 75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49" name="Line 76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0" name="Line 77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1" name="Line 78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2" name="Line 79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3" name="Line 80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4" name="Line 81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5" name="Line 82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56" name="Line 83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481" name="AutoShape 84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2" name="AutoShape 85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3" name="AutoShape 86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4" name="AutoShape 87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5" name="AutoShape 88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486" name="Group 89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8517" name="Line 90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8" name="Line 91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9" name="Line 92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0" name="Line 93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1" name="Line 94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2" name="Line 95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3" name="Line 96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4" name="Line 97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5" name="Line 98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6" name="Line 99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7" name="Line 100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8" name="Line 101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29" name="Line 102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0" name="Line 103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1" name="Line 104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2" name="Line 105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3" name="Line 106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4" name="Line 107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5" name="Line 108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36" name="Line 109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487" name="AutoShape 110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8" name="AutoShape 111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89" name="AutoShape 112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90" name="AutoShape 113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91" name="AutoShape 114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492" name="Group 115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8497" name="Line 116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98" name="Line 117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99" name="Line 118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0" name="Line 119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1" name="Line 120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2" name="Line 121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3" name="Line 122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4" name="Line 123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5" name="Line 124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6" name="Line 125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7" name="Line 126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8" name="Line 127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09" name="Line 128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0" name="Line 129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1" name="Line 130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2" name="Line 131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3" name="Line 132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4" name="Line 133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5" name="Line 134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16" name="Line 135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493" name="AutoShape 136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94" name="Freeform 137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495" name="AutoShape 138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496" name="Freeform 139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7" name="Group 140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48351" name="AutoShape 141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52" name="AutoShape 142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53" name="Line 143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4" name="Freeform 144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55" name="Freeform 145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56" name="Freeform 146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57" name="Line 147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8" name="AutoShape 148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59" name="AutoShape 149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0" name="AutoShape 150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1" name="AutoShape 151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2" name="AutoShape 152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3" name="AutoShape 153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4" name="AutoShape 154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5" name="AutoShape 155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6" name="AutoShape 156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7" name="AutoShape 157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8" name="Oval 158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69" name="Oval 159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0" name="Freeform 160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71" name="AutoShape 161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2" name="AutoShape 162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3" name="AutoShape 163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4" name="AutoShape 164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5" name="AutoShape 165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6" name="AutoShape 166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377" name="Group 167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48434" name="Line 168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5" name="Line 169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6" name="Line 170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7" name="Line 171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8" name="Line 172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9" name="Line 173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0" name="Line 174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1" name="Line 175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2" name="Line 176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3" name="Line 177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4" name="Line 178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5" name="Line 179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6" name="Line 180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7" name="Line 181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8" name="Line 182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49" name="Line 183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50" name="Line 184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51" name="Line 185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52" name="Line 186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53" name="Line 187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78" name="AutoShape 188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79" name="AutoShape 189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0" name="AutoShape 190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1" name="AutoShape 191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2" name="AutoShape 192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383" name="Group 193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48414" name="Line 194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5" name="Line 195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6" name="Line 196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7" name="Line 197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8" name="Line 198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9" name="Line 199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0" name="Line 200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1" name="Line 201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2" name="Line 202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3" name="Line 203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4" name="Line 204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5" name="Line 205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6" name="Line 206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7" name="Line 207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8" name="Line 208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29" name="Line 209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0" name="Line 210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1" name="Line 211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2" name="Line 212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33" name="Line 213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84" name="AutoShape 214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5" name="AutoShape 215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6" name="AutoShape 216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7" name="AutoShape 217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88" name="AutoShape 218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389" name="Group 219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48394" name="Line 220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95" name="Line 221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96" name="Line 222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97" name="Line 223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98" name="Line 224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99" name="Line 225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0" name="Line 226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1" name="Line 227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2" name="Line 228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3" name="Line 229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4" name="Line 230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5" name="Line 231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6" name="Line 232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7" name="Line 233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8" name="Line 234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09" name="Line 235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0" name="Line 236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1" name="Line 237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2" name="Line 238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13" name="Line 239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390" name="AutoShape 240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91" name="Freeform 241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392" name="AutoShape 242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393" name="Freeform 243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8" name="Text Box 244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8139" name="Text Box 245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8140" name="Group 246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8248" name="AutoShape 247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49" name="AutoShape 248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50" name="Line 249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1" name="Freeform 250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2" name="Freeform 251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3" name="Freeform 252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54" name="Line 253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5" name="AutoShape 254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56" name="AutoShape 255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57" name="AutoShape 256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58" name="AutoShape 257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59" name="AutoShape 258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0" name="AutoShape 259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1" name="AutoShape 260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2" name="AutoShape 261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3" name="AutoShape 262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4" name="AutoShape 263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5" name="Oval 264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6" name="Oval 265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7" name="Freeform 266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68" name="AutoShape 267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69" name="AutoShape 268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0" name="AutoShape 269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1" name="AutoShape 270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2" name="AutoShape 271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3" name="AutoShape 272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274" name="Group 273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8331" name="Line 274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Line 275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3" name="Line 276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4" name="Line 277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Line 278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6" name="Line 279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Line 280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Line 281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Line 282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0" name="Line 283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Line 284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2" name="Line 285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3" name="Line 286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4" name="Line 287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5" name="Line 288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6" name="Line 289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7" name="Line 290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8" name="Line 291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9" name="Line 292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0" name="Line 293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275" name="AutoShape 294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6" name="AutoShape 295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7" name="AutoShape 296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8" name="AutoShape 297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79" name="AutoShape 298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280" name="Group 299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8311" name="Line 300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2" name="Line 301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3" name="Line 302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4" name="Line 303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5" name="Line 304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6" name="Line 305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7" name="Line 306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8" name="Line 307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9" name="Line 308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Line 309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1" name="Line 310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2" name="Line 311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3" name="Line 312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4" name="Line 313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5" name="Line 314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6" name="Line 315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Line 316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8" name="Line 317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9" name="Line 318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0" name="Line 319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281" name="AutoShape 320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82" name="AutoShape 321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83" name="AutoShape 322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84" name="AutoShape 323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85" name="AutoShape 324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286" name="Group 325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8291" name="Line 326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2" name="Line 327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3" name="Line 328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4" name="Line 329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5" name="Line 330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6" name="Line 331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7" name="Line 332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8" name="Line 333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99" name="Line 334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0" name="Line 335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1" name="Line 336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2" name="Line 337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3" name="Line 338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4" name="Line 339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5" name="Line 340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6" name="Line 341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7" name="Line 342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8" name="Line 343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09" name="Line 344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10" name="Line 345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287" name="AutoShape 346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88" name="Freeform 347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89" name="AutoShape 348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90" name="Freeform 349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1" name="Text Box 350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8142" name="Group 351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8145" name="AutoShape 352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6" name="AutoShape 353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47" name="Line 354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Freeform 355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Freeform 356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Freeform 357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Line 358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AutoShape 359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3" name="AutoShape 360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4" name="AutoShape 361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5" name="AutoShape 362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6" name="AutoShape 363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AutoShape 364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AutoShape 365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AutoShape 366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AutoShape 367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AutoShape 368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369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370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Freeform 371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AutoShape 372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AutoShape 373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AutoShape 374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AutoShape 375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AutoShape 376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AutoShape 377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171" name="Group 378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8228" name="Line 379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9" name="Line 380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0" name="Line 381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1" name="Line 382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2" name="Line 383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3" name="Line 384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4" name="Line 385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5" name="Line 386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6" name="Line 387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7" name="Line 388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8" name="Line 389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9" name="Line 390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0" name="Line 391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1" name="Line 392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2" name="Line 393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3" name="Line 394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4" name="Line 395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5" name="Line 396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6" name="Line 397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7" name="Line 398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72" name="AutoShape 399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AutoShape 400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AutoShape 401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AutoShape 402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AutoShape 403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177" name="Group 404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8208" name="Line 405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Line 406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Line 407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Line 408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Line 409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3" name="Line 410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Line 411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5" name="Line 412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6" name="Line 413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7" name="Line 414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8" name="Line 415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9" name="Line 416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0" name="Line 417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1" name="Line 418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2" name="Line 419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3" name="Line 420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4" name="Line 421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5" name="Line 422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6" name="Line 423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7" name="Line 424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78" name="AutoShape 425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AutoShape 426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AutoShape 427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AutoShape 428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AutoShape 429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8183" name="Group 430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8188" name="Line 431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Line 432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Line 433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Line 434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Line 435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436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437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Line 438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Line 439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Line 440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Line 441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Line 442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Line 443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Line 444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Line 445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Line 446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Line 447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Line 448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Line 449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7" name="Line 450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84" name="AutoShape 451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Freeform 452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AutoShape 453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Freeform 454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3" name="Text Box 455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8144" name="Text Box 456"/>
          <p:cNvSpPr txBox="1">
            <a:spLocks noChangeArrowheads="1"/>
          </p:cNvSpPr>
          <p:nvPr/>
        </p:nvSpPr>
        <p:spPr bwMode="auto">
          <a:xfrm>
            <a:off x="4473575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33600" y="5867400"/>
            <a:ext cx="3635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ftp.nominum.com.</a:t>
            </a:r>
            <a:endParaRPr lang="en-US" altLang="zh-CN" sz="2200"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7563" y="2486025"/>
            <a:ext cx="2343150" cy="1009650"/>
            <a:chOff x="2326" y="1755"/>
            <a:chExt cx="1624" cy="721"/>
          </a:xfrm>
        </p:grpSpPr>
        <p:sp>
          <p:nvSpPr>
            <p:cNvPr id="49607" name="Freeform 4"/>
            <p:cNvSpPr>
              <a:spLocks/>
            </p:cNvSpPr>
            <p:nvPr/>
          </p:nvSpPr>
          <p:spPr bwMode="auto">
            <a:xfrm>
              <a:off x="2326" y="1755"/>
              <a:ext cx="1624" cy="721"/>
            </a:xfrm>
            <a:custGeom>
              <a:avLst/>
              <a:gdLst>
                <a:gd name="T0" fmla="*/ 1507 w 1624"/>
                <a:gd name="T1" fmla="*/ 628 h 721"/>
                <a:gd name="T2" fmla="*/ 1530 w 1624"/>
                <a:gd name="T3" fmla="*/ 625 h 721"/>
                <a:gd name="T4" fmla="*/ 1552 w 1624"/>
                <a:gd name="T5" fmla="*/ 619 h 721"/>
                <a:gd name="T6" fmla="*/ 1571 w 1624"/>
                <a:gd name="T7" fmla="*/ 611 h 721"/>
                <a:gd name="T8" fmla="*/ 1588 w 1624"/>
                <a:gd name="T9" fmla="*/ 603 h 721"/>
                <a:gd name="T10" fmla="*/ 1602 w 1624"/>
                <a:gd name="T11" fmla="*/ 592 h 721"/>
                <a:gd name="T12" fmla="*/ 1613 w 1624"/>
                <a:gd name="T13" fmla="*/ 580 h 721"/>
                <a:gd name="T14" fmla="*/ 1620 w 1624"/>
                <a:gd name="T15" fmla="*/ 568 h 721"/>
                <a:gd name="T16" fmla="*/ 1623 w 1624"/>
                <a:gd name="T17" fmla="*/ 68 h 721"/>
                <a:gd name="T18" fmla="*/ 1617 w 1624"/>
                <a:gd name="T19" fmla="*/ 56 h 721"/>
                <a:gd name="T20" fmla="*/ 1609 w 1624"/>
                <a:gd name="T21" fmla="*/ 44 h 721"/>
                <a:gd name="T22" fmla="*/ 1596 w 1624"/>
                <a:gd name="T23" fmla="*/ 34 h 721"/>
                <a:gd name="T24" fmla="*/ 1581 w 1624"/>
                <a:gd name="T25" fmla="*/ 23 h 721"/>
                <a:gd name="T26" fmla="*/ 1563 w 1624"/>
                <a:gd name="T27" fmla="*/ 15 h 721"/>
                <a:gd name="T28" fmla="*/ 1542 w 1624"/>
                <a:gd name="T29" fmla="*/ 8 h 721"/>
                <a:gd name="T30" fmla="*/ 1519 w 1624"/>
                <a:gd name="T31" fmla="*/ 3 h 721"/>
                <a:gd name="T32" fmla="*/ 1496 w 1624"/>
                <a:gd name="T33" fmla="*/ 0 h 721"/>
                <a:gd name="T34" fmla="*/ 114 w 1624"/>
                <a:gd name="T35" fmla="*/ 2 h 721"/>
                <a:gd name="T36" fmla="*/ 91 w 1624"/>
                <a:gd name="T37" fmla="*/ 6 h 721"/>
                <a:gd name="T38" fmla="*/ 69 w 1624"/>
                <a:gd name="T39" fmla="*/ 12 h 721"/>
                <a:gd name="T40" fmla="*/ 49 w 1624"/>
                <a:gd name="T41" fmla="*/ 19 h 721"/>
                <a:gd name="T42" fmla="*/ 32 w 1624"/>
                <a:gd name="T43" fmla="*/ 29 h 721"/>
                <a:gd name="T44" fmla="*/ 18 w 1624"/>
                <a:gd name="T45" fmla="*/ 39 h 721"/>
                <a:gd name="T46" fmla="*/ 7 w 1624"/>
                <a:gd name="T47" fmla="*/ 50 h 721"/>
                <a:gd name="T48" fmla="*/ 1 w 1624"/>
                <a:gd name="T49" fmla="*/ 62 h 721"/>
                <a:gd name="T50" fmla="*/ 0 w 1624"/>
                <a:gd name="T51" fmla="*/ 560 h 721"/>
                <a:gd name="T52" fmla="*/ 4 w 1624"/>
                <a:gd name="T53" fmla="*/ 574 h 721"/>
                <a:gd name="T54" fmla="*/ 13 w 1624"/>
                <a:gd name="T55" fmla="*/ 586 h 721"/>
                <a:gd name="T56" fmla="*/ 25 w 1624"/>
                <a:gd name="T57" fmla="*/ 598 h 721"/>
                <a:gd name="T58" fmla="*/ 41 w 1624"/>
                <a:gd name="T59" fmla="*/ 607 h 721"/>
                <a:gd name="T60" fmla="*/ 59 w 1624"/>
                <a:gd name="T61" fmla="*/ 615 h 721"/>
                <a:gd name="T62" fmla="*/ 80 w 1624"/>
                <a:gd name="T63" fmla="*/ 622 h 721"/>
                <a:gd name="T64" fmla="*/ 102 w 1624"/>
                <a:gd name="T65" fmla="*/ 626 h 721"/>
                <a:gd name="T66" fmla="*/ 127 w 1624"/>
                <a:gd name="T67" fmla="*/ 628 h 721"/>
                <a:gd name="T68" fmla="*/ 131 w 1624"/>
                <a:gd name="T69" fmla="*/ 720 h 721"/>
                <a:gd name="T70" fmla="*/ 1496 w 1624"/>
                <a:gd name="T71" fmla="*/ 628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624"/>
                <a:gd name="T109" fmla="*/ 0 h 721"/>
                <a:gd name="T110" fmla="*/ 1624 w 1624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624" h="721">
                  <a:moveTo>
                    <a:pt x="1496" y="628"/>
                  </a:moveTo>
                  <a:lnTo>
                    <a:pt x="1507" y="628"/>
                  </a:lnTo>
                  <a:lnTo>
                    <a:pt x="1519" y="626"/>
                  </a:lnTo>
                  <a:lnTo>
                    <a:pt x="1530" y="625"/>
                  </a:lnTo>
                  <a:lnTo>
                    <a:pt x="1542" y="622"/>
                  </a:lnTo>
                  <a:lnTo>
                    <a:pt x="1552" y="619"/>
                  </a:lnTo>
                  <a:lnTo>
                    <a:pt x="1563" y="615"/>
                  </a:lnTo>
                  <a:lnTo>
                    <a:pt x="1571" y="611"/>
                  </a:lnTo>
                  <a:lnTo>
                    <a:pt x="1581" y="607"/>
                  </a:lnTo>
                  <a:lnTo>
                    <a:pt x="1588" y="603"/>
                  </a:lnTo>
                  <a:lnTo>
                    <a:pt x="1596" y="598"/>
                  </a:lnTo>
                  <a:lnTo>
                    <a:pt x="1602" y="592"/>
                  </a:lnTo>
                  <a:lnTo>
                    <a:pt x="1609" y="586"/>
                  </a:lnTo>
                  <a:lnTo>
                    <a:pt x="1613" y="580"/>
                  </a:lnTo>
                  <a:lnTo>
                    <a:pt x="1617" y="574"/>
                  </a:lnTo>
                  <a:lnTo>
                    <a:pt x="1620" y="568"/>
                  </a:lnTo>
                  <a:lnTo>
                    <a:pt x="1623" y="560"/>
                  </a:lnTo>
                  <a:lnTo>
                    <a:pt x="1623" y="68"/>
                  </a:lnTo>
                  <a:lnTo>
                    <a:pt x="1620" y="62"/>
                  </a:lnTo>
                  <a:lnTo>
                    <a:pt x="1617" y="56"/>
                  </a:lnTo>
                  <a:lnTo>
                    <a:pt x="1613" y="50"/>
                  </a:lnTo>
                  <a:lnTo>
                    <a:pt x="1609" y="44"/>
                  </a:lnTo>
                  <a:lnTo>
                    <a:pt x="1602" y="39"/>
                  </a:lnTo>
                  <a:lnTo>
                    <a:pt x="1596" y="34"/>
                  </a:lnTo>
                  <a:lnTo>
                    <a:pt x="1588" y="29"/>
                  </a:lnTo>
                  <a:lnTo>
                    <a:pt x="1581" y="23"/>
                  </a:lnTo>
                  <a:lnTo>
                    <a:pt x="1571" y="19"/>
                  </a:lnTo>
                  <a:lnTo>
                    <a:pt x="1563" y="15"/>
                  </a:lnTo>
                  <a:lnTo>
                    <a:pt x="1552" y="12"/>
                  </a:lnTo>
                  <a:lnTo>
                    <a:pt x="1542" y="8"/>
                  </a:lnTo>
                  <a:lnTo>
                    <a:pt x="1530" y="6"/>
                  </a:lnTo>
                  <a:lnTo>
                    <a:pt x="1519" y="3"/>
                  </a:lnTo>
                  <a:lnTo>
                    <a:pt x="1507" y="2"/>
                  </a:lnTo>
                  <a:lnTo>
                    <a:pt x="1496" y="0"/>
                  </a:lnTo>
                  <a:lnTo>
                    <a:pt x="127" y="0"/>
                  </a:lnTo>
                  <a:lnTo>
                    <a:pt x="114" y="2"/>
                  </a:lnTo>
                  <a:lnTo>
                    <a:pt x="102" y="3"/>
                  </a:lnTo>
                  <a:lnTo>
                    <a:pt x="91" y="6"/>
                  </a:lnTo>
                  <a:lnTo>
                    <a:pt x="80" y="8"/>
                  </a:lnTo>
                  <a:lnTo>
                    <a:pt x="69" y="12"/>
                  </a:lnTo>
                  <a:lnTo>
                    <a:pt x="59" y="15"/>
                  </a:lnTo>
                  <a:lnTo>
                    <a:pt x="49" y="19"/>
                  </a:lnTo>
                  <a:lnTo>
                    <a:pt x="41" y="23"/>
                  </a:lnTo>
                  <a:lnTo>
                    <a:pt x="32" y="29"/>
                  </a:lnTo>
                  <a:lnTo>
                    <a:pt x="25" y="34"/>
                  </a:lnTo>
                  <a:lnTo>
                    <a:pt x="18" y="39"/>
                  </a:lnTo>
                  <a:lnTo>
                    <a:pt x="13" y="44"/>
                  </a:lnTo>
                  <a:lnTo>
                    <a:pt x="7" y="50"/>
                  </a:lnTo>
                  <a:lnTo>
                    <a:pt x="4" y="56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560"/>
                  </a:lnTo>
                  <a:lnTo>
                    <a:pt x="1" y="568"/>
                  </a:lnTo>
                  <a:lnTo>
                    <a:pt x="4" y="574"/>
                  </a:lnTo>
                  <a:lnTo>
                    <a:pt x="7" y="580"/>
                  </a:lnTo>
                  <a:lnTo>
                    <a:pt x="13" y="586"/>
                  </a:lnTo>
                  <a:lnTo>
                    <a:pt x="18" y="592"/>
                  </a:lnTo>
                  <a:lnTo>
                    <a:pt x="25" y="598"/>
                  </a:lnTo>
                  <a:lnTo>
                    <a:pt x="32" y="603"/>
                  </a:lnTo>
                  <a:lnTo>
                    <a:pt x="41" y="607"/>
                  </a:lnTo>
                  <a:lnTo>
                    <a:pt x="49" y="611"/>
                  </a:lnTo>
                  <a:lnTo>
                    <a:pt x="59" y="615"/>
                  </a:lnTo>
                  <a:lnTo>
                    <a:pt x="69" y="619"/>
                  </a:lnTo>
                  <a:lnTo>
                    <a:pt x="80" y="622"/>
                  </a:lnTo>
                  <a:lnTo>
                    <a:pt x="91" y="625"/>
                  </a:lnTo>
                  <a:lnTo>
                    <a:pt x="102" y="626"/>
                  </a:lnTo>
                  <a:lnTo>
                    <a:pt x="114" y="628"/>
                  </a:lnTo>
                  <a:lnTo>
                    <a:pt x="127" y="628"/>
                  </a:lnTo>
                  <a:lnTo>
                    <a:pt x="245" y="628"/>
                  </a:lnTo>
                  <a:lnTo>
                    <a:pt x="131" y="720"/>
                  </a:lnTo>
                  <a:lnTo>
                    <a:pt x="407" y="628"/>
                  </a:lnTo>
                  <a:lnTo>
                    <a:pt x="1496" y="628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608" name="Text Box 5"/>
            <p:cNvSpPr txBox="1">
              <a:spLocks noChangeArrowheads="1"/>
            </p:cNvSpPr>
            <p:nvPr/>
          </p:nvSpPr>
          <p:spPr bwMode="auto">
            <a:xfrm>
              <a:off x="2496" y="1825"/>
              <a:ext cx="1385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What’s the IP address of ftp.nominum.com?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276600" y="3541713"/>
            <a:ext cx="1163638" cy="3175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Resolution Process (Caching)</a:t>
            </a:r>
          </a:p>
        </p:txBody>
      </p:sp>
      <p:sp>
        <p:nvSpPr>
          <p:cNvPr id="49158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i="1" smtClean="0">
                <a:ea typeface="SimSun" pitchFamily="2" charset="-122"/>
              </a:rPr>
              <a:t>dakota</a:t>
            </a:r>
            <a:r>
              <a:rPr lang="en-US" altLang="zh-CN" sz="2400" smtClean="0">
                <a:ea typeface="SimSun" pitchFamily="2" charset="-122"/>
              </a:rPr>
              <a:t> has cached a NS record indicating </a:t>
            </a:r>
            <a:r>
              <a:rPr lang="en-US" altLang="zh-CN" sz="2400" i="1" smtClean="0">
                <a:ea typeface="SimSun" pitchFamily="2" charset="-122"/>
              </a:rPr>
              <a:t>ns1.sanjose</a:t>
            </a:r>
            <a:r>
              <a:rPr lang="en-US" altLang="zh-CN" sz="2400" smtClean="0">
                <a:ea typeface="SimSun" pitchFamily="2" charset="-122"/>
              </a:rPr>
              <a:t> is an </a:t>
            </a:r>
            <a:r>
              <a:rPr lang="en-US" altLang="zh-CN" sz="2400" i="1" smtClean="0">
                <a:ea typeface="SimSun" pitchFamily="2" charset="-122"/>
              </a:rPr>
              <a:t>nominum.com</a:t>
            </a:r>
            <a:r>
              <a:rPr lang="en-US" altLang="zh-CN" sz="2400" smtClean="0">
                <a:ea typeface="SimSun" pitchFamily="2" charset="-122"/>
              </a:rPr>
              <a:t> name server, so it asks it for </a:t>
            </a:r>
            <a:r>
              <a:rPr lang="en-US" altLang="zh-CN" sz="2400" i="1" smtClean="0">
                <a:ea typeface="SimSun" pitchFamily="2" charset="-122"/>
              </a:rPr>
              <a:t>ftp.nominum.com’s</a:t>
            </a:r>
            <a:r>
              <a:rPr lang="en-US" altLang="zh-CN" sz="2400" smtClean="0">
                <a:ea typeface="SimSun" pitchFamily="2" charset="-122"/>
              </a:rPr>
              <a:t> address</a:t>
            </a:r>
          </a:p>
        </p:txBody>
      </p:sp>
      <p:grpSp>
        <p:nvGrpSpPr>
          <p:cNvPr id="49159" name="Group 9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49581" name="AutoShape 10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82" name="Freeform 11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83" name="Freeform 12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84" name="Freeform 13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85" name="Freeform 14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86" name="Freeform 15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87" name="AutoShape 16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88" name="AutoShape 17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89" name="AutoShape 18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90" name="AutoShape 19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91" name="AutoShape 20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92" name="AutoShape 21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93" name="Line 22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94" name="Line 23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95" name="AutoShape 24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96" name="Freeform 25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97" name="Freeform 26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98" name="Freeform 27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99" name="Freeform 28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00" name="Freeform 29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01" name="Freeform 30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02" name="Freeform 31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03" name="AutoShape 32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604" name="AutoShape 33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605" name="AutoShape 34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606" name="AutoShape 35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160" name="Group 36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49478" name="AutoShape 37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79" name="AutoShape 38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80" name="Line 39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81" name="Freeform 40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82" name="Freeform 41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83" name="Freeform 42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84" name="Line 43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85" name="AutoShape 44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86" name="AutoShape 45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87" name="AutoShape 46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88" name="AutoShape 47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89" name="AutoShape 48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0" name="AutoShape 49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1" name="AutoShape 50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2" name="AutoShape 51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3" name="AutoShape 52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4" name="AutoShape 53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5" name="Oval 54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6" name="Oval 55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7" name="Freeform 56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98" name="AutoShape 57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99" name="AutoShape 58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0" name="AutoShape 59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1" name="AutoShape 60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2" name="AutoShape 61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3" name="AutoShape 62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504" name="Group 63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49561" name="Line 64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2" name="Line 65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3" name="Line 66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4" name="Line 67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5" name="Line 68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6" name="Line 69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7" name="Line 70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8" name="Line 71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9" name="Line 72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0" name="Line 73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1" name="Line 74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2" name="Line 75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3" name="Line 76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4" name="Line 77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5" name="Line 78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6" name="Line 79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7" name="Line 80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8" name="Line 81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79" name="Line 82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80" name="Line 83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05" name="AutoShape 84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6" name="AutoShape 85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7" name="AutoShape 86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8" name="AutoShape 87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09" name="AutoShape 88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510" name="Group 89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49541" name="Line 90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2" name="Line 91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3" name="Line 92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4" name="Line 93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5" name="Line 94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6" name="Line 95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7" name="Line 96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8" name="Line 97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9" name="Line 98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0" name="Line 99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1" name="Line 100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2" name="Line 101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3" name="Line 102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4" name="Line 103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5" name="Line 104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6" name="Line 105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7" name="Line 106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8" name="Line 107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59" name="Line 108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60" name="Line 109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11" name="AutoShape 110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12" name="AutoShape 111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13" name="AutoShape 112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14" name="AutoShape 113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15" name="AutoShape 114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516" name="Group 115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49521" name="Line 116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2" name="Line 117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3" name="Line 118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4" name="Line 119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5" name="Line 120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6" name="Line 121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7" name="Line 122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8" name="Line 123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29" name="Line 124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0" name="Line 125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1" name="Line 126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2" name="Line 127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3" name="Line 128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4" name="Line 129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5" name="Line 130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6" name="Line 131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7" name="Line 132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8" name="Line 133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39" name="Line 134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40" name="Line 135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517" name="AutoShape 136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18" name="Freeform 137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519" name="AutoShape 138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520" name="Freeform 139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140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49375" name="AutoShape 141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76" name="AutoShape 142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77" name="Line 143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8" name="Freeform 144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79" name="Freeform 145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80" name="Freeform 146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81" name="Line 147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2" name="AutoShape 148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3" name="AutoShape 149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4" name="AutoShape 150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5" name="AutoShape 151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6" name="AutoShape 152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7" name="AutoShape 153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8" name="AutoShape 154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89" name="AutoShape 155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0" name="AutoShape 156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1" name="AutoShape 157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2" name="Oval 158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3" name="Oval 159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4" name="Freeform 160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95" name="AutoShape 161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6" name="AutoShape 162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7" name="AutoShape 163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8" name="AutoShape 164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99" name="AutoShape 165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0" name="AutoShape 166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401" name="Group 167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49458" name="Line 168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9" name="Line 169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0" name="Line 170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1" name="Line 171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" name="Line 172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3" name="Line 173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4" name="Line 174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5" name="Line 175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6" name="Line 176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7" name="Line 177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8" name="Line 178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9" name="Line 179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0" name="Line 180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1" name="Line 181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2" name="Line 182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3" name="Line 183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4" name="Line 184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5" name="Line 185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6" name="Line 186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77" name="Line 187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02" name="AutoShape 188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3" name="AutoShape 189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4" name="AutoShape 190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5" name="AutoShape 191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6" name="AutoShape 192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407" name="Group 193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49438" name="Line 194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9" name="Line 195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0" name="Line 196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1" name="Line 197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2" name="Line 198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3" name="Line 199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4" name="Line 200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5" name="Line 201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6" name="Line 202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7" name="Line 203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8" name="Line 204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49" name="Line 205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0" name="Line 206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1" name="Line 207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2" name="Line 208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3" name="Line 209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4" name="Line 210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5" name="Line 211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6" name="Line 212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57" name="Line 213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08" name="AutoShape 214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09" name="AutoShape 215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10" name="AutoShape 216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11" name="AutoShape 217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12" name="AutoShape 218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413" name="Group 219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49418" name="Line 220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19" name="Line 221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0" name="Line 222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1" name="Line 223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2" name="Line 224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3" name="Line 225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4" name="Line 226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5" name="Line 227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6" name="Line 228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7" name="Line 229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8" name="Line 230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29" name="Line 231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0" name="Line 232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1" name="Line 233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2" name="Line 234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3" name="Line 235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4" name="Line 236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5" name="Line 237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6" name="Line 238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37" name="Line 239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14" name="AutoShape 240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15" name="Freeform 241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416" name="AutoShape 242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417" name="Freeform 243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Text Box 244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9163" name="Text Box 245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9164" name="Group 246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49272" name="AutoShape 247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73" name="AutoShape 248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74" name="Line 249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5" name="Freeform 250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6" name="Freeform 251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7" name="Freeform 252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8" name="Line 253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AutoShape 254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0" name="AutoShape 255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1" name="AutoShape 256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2" name="AutoShape 257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3" name="AutoShape 258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4" name="AutoShape 259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5" name="AutoShape 260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6" name="AutoShape 261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7" name="AutoShape 262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8" name="AutoShape 263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9" name="Oval 264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0" name="Oval 265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1" name="Freeform 266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92" name="AutoShape 267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3" name="AutoShape 268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4" name="AutoShape 269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5" name="AutoShape 270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6" name="AutoShape 271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7" name="AutoShape 272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298" name="Group 273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49355" name="Line 274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6" name="Line 275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7" name="Line 276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8" name="Line 277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9" name="Line 278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0" name="Line 279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1" name="Line 280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2" name="Line 281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Line 282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4" name="Line 283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5" name="Line 284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6" name="Line 285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7" name="Line 286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8" name="Line 287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9" name="Line 288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0" name="Line 289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1" name="Line 290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2" name="Line 291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3" name="Line 292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74" name="Line 293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99" name="AutoShape 294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0" name="AutoShape 295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1" name="AutoShape 296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2" name="AutoShape 297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3" name="AutoShape 298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304" name="Group 299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49335" name="Line 300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Line 301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Line 302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8" name="Line 303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Line 304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0" name="Line 305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1" name="Line 306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2" name="Line 307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3" name="Line 308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4" name="Line 309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5" name="Line 310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6" name="Line 311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7" name="Line 312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8" name="Line 313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9" name="Line 314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0" name="Line 315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1" name="Line 316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Line 317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Line 318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4" name="Line 319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05" name="AutoShape 320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6" name="AutoShape 321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7" name="AutoShape 322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8" name="AutoShape 323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09" name="AutoShape 324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310" name="Group 325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49315" name="Line 326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6" name="Line 327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7" name="Line 328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8" name="Line 329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9" name="Line 330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0" name="Line 331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1" name="Line 332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2" name="Line 333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334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335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5" name="Line 336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337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338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8" name="Line 339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9" name="Line 340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0" name="Line 341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1" name="Line 342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2" name="Line 343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3" name="Line 344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4" name="Line 345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11" name="AutoShape 346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12" name="Freeform 347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13" name="AutoShape 348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314" name="Freeform 349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5" name="Text Box 350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49166" name="Group 351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49169" name="AutoShape 352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AutoShape 353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Line 354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Freeform 355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356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357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358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AutoShape 359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AutoShape 360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8" name="AutoShape 361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AutoShape 362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0" name="AutoShape 363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AutoShape 364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2" name="AutoShape 365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3" name="AutoShape 366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4" name="AutoShape 367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5" name="AutoShape 368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6" name="Oval 369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7" name="Oval 370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8" name="Freeform 371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AutoShape 372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0" name="AutoShape 373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AutoShape 374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2" name="AutoShape 375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3" name="AutoShape 376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4" name="AutoShape 377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195" name="Group 378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49252" name="Line 379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3" name="Line 380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4" name="Line 381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5" name="Line 382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6" name="Line 383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7" name="Line 384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" name="Line 385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9" name="Line 386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0" name="Line 387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1" name="Line 388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2" name="Line 389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3" name="Line 390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4" name="Line 391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5" name="Line 392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6" name="Line 393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7" name="Line 394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8" name="Line 395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9" name="Line 396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0" name="Line 397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398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96" name="AutoShape 399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7" name="AutoShape 400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8" name="AutoShape 401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9" name="AutoShape 402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0" name="AutoShape 403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201" name="Group 404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49232" name="Line 405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3" name="Line 406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4" name="Line 407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5" name="Line 408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6" name="Line 409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7" name="Line 410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8" name="Line 411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9" name="Line 412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0" name="Line 413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1" name="Line 414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2" name="Line 415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3" name="Line 416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4" name="Line 417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Line 418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Line 419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420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Line 421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Line 422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Line 423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1" name="Line 424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02" name="AutoShape 425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3" name="AutoShape 426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4" name="AutoShape 427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5" name="AutoShape 428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6" name="AutoShape 429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207" name="Group 430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49212" name="Line 431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3" name="Line 432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Line 433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Line 434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6" name="Line 435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7" name="Line 436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8" name="Line 437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9" name="Line 438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0" name="Line 439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1" name="Line 440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2" name="Line 441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3" name="Line 442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Line 443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Line 444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6" name="Line 445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Line 446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8" name="Line 447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9" name="Line 448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0" name="Line 449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1" name="Line 450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08" name="AutoShape 451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9" name="Freeform 452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AutoShape 453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11" name="Freeform 454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455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49168" name="Text Box 456"/>
          <p:cNvSpPr txBox="1">
            <a:spLocks noChangeArrowheads="1"/>
          </p:cNvSpPr>
          <p:nvPr/>
        </p:nvSpPr>
        <p:spPr bwMode="auto">
          <a:xfrm>
            <a:off x="3994150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33600" y="5867400"/>
            <a:ext cx="3635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ftp.nominum.com.</a:t>
            </a:r>
            <a:endParaRPr lang="en-US" altLang="zh-CN" sz="2200">
              <a:ea typeface="SimSun" pitchFamily="2" charset="-122"/>
            </a:endParaRP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408363" y="3590925"/>
            <a:ext cx="1036637" cy="27305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78038" y="4316413"/>
            <a:ext cx="2154237" cy="1011237"/>
            <a:chOff x="1551" y="3082"/>
            <a:chExt cx="1493" cy="721"/>
          </a:xfrm>
        </p:grpSpPr>
        <p:sp>
          <p:nvSpPr>
            <p:cNvPr id="50631" name="Freeform 5"/>
            <p:cNvSpPr>
              <a:spLocks/>
            </p:cNvSpPr>
            <p:nvPr/>
          </p:nvSpPr>
          <p:spPr bwMode="auto">
            <a:xfrm>
              <a:off x="1551" y="3082"/>
              <a:ext cx="1493" cy="721"/>
            </a:xfrm>
            <a:custGeom>
              <a:avLst/>
              <a:gdLst>
                <a:gd name="T0" fmla="*/ 104 w 1493"/>
                <a:gd name="T1" fmla="*/ 94 h 721"/>
                <a:gd name="T2" fmla="*/ 82 w 1493"/>
                <a:gd name="T3" fmla="*/ 98 h 721"/>
                <a:gd name="T4" fmla="*/ 63 w 1493"/>
                <a:gd name="T5" fmla="*/ 104 h 721"/>
                <a:gd name="T6" fmla="*/ 45 w 1493"/>
                <a:gd name="T7" fmla="*/ 111 h 721"/>
                <a:gd name="T8" fmla="*/ 29 w 1493"/>
                <a:gd name="T9" fmla="*/ 121 h 721"/>
                <a:gd name="T10" fmla="*/ 16 w 1493"/>
                <a:gd name="T11" fmla="*/ 131 h 721"/>
                <a:gd name="T12" fmla="*/ 6 w 1493"/>
                <a:gd name="T13" fmla="*/ 142 h 721"/>
                <a:gd name="T14" fmla="*/ 1 w 1493"/>
                <a:gd name="T15" fmla="*/ 154 h 721"/>
                <a:gd name="T16" fmla="*/ 0 w 1493"/>
                <a:gd name="T17" fmla="*/ 652 h 721"/>
                <a:gd name="T18" fmla="*/ 3 w 1493"/>
                <a:gd name="T19" fmla="*/ 666 h 721"/>
                <a:gd name="T20" fmla="*/ 11 w 1493"/>
                <a:gd name="T21" fmla="*/ 677 h 721"/>
                <a:gd name="T22" fmla="*/ 22 w 1493"/>
                <a:gd name="T23" fmla="*/ 689 h 721"/>
                <a:gd name="T24" fmla="*/ 37 w 1493"/>
                <a:gd name="T25" fmla="*/ 699 h 721"/>
                <a:gd name="T26" fmla="*/ 53 w 1493"/>
                <a:gd name="T27" fmla="*/ 707 h 721"/>
                <a:gd name="T28" fmla="*/ 72 w 1493"/>
                <a:gd name="T29" fmla="*/ 714 h 721"/>
                <a:gd name="T30" fmla="*/ 94 w 1493"/>
                <a:gd name="T31" fmla="*/ 718 h 721"/>
                <a:gd name="T32" fmla="*/ 116 w 1493"/>
                <a:gd name="T33" fmla="*/ 720 h 721"/>
                <a:gd name="T34" fmla="*/ 1385 w 1493"/>
                <a:gd name="T35" fmla="*/ 720 h 721"/>
                <a:gd name="T36" fmla="*/ 1406 w 1493"/>
                <a:gd name="T37" fmla="*/ 716 h 721"/>
                <a:gd name="T38" fmla="*/ 1426 w 1493"/>
                <a:gd name="T39" fmla="*/ 711 h 721"/>
                <a:gd name="T40" fmla="*/ 1444 w 1493"/>
                <a:gd name="T41" fmla="*/ 703 h 721"/>
                <a:gd name="T42" fmla="*/ 1460 w 1493"/>
                <a:gd name="T43" fmla="*/ 695 h 721"/>
                <a:gd name="T44" fmla="*/ 1472 w 1493"/>
                <a:gd name="T45" fmla="*/ 683 h 721"/>
                <a:gd name="T46" fmla="*/ 1482 w 1493"/>
                <a:gd name="T47" fmla="*/ 672 h 721"/>
                <a:gd name="T48" fmla="*/ 1488 w 1493"/>
                <a:gd name="T49" fmla="*/ 660 h 721"/>
                <a:gd name="T50" fmla="*/ 1492 w 1493"/>
                <a:gd name="T51" fmla="*/ 160 h 721"/>
                <a:gd name="T52" fmla="*/ 1486 w 1493"/>
                <a:gd name="T53" fmla="*/ 148 h 721"/>
                <a:gd name="T54" fmla="*/ 1478 w 1493"/>
                <a:gd name="T55" fmla="*/ 136 h 721"/>
                <a:gd name="T56" fmla="*/ 1467 w 1493"/>
                <a:gd name="T57" fmla="*/ 126 h 721"/>
                <a:gd name="T58" fmla="*/ 1453 w 1493"/>
                <a:gd name="T59" fmla="*/ 115 h 721"/>
                <a:gd name="T60" fmla="*/ 1436 w 1493"/>
                <a:gd name="T61" fmla="*/ 107 h 721"/>
                <a:gd name="T62" fmla="*/ 1417 w 1493"/>
                <a:gd name="T63" fmla="*/ 100 h 721"/>
                <a:gd name="T64" fmla="*/ 1396 w 1493"/>
                <a:gd name="T65" fmla="*/ 95 h 721"/>
                <a:gd name="T66" fmla="*/ 1375 w 1493"/>
                <a:gd name="T67" fmla="*/ 92 h 721"/>
                <a:gd name="T68" fmla="*/ 1371 w 1493"/>
                <a:gd name="T69" fmla="*/ 0 h 721"/>
                <a:gd name="T70" fmla="*/ 116 w 1493"/>
                <a:gd name="T71" fmla="*/ 92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93"/>
                <a:gd name="T109" fmla="*/ 0 h 721"/>
                <a:gd name="T110" fmla="*/ 1493 w 1493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93" h="721">
                  <a:moveTo>
                    <a:pt x="116" y="92"/>
                  </a:moveTo>
                  <a:lnTo>
                    <a:pt x="104" y="94"/>
                  </a:lnTo>
                  <a:lnTo>
                    <a:pt x="94" y="95"/>
                  </a:lnTo>
                  <a:lnTo>
                    <a:pt x="82" y="98"/>
                  </a:lnTo>
                  <a:lnTo>
                    <a:pt x="72" y="100"/>
                  </a:lnTo>
                  <a:lnTo>
                    <a:pt x="63" y="104"/>
                  </a:lnTo>
                  <a:lnTo>
                    <a:pt x="53" y="107"/>
                  </a:lnTo>
                  <a:lnTo>
                    <a:pt x="45" y="111"/>
                  </a:lnTo>
                  <a:lnTo>
                    <a:pt x="37" y="115"/>
                  </a:lnTo>
                  <a:lnTo>
                    <a:pt x="29" y="121"/>
                  </a:lnTo>
                  <a:lnTo>
                    <a:pt x="22" y="126"/>
                  </a:lnTo>
                  <a:lnTo>
                    <a:pt x="16" y="131"/>
                  </a:lnTo>
                  <a:lnTo>
                    <a:pt x="11" y="136"/>
                  </a:lnTo>
                  <a:lnTo>
                    <a:pt x="6" y="142"/>
                  </a:lnTo>
                  <a:lnTo>
                    <a:pt x="3" y="148"/>
                  </a:lnTo>
                  <a:lnTo>
                    <a:pt x="1" y="154"/>
                  </a:lnTo>
                  <a:lnTo>
                    <a:pt x="0" y="160"/>
                  </a:lnTo>
                  <a:lnTo>
                    <a:pt x="0" y="652"/>
                  </a:lnTo>
                  <a:lnTo>
                    <a:pt x="1" y="660"/>
                  </a:lnTo>
                  <a:lnTo>
                    <a:pt x="3" y="666"/>
                  </a:lnTo>
                  <a:lnTo>
                    <a:pt x="6" y="672"/>
                  </a:lnTo>
                  <a:lnTo>
                    <a:pt x="11" y="677"/>
                  </a:lnTo>
                  <a:lnTo>
                    <a:pt x="16" y="683"/>
                  </a:lnTo>
                  <a:lnTo>
                    <a:pt x="22" y="689"/>
                  </a:lnTo>
                  <a:lnTo>
                    <a:pt x="29" y="695"/>
                  </a:lnTo>
                  <a:lnTo>
                    <a:pt x="37" y="699"/>
                  </a:lnTo>
                  <a:lnTo>
                    <a:pt x="45" y="703"/>
                  </a:lnTo>
                  <a:lnTo>
                    <a:pt x="53" y="707"/>
                  </a:lnTo>
                  <a:lnTo>
                    <a:pt x="63" y="711"/>
                  </a:lnTo>
                  <a:lnTo>
                    <a:pt x="72" y="714"/>
                  </a:lnTo>
                  <a:lnTo>
                    <a:pt x="82" y="716"/>
                  </a:lnTo>
                  <a:lnTo>
                    <a:pt x="94" y="718"/>
                  </a:lnTo>
                  <a:lnTo>
                    <a:pt x="104" y="720"/>
                  </a:lnTo>
                  <a:lnTo>
                    <a:pt x="116" y="720"/>
                  </a:lnTo>
                  <a:lnTo>
                    <a:pt x="1375" y="720"/>
                  </a:lnTo>
                  <a:lnTo>
                    <a:pt x="1385" y="720"/>
                  </a:lnTo>
                  <a:lnTo>
                    <a:pt x="1396" y="718"/>
                  </a:lnTo>
                  <a:lnTo>
                    <a:pt x="1406" y="716"/>
                  </a:lnTo>
                  <a:lnTo>
                    <a:pt x="1417" y="714"/>
                  </a:lnTo>
                  <a:lnTo>
                    <a:pt x="1426" y="711"/>
                  </a:lnTo>
                  <a:lnTo>
                    <a:pt x="1436" y="707"/>
                  </a:lnTo>
                  <a:lnTo>
                    <a:pt x="1444" y="703"/>
                  </a:lnTo>
                  <a:lnTo>
                    <a:pt x="1453" y="699"/>
                  </a:lnTo>
                  <a:lnTo>
                    <a:pt x="1460" y="695"/>
                  </a:lnTo>
                  <a:lnTo>
                    <a:pt x="1467" y="689"/>
                  </a:lnTo>
                  <a:lnTo>
                    <a:pt x="1472" y="683"/>
                  </a:lnTo>
                  <a:lnTo>
                    <a:pt x="1478" y="677"/>
                  </a:lnTo>
                  <a:lnTo>
                    <a:pt x="1482" y="672"/>
                  </a:lnTo>
                  <a:lnTo>
                    <a:pt x="1486" y="666"/>
                  </a:lnTo>
                  <a:lnTo>
                    <a:pt x="1488" y="660"/>
                  </a:lnTo>
                  <a:lnTo>
                    <a:pt x="1492" y="652"/>
                  </a:lnTo>
                  <a:lnTo>
                    <a:pt x="1492" y="160"/>
                  </a:lnTo>
                  <a:lnTo>
                    <a:pt x="1488" y="154"/>
                  </a:lnTo>
                  <a:lnTo>
                    <a:pt x="1486" y="148"/>
                  </a:lnTo>
                  <a:lnTo>
                    <a:pt x="1482" y="142"/>
                  </a:lnTo>
                  <a:lnTo>
                    <a:pt x="1478" y="136"/>
                  </a:lnTo>
                  <a:lnTo>
                    <a:pt x="1472" y="131"/>
                  </a:lnTo>
                  <a:lnTo>
                    <a:pt x="1467" y="126"/>
                  </a:lnTo>
                  <a:lnTo>
                    <a:pt x="1460" y="121"/>
                  </a:lnTo>
                  <a:lnTo>
                    <a:pt x="1453" y="115"/>
                  </a:lnTo>
                  <a:lnTo>
                    <a:pt x="1444" y="111"/>
                  </a:lnTo>
                  <a:lnTo>
                    <a:pt x="1436" y="107"/>
                  </a:lnTo>
                  <a:lnTo>
                    <a:pt x="1426" y="104"/>
                  </a:lnTo>
                  <a:lnTo>
                    <a:pt x="1417" y="100"/>
                  </a:lnTo>
                  <a:lnTo>
                    <a:pt x="1406" y="98"/>
                  </a:lnTo>
                  <a:lnTo>
                    <a:pt x="1396" y="95"/>
                  </a:lnTo>
                  <a:lnTo>
                    <a:pt x="1385" y="94"/>
                  </a:lnTo>
                  <a:lnTo>
                    <a:pt x="1375" y="92"/>
                  </a:lnTo>
                  <a:lnTo>
                    <a:pt x="1266" y="92"/>
                  </a:lnTo>
                  <a:lnTo>
                    <a:pt x="1371" y="0"/>
                  </a:lnTo>
                  <a:lnTo>
                    <a:pt x="1117" y="92"/>
                  </a:lnTo>
                  <a:lnTo>
                    <a:pt x="116" y="92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0632" name="Text Box 6"/>
            <p:cNvSpPr txBox="1">
              <a:spLocks noChangeArrowheads="1"/>
            </p:cNvSpPr>
            <p:nvPr/>
          </p:nvSpPr>
          <p:spPr bwMode="auto">
            <a:xfrm>
              <a:off x="1673" y="3225"/>
              <a:ext cx="1273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the IP address for ftp.nominum.com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5018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Resolution Process (Caching)</a:t>
            </a:r>
          </a:p>
        </p:txBody>
      </p:sp>
      <p:sp>
        <p:nvSpPr>
          <p:cNvPr id="50182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</a:t>
            </a:r>
            <a:r>
              <a:rPr lang="en-US" altLang="zh-CN" sz="2800" i="1" smtClean="0">
                <a:ea typeface="SimSun" pitchFamily="2" charset="-122"/>
              </a:rPr>
              <a:t>nominum.com</a:t>
            </a:r>
            <a:r>
              <a:rPr lang="en-US" altLang="zh-CN" sz="2800" smtClean="0">
                <a:ea typeface="SimSun" pitchFamily="2" charset="-122"/>
              </a:rPr>
              <a:t> name server </a:t>
            </a:r>
            <a:r>
              <a:rPr lang="en-US" altLang="zh-CN" sz="2800" i="1" smtClean="0">
                <a:ea typeface="SimSun" pitchFamily="2" charset="-122"/>
              </a:rPr>
              <a:t>ns1.sanjose</a:t>
            </a:r>
            <a:r>
              <a:rPr lang="en-US" altLang="zh-CN" sz="2800" smtClean="0">
                <a:ea typeface="SimSun" pitchFamily="2" charset="-122"/>
              </a:rPr>
              <a:t> responds with </a:t>
            </a:r>
            <a:r>
              <a:rPr lang="en-US" altLang="zh-CN" sz="2800" i="1" smtClean="0">
                <a:ea typeface="SimSun" pitchFamily="2" charset="-122"/>
              </a:rPr>
              <a:t>ftp.nominum.com’s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grpSp>
        <p:nvGrpSpPr>
          <p:cNvPr id="50183" name="Group 9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50605" name="AutoShape 10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06" name="Freeform 11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07" name="Freeform 12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08" name="Freeform 13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09" name="Freeform 14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10" name="Freeform 15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11" name="AutoShape 16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2" name="AutoShape 17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3" name="AutoShape 18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4" name="AutoShape 19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5" name="AutoShape 20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6" name="AutoShape 21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17" name="Line 22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18" name="Line 23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19" name="AutoShape 24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20" name="Freeform 25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1" name="Freeform 26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22" name="Freeform 27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3" name="Freeform 28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4" name="Freeform 29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5" name="Freeform 30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6" name="Freeform 31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7" name="AutoShape 32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28" name="AutoShape 33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29" name="AutoShape 34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630" name="AutoShape 35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184" name="Group 36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50502" name="AutoShape 37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03" name="AutoShape 38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04" name="Line 39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05" name="Freeform 40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06" name="Freeform 41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07" name="Freeform 42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08" name="Line 43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09" name="AutoShape 44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0" name="AutoShape 45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1" name="AutoShape 46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2" name="AutoShape 47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3" name="AutoShape 48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4" name="AutoShape 49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5" name="AutoShape 50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6" name="AutoShape 51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7" name="AutoShape 52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8" name="AutoShape 53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19" name="Oval 54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0" name="Oval 55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1" name="Freeform 56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22" name="AutoShape 57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3" name="AutoShape 58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4" name="AutoShape 59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5" name="AutoShape 60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6" name="AutoShape 61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27" name="AutoShape 62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528" name="Group 63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50585" name="Line 64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6" name="Line 65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7" name="Line 66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8" name="Line 67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9" name="Line 68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0" name="Line 69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1" name="Line 70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2" name="Line 71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3" name="Line 72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4" name="Line 73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5" name="Line 74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6" name="Line 75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7" name="Line 76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8" name="Line 77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99" name="Line 78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00" name="Line 79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01" name="Line 80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02" name="Line 81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03" name="Line 82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04" name="Line 83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529" name="AutoShape 84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0" name="AutoShape 85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1" name="AutoShape 86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2" name="AutoShape 87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3" name="AutoShape 88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534" name="Group 89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50565" name="Line 90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6" name="Line 91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7" name="Line 92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8" name="Line 93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9" name="Line 94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0" name="Line 95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1" name="Line 96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2" name="Line 97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3" name="Line 98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4" name="Line 99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5" name="Line 100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6" name="Line 101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7" name="Line 102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8" name="Line 103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79" name="Line 104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0" name="Line 105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1" name="Line 106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2" name="Line 107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3" name="Line 108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84" name="Line 109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535" name="AutoShape 110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6" name="AutoShape 111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7" name="AutoShape 112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8" name="AutoShape 113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39" name="AutoShape 114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540" name="Group 115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50545" name="Line 116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46" name="Line 117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47" name="Line 118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48" name="Line 119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49" name="Line 120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0" name="Line 121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1" name="Line 122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2" name="Line 123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3" name="Line 124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4" name="Line 125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5" name="Line 126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6" name="Line 127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7" name="Line 128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8" name="Line 129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59" name="Line 130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0" name="Line 131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1" name="Line 132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2" name="Line 133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3" name="Line 134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64" name="Line 135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541" name="AutoShape 136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42" name="Freeform 137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43" name="AutoShape 138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544" name="Freeform 139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5" name="Group 140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50399" name="AutoShape 141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00" name="AutoShape 142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01" name="Line 143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2" name="Freeform 144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03" name="Freeform 145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04" name="Freeform 146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05" name="Line 147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6" name="AutoShape 148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07" name="AutoShape 149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08" name="AutoShape 150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09" name="AutoShape 151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0" name="AutoShape 152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1" name="AutoShape 153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2" name="AutoShape 154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3" name="AutoShape 155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4" name="AutoShape 156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5" name="AutoShape 157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6" name="Oval 158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7" name="Oval 159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18" name="Freeform 160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19" name="AutoShape 161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0" name="AutoShape 162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1" name="AutoShape 163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2" name="AutoShape 164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3" name="AutoShape 165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4" name="AutoShape 166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425" name="Group 167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50482" name="Line 168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3" name="Line 169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4" name="Line 170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5" name="Line 171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6" name="Line 172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7" name="Line 173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8" name="Line 174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9" name="Line 175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0" name="Line 176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1" name="Line 177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2" name="Line 178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3" name="Line 179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4" name="Line 180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5" name="Line 181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6" name="Line 182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7" name="Line 183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8" name="Line 184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99" name="Line 185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00" name="Line 186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01" name="Line 187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426" name="AutoShape 188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7" name="AutoShape 189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8" name="AutoShape 190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29" name="AutoShape 191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0" name="AutoShape 192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431" name="Group 193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50462" name="Line 194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3" name="Line 195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4" name="Line 196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5" name="Line 197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6" name="Line 198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7" name="Line 199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8" name="Line 200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9" name="Line 201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0" name="Line 202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1" name="Line 203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2" name="Line 204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3" name="Line 205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4" name="Line 206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5" name="Line 207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6" name="Line 208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7" name="Line 209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8" name="Line 210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79" name="Line 211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0" name="Line 212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81" name="Line 213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432" name="AutoShape 214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3" name="AutoShape 215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4" name="AutoShape 216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5" name="AutoShape 217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6" name="AutoShape 218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437" name="Group 219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50442" name="Line 220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3" name="Line 221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4" name="Line 222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5" name="Line 223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6" name="Line 224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7" name="Line 225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8" name="Line 226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49" name="Line 227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0" name="Line 228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1" name="Line 229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2" name="Line 230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3" name="Line 231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4" name="Line 232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5" name="Line 233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6" name="Line 234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7" name="Line 235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8" name="Line 236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59" name="Line 237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0" name="Line 238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61" name="Line 239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438" name="AutoShape 240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39" name="Freeform 241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40" name="AutoShape 242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441" name="Freeform 243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6" name="Text Box 244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0187" name="Text Box 245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50188" name="Group 246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50296" name="AutoShape 247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97" name="AutoShape 248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98" name="Line 249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99" name="Freeform 250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0" name="Freeform 251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1" name="Freeform 252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02" name="Line 253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03" name="AutoShape 254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4" name="AutoShape 255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5" name="AutoShape 256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6" name="AutoShape 257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7" name="AutoShape 258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8" name="AutoShape 259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09" name="AutoShape 260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0" name="AutoShape 261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1" name="AutoShape 262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2" name="AutoShape 263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3" name="Oval 264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4" name="Oval 265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5" name="Freeform 266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16" name="AutoShape 267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7" name="AutoShape 268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8" name="AutoShape 269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19" name="AutoShape 270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0" name="AutoShape 271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1" name="AutoShape 272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322" name="Group 273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50379" name="Line 274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0" name="Line 275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1" name="Line 276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2" name="Line 277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3" name="Line 278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4" name="Line 279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5" name="Line 280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6" name="Line 281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7" name="Line 282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8" name="Line 283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9" name="Line 284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0" name="Line 285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1" name="Line 286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2" name="Line 287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3" name="Line 288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4" name="Line 289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5" name="Line 290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6" name="Line 291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7" name="Line 292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8" name="Line 293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323" name="AutoShape 294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4" name="AutoShape 295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5" name="AutoShape 296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6" name="AutoShape 297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27" name="AutoShape 298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328" name="Group 299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50359" name="Line 300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0" name="Line 301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1" name="Line 302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2" name="Line 303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3" name="Line 304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4" name="Line 305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5" name="Line 306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6" name="Line 307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7" name="Line 308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8" name="Line 309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69" name="Line 310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0" name="Line 311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1" name="Line 312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2" name="Line 313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3" name="Line 314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4" name="Line 315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5" name="Line 316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6" name="Line 317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7" name="Line 318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8" name="Line 319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329" name="AutoShape 320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0" name="AutoShape 321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1" name="AutoShape 322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2" name="AutoShape 323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3" name="AutoShape 324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334" name="Group 325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50339" name="Line 326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0" name="Line 327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1" name="Line 328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2" name="Line 329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3" name="Line 330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4" name="Line 331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5" name="Line 332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6" name="Line 333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7" name="Line 334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8" name="Line 335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9" name="Line 336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0" name="Line 337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1" name="Line 338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2" name="Line 339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3" name="Line 340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4" name="Line 341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5" name="Line 342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6" name="Line 343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7" name="Line 344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8" name="Line 345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335" name="AutoShape 346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6" name="Freeform 347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37" name="AutoShape 348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338" name="Freeform 349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9" name="Text Box 350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50190" name="Group 351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50193" name="AutoShape 352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353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Line 354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Freeform 355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Freeform 356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Freeform 357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358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AutoShape 359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1" name="AutoShape 360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361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362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363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364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365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366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367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368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Oval 369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1" name="Oval 370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Freeform 371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AutoShape 372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373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374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375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376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377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219" name="Group 378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50276" name="Line 379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Line 380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Line 381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9" name="Line 382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Line 383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Line 384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Line 385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3" name="Line 386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4" name="Line 387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5" name="Line 388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6" name="Line 389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7" name="Line 390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8" name="Line 391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9" name="Line 392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0" name="Line 393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1" name="Line 394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2" name="Line 395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3" name="Line 396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4" name="Line 397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5" name="Line 398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20" name="AutoShape 399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1" name="AutoShape 400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2" name="AutoShape 401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3" name="AutoShape 402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4" name="AutoShape 403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225" name="Group 404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50256" name="Line 405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Line 406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Line 407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Line 408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Line 409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1" name="Line 410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2" name="Line 411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3" name="Line 412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4" name="Line 413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5" name="Line 414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6" name="Line 415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Line 416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8" name="Line 417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9" name="Line 418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0" name="Line 419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1" name="Line 420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2" name="Line 421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Line 422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Line 423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Line 424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26" name="AutoShape 425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7" name="AutoShape 426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8" name="AutoShape 427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9" name="AutoShape 428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30" name="AutoShape 429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0231" name="Group 430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50236" name="Line 431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Line 432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Line 433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Line 434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Line 435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436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Line 437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Line 438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439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440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6" name="Line 441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442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443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Line 444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Line 445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Line 446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Line 447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Line 448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Line 449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Line 450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32" name="AutoShape 451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33" name="Freeform 452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AutoShape 453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35" name="Freeform 454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1" name="Text Box 455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0192" name="Text Box 456"/>
          <p:cNvSpPr txBox="1">
            <a:spLocks noChangeArrowheads="1"/>
          </p:cNvSpPr>
          <p:nvPr/>
        </p:nvSpPr>
        <p:spPr bwMode="auto">
          <a:xfrm>
            <a:off x="4321175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33600" y="5867400"/>
            <a:ext cx="3635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43497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buClr>
                <a:srgbClr val="808080"/>
              </a:buClr>
              <a:buSzPct val="90000"/>
              <a:buFont typeface="Monotype Sorts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Courier New" pitchFamily="49" charset="0"/>
                <a:ea typeface="SimSun" pitchFamily="2" charset="-122"/>
              </a:rPr>
              <a:t>ping ftp.nominum.com.</a:t>
            </a:r>
            <a:endParaRPr lang="en-US" altLang="zh-CN" sz="2200">
              <a:ea typeface="SimSun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73438" y="2486025"/>
            <a:ext cx="2154237" cy="1009650"/>
            <a:chOff x="2338" y="1582"/>
            <a:chExt cx="1492" cy="721"/>
          </a:xfrm>
        </p:grpSpPr>
        <p:sp>
          <p:nvSpPr>
            <p:cNvPr id="51655" name="Freeform 4"/>
            <p:cNvSpPr>
              <a:spLocks/>
            </p:cNvSpPr>
            <p:nvPr/>
          </p:nvSpPr>
          <p:spPr bwMode="auto">
            <a:xfrm>
              <a:off x="2338" y="1582"/>
              <a:ext cx="1492" cy="721"/>
            </a:xfrm>
            <a:custGeom>
              <a:avLst/>
              <a:gdLst>
                <a:gd name="T0" fmla="*/ 1385 w 1492"/>
                <a:gd name="T1" fmla="*/ 628 h 721"/>
                <a:gd name="T2" fmla="*/ 1407 w 1492"/>
                <a:gd name="T3" fmla="*/ 625 h 721"/>
                <a:gd name="T4" fmla="*/ 1427 w 1492"/>
                <a:gd name="T5" fmla="*/ 619 h 721"/>
                <a:gd name="T6" fmla="*/ 1444 w 1492"/>
                <a:gd name="T7" fmla="*/ 612 h 721"/>
                <a:gd name="T8" fmla="*/ 1460 w 1492"/>
                <a:gd name="T9" fmla="*/ 603 h 721"/>
                <a:gd name="T10" fmla="*/ 1473 w 1492"/>
                <a:gd name="T11" fmla="*/ 592 h 721"/>
                <a:gd name="T12" fmla="*/ 1483 w 1492"/>
                <a:gd name="T13" fmla="*/ 580 h 721"/>
                <a:gd name="T14" fmla="*/ 1489 w 1492"/>
                <a:gd name="T15" fmla="*/ 568 h 721"/>
                <a:gd name="T16" fmla="*/ 1491 w 1492"/>
                <a:gd name="T17" fmla="*/ 68 h 721"/>
                <a:gd name="T18" fmla="*/ 1487 w 1492"/>
                <a:gd name="T19" fmla="*/ 56 h 721"/>
                <a:gd name="T20" fmla="*/ 1479 w 1492"/>
                <a:gd name="T21" fmla="*/ 44 h 721"/>
                <a:gd name="T22" fmla="*/ 1468 w 1492"/>
                <a:gd name="T23" fmla="*/ 34 h 721"/>
                <a:gd name="T24" fmla="*/ 1454 w 1492"/>
                <a:gd name="T25" fmla="*/ 23 h 721"/>
                <a:gd name="T26" fmla="*/ 1437 w 1492"/>
                <a:gd name="T27" fmla="*/ 15 h 721"/>
                <a:gd name="T28" fmla="*/ 1418 w 1492"/>
                <a:gd name="T29" fmla="*/ 8 h 721"/>
                <a:gd name="T30" fmla="*/ 1397 w 1492"/>
                <a:gd name="T31" fmla="*/ 3 h 721"/>
                <a:gd name="T32" fmla="*/ 1375 w 1492"/>
                <a:gd name="T33" fmla="*/ 0 h 721"/>
                <a:gd name="T34" fmla="*/ 104 w 1492"/>
                <a:gd name="T35" fmla="*/ 2 h 721"/>
                <a:gd name="T36" fmla="*/ 82 w 1492"/>
                <a:gd name="T37" fmla="*/ 6 h 721"/>
                <a:gd name="T38" fmla="*/ 62 w 1492"/>
                <a:gd name="T39" fmla="*/ 12 h 721"/>
                <a:gd name="T40" fmla="*/ 45 w 1492"/>
                <a:gd name="T41" fmla="*/ 19 h 721"/>
                <a:gd name="T42" fmla="*/ 29 w 1492"/>
                <a:gd name="T43" fmla="*/ 29 h 721"/>
                <a:gd name="T44" fmla="*/ 16 w 1492"/>
                <a:gd name="T45" fmla="*/ 40 h 721"/>
                <a:gd name="T46" fmla="*/ 7 w 1492"/>
                <a:gd name="T47" fmla="*/ 50 h 721"/>
                <a:gd name="T48" fmla="*/ 1 w 1492"/>
                <a:gd name="T49" fmla="*/ 62 h 721"/>
                <a:gd name="T50" fmla="*/ 0 w 1492"/>
                <a:gd name="T51" fmla="*/ 560 h 721"/>
                <a:gd name="T52" fmla="*/ 3 w 1492"/>
                <a:gd name="T53" fmla="*/ 574 h 721"/>
                <a:gd name="T54" fmla="*/ 11 w 1492"/>
                <a:gd name="T55" fmla="*/ 586 h 721"/>
                <a:gd name="T56" fmla="*/ 21 w 1492"/>
                <a:gd name="T57" fmla="*/ 598 h 721"/>
                <a:gd name="T58" fmla="*/ 37 w 1492"/>
                <a:gd name="T59" fmla="*/ 607 h 721"/>
                <a:gd name="T60" fmla="*/ 53 w 1492"/>
                <a:gd name="T61" fmla="*/ 615 h 721"/>
                <a:gd name="T62" fmla="*/ 73 w 1492"/>
                <a:gd name="T63" fmla="*/ 622 h 721"/>
                <a:gd name="T64" fmla="*/ 94 w 1492"/>
                <a:gd name="T65" fmla="*/ 627 h 721"/>
                <a:gd name="T66" fmla="*/ 116 w 1492"/>
                <a:gd name="T67" fmla="*/ 628 h 721"/>
                <a:gd name="T68" fmla="*/ 120 w 1492"/>
                <a:gd name="T69" fmla="*/ 720 h 721"/>
                <a:gd name="T70" fmla="*/ 1375 w 1492"/>
                <a:gd name="T71" fmla="*/ 628 h 7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92"/>
                <a:gd name="T109" fmla="*/ 0 h 721"/>
                <a:gd name="T110" fmla="*/ 1492 w 1492"/>
                <a:gd name="T111" fmla="*/ 721 h 7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92" h="721">
                  <a:moveTo>
                    <a:pt x="1375" y="628"/>
                  </a:moveTo>
                  <a:lnTo>
                    <a:pt x="1385" y="628"/>
                  </a:lnTo>
                  <a:lnTo>
                    <a:pt x="1397" y="627"/>
                  </a:lnTo>
                  <a:lnTo>
                    <a:pt x="1407" y="625"/>
                  </a:lnTo>
                  <a:lnTo>
                    <a:pt x="1418" y="622"/>
                  </a:lnTo>
                  <a:lnTo>
                    <a:pt x="1427" y="619"/>
                  </a:lnTo>
                  <a:lnTo>
                    <a:pt x="1437" y="615"/>
                  </a:lnTo>
                  <a:lnTo>
                    <a:pt x="1444" y="612"/>
                  </a:lnTo>
                  <a:lnTo>
                    <a:pt x="1454" y="607"/>
                  </a:lnTo>
                  <a:lnTo>
                    <a:pt x="1460" y="603"/>
                  </a:lnTo>
                  <a:lnTo>
                    <a:pt x="1468" y="598"/>
                  </a:lnTo>
                  <a:lnTo>
                    <a:pt x="1473" y="592"/>
                  </a:lnTo>
                  <a:lnTo>
                    <a:pt x="1479" y="586"/>
                  </a:lnTo>
                  <a:lnTo>
                    <a:pt x="1483" y="580"/>
                  </a:lnTo>
                  <a:lnTo>
                    <a:pt x="1487" y="574"/>
                  </a:lnTo>
                  <a:lnTo>
                    <a:pt x="1489" y="568"/>
                  </a:lnTo>
                  <a:lnTo>
                    <a:pt x="1491" y="560"/>
                  </a:lnTo>
                  <a:lnTo>
                    <a:pt x="1491" y="68"/>
                  </a:lnTo>
                  <a:lnTo>
                    <a:pt x="1489" y="62"/>
                  </a:lnTo>
                  <a:lnTo>
                    <a:pt x="1487" y="56"/>
                  </a:lnTo>
                  <a:lnTo>
                    <a:pt x="1483" y="50"/>
                  </a:lnTo>
                  <a:lnTo>
                    <a:pt x="1479" y="44"/>
                  </a:lnTo>
                  <a:lnTo>
                    <a:pt x="1473" y="40"/>
                  </a:lnTo>
                  <a:lnTo>
                    <a:pt x="1468" y="34"/>
                  </a:lnTo>
                  <a:lnTo>
                    <a:pt x="1460" y="29"/>
                  </a:lnTo>
                  <a:lnTo>
                    <a:pt x="1454" y="23"/>
                  </a:lnTo>
                  <a:lnTo>
                    <a:pt x="1444" y="19"/>
                  </a:lnTo>
                  <a:lnTo>
                    <a:pt x="1437" y="15"/>
                  </a:lnTo>
                  <a:lnTo>
                    <a:pt x="1427" y="12"/>
                  </a:lnTo>
                  <a:lnTo>
                    <a:pt x="1418" y="8"/>
                  </a:lnTo>
                  <a:lnTo>
                    <a:pt x="1407" y="6"/>
                  </a:lnTo>
                  <a:lnTo>
                    <a:pt x="1397" y="3"/>
                  </a:lnTo>
                  <a:lnTo>
                    <a:pt x="1385" y="2"/>
                  </a:lnTo>
                  <a:lnTo>
                    <a:pt x="1375" y="0"/>
                  </a:lnTo>
                  <a:lnTo>
                    <a:pt x="116" y="0"/>
                  </a:lnTo>
                  <a:lnTo>
                    <a:pt x="104" y="2"/>
                  </a:lnTo>
                  <a:lnTo>
                    <a:pt x="94" y="3"/>
                  </a:lnTo>
                  <a:lnTo>
                    <a:pt x="82" y="6"/>
                  </a:lnTo>
                  <a:lnTo>
                    <a:pt x="73" y="8"/>
                  </a:lnTo>
                  <a:lnTo>
                    <a:pt x="62" y="12"/>
                  </a:lnTo>
                  <a:lnTo>
                    <a:pt x="53" y="15"/>
                  </a:lnTo>
                  <a:lnTo>
                    <a:pt x="45" y="19"/>
                  </a:lnTo>
                  <a:lnTo>
                    <a:pt x="37" y="23"/>
                  </a:lnTo>
                  <a:lnTo>
                    <a:pt x="29" y="29"/>
                  </a:lnTo>
                  <a:lnTo>
                    <a:pt x="21" y="34"/>
                  </a:lnTo>
                  <a:lnTo>
                    <a:pt x="16" y="40"/>
                  </a:lnTo>
                  <a:lnTo>
                    <a:pt x="11" y="44"/>
                  </a:lnTo>
                  <a:lnTo>
                    <a:pt x="7" y="50"/>
                  </a:lnTo>
                  <a:lnTo>
                    <a:pt x="3" y="56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560"/>
                  </a:lnTo>
                  <a:lnTo>
                    <a:pt x="1" y="568"/>
                  </a:lnTo>
                  <a:lnTo>
                    <a:pt x="3" y="574"/>
                  </a:lnTo>
                  <a:lnTo>
                    <a:pt x="7" y="580"/>
                  </a:lnTo>
                  <a:lnTo>
                    <a:pt x="11" y="586"/>
                  </a:lnTo>
                  <a:lnTo>
                    <a:pt x="16" y="592"/>
                  </a:lnTo>
                  <a:lnTo>
                    <a:pt x="21" y="598"/>
                  </a:lnTo>
                  <a:lnTo>
                    <a:pt x="29" y="603"/>
                  </a:lnTo>
                  <a:lnTo>
                    <a:pt x="37" y="607"/>
                  </a:lnTo>
                  <a:lnTo>
                    <a:pt x="45" y="612"/>
                  </a:lnTo>
                  <a:lnTo>
                    <a:pt x="53" y="615"/>
                  </a:lnTo>
                  <a:lnTo>
                    <a:pt x="62" y="619"/>
                  </a:lnTo>
                  <a:lnTo>
                    <a:pt x="73" y="622"/>
                  </a:lnTo>
                  <a:lnTo>
                    <a:pt x="82" y="625"/>
                  </a:lnTo>
                  <a:lnTo>
                    <a:pt x="94" y="627"/>
                  </a:lnTo>
                  <a:lnTo>
                    <a:pt x="104" y="628"/>
                  </a:lnTo>
                  <a:lnTo>
                    <a:pt x="116" y="628"/>
                  </a:lnTo>
                  <a:lnTo>
                    <a:pt x="226" y="628"/>
                  </a:lnTo>
                  <a:lnTo>
                    <a:pt x="120" y="720"/>
                  </a:lnTo>
                  <a:lnTo>
                    <a:pt x="374" y="628"/>
                  </a:lnTo>
                  <a:lnTo>
                    <a:pt x="1375" y="628"/>
                  </a:lnTo>
                </a:path>
              </a:pathLst>
            </a:custGeom>
            <a:solidFill>
              <a:srgbClr val="C0C0C0"/>
            </a:solidFill>
            <a:ln w="18811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1656" name="Text Box 5"/>
            <p:cNvSpPr txBox="1">
              <a:spLocks noChangeArrowheads="1"/>
            </p:cNvSpPr>
            <p:nvPr/>
          </p:nvSpPr>
          <p:spPr bwMode="auto">
            <a:xfrm>
              <a:off x="2495" y="1651"/>
              <a:ext cx="1273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43497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4349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buClr>
                  <a:srgbClr val="808080"/>
                </a:buClr>
                <a:buSzPct val="90000"/>
                <a:buFont typeface="Monotype Sorts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itchFamily="34" charset="0"/>
                  <a:ea typeface="SimSun" pitchFamily="2" charset="-122"/>
                </a:rPr>
                <a:t>Here’s the IP address for ftp.nominum.com</a:t>
              </a:r>
              <a:endParaRPr lang="en-US" altLang="zh-CN" sz="2200">
                <a:ea typeface="SimSun" pitchFamily="2" charset="-122"/>
              </a:endParaRPr>
            </a:p>
          </p:txBody>
        </p:sp>
      </p:grpSp>
      <p:sp>
        <p:nvSpPr>
          <p:cNvPr id="77830" name="Line 6"/>
          <p:cNvSpPr>
            <a:spLocks noChangeShapeType="1"/>
          </p:cNvSpPr>
          <p:nvPr/>
        </p:nvSpPr>
        <p:spPr bwMode="auto">
          <a:xfrm flipV="1">
            <a:off x="1817688" y="3671888"/>
            <a:ext cx="571500" cy="774700"/>
          </a:xfrm>
          <a:prstGeom prst="line">
            <a:avLst/>
          </a:prstGeom>
          <a:noFill/>
          <a:ln w="31591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Resolution Process (Caching)</a:t>
            </a:r>
          </a:p>
        </p:txBody>
      </p:sp>
      <p:sp>
        <p:nvSpPr>
          <p:cNvPr id="51206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name server </a:t>
            </a:r>
            <a:r>
              <a:rPr lang="en-US" altLang="zh-CN" sz="2800" i="1" smtClean="0">
                <a:ea typeface="SimSun" pitchFamily="2" charset="-122"/>
              </a:rPr>
              <a:t>dakota</a:t>
            </a:r>
            <a:r>
              <a:rPr lang="en-US" altLang="zh-CN" sz="2800" smtClean="0">
                <a:ea typeface="SimSun" pitchFamily="2" charset="-122"/>
              </a:rPr>
              <a:t> responds to </a:t>
            </a:r>
            <a:r>
              <a:rPr lang="en-US" altLang="zh-CN" sz="2800" i="1" smtClean="0">
                <a:ea typeface="SimSun" pitchFamily="2" charset="-122"/>
              </a:rPr>
              <a:t>annie</a:t>
            </a:r>
            <a:r>
              <a:rPr lang="en-US" altLang="zh-CN" sz="2800" smtClean="0">
                <a:ea typeface="SimSun" pitchFamily="2" charset="-122"/>
              </a:rPr>
              <a:t> with </a:t>
            </a:r>
            <a:r>
              <a:rPr lang="en-US" altLang="zh-CN" sz="2800" i="1" smtClean="0">
                <a:ea typeface="SimSun" pitchFamily="2" charset="-122"/>
              </a:rPr>
              <a:t>ftp.nominum.com’s</a:t>
            </a:r>
            <a:r>
              <a:rPr lang="en-US" altLang="zh-CN" sz="2800" smtClean="0">
                <a:ea typeface="SimSun" pitchFamily="2" charset="-122"/>
              </a:rPr>
              <a:t> address</a:t>
            </a:r>
          </a:p>
        </p:txBody>
      </p:sp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1176338" y="4594225"/>
            <a:ext cx="849312" cy="992188"/>
            <a:chOff x="815" y="3280"/>
            <a:chExt cx="589" cy="708"/>
          </a:xfrm>
        </p:grpSpPr>
        <p:sp>
          <p:nvSpPr>
            <p:cNvPr id="51629" name="AutoShape 10"/>
            <p:cNvSpPr>
              <a:spLocks noChangeArrowheads="1"/>
            </p:cNvSpPr>
            <p:nvPr/>
          </p:nvSpPr>
          <p:spPr bwMode="auto">
            <a:xfrm flipV="1">
              <a:off x="898" y="3691"/>
              <a:ext cx="432" cy="1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30" name="Freeform 11"/>
            <p:cNvSpPr>
              <a:spLocks/>
            </p:cNvSpPr>
            <p:nvPr/>
          </p:nvSpPr>
          <p:spPr bwMode="auto">
            <a:xfrm>
              <a:off x="910" y="3745"/>
              <a:ext cx="66" cy="21"/>
            </a:xfrm>
            <a:custGeom>
              <a:avLst/>
              <a:gdLst>
                <a:gd name="T0" fmla="*/ 0 w 66"/>
                <a:gd name="T1" fmla="*/ 12 h 21"/>
                <a:gd name="T2" fmla="*/ 0 w 66"/>
                <a:gd name="T3" fmla="*/ 15 h 21"/>
                <a:gd name="T4" fmla="*/ 1 w 66"/>
                <a:gd name="T5" fmla="*/ 17 h 21"/>
                <a:gd name="T6" fmla="*/ 2 w 66"/>
                <a:gd name="T7" fmla="*/ 18 h 21"/>
                <a:gd name="T8" fmla="*/ 4 w 66"/>
                <a:gd name="T9" fmla="*/ 20 h 21"/>
                <a:gd name="T10" fmla="*/ 5 w 66"/>
                <a:gd name="T11" fmla="*/ 20 h 21"/>
                <a:gd name="T12" fmla="*/ 6 w 66"/>
                <a:gd name="T13" fmla="*/ 20 h 21"/>
                <a:gd name="T14" fmla="*/ 8 w 66"/>
                <a:gd name="T15" fmla="*/ 20 h 21"/>
                <a:gd name="T16" fmla="*/ 55 w 66"/>
                <a:gd name="T17" fmla="*/ 20 h 21"/>
                <a:gd name="T18" fmla="*/ 55 w 66"/>
                <a:gd name="T19" fmla="*/ 20 h 21"/>
                <a:gd name="T20" fmla="*/ 57 w 66"/>
                <a:gd name="T21" fmla="*/ 20 h 21"/>
                <a:gd name="T22" fmla="*/ 59 w 66"/>
                <a:gd name="T23" fmla="*/ 20 h 21"/>
                <a:gd name="T24" fmla="*/ 61 w 66"/>
                <a:gd name="T25" fmla="*/ 18 h 21"/>
                <a:gd name="T26" fmla="*/ 61 w 66"/>
                <a:gd name="T27" fmla="*/ 17 h 21"/>
                <a:gd name="T28" fmla="*/ 63 w 66"/>
                <a:gd name="T29" fmla="*/ 15 h 21"/>
                <a:gd name="T30" fmla="*/ 63 w 66"/>
                <a:gd name="T31" fmla="*/ 13 h 21"/>
                <a:gd name="T32" fmla="*/ 65 w 66"/>
                <a:gd name="T33" fmla="*/ 11 h 21"/>
                <a:gd name="T34" fmla="*/ 63 w 66"/>
                <a:gd name="T35" fmla="*/ 11 h 21"/>
                <a:gd name="T36" fmla="*/ 63 w 66"/>
                <a:gd name="T37" fmla="*/ 9 h 21"/>
                <a:gd name="T38" fmla="*/ 61 w 66"/>
                <a:gd name="T39" fmla="*/ 6 h 21"/>
                <a:gd name="T40" fmla="*/ 61 w 66"/>
                <a:gd name="T41" fmla="*/ 5 h 21"/>
                <a:gd name="T42" fmla="*/ 59 w 66"/>
                <a:gd name="T43" fmla="*/ 3 h 21"/>
                <a:gd name="T44" fmla="*/ 57 w 66"/>
                <a:gd name="T45" fmla="*/ 3 h 21"/>
                <a:gd name="T46" fmla="*/ 55 w 66"/>
                <a:gd name="T47" fmla="*/ 1 h 21"/>
                <a:gd name="T48" fmla="*/ 55 w 66"/>
                <a:gd name="T49" fmla="*/ 1 h 21"/>
                <a:gd name="T50" fmla="*/ 10 w 66"/>
                <a:gd name="T51" fmla="*/ 0 h 21"/>
                <a:gd name="T52" fmla="*/ 8 w 66"/>
                <a:gd name="T53" fmla="*/ 1 h 21"/>
                <a:gd name="T54" fmla="*/ 6 w 66"/>
                <a:gd name="T55" fmla="*/ 1 h 21"/>
                <a:gd name="T56" fmla="*/ 5 w 66"/>
                <a:gd name="T57" fmla="*/ 3 h 21"/>
                <a:gd name="T58" fmla="*/ 4 w 66"/>
                <a:gd name="T59" fmla="*/ 3 h 21"/>
                <a:gd name="T60" fmla="*/ 2 w 66"/>
                <a:gd name="T61" fmla="*/ 5 h 21"/>
                <a:gd name="T62" fmla="*/ 1 w 66"/>
                <a:gd name="T63" fmla="*/ 7 h 21"/>
                <a:gd name="T64" fmla="*/ 0 w 66"/>
                <a:gd name="T65" fmla="*/ 9 h 21"/>
                <a:gd name="T66" fmla="*/ 0 w 66"/>
                <a:gd name="T67" fmla="*/ 11 h 21"/>
                <a:gd name="T68" fmla="*/ 0 w 66"/>
                <a:gd name="T69" fmla="*/ 11 h 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6"/>
                <a:gd name="T106" fmla="*/ 0 h 21"/>
                <a:gd name="T107" fmla="*/ 66 w 66"/>
                <a:gd name="T108" fmla="*/ 21 h 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6" h="21">
                  <a:moveTo>
                    <a:pt x="0" y="11"/>
                  </a:move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55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61" y="18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3" y="13"/>
                  </a:lnTo>
                  <a:lnTo>
                    <a:pt x="63" y="12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1"/>
                  </a:lnTo>
                  <a:lnTo>
                    <a:pt x="55" y="1"/>
                  </a:lnTo>
                  <a:lnTo>
                    <a:pt x="55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7"/>
                  </a:lnTo>
                  <a:lnTo>
                    <a:pt x="0" y="9"/>
                  </a:lnTo>
                  <a:lnTo>
                    <a:pt x="0" y="11"/>
                  </a:ln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1" name="Freeform 12"/>
            <p:cNvSpPr>
              <a:spLocks/>
            </p:cNvSpPr>
            <p:nvPr/>
          </p:nvSpPr>
          <p:spPr bwMode="auto">
            <a:xfrm>
              <a:off x="1081" y="3711"/>
              <a:ext cx="160" cy="98"/>
            </a:xfrm>
            <a:custGeom>
              <a:avLst/>
              <a:gdLst>
                <a:gd name="T0" fmla="*/ 0 w 160"/>
                <a:gd name="T1" fmla="*/ 87 h 98"/>
                <a:gd name="T2" fmla="*/ 0 w 160"/>
                <a:gd name="T3" fmla="*/ 91 h 98"/>
                <a:gd name="T4" fmla="*/ 1 w 160"/>
                <a:gd name="T5" fmla="*/ 93 h 98"/>
                <a:gd name="T6" fmla="*/ 2 w 160"/>
                <a:gd name="T7" fmla="*/ 94 h 98"/>
                <a:gd name="T8" fmla="*/ 4 w 160"/>
                <a:gd name="T9" fmla="*/ 96 h 98"/>
                <a:gd name="T10" fmla="*/ 5 w 160"/>
                <a:gd name="T11" fmla="*/ 97 h 98"/>
                <a:gd name="T12" fmla="*/ 7 w 160"/>
                <a:gd name="T13" fmla="*/ 97 h 98"/>
                <a:gd name="T14" fmla="*/ 10 w 160"/>
                <a:gd name="T15" fmla="*/ 97 h 98"/>
                <a:gd name="T16" fmla="*/ 148 w 160"/>
                <a:gd name="T17" fmla="*/ 97 h 98"/>
                <a:gd name="T18" fmla="*/ 149 w 160"/>
                <a:gd name="T19" fmla="*/ 97 h 98"/>
                <a:gd name="T20" fmla="*/ 151 w 160"/>
                <a:gd name="T21" fmla="*/ 97 h 98"/>
                <a:gd name="T22" fmla="*/ 153 w 160"/>
                <a:gd name="T23" fmla="*/ 96 h 98"/>
                <a:gd name="T24" fmla="*/ 155 w 160"/>
                <a:gd name="T25" fmla="*/ 94 h 98"/>
                <a:gd name="T26" fmla="*/ 156 w 160"/>
                <a:gd name="T27" fmla="*/ 92 h 98"/>
                <a:gd name="T28" fmla="*/ 158 w 160"/>
                <a:gd name="T29" fmla="*/ 90 h 98"/>
                <a:gd name="T30" fmla="*/ 158 w 160"/>
                <a:gd name="T31" fmla="*/ 88 h 98"/>
                <a:gd name="T32" fmla="*/ 159 w 160"/>
                <a:gd name="T33" fmla="*/ 84 h 98"/>
                <a:gd name="T34" fmla="*/ 158 w 160"/>
                <a:gd name="T35" fmla="*/ 15 h 98"/>
                <a:gd name="T36" fmla="*/ 158 w 160"/>
                <a:gd name="T37" fmla="*/ 13 h 98"/>
                <a:gd name="T38" fmla="*/ 156 w 160"/>
                <a:gd name="T39" fmla="*/ 11 h 98"/>
                <a:gd name="T40" fmla="*/ 156 w 160"/>
                <a:gd name="T41" fmla="*/ 7 h 98"/>
                <a:gd name="T42" fmla="*/ 154 w 160"/>
                <a:gd name="T43" fmla="*/ 6 h 98"/>
                <a:gd name="T44" fmla="*/ 152 w 160"/>
                <a:gd name="T45" fmla="*/ 4 h 98"/>
                <a:gd name="T46" fmla="*/ 150 w 160"/>
                <a:gd name="T47" fmla="*/ 2 h 98"/>
                <a:gd name="T48" fmla="*/ 147 w 160"/>
                <a:gd name="T49" fmla="*/ 1 h 98"/>
                <a:gd name="T50" fmla="*/ 13 w 160"/>
                <a:gd name="T51" fmla="*/ 0 h 98"/>
                <a:gd name="T52" fmla="*/ 9 w 160"/>
                <a:gd name="T53" fmla="*/ 1 h 98"/>
                <a:gd name="T54" fmla="*/ 7 w 160"/>
                <a:gd name="T55" fmla="*/ 2 h 98"/>
                <a:gd name="T56" fmla="*/ 5 w 160"/>
                <a:gd name="T57" fmla="*/ 4 h 98"/>
                <a:gd name="T58" fmla="*/ 4 w 160"/>
                <a:gd name="T59" fmla="*/ 4 h 98"/>
                <a:gd name="T60" fmla="*/ 2 w 160"/>
                <a:gd name="T61" fmla="*/ 6 h 98"/>
                <a:gd name="T62" fmla="*/ 1 w 160"/>
                <a:gd name="T63" fmla="*/ 8 h 98"/>
                <a:gd name="T64" fmla="*/ 0 w 160"/>
                <a:gd name="T65" fmla="*/ 10 h 98"/>
                <a:gd name="T66" fmla="*/ 0 w 160"/>
                <a:gd name="T67" fmla="*/ 12 h 98"/>
                <a:gd name="T68" fmla="*/ 0 w 160"/>
                <a:gd name="T69" fmla="*/ 85 h 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0"/>
                <a:gd name="T106" fmla="*/ 0 h 98"/>
                <a:gd name="T107" fmla="*/ 160 w 160"/>
                <a:gd name="T108" fmla="*/ 98 h 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0" h="98">
                  <a:moveTo>
                    <a:pt x="0" y="85"/>
                  </a:moveTo>
                  <a:lnTo>
                    <a:pt x="0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1"/>
                  </a:lnTo>
                  <a:lnTo>
                    <a:pt x="1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4" y="96"/>
                  </a:lnTo>
                  <a:lnTo>
                    <a:pt x="5" y="96"/>
                  </a:lnTo>
                  <a:lnTo>
                    <a:pt x="5" y="97"/>
                  </a:lnTo>
                  <a:lnTo>
                    <a:pt x="7" y="97"/>
                  </a:lnTo>
                  <a:lnTo>
                    <a:pt x="9" y="97"/>
                  </a:lnTo>
                  <a:lnTo>
                    <a:pt x="10" y="97"/>
                  </a:lnTo>
                  <a:lnTo>
                    <a:pt x="12" y="97"/>
                  </a:lnTo>
                  <a:lnTo>
                    <a:pt x="148" y="97"/>
                  </a:lnTo>
                  <a:lnTo>
                    <a:pt x="149" y="97"/>
                  </a:lnTo>
                  <a:lnTo>
                    <a:pt x="151" y="97"/>
                  </a:lnTo>
                  <a:lnTo>
                    <a:pt x="153" y="96"/>
                  </a:lnTo>
                  <a:lnTo>
                    <a:pt x="155" y="94"/>
                  </a:lnTo>
                  <a:lnTo>
                    <a:pt x="156" y="92"/>
                  </a:lnTo>
                  <a:lnTo>
                    <a:pt x="158" y="90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9" y="84"/>
                  </a:lnTo>
                  <a:lnTo>
                    <a:pt x="159" y="15"/>
                  </a:lnTo>
                  <a:lnTo>
                    <a:pt x="158" y="15"/>
                  </a:lnTo>
                  <a:lnTo>
                    <a:pt x="158" y="13"/>
                  </a:lnTo>
                  <a:lnTo>
                    <a:pt x="158" y="11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6" y="7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4" y="4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7" y="1"/>
                  </a:lnTo>
                  <a:lnTo>
                    <a:pt x="14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8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2" name="Freeform 13"/>
            <p:cNvSpPr>
              <a:spLocks/>
            </p:cNvSpPr>
            <p:nvPr/>
          </p:nvSpPr>
          <p:spPr bwMode="auto">
            <a:xfrm>
              <a:off x="912" y="3280"/>
              <a:ext cx="401" cy="360"/>
            </a:xfrm>
            <a:custGeom>
              <a:avLst/>
              <a:gdLst>
                <a:gd name="T0" fmla="*/ 0 w 401"/>
                <a:gd name="T1" fmla="*/ 344 h 360"/>
                <a:gd name="T2" fmla="*/ 0 w 401"/>
                <a:gd name="T3" fmla="*/ 348 h 360"/>
                <a:gd name="T4" fmla="*/ 0 w 401"/>
                <a:gd name="T5" fmla="*/ 352 h 360"/>
                <a:gd name="T6" fmla="*/ 3 w 401"/>
                <a:gd name="T7" fmla="*/ 355 h 360"/>
                <a:gd name="T8" fmla="*/ 5 w 401"/>
                <a:gd name="T9" fmla="*/ 357 h 360"/>
                <a:gd name="T10" fmla="*/ 8 w 401"/>
                <a:gd name="T11" fmla="*/ 358 h 360"/>
                <a:gd name="T12" fmla="*/ 12 w 401"/>
                <a:gd name="T13" fmla="*/ 359 h 360"/>
                <a:gd name="T14" fmla="*/ 16 w 401"/>
                <a:gd name="T15" fmla="*/ 359 h 360"/>
                <a:gd name="T16" fmla="*/ 381 w 401"/>
                <a:gd name="T17" fmla="*/ 359 h 360"/>
                <a:gd name="T18" fmla="*/ 385 w 401"/>
                <a:gd name="T19" fmla="*/ 359 h 360"/>
                <a:gd name="T20" fmla="*/ 389 w 401"/>
                <a:gd name="T21" fmla="*/ 358 h 360"/>
                <a:gd name="T22" fmla="*/ 391 w 401"/>
                <a:gd name="T23" fmla="*/ 357 h 360"/>
                <a:gd name="T24" fmla="*/ 394 w 401"/>
                <a:gd name="T25" fmla="*/ 354 h 360"/>
                <a:gd name="T26" fmla="*/ 396 w 401"/>
                <a:gd name="T27" fmla="*/ 351 h 360"/>
                <a:gd name="T28" fmla="*/ 398 w 401"/>
                <a:gd name="T29" fmla="*/ 347 h 360"/>
                <a:gd name="T30" fmla="*/ 399 w 401"/>
                <a:gd name="T31" fmla="*/ 344 h 360"/>
                <a:gd name="T32" fmla="*/ 400 w 401"/>
                <a:gd name="T33" fmla="*/ 338 h 360"/>
                <a:gd name="T34" fmla="*/ 399 w 401"/>
                <a:gd name="T35" fmla="*/ 21 h 360"/>
                <a:gd name="T36" fmla="*/ 399 w 401"/>
                <a:gd name="T37" fmla="*/ 16 h 360"/>
                <a:gd name="T38" fmla="*/ 397 w 401"/>
                <a:gd name="T39" fmla="*/ 13 h 360"/>
                <a:gd name="T40" fmla="*/ 396 w 401"/>
                <a:gd name="T41" fmla="*/ 9 h 360"/>
                <a:gd name="T42" fmla="*/ 394 w 401"/>
                <a:gd name="T43" fmla="*/ 7 h 360"/>
                <a:gd name="T44" fmla="*/ 391 w 401"/>
                <a:gd name="T45" fmla="*/ 4 h 360"/>
                <a:gd name="T46" fmla="*/ 389 w 401"/>
                <a:gd name="T47" fmla="*/ 2 h 360"/>
                <a:gd name="T48" fmla="*/ 385 w 401"/>
                <a:gd name="T49" fmla="*/ 2 h 360"/>
                <a:gd name="T50" fmla="*/ 24 w 401"/>
                <a:gd name="T51" fmla="*/ 0 h 360"/>
                <a:gd name="T52" fmla="*/ 18 w 401"/>
                <a:gd name="T53" fmla="*/ 2 h 360"/>
                <a:gd name="T54" fmla="*/ 14 w 401"/>
                <a:gd name="T55" fmla="*/ 2 h 360"/>
                <a:gd name="T56" fmla="*/ 10 w 401"/>
                <a:gd name="T57" fmla="*/ 5 h 360"/>
                <a:gd name="T58" fmla="*/ 6 w 401"/>
                <a:gd name="T59" fmla="*/ 8 h 360"/>
                <a:gd name="T60" fmla="*/ 3 w 401"/>
                <a:gd name="T61" fmla="*/ 11 h 360"/>
                <a:gd name="T62" fmla="*/ 1 w 401"/>
                <a:gd name="T63" fmla="*/ 15 h 360"/>
                <a:gd name="T64" fmla="*/ 0 w 401"/>
                <a:gd name="T65" fmla="*/ 19 h 360"/>
                <a:gd name="T66" fmla="*/ 0 w 401"/>
                <a:gd name="T67" fmla="*/ 23 h 360"/>
                <a:gd name="T68" fmla="*/ 0 w 401"/>
                <a:gd name="T69" fmla="*/ 341 h 3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01"/>
                <a:gd name="T106" fmla="*/ 0 h 360"/>
                <a:gd name="T107" fmla="*/ 401 w 401"/>
                <a:gd name="T108" fmla="*/ 360 h 36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01" h="360">
                  <a:moveTo>
                    <a:pt x="0" y="341"/>
                  </a:moveTo>
                  <a:lnTo>
                    <a:pt x="0" y="344"/>
                  </a:lnTo>
                  <a:lnTo>
                    <a:pt x="0" y="346"/>
                  </a:lnTo>
                  <a:lnTo>
                    <a:pt x="0" y="348"/>
                  </a:lnTo>
                  <a:lnTo>
                    <a:pt x="0" y="350"/>
                  </a:lnTo>
                  <a:lnTo>
                    <a:pt x="0" y="352"/>
                  </a:lnTo>
                  <a:lnTo>
                    <a:pt x="3" y="353"/>
                  </a:lnTo>
                  <a:lnTo>
                    <a:pt x="3" y="355"/>
                  </a:lnTo>
                  <a:lnTo>
                    <a:pt x="5" y="355"/>
                  </a:lnTo>
                  <a:lnTo>
                    <a:pt x="5" y="357"/>
                  </a:lnTo>
                  <a:lnTo>
                    <a:pt x="7" y="357"/>
                  </a:lnTo>
                  <a:lnTo>
                    <a:pt x="8" y="358"/>
                  </a:lnTo>
                  <a:lnTo>
                    <a:pt x="10" y="358"/>
                  </a:lnTo>
                  <a:lnTo>
                    <a:pt x="12" y="359"/>
                  </a:lnTo>
                  <a:lnTo>
                    <a:pt x="14" y="359"/>
                  </a:lnTo>
                  <a:lnTo>
                    <a:pt x="16" y="359"/>
                  </a:lnTo>
                  <a:lnTo>
                    <a:pt x="19" y="359"/>
                  </a:lnTo>
                  <a:lnTo>
                    <a:pt x="381" y="359"/>
                  </a:lnTo>
                  <a:lnTo>
                    <a:pt x="383" y="359"/>
                  </a:lnTo>
                  <a:lnTo>
                    <a:pt x="385" y="359"/>
                  </a:lnTo>
                  <a:lnTo>
                    <a:pt x="387" y="359"/>
                  </a:lnTo>
                  <a:lnTo>
                    <a:pt x="389" y="358"/>
                  </a:lnTo>
                  <a:lnTo>
                    <a:pt x="391" y="357"/>
                  </a:lnTo>
                  <a:lnTo>
                    <a:pt x="393" y="356"/>
                  </a:lnTo>
                  <a:lnTo>
                    <a:pt x="394" y="354"/>
                  </a:lnTo>
                  <a:lnTo>
                    <a:pt x="394" y="353"/>
                  </a:lnTo>
                  <a:lnTo>
                    <a:pt x="396" y="351"/>
                  </a:lnTo>
                  <a:lnTo>
                    <a:pt x="396" y="350"/>
                  </a:lnTo>
                  <a:lnTo>
                    <a:pt x="398" y="347"/>
                  </a:lnTo>
                  <a:lnTo>
                    <a:pt x="398" y="345"/>
                  </a:lnTo>
                  <a:lnTo>
                    <a:pt x="399" y="344"/>
                  </a:lnTo>
                  <a:lnTo>
                    <a:pt x="399" y="341"/>
                  </a:lnTo>
                  <a:lnTo>
                    <a:pt x="400" y="338"/>
                  </a:lnTo>
                  <a:lnTo>
                    <a:pt x="400" y="23"/>
                  </a:lnTo>
                  <a:lnTo>
                    <a:pt x="399" y="21"/>
                  </a:lnTo>
                  <a:lnTo>
                    <a:pt x="399" y="19"/>
                  </a:lnTo>
                  <a:lnTo>
                    <a:pt x="399" y="16"/>
                  </a:lnTo>
                  <a:lnTo>
                    <a:pt x="399" y="14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6" y="9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5"/>
                  </a:lnTo>
                  <a:lnTo>
                    <a:pt x="391" y="4"/>
                  </a:lnTo>
                  <a:lnTo>
                    <a:pt x="391" y="2"/>
                  </a:lnTo>
                  <a:lnTo>
                    <a:pt x="389" y="2"/>
                  </a:lnTo>
                  <a:lnTo>
                    <a:pt x="387" y="2"/>
                  </a:lnTo>
                  <a:lnTo>
                    <a:pt x="385" y="2"/>
                  </a:lnTo>
                  <a:lnTo>
                    <a:pt x="38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341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3" name="Freeform 14"/>
            <p:cNvSpPr>
              <a:spLocks/>
            </p:cNvSpPr>
            <p:nvPr/>
          </p:nvSpPr>
          <p:spPr bwMode="auto">
            <a:xfrm>
              <a:off x="942" y="3316"/>
              <a:ext cx="346" cy="277"/>
            </a:xfrm>
            <a:custGeom>
              <a:avLst/>
              <a:gdLst>
                <a:gd name="T0" fmla="*/ 0 w 346"/>
                <a:gd name="T1" fmla="*/ 264 h 277"/>
                <a:gd name="T2" fmla="*/ 0 w 346"/>
                <a:gd name="T3" fmla="*/ 268 h 277"/>
                <a:gd name="T4" fmla="*/ 1 w 346"/>
                <a:gd name="T5" fmla="*/ 271 h 277"/>
                <a:gd name="T6" fmla="*/ 2 w 346"/>
                <a:gd name="T7" fmla="*/ 274 h 277"/>
                <a:gd name="T8" fmla="*/ 4 w 346"/>
                <a:gd name="T9" fmla="*/ 276 h 277"/>
                <a:gd name="T10" fmla="*/ 7 w 346"/>
                <a:gd name="T11" fmla="*/ 276 h 277"/>
                <a:gd name="T12" fmla="*/ 11 w 346"/>
                <a:gd name="T13" fmla="*/ 276 h 277"/>
                <a:gd name="T14" fmla="*/ 14 w 346"/>
                <a:gd name="T15" fmla="*/ 276 h 277"/>
                <a:gd name="T16" fmla="*/ 328 w 346"/>
                <a:gd name="T17" fmla="*/ 276 h 277"/>
                <a:gd name="T18" fmla="*/ 331 w 346"/>
                <a:gd name="T19" fmla="*/ 276 h 277"/>
                <a:gd name="T20" fmla="*/ 335 w 346"/>
                <a:gd name="T21" fmla="*/ 275 h 277"/>
                <a:gd name="T22" fmla="*/ 337 w 346"/>
                <a:gd name="T23" fmla="*/ 275 h 277"/>
                <a:gd name="T24" fmla="*/ 340 w 346"/>
                <a:gd name="T25" fmla="*/ 272 h 277"/>
                <a:gd name="T26" fmla="*/ 342 w 346"/>
                <a:gd name="T27" fmla="*/ 270 h 277"/>
                <a:gd name="T28" fmla="*/ 343 w 346"/>
                <a:gd name="T29" fmla="*/ 268 h 277"/>
                <a:gd name="T30" fmla="*/ 343 w 346"/>
                <a:gd name="T31" fmla="*/ 264 h 277"/>
                <a:gd name="T32" fmla="*/ 345 w 346"/>
                <a:gd name="T33" fmla="*/ 261 h 277"/>
                <a:gd name="T34" fmla="*/ 343 w 346"/>
                <a:gd name="T35" fmla="*/ 18 h 277"/>
                <a:gd name="T36" fmla="*/ 343 w 346"/>
                <a:gd name="T37" fmla="*/ 14 h 277"/>
                <a:gd name="T38" fmla="*/ 342 w 346"/>
                <a:gd name="T39" fmla="*/ 12 h 277"/>
                <a:gd name="T40" fmla="*/ 342 w 346"/>
                <a:gd name="T41" fmla="*/ 9 h 277"/>
                <a:gd name="T42" fmla="*/ 340 w 346"/>
                <a:gd name="T43" fmla="*/ 7 h 277"/>
                <a:gd name="T44" fmla="*/ 337 w 346"/>
                <a:gd name="T45" fmla="*/ 6 h 277"/>
                <a:gd name="T46" fmla="*/ 335 w 346"/>
                <a:gd name="T47" fmla="*/ 4 h 277"/>
                <a:gd name="T48" fmla="*/ 331 w 346"/>
                <a:gd name="T49" fmla="*/ 3 h 277"/>
                <a:gd name="T50" fmla="*/ 21 w 346"/>
                <a:gd name="T51" fmla="*/ 0 h 277"/>
                <a:gd name="T52" fmla="*/ 17 w 346"/>
                <a:gd name="T53" fmla="*/ 2 h 277"/>
                <a:gd name="T54" fmla="*/ 13 w 346"/>
                <a:gd name="T55" fmla="*/ 2 h 277"/>
                <a:gd name="T56" fmla="*/ 9 w 346"/>
                <a:gd name="T57" fmla="*/ 4 h 277"/>
                <a:gd name="T58" fmla="*/ 6 w 346"/>
                <a:gd name="T59" fmla="*/ 4 h 277"/>
                <a:gd name="T60" fmla="*/ 3 w 346"/>
                <a:gd name="T61" fmla="*/ 6 h 277"/>
                <a:gd name="T62" fmla="*/ 1 w 346"/>
                <a:gd name="T63" fmla="*/ 8 h 277"/>
                <a:gd name="T64" fmla="*/ 0 w 346"/>
                <a:gd name="T65" fmla="*/ 12 h 277"/>
                <a:gd name="T66" fmla="*/ 0 w 346"/>
                <a:gd name="T67" fmla="*/ 13 h 277"/>
                <a:gd name="T68" fmla="*/ 0 w 346"/>
                <a:gd name="T69" fmla="*/ 262 h 2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46"/>
                <a:gd name="T106" fmla="*/ 0 h 277"/>
                <a:gd name="T107" fmla="*/ 346 w 346"/>
                <a:gd name="T108" fmla="*/ 277 h 2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46" h="277">
                  <a:moveTo>
                    <a:pt x="0" y="262"/>
                  </a:moveTo>
                  <a:lnTo>
                    <a:pt x="0" y="264"/>
                  </a:lnTo>
                  <a:lnTo>
                    <a:pt x="0" y="266"/>
                  </a:lnTo>
                  <a:lnTo>
                    <a:pt x="0" y="268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2" y="272"/>
                  </a:lnTo>
                  <a:lnTo>
                    <a:pt x="2" y="274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6" y="276"/>
                  </a:lnTo>
                  <a:lnTo>
                    <a:pt x="7" y="276"/>
                  </a:lnTo>
                  <a:lnTo>
                    <a:pt x="9" y="276"/>
                  </a:lnTo>
                  <a:lnTo>
                    <a:pt x="11" y="276"/>
                  </a:lnTo>
                  <a:lnTo>
                    <a:pt x="13" y="276"/>
                  </a:lnTo>
                  <a:lnTo>
                    <a:pt x="14" y="276"/>
                  </a:lnTo>
                  <a:lnTo>
                    <a:pt x="17" y="276"/>
                  </a:lnTo>
                  <a:lnTo>
                    <a:pt x="328" y="276"/>
                  </a:lnTo>
                  <a:lnTo>
                    <a:pt x="329" y="276"/>
                  </a:lnTo>
                  <a:lnTo>
                    <a:pt x="331" y="276"/>
                  </a:lnTo>
                  <a:lnTo>
                    <a:pt x="333" y="276"/>
                  </a:lnTo>
                  <a:lnTo>
                    <a:pt x="335" y="275"/>
                  </a:lnTo>
                  <a:lnTo>
                    <a:pt x="337" y="275"/>
                  </a:lnTo>
                  <a:lnTo>
                    <a:pt x="338" y="275"/>
                  </a:lnTo>
                  <a:lnTo>
                    <a:pt x="340" y="272"/>
                  </a:lnTo>
                  <a:lnTo>
                    <a:pt x="342" y="270"/>
                  </a:lnTo>
                  <a:lnTo>
                    <a:pt x="343" y="268"/>
                  </a:lnTo>
                  <a:lnTo>
                    <a:pt x="343" y="267"/>
                  </a:lnTo>
                  <a:lnTo>
                    <a:pt x="343" y="264"/>
                  </a:lnTo>
                  <a:lnTo>
                    <a:pt x="343" y="263"/>
                  </a:lnTo>
                  <a:lnTo>
                    <a:pt x="345" y="261"/>
                  </a:lnTo>
                  <a:lnTo>
                    <a:pt x="345" y="19"/>
                  </a:lnTo>
                  <a:lnTo>
                    <a:pt x="343" y="18"/>
                  </a:lnTo>
                  <a:lnTo>
                    <a:pt x="343" y="16"/>
                  </a:lnTo>
                  <a:lnTo>
                    <a:pt x="343" y="14"/>
                  </a:lnTo>
                  <a:lnTo>
                    <a:pt x="343" y="12"/>
                  </a:lnTo>
                  <a:lnTo>
                    <a:pt x="342" y="12"/>
                  </a:lnTo>
                  <a:lnTo>
                    <a:pt x="342" y="10"/>
                  </a:lnTo>
                  <a:lnTo>
                    <a:pt x="342" y="9"/>
                  </a:lnTo>
                  <a:lnTo>
                    <a:pt x="342" y="7"/>
                  </a:lnTo>
                  <a:lnTo>
                    <a:pt x="340" y="7"/>
                  </a:lnTo>
                  <a:lnTo>
                    <a:pt x="339" y="6"/>
                  </a:lnTo>
                  <a:lnTo>
                    <a:pt x="337" y="6"/>
                  </a:lnTo>
                  <a:lnTo>
                    <a:pt x="337" y="4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1" y="3"/>
                  </a:lnTo>
                  <a:lnTo>
                    <a:pt x="331" y="2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9" y="4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26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4" name="Freeform 15"/>
            <p:cNvSpPr>
              <a:spLocks/>
            </p:cNvSpPr>
            <p:nvPr/>
          </p:nvSpPr>
          <p:spPr bwMode="auto">
            <a:xfrm>
              <a:off x="954" y="3329"/>
              <a:ext cx="324" cy="251"/>
            </a:xfrm>
            <a:custGeom>
              <a:avLst/>
              <a:gdLst>
                <a:gd name="T0" fmla="*/ 0 w 324"/>
                <a:gd name="T1" fmla="*/ 239 h 251"/>
                <a:gd name="T2" fmla="*/ 0 w 324"/>
                <a:gd name="T3" fmla="*/ 243 h 251"/>
                <a:gd name="T4" fmla="*/ 0 w 324"/>
                <a:gd name="T5" fmla="*/ 246 h 251"/>
                <a:gd name="T6" fmla="*/ 1 w 324"/>
                <a:gd name="T7" fmla="*/ 247 h 251"/>
                <a:gd name="T8" fmla="*/ 3 w 324"/>
                <a:gd name="T9" fmla="*/ 249 h 251"/>
                <a:gd name="T10" fmla="*/ 7 w 324"/>
                <a:gd name="T11" fmla="*/ 250 h 251"/>
                <a:gd name="T12" fmla="*/ 10 w 324"/>
                <a:gd name="T13" fmla="*/ 250 h 251"/>
                <a:gd name="T14" fmla="*/ 14 w 324"/>
                <a:gd name="T15" fmla="*/ 250 h 251"/>
                <a:gd name="T16" fmla="*/ 308 w 324"/>
                <a:gd name="T17" fmla="*/ 250 h 251"/>
                <a:gd name="T18" fmla="*/ 310 w 324"/>
                <a:gd name="T19" fmla="*/ 250 h 251"/>
                <a:gd name="T20" fmla="*/ 314 w 324"/>
                <a:gd name="T21" fmla="*/ 250 h 251"/>
                <a:gd name="T22" fmla="*/ 316 w 324"/>
                <a:gd name="T23" fmla="*/ 249 h 251"/>
                <a:gd name="T24" fmla="*/ 319 w 324"/>
                <a:gd name="T25" fmla="*/ 247 h 251"/>
                <a:gd name="T26" fmla="*/ 319 w 324"/>
                <a:gd name="T27" fmla="*/ 245 h 251"/>
                <a:gd name="T28" fmla="*/ 322 w 324"/>
                <a:gd name="T29" fmla="*/ 242 h 251"/>
                <a:gd name="T30" fmla="*/ 322 w 324"/>
                <a:gd name="T31" fmla="*/ 240 h 251"/>
                <a:gd name="T32" fmla="*/ 323 w 324"/>
                <a:gd name="T33" fmla="*/ 236 h 251"/>
                <a:gd name="T34" fmla="*/ 322 w 324"/>
                <a:gd name="T35" fmla="*/ 17 h 251"/>
                <a:gd name="T36" fmla="*/ 322 w 324"/>
                <a:gd name="T37" fmla="*/ 13 h 251"/>
                <a:gd name="T38" fmla="*/ 319 w 324"/>
                <a:gd name="T39" fmla="*/ 11 h 251"/>
                <a:gd name="T40" fmla="*/ 319 w 324"/>
                <a:gd name="T41" fmla="*/ 8 h 251"/>
                <a:gd name="T42" fmla="*/ 317 w 324"/>
                <a:gd name="T43" fmla="*/ 6 h 251"/>
                <a:gd name="T44" fmla="*/ 314 w 324"/>
                <a:gd name="T45" fmla="*/ 5 h 251"/>
                <a:gd name="T46" fmla="*/ 312 w 324"/>
                <a:gd name="T47" fmla="*/ 3 h 251"/>
                <a:gd name="T48" fmla="*/ 308 w 324"/>
                <a:gd name="T49" fmla="*/ 2 h 251"/>
                <a:gd name="T50" fmla="*/ 17 w 324"/>
                <a:gd name="T51" fmla="*/ 0 h 251"/>
                <a:gd name="T52" fmla="*/ 13 w 324"/>
                <a:gd name="T53" fmla="*/ 2 h 251"/>
                <a:gd name="T54" fmla="*/ 9 w 324"/>
                <a:gd name="T55" fmla="*/ 2 h 251"/>
                <a:gd name="T56" fmla="*/ 6 w 324"/>
                <a:gd name="T57" fmla="*/ 4 h 251"/>
                <a:gd name="T58" fmla="*/ 4 w 324"/>
                <a:gd name="T59" fmla="*/ 4 h 251"/>
                <a:gd name="T60" fmla="*/ 2 w 324"/>
                <a:gd name="T61" fmla="*/ 6 h 251"/>
                <a:gd name="T62" fmla="*/ 0 w 324"/>
                <a:gd name="T63" fmla="*/ 8 h 251"/>
                <a:gd name="T64" fmla="*/ 0 w 324"/>
                <a:gd name="T65" fmla="*/ 11 h 251"/>
                <a:gd name="T66" fmla="*/ 0 w 324"/>
                <a:gd name="T67" fmla="*/ 13 h 251"/>
                <a:gd name="T68" fmla="*/ 0 w 324"/>
                <a:gd name="T69" fmla="*/ 237 h 25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251"/>
                <a:gd name="T107" fmla="*/ 324 w 324"/>
                <a:gd name="T108" fmla="*/ 251 h 25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251">
                  <a:moveTo>
                    <a:pt x="0" y="237"/>
                  </a:moveTo>
                  <a:lnTo>
                    <a:pt x="0" y="239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1" y="246"/>
                  </a:lnTo>
                  <a:lnTo>
                    <a:pt x="1" y="247"/>
                  </a:lnTo>
                  <a:lnTo>
                    <a:pt x="3" y="247"/>
                  </a:lnTo>
                  <a:lnTo>
                    <a:pt x="3" y="249"/>
                  </a:lnTo>
                  <a:lnTo>
                    <a:pt x="5" y="249"/>
                  </a:lnTo>
                  <a:lnTo>
                    <a:pt x="7" y="250"/>
                  </a:lnTo>
                  <a:lnTo>
                    <a:pt x="9" y="250"/>
                  </a:lnTo>
                  <a:lnTo>
                    <a:pt x="10" y="250"/>
                  </a:lnTo>
                  <a:lnTo>
                    <a:pt x="12" y="250"/>
                  </a:lnTo>
                  <a:lnTo>
                    <a:pt x="14" y="250"/>
                  </a:lnTo>
                  <a:lnTo>
                    <a:pt x="16" y="250"/>
                  </a:lnTo>
                  <a:lnTo>
                    <a:pt x="308" y="250"/>
                  </a:lnTo>
                  <a:lnTo>
                    <a:pt x="310" y="250"/>
                  </a:lnTo>
                  <a:lnTo>
                    <a:pt x="312" y="250"/>
                  </a:lnTo>
                  <a:lnTo>
                    <a:pt x="314" y="250"/>
                  </a:lnTo>
                  <a:lnTo>
                    <a:pt x="316" y="249"/>
                  </a:lnTo>
                  <a:lnTo>
                    <a:pt x="317" y="249"/>
                  </a:lnTo>
                  <a:lnTo>
                    <a:pt x="319" y="247"/>
                  </a:lnTo>
                  <a:lnTo>
                    <a:pt x="319" y="245"/>
                  </a:lnTo>
                  <a:lnTo>
                    <a:pt x="319" y="244"/>
                  </a:lnTo>
                  <a:lnTo>
                    <a:pt x="322" y="242"/>
                  </a:lnTo>
                  <a:lnTo>
                    <a:pt x="322" y="240"/>
                  </a:lnTo>
                  <a:lnTo>
                    <a:pt x="322" y="238"/>
                  </a:lnTo>
                  <a:lnTo>
                    <a:pt x="323" y="236"/>
                  </a:lnTo>
                  <a:lnTo>
                    <a:pt x="323" y="17"/>
                  </a:lnTo>
                  <a:lnTo>
                    <a:pt x="322" y="17"/>
                  </a:lnTo>
                  <a:lnTo>
                    <a:pt x="322" y="15"/>
                  </a:lnTo>
                  <a:lnTo>
                    <a:pt x="322" y="13"/>
                  </a:lnTo>
                  <a:lnTo>
                    <a:pt x="322" y="11"/>
                  </a:lnTo>
                  <a:lnTo>
                    <a:pt x="319" y="11"/>
                  </a:lnTo>
                  <a:lnTo>
                    <a:pt x="319" y="9"/>
                  </a:lnTo>
                  <a:lnTo>
                    <a:pt x="319" y="8"/>
                  </a:lnTo>
                  <a:lnTo>
                    <a:pt x="319" y="6"/>
                  </a:lnTo>
                  <a:lnTo>
                    <a:pt x="317" y="6"/>
                  </a:lnTo>
                  <a:lnTo>
                    <a:pt x="316" y="5"/>
                  </a:lnTo>
                  <a:lnTo>
                    <a:pt x="314" y="5"/>
                  </a:lnTo>
                  <a:lnTo>
                    <a:pt x="314" y="3"/>
                  </a:lnTo>
                  <a:lnTo>
                    <a:pt x="312" y="3"/>
                  </a:lnTo>
                  <a:lnTo>
                    <a:pt x="310" y="2"/>
                  </a:lnTo>
                  <a:lnTo>
                    <a:pt x="308" y="2"/>
                  </a:lnTo>
                  <a:lnTo>
                    <a:pt x="308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2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5" name="AutoShape 16"/>
            <p:cNvSpPr>
              <a:spLocks noChangeArrowheads="1"/>
            </p:cNvSpPr>
            <p:nvPr/>
          </p:nvSpPr>
          <p:spPr bwMode="auto">
            <a:xfrm flipV="1">
              <a:off x="899" y="3716"/>
              <a:ext cx="170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36" name="AutoShape 17"/>
            <p:cNvSpPr>
              <a:spLocks noChangeArrowheads="1"/>
            </p:cNvSpPr>
            <p:nvPr/>
          </p:nvSpPr>
          <p:spPr bwMode="auto">
            <a:xfrm flipV="1">
              <a:off x="899" y="3801"/>
              <a:ext cx="170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37" name="AutoShape 18"/>
            <p:cNvSpPr>
              <a:spLocks noChangeArrowheads="1"/>
            </p:cNvSpPr>
            <p:nvPr/>
          </p:nvSpPr>
          <p:spPr bwMode="auto">
            <a:xfrm flipV="1">
              <a:off x="1243" y="3711"/>
              <a:ext cx="88" cy="5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38" name="AutoShape 19"/>
            <p:cNvSpPr>
              <a:spLocks noChangeArrowheads="1"/>
            </p:cNvSpPr>
            <p:nvPr/>
          </p:nvSpPr>
          <p:spPr bwMode="auto">
            <a:xfrm flipV="1">
              <a:off x="1243" y="3801"/>
              <a:ext cx="87" cy="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39" name="AutoShape 20"/>
            <p:cNvSpPr>
              <a:spLocks noChangeArrowheads="1"/>
            </p:cNvSpPr>
            <p:nvPr/>
          </p:nvSpPr>
          <p:spPr bwMode="auto">
            <a:xfrm flipV="1">
              <a:off x="1093" y="3726"/>
              <a:ext cx="136" cy="4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40" name="AutoShape 21"/>
            <p:cNvSpPr>
              <a:spLocks noChangeArrowheads="1"/>
            </p:cNvSpPr>
            <p:nvPr/>
          </p:nvSpPr>
          <p:spPr bwMode="auto">
            <a:xfrm flipV="1">
              <a:off x="1111" y="3750"/>
              <a:ext cx="101" cy="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41" name="Line 22"/>
            <p:cNvSpPr>
              <a:spLocks noChangeShapeType="1"/>
            </p:cNvSpPr>
            <p:nvPr/>
          </p:nvSpPr>
          <p:spPr bwMode="auto">
            <a:xfrm>
              <a:off x="1082" y="3741"/>
              <a:ext cx="158" cy="0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2" name="Line 23"/>
            <p:cNvSpPr>
              <a:spLocks noChangeShapeType="1"/>
            </p:cNvSpPr>
            <p:nvPr/>
          </p:nvSpPr>
          <p:spPr bwMode="auto">
            <a:xfrm>
              <a:off x="1083" y="3765"/>
              <a:ext cx="156" cy="1"/>
            </a:xfrm>
            <a:prstGeom prst="line">
              <a:avLst/>
            </a:pr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3" name="AutoShape 24"/>
            <p:cNvSpPr>
              <a:spLocks noChangeArrowheads="1"/>
            </p:cNvSpPr>
            <p:nvPr/>
          </p:nvSpPr>
          <p:spPr bwMode="auto">
            <a:xfrm flipV="1">
              <a:off x="1259" y="3738"/>
              <a:ext cx="55" cy="29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44" name="Freeform 25"/>
            <p:cNvSpPr>
              <a:spLocks/>
            </p:cNvSpPr>
            <p:nvPr/>
          </p:nvSpPr>
          <p:spPr bwMode="auto">
            <a:xfrm>
              <a:off x="815" y="3844"/>
              <a:ext cx="589" cy="124"/>
            </a:xfrm>
            <a:custGeom>
              <a:avLst/>
              <a:gdLst>
                <a:gd name="T0" fmla="*/ 59 w 589"/>
                <a:gd name="T1" fmla="*/ 0 h 124"/>
                <a:gd name="T2" fmla="*/ 60 w 589"/>
                <a:gd name="T3" fmla="*/ 0 h 124"/>
                <a:gd name="T4" fmla="*/ 538 w 589"/>
                <a:gd name="T5" fmla="*/ 0 h 124"/>
                <a:gd name="T6" fmla="*/ 588 w 589"/>
                <a:gd name="T7" fmla="*/ 123 h 124"/>
                <a:gd name="T8" fmla="*/ 0 w 589"/>
                <a:gd name="T9" fmla="*/ 123 h 124"/>
                <a:gd name="T10" fmla="*/ 59 w 589"/>
                <a:gd name="T11" fmla="*/ 0 h 124"/>
                <a:gd name="T12" fmla="*/ 59 w 589"/>
                <a:gd name="T13" fmla="*/ 0 h 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124"/>
                <a:gd name="T23" fmla="*/ 589 w 589"/>
                <a:gd name="T24" fmla="*/ 124 h 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124">
                  <a:moveTo>
                    <a:pt x="59" y="0"/>
                  </a:moveTo>
                  <a:lnTo>
                    <a:pt x="60" y="0"/>
                  </a:lnTo>
                  <a:lnTo>
                    <a:pt x="538" y="0"/>
                  </a:lnTo>
                  <a:lnTo>
                    <a:pt x="588" y="123"/>
                  </a:lnTo>
                  <a:lnTo>
                    <a:pt x="0" y="123"/>
                  </a:lnTo>
                  <a:lnTo>
                    <a:pt x="59" y="0"/>
                  </a:lnTo>
                </a:path>
              </a:pathLst>
            </a:custGeom>
            <a:solidFill>
              <a:srgbClr val="C0C0C0"/>
            </a:solidFill>
            <a:ln w="940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5" name="Freeform 26"/>
            <p:cNvSpPr>
              <a:spLocks/>
            </p:cNvSpPr>
            <p:nvPr/>
          </p:nvSpPr>
          <p:spPr bwMode="auto">
            <a:xfrm>
              <a:off x="816" y="3967"/>
              <a:ext cx="588" cy="21"/>
            </a:xfrm>
            <a:custGeom>
              <a:avLst/>
              <a:gdLst>
                <a:gd name="T0" fmla="*/ 0 w 588"/>
                <a:gd name="T1" fmla="*/ 0 h 21"/>
                <a:gd name="T2" fmla="*/ 587 w 588"/>
                <a:gd name="T3" fmla="*/ 0 h 21"/>
                <a:gd name="T4" fmla="*/ 572 w 588"/>
                <a:gd name="T5" fmla="*/ 20 h 21"/>
                <a:gd name="T6" fmla="*/ 13 w 588"/>
                <a:gd name="T7" fmla="*/ 20 h 21"/>
                <a:gd name="T8" fmla="*/ 0 w 588"/>
                <a:gd name="T9" fmla="*/ 0 h 21"/>
                <a:gd name="T10" fmla="*/ 0 w 588"/>
                <a:gd name="T11" fmla="*/ 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21"/>
                <a:gd name="T20" fmla="*/ 588 w 58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21">
                  <a:moveTo>
                    <a:pt x="0" y="0"/>
                  </a:moveTo>
                  <a:lnTo>
                    <a:pt x="587" y="0"/>
                  </a:lnTo>
                  <a:lnTo>
                    <a:pt x="572" y="20"/>
                  </a:lnTo>
                  <a:lnTo>
                    <a:pt x="13" y="20"/>
                  </a:lnTo>
                  <a:lnTo>
                    <a:pt x="0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6" name="Freeform 27"/>
            <p:cNvSpPr>
              <a:spLocks/>
            </p:cNvSpPr>
            <p:nvPr/>
          </p:nvSpPr>
          <p:spPr bwMode="auto">
            <a:xfrm>
              <a:off x="885" y="3854"/>
              <a:ext cx="378" cy="12"/>
            </a:xfrm>
            <a:custGeom>
              <a:avLst/>
              <a:gdLst>
                <a:gd name="T0" fmla="*/ 3 w 378"/>
                <a:gd name="T1" fmla="*/ 0 h 12"/>
                <a:gd name="T2" fmla="*/ 0 w 378"/>
                <a:gd name="T3" fmla="*/ 11 h 12"/>
                <a:gd name="T4" fmla="*/ 377 w 378"/>
                <a:gd name="T5" fmla="*/ 11 h 12"/>
                <a:gd name="T6" fmla="*/ 372 w 378"/>
                <a:gd name="T7" fmla="*/ 0 h 12"/>
                <a:gd name="T8" fmla="*/ 3 w 378"/>
                <a:gd name="T9" fmla="*/ 0 h 12"/>
                <a:gd name="T10" fmla="*/ 3 w 378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8"/>
                <a:gd name="T19" fmla="*/ 0 h 12"/>
                <a:gd name="T20" fmla="*/ 378 w 378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8" h="12">
                  <a:moveTo>
                    <a:pt x="3" y="0"/>
                  </a:moveTo>
                  <a:lnTo>
                    <a:pt x="0" y="11"/>
                  </a:lnTo>
                  <a:lnTo>
                    <a:pt x="377" y="11"/>
                  </a:lnTo>
                  <a:lnTo>
                    <a:pt x="372" y="0"/>
                  </a:lnTo>
                  <a:lnTo>
                    <a:pt x="3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7" name="Freeform 28"/>
            <p:cNvSpPr>
              <a:spLocks/>
            </p:cNvSpPr>
            <p:nvPr/>
          </p:nvSpPr>
          <p:spPr bwMode="auto">
            <a:xfrm>
              <a:off x="853" y="3872"/>
              <a:ext cx="346" cy="61"/>
            </a:xfrm>
            <a:custGeom>
              <a:avLst/>
              <a:gdLst>
                <a:gd name="T0" fmla="*/ 30 w 346"/>
                <a:gd name="T1" fmla="*/ 0 h 61"/>
                <a:gd name="T2" fmla="*/ 341 w 346"/>
                <a:gd name="T3" fmla="*/ 0 h 61"/>
                <a:gd name="T4" fmla="*/ 345 w 346"/>
                <a:gd name="T5" fmla="*/ 60 h 61"/>
                <a:gd name="T6" fmla="*/ 312 w 346"/>
                <a:gd name="T7" fmla="*/ 59 h 61"/>
                <a:gd name="T8" fmla="*/ 312 w 346"/>
                <a:gd name="T9" fmla="*/ 51 h 61"/>
                <a:gd name="T10" fmla="*/ 294 w 346"/>
                <a:gd name="T11" fmla="*/ 51 h 61"/>
                <a:gd name="T12" fmla="*/ 293 w 346"/>
                <a:gd name="T13" fmla="*/ 59 h 61"/>
                <a:gd name="T14" fmla="*/ 63 w 346"/>
                <a:gd name="T15" fmla="*/ 59 h 61"/>
                <a:gd name="T16" fmla="*/ 64 w 346"/>
                <a:gd name="T17" fmla="*/ 51 h 61"/>
                <a:gd name="T18" fmla="*/ 44 w 346"/>
                <a:gd name="T19" fmla="*/ 53 h 61"/>
                <a:gd name="T20" fmla="*/ 42 w 346"/>
                <a:gd name="T21" fmla="*/ 59 h 61"/>
                <a:gd name="T22" fmla="*/ 0 w 346"/>
                <a:gd name="T23" fmla="*/ 60 h 61"/>
                <a:gd name="T24" fmla="*/ 30 w 346"/>
                <a:gd name="T25" fmla="*/ 0 h 61"/>
                <a:gd name="T26" fmla="*/ 30 w 346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46"/>
                <a:gd name="T43" fmla="*/ 0 h 61"/>
                <a:gd name="T44" fmla="*/ 346 w 346"/>
                <a:gd name="T45" fmla="*/ 61 h 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46" h="61">
                  <a:moveTo>
                    <a:pt x="30" y="0"/>
                  </a:moveTo>
                  <a:lnTo>
                    <a:pt x="341" y="0"/>
                  </a:lnTo>
                  <a:lnTo>
                    <a:pt x="345" y="60"/>
                  </a:lnTo>
                  <a:lnTo>
                    <a:pt x="312" y="59"/>
                  </a:lnTo>
                  <a:lnTo>
                    <a:pt x="312" y="51"/>
                  </a:lnTo>
                  <a:lnTo>
                    <a:pt x="294" y="51"/>
                  </a:lnTo>
                  <a:lnTo>
                    <a:pt x="293" y="59"/>
                  </a:lnTo>
                  <a:lnTo>
                    <a:pt x="63" y="59"/>
                  </a:lnTo>
                  <a:lnTo>
                    <a:pt x="64" y="51"/>
                  </a:lnTo>
                  <a:lnTo>
                    <a:pt x="44" y="53"/>
                  </a:lnTo>
                  <a:lnTo>
                    <a:pt x="42" y="59"/>
                  </a:lnTo>
                  <a:lnTo>
                    <a:pt x="0" y="60"/>
                  </a:lnTo>
                  <a:lnTo>
                    <a:pt x="3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8" name="Freeform 29"/>
            <p:cNvSpPr>
              <a:spLocks/>
            </p:cNvSpPr>
            <p:nvPr/>
          </p:nvSpPr>
          <p:spPr bwMode="auto">
            <a:xfrm>
              <a:off x="1202" y="3872"/>
              <a:ext cx="71" cy="29"/>
            </a:xfrm>
            <a:custGeom>
              <a:avLst/>
              <a:gdLst>
                <a:gd name="T0" fmla="*/ 0 w 71"/>
                <a:gd name="T1" fmla="*/ 0 h 29"/>
                <a:gd name="T2" fmla="*/ 0 w 71"/>
                <a:gd name="T3" fmla="*/ 0 h 29"/>
                <a:gd name="T4" fmla="*/ 2 w 71"/>
                <a:gd name="T5" fmla="*/ 28 h 29"/>
                <a:gd name="T6" fmla="*/ 70 w 71"/>
                <a:gd name="T7" fmla="*/ 28 h 29"/>
                <a:gd name="T8" fmla="*/ 63 w 71"/>
                <a:gd name="T9" fmla="*/ 0 h 29"/>
                <a:gd name="T10" fmla="*/ 0 w 71"/>
                <a:gd name="T11" fmla="*/ 0 h 29"/>
                <a:gd name="T12" fmla="*/ 0 w 71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"/>
                <a:gd name="T23" fmla="*/ 71 w 71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">
                  <a:moveTo>
                    <a:pt x="0" y="0"/>
                  </a:moveTo>
                  <a:lnTo>
                    <a:pt x="0" y="0"/>
                  </a:lnTo>
                  <a:lnTo>
                    <a:pt x="2" y="28"/>
                  </a:lnTo>
                  <a:lnTo>
                    <a:pt x="70" y="28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9" name="Freeform 30"/>
            <p:cNvSpPr>
              <a:spLocks/>
            </p:cNvSpPr>
            <p:nvPr/>
          </p:nvSpPr>
          <p:spPr bwMode="auto">
            <a:xfrm>
              <a:off x="1207" y="3903"/>
              <a:ext cx="73" cy="31"/>
            </a:xfrm>
            <a:custGeom>
              <a:avLst/>
              <a:gdLst>
                <a:gd name="T0" fmla="*/ 22 w 73"/>
                <a:gd name="T1" fmla="*/ 0 h 31"/>
                <a:gd name="T2" fmla="*/ 22 w 73"/>
                <a:gd name="T3" fmla="*/ 8 h 31"/>
                <a:gd name="T4" fmla="*/ 0 w 73"/>
                <a:gd name="T5" fmla="*/ 8 h 31"/>
                <a:gd name="T6" fmla="*/ 3 w 73"/>
                <a:gd name="T7" fmla="*/ 30 h 31"/>
                <a:gd name="T8" fmla="*/ 72 w 73"/>
                <a:gd name="T9" fmla="*/ 30 h 31"/>
                <a:gd name="T10" fmla="*/ 66 w 73"/>
                <a:gd name="T11" fmla="*/ 8 h 31"/>
                <a:gd name="T12" fmla="*/ 44 w 73"/>
                <a:gd name="T13" fmla="*/ 8 h 31"/>
                <a:gd name="T14" fmla="*/ 44 w 73"/>
                <a:gd name="T15" fmla="*/ 0 h 31"/>
                <a:gd name="T16" fmla="*/ 22 w 73"/>
                <a:gd name="T17" fmla="*/ 0 h 31"/>
                <a:gd name="T18" fmla="*/ 22 w 73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3"/>
                <a:gd name="T31" fmla="*/ 0 h 31"/>
                <a:gd name="T32" fmla="*/ 73 w 73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3" h="31">
                  <a:moveTo>
                    <a:pt x="22" y="0"/>
                  </a:moveTo>
                  <a:lnTo>
                    <a:pt x="22" y="8"/>
                  </a:lnTo>
                  <a:lnTo>
                    <a:pt x="0" y="8"/>
                  </a:lnTo>
                  <a:lnTo>
                    <a:pt x="3" y="30"/>
                  </a:lnTo>
                  <a:lnTo>
                    <a:pt x="72" y="30"/>
                  </a:lnTo>
                  <a:lnTo>
                    <a:pt x="66" y="8"/>
                  </a:lnTo>
                  <a:lnTo>
                    <a:pt x="44" y="8"/>
                  </a:lnTo>
                  <a:lnTo>
                    <a:pt x="44" y="0"/>
                  </a:lnTo>
                  <a:lnTo>
                    <a:pt x="22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0" name="Freeform 31"/>
            <p:cNvSpPr>
              <a:spLocks/>
            </p:cNvSpPr>
            <p:nvPr/>
          </p:nvSpPr>
          <p:spPr bwMode="auto">
            <a:xfrm>
              <a:off x="1273" y="3874"/>
              <a:ext cx="106" cy="60"/>
            </a:xfrm>
            <a:custGeom>
              <a:avLst/>
              <a:gdLst>
                <a:gd name="T0" fmla="*/ 0 w 106"/>
                <a:gd name="T1" fmla="*/ 0 h 60"/>
                <a:gd name="T2" fmla="*/ 17 w 106"/>
                <a:gd name="T3" fmla="*/ 59 h 60"/>
                <a:gd name="T4" fmla="*/ 105 w 106"/>
                <a:gd name="T5" fmla="*/ 59 h 60"/>
                <a:gd name="T6" fmla="*/ 80 w 106"/>
                <a:gd name="T7" fmla="*/ 0 h 60"/>
                <a:gd name="T8" fmla="*/ 0 w 106"/>
                <a:gd name="T9" fmla="*/ 0 h 60"/>
                <a:gd name="T10" fmla="*/ 0 w 106"/>
                <a:gd name="T11" fmla="*/ 0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60"/>
                <a:gd name="T20" fmla="*/ 106 w 106"/>
                <a:gd name="T21" fmla="*/ 60 h 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60">
                  <a:moveTo>
                    <a:pt x="0" y="0"/>
                  </a:moveTo>
                  <a:lnTo>
                    <a:pt x="17" y="59"/>
                  </a:lnTo>
                  <a:lnTo>
                    <a:pt x="105" y="59"/>
                  </a:lnTo>
                  <a:lnTo>
                    <a:pt x="80" y="0"/>
                  </a:lnTo>
                  <a:lnTo>
                    <a:pt x="0" y="0"/>
                  </a:lnTo>
                </a:path>
              </a:pathLst>
            </a:cu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1" name="AutoShape 32"/>
            <p:cNvSpPr>
              <a:spLocks noChangeArrowheads="1"/>
            </p:cNvSpPr>
            <p:nvPr/>
          </p:nvSpPr>
          <p:spPr bwMode="auto">
            <a:xfrm flipV="1">
              <a:off x="1015" y="3638"/>
              <a:ext cx="198" cy="36"/>
            </a:xfrm>
            <a:prstGeom prst="roundRect">
              <a:avLst>
                <a:gd name="adj" fmla="val 15912"/>
              </a:avLst>
            </a:prstGeom>
            <a:solidFill>
              <a:srgbClr val="727272"/>
            </a:solidFill>
            <a:ln w="9405">
              <a:solidFill>
                <a:srgbClr val="72727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52" name="AutoShape 33"/>
            <p:cNvSpPr>
              <a:spLocks noChangeArrowheads="1"/>
            </p:cNvSpPr>
            <p:nvPr/>
          </p:nvSpPr>
          <p:spPr bwMode="auto">
            <a:xfrm flipV="1">
              <a:off x="1260" y="3610"/>
              <a:ext cx="27" cy="17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53" name="AutoShape 34"/>
            <p:cNvSpPr>
              <a:spLocks noChangeArrowheads="1"/>
            </p:cNvSpPr>
            <p:nvPr/>
          </p:nvSpPr>
          <p:spPr bwMode="auto">
            <a:xfrm flipV="1">
              <a:off x="967" y="3658"/>
              <a:ext cx="294" cy="27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654" name="AutoShape 35"/>
            <p:cNvSpPr>
              <a:spLocks noChangeArrowheads="1"/>
            </p:cNvSpPr>
            <p:nvPr/>
          </p:nvSpPr>
          <p:spPr bwMode="auto">
            <a:xfrm flipV="1">
              <a:off x="968" y="3683"/>
              <a:ext cx="293" cy="7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1208" name="Group 36"/>
          <p:cNvGrpSpPr>
            <a:grpSpLocks/>
          </p:cNvGrpSpPr>
          <p:nvPr/>
        </p:nvGrpSpPr>
        <p:grpSpPr bwMode="auto">
          <a:xfrm>
            <a:off x="6781800" y="4114800"/>
            <a:ext cx="631825" cy="1074738"/>
            <a:chOff x="4301" y="2849"/>
            <a:chExt cx="438" cy="768"/>
          </a:xfrm>
        </p:grpSpPr>
        <p:sp>
          <p:nvSpPr>
            <p:cNvPr id="51526" name="AutoShape 37"/>
            <p:cNvSpPr>
              <a:spLocks noChangeArrowheads="1"/>
            </p:cNvSpPr>
            <p:nvPr/>
          </p:nvSpPr>
          <p:spPr bwMode="auto">
            <a:xfrm flipV="1">
              <a:off x="4301" y="2849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27" name="AutoShape 38"/>
            <p:cNvSpPr>
              <a:spLocks noChangeArrowheads="1"/>
            </p:cNvSpPr>
            <p:nvPr/>
          </p:nvSpPr>
          <p:spPr bwMode="auto">
            <a:xfrm flipV="1">
              <a:off x="4310" y="3583"/>
              <a:ext cx="424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28" name="Line 39"/>
            <p:cNvSpPr>
              <a:spLocks noChangeShapeType="1"/>
            </p:cNvSpPr>
            <p:nvPr/>
          </p:nvSpPr>
          <p:spPr bwMode="auto">
            <a:xfrm>
              <a:off x="4324" y="2849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9" name="Freeform 40"/>
            <p:cNvSpPr>
              <a:spLocks/>
            </p:cNvSpPr>
            <p:nvPr/>
          </p:nvSpPr>
          <p:spPr bwMode="auto">
            <a:xfrm>
              <a:off x="4327" y="2855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0" name="Freeform 41"/>
            <p:cNvSpPr>
              <a:spLocks/>
            </p:cNvSpPr>
            <p:nvPr/>
          </p:nvSpPr>
          <p:spPr bwMode="auto">
            <a:xfrm>
              <a:off x="4303" y="2852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1" name="Freeform 42"/>
            <p:cNvSpPr>
              <a:spLocks/>
            </p:cNvSpPr>
            <p:nvPr/>
          </p:nvSpPr>
          <p:spPr bwMode="auto">
            <a:xfrm>
              <a:off x="4717" y="2852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2" name="Line 43"/>
            <p:cNvSpPr>
              <a:spLocks noChangeShapeType="1"/>
            </p:cNvSpPr>
            <p:nvPr/>
          </p:nvSpPr>
          <p:spPr bwMode="auto">
            <a:xfrm>
              <a:off x="4717" y="2849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3" name="AutoShape 44"/>
            <p:cNvSpPr>
              <a:spLocks noChangeArrowheads="1"/>
            </p:cNvSpPr>
            <p:nvPr/>
          </p:nvSpPr>
          <p:spPr bwMode="auto">
            <a:xfrm flipV="1">
              <a:off x="4338" y="2901"/>
              <a:ext cx="77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4" name="AutoShape 45"/>
            <p:cNvSpPr>
              <a:spLocks noChangeArrowheads="1"/>
            </p:cNvSpPr>
            <p:nvPr/>
          </p:nvSpPr>
          <p:spPr bwMode="auto">
            <a:xfrm flipV="1">
              <a:off x="4347" y="2910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5" name="AutoShape 46"/>
            <p:cNvSpPr>
              <a:spLocks noChangeArrowheads="1"/>
            </p:cNvSpPr>
            <p:nvPr/>
          </p:nvSpPr>
          <p:spPr bwMode="auto">
            <a:xfrm flipV="1">
              <a:off x="4349" y="3008"/>
              <a:ext cx="56" cy="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6" name="AutoShape 47"/>
            <p:cNvSpPr>
              <a:spLocks noChangeArrowheads="1"/>
            </p:cNvSpPr>
            <p:nvPr/>
          </p:nvSpPr>
          <p:spPr bwMode="auto">
            <a:xfrm flipV="1">
              <a:off x="4349" y="2914"/>
              <a:ext cx="25" cy="9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7" name="AutoShape 48"/>
            <p:cNvSpPr>
              <a:spLocks noChangeArrowheads="1"/>
            </p:cNvSpPr>
            <p:nvPr/>
          </p:nvSpPr>
          <p:spPr bwMode="auto">
            <a:xfrm flipV="1">
              <a:off x="4385" y="2916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8" name="AutoShape 49"/>
            <p:cNvSpPr>
              <a:spLocks noChangeArrowheads="1"/>
            </p:cNvSpPr>
            <p:nvPr/>
          </p:nvSpPr>
          <p:spPr bwMode="auto">
            <a:xfrm flipV="1">
              <a:off x="4354" y="2940"/>
              <a:ext cx="15" cy="59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39" name="AutoShape 50"/>
            <p:cNvSpPr>
              <a:spLocks noChangeArrowheads="1"/>
            </p:cNvSpPr>
            <p:nvPr/>
          </p:nvSpPr>
          <p:spPr bwMode="auto">
            <a:xfrm flipV="1">
              <a:off x="4355" y="2939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0" name="AutoShape 51"/>
            <p:cNvSpPr>
              <a:spLocks noChangeArrowheads="1"/>
            </p:cNvSpPr>
            <p:nvPr/>
          </p:nvSpPr>
          <p:spPr bwMode="auto">
            <a:xfrm flipV="1">
              <a:off x="4374" y="2914"/>
              <a:ext cx="3" cy="92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1" name="AutoShape 52"/>
            <p:cNvSpPr>
              <a:spLocks noChangeArrowheads="1"/>
            </p:cNvSpPr>
            <p:nvPr/>
          </p:nvSpPr>
          <p:spPr bwMode="auto">
            <a:xfrm flipV="1">
              <a:off x="4382" y="2916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2" name="AutoShape 53"/>
            <p:cNvSpPr>
              <a:spLocks noChangeArrowheads="1"/>
            </p:cNvSpPr>
            <p:nvPr/>
          </p:nvSpPr>
          <p:spPr bwMode="auto">
            <a:xfrm flipV="1">
              <a:off x="4364" y="3013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3" name="Oval 54"/>
            <p:cNvSpPr>
              <a:spLocks noChangeArrowheads="1"/>
            </p:cNvSpPr>
            <p:nvPr/>
          </p:nvSpPr>
          <p:spPr bwMode="auto">
            <a:xfrm>
              <a:off x="4354" y="3018"/>
              <a:ext cx="6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4" name="Oval 55"/>
            <p:cNvSpPr>
              <a:spLocks noChangeArrowheads="1"/>
            </p:cNvSpPr>
            <p:nvPr/>
          </p:nvSpPr>
          <p:spPr bwMode="auto">
            <a:xfrm>
              <a:off x="4354" y="3032"/>
              <a:ext cx="6" cy="7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5" name="Freeform 56"/>
            <p:cNvSpPr>
              <a:spLocks/>
            </p:cNvSpPr>
            <p:nvPr/>
          </p:nvSpPr>
          <p:spPr bwMode="auto">
            <a:xfrm>
              <a:off x="4338" y="2900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6" name="AutoShape 57"/>
            <p:cNvSpPr>
              <a:spLocks noChangeArrowheads="1"/>
            </p:cNvSpPr>
            <p:nvPr/>
          </p:nvSpPr>
          <p:spPr bwMode="auto">
            <a:xfrm flipV="1">
              <a:off x="4389" y="3014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7" name="AutoShape 58"/>
            <p:cNvSpPr>
              <a:spLocks noChangeArrowheads="1"/>
            </p:cNvSpPr>
            <p:nvPr/>
          </p:nvSpPr>
          <p:spPr bwMode="auto">
            <a:xfrm flipV="1">
              <a:off x="4437" y="2907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8" name="AutoShape 59"/>
            <p:cNvSpPr>
              <a:spLocks noChangeArrowheads="1"/>
            </p:cNvSpPr>
            <p:nvPr/>
          </p:nvSpPr>
          <p:spPr bwMode="auto">
            <a:xfrm flipV="1">
              <a:off x="4438" y="2933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49" name="AutoShape 60"/>
            <p:cNvSpPr>
              <a:spLocks noChangeArrowheads="1"/>
            </p:cNvSpPr>
            <p:nvPr/>
          </p:nvSpPr>
          <p:spPr bwMode="auto">
            <a:xfrm flipV="1">
              <a:off x="4438" y="2965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0" name="AutoShape 61"/>
            <p:cNvSpPr>
              <a:spLocks noChangeArrowheads="1"/>
            </p:cNvSpPr>
            <p:nvPr/>
          </p:nvSpPr>
          <p:spPr bwMode="auto">
            <a:xfrm flipV="1">
              <a:off x="4438" y="2997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1" name="AutoShape 62"/>
            <p:cNvSpPr>
              <a:spLocks noChangeArrowheads="1"/>
            </p:cNvSpPr>
            <p:nvPr/>
          </p:nvSpPr>
          <p:spPr bwMode="auto">
            <a:xfrm flipV="1">
              <a:off x="4438" y="302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552" name="Group 63"/>
            <p:cNvGrpSpPr>
              <a:grpSpLocks/>
            </p:cNvGrpSpPr>
            <p:nvPr/>
          </p:nvGrpSpPr>
          <p:grpSpPr bwMode="auto">
            <a:xfrm>
              <a:off x="4451" y="2907"/>
              <a:ext cx="239" cy="152"/>
              <a:chOff x="4451" y="2907"/>
              <a:chExt cx="239" cy="152"/>
            </a:xfrm>
          </p:grpSpPr>
          <p:sp>
            <p:nvSpPr>
              <p:cNvPr id="51609" name="Line 64"/>
              <p:cNvSpPr>
                <a:spLocks noChangeShapeType="1"/>
              </p:cNvSpPr>
              <p:nvPr/>
            </p:nvSpPr>
            <p:spPr bwMode="auto">
              <a:xfrm>
                <a:off x="445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" name="Line 65"/>
              <p:cNvSpPr>
                <a:spLocks noChangeShapeType="1"/>
              </p:cNvSpPr>
              <p:nvPr/>
            </p:nvSpPr>
            <p:spPr bwMode="auto">
              <a:xfrm>
                <a:off x="4465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1" name="Line 66"/>
              <p:cNvSpPr>
                <a:spLocks noChangeShapeType="1"/>
              </p:cNvSpPr>
              <p:nvPr/>
            </p:nvSpPr>
            <p:spPr bwMode="auto">
              <a:xfrm>
                <a:off x="44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" name="Line 67"/>
              <p:cNvSpPr>
                <a:spLocks noChangeShapeType="1"/>
              </p:cNvSpPr>
              <p:nvPr/>
            </p:nvSpPr>
            <p:spPr bwMode="auto">
              <a:xfrm>
                <a:off x="4488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3" name="Line 68"/>
              <p:cNvSpPr>
                <a:spLocks noChangeShapeType="1"/>
              </p:cNvSpPr>
              <p:nvPr/>
            </p:nvSpPr>
            <p:spPr bwMode="auto">
              <a:xfrm>
                <a:off x="45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4" name="Line 69"/>
              <p:cNvSpPr>
                <a:spLocks noChangeShapeType="1"/>
              </p:cNvSpPr>
              <p:nvPr/>
            </p:nvSpPr>
            <p:spPr bwMode="auto">
              <a:xfrm>
                <a:off x="4513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5" name="Line 70"/>
              <p:cNvSpPr>
                <a:spLocks noChangeShapeType="1"/>
              </p:cNvSpPr>
              <p:nvPr/>
            </p:nvSpPr>
            <p:spPr bwMode="auto">
              <a:xfrm>
                <a:off x="452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6" name="Line 71"/>
              <p:cNvSpPr>
                <a:spLocks noChangeShapeType="1"/>
              </p:cNvSpPr>
              <p:nvPr/>
            </p:nvSpPr>
            <p:spPr bwMode="auto">
              <a:xfrm>
                <a:off x="45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7" name="Line 72"/>
              <p:cNvSpPr>
                <a:spLocks noChangeShapeType="1"/>
              </p:cNvSpPr>
              <p:nvPr/>
            </p:nvSpPr>
            <p:spPr bwMode="auto">
              <a:xfrm>
                <a:off x="45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8" name="Line 73"/>
              <p:cNvSpPr>
                <a:spLocks noChangeShapeType="1"/>
              </p:cNvSpPr>
              <p:nvPr/>
            </p:nvSpPr>
            <p:spPr bwMode="auto">
              <a:xfrm>
                <a:off x="45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9" name="Line 74"/>
              <p:cNvSpPr>
                <a:spLocks noChangeShapeType="1"/>
              </p:cNvSpPr>
              <p:nvPr/>
            </p:nvSpPr>
            <p:spPr bwMode="auto">
              <a:xfrm>
                <a:off x="4576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0" name="Line 75"/>
              <p:cNvSpPr>
                <a:spLocks noChangeShapeType="1"/>
              </p:cNvSpPr>
              <p:nvPr/>
            </p:nvSpPr>
            <p:spPr bwMode="auto">
              <a:xfrm>
                <a:off x="458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1" name="Line 76"/>
              <p:cNvSpPr>
                <a:spLocks noChangeShapeType="1"/>
              </p:cNvSpPr>
              <p:nvPr/>
            </p:nvSpPr>
            <p:spPr bwMode="auto">
              <a:xfrm>
                <a:off x="4601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2" name="Line 77"/>
              <p:cNvSpPr>
                <a:spLocks noChangeShapeType="1"/>
              </p:cNvSpPr>
              <p:nvPr/>
            </p:nvSpPr>
            <p:spPr bwMode="auto">
              <a:xfrm>
                <a:off x="461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3" name="Line 78"/>
              <p:cNvSpPr>
                <a:spLocks noChangeShapeType="1"/>
              </p:cNvSpPr>
              <p:nvPr/>
            </p:nvSpPr>
            <p:spPr bwMode="auto">
              <a:xfrm>
                <a:off x="462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4" name="Line 79"/>
              <p:cNvSpPr>
                <a:spLocks noChangeShapeType="1"/>
              </p:cNvSpPr>
              <p:nvPr/>
            </p:nvSpPr>
            <p:spPr bwMode="auto">
              <a:xfrm>
                <a:off x="4639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5" name="Line 80"/>
              <p:cNvSpPr>
                <a:spLocks noChangeShapeType="1"/>
              </p:cNvSpPr>
              <p:nvPr/>
            </p:nvSpPr>
            <p:spPr bwMode="auto">
              <a:xfrm>
                <a:off x="4652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6" name="Line 81"/>
              <p:cNvSpPr>
                <a:spLocks noChangeShapeType="1"/>
              </p:cNvSpPr>
              <p:nvPr/>
            </p:nvSpPr>
            <p:spPr bwMode="auto">
              <a:xfrm>
                <a:off x="4664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7" name="Line 82"/>
              <p:cNvSpPr>
                <a:spLocks noChangeShapeType="1"/>
              </p:cNvSpPr>
              <p:nvPr/>
            </p:nvSpPr>
            <p:spPr bwMode="auto">
              <a:xfrm>
                <a:off x="4677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8" name="Line 83"/>
              <p:cNvSpPr>
                <a:spLocks noChangeShapeType="1"/>
              </p:cNvSpPr>
              <p:nvPr/>
            </p:nvSpPr>
            <p:spPr bwMode="auto">
              <a:xfrm>
                <a:off x="4690" y="2907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553" name="AutoShape 84"/>
            <p:cNvSpPr>
              <a:spLocks noChangeArrowheads="1"/>
            </p:cNvSpPr>
            <p:nvPr/>
          </p:nvSpPr>
          <p:spPr bwMode="auto">
            <a:xfrm flipV="1">
              <a:off x="4437" y="3166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4" name="AutoShape 85"/>
            <p:cNvSpPr>
              <a:spLocks noChangeArrowheads="1"/>
            </p:cNvSpPr>
            <p:nvPr/>
          </p:nvSpPr>
          <p:spPr bwMode="auto">
            <a:xfrm flipV="1">
              <a:off x="4438" y="319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5" name="AutoShape 86"/>
            <p:cNvSpPr>
              <a:spLocks noChangeArrowheads="1"/>
            </p:cNvSpPr>
            <p:nvPr/>
          </p:nvSpPr>
          <p:spPr bwMode="auto">
            <a:xfrm flipV="1">
              <a:off x="4438" y="322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6" name="AutoShape 87"/>
            <p:cNvSpPr>
              <a:spLocks noChangeArrowheads="1"/>
            </p:cNvSpPr>
            <p:nvPr/>
          </p:nvSpPr>
          <p:spPr bwMode="auto">
            <a:xfrm flipV="1">
              <a:off x="4438" y="3255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57" name="AutoShape 88"/>
            <p:cNvSpPr>
              <a:spLocks noChangeArrowheads="1"/>
            </p:cNvSpPr>
            <p:nvPr/>
          </p:nvSpPr>
          <p:spPr bwMode="auto">
            <a:xfrm flipV="1">
              <a:off x="4438" y="3286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558" name="Group 89"/>
            <p:cNvGrpSpPr>
              <a:grpSpLocks/>
            </p:cNvGrpSpPr>
            <p:nvPr/>
          </p:nvGrpSpPr>
          <p:grpSpPr bwMode="auto">
            <a:xfrm>
              <a:off x="4451" y="3166"/>
              <a:ext cx="239" cy="152"/>
              <a:chOff x="4451" y="3166"/>
              <a:chExt cx="239" cy="152"/>
            </a:xfrm>
          </p:grpSpPr>
          <p:sp>
            <p:nvSpPr>
              <p:cNvPr id="51589" name="Line 90"/>
              <p:cNvSpPr>
                <a:spLocks noChangeShapeType="1"/>
              </p:cNvSpPr>
              <p:nvPr/>
            </p:nvSpPr>
            <p:spPr bwMode="auto">
              <a:xfrm>
                <a:off x="445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0" name="Line 91"/>
              <p:cNvSpPr>
                <a:spLocks noChangeShapeType="1"/>
              </p:cNvSpPr>
              <p:nvPr/>
            </p:nvSpPr>
            <p:spPr bwMode="auto">
              <a:xfrm>
                <a:off x="4465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1" name="Line 92"/>
              <p:cNvSpPr>
                <a:spLocks noChangeShapeType="1"/>
              </p:cNvSpPr>
              <p:nvPr/>
            </p:nvSpPr>
            <p:spPr bwMode="auto">
              <a:xfrm>
                <a:off x="44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2" name="Line 93"/>
              <p:cNvSpPr>
                <a:spLocks noChangeShapeType="1"/>
              </p:cNvSpPr>
              <p:nvPr/>
            </p:nvSpPr>
            <p:spPr bwMode="auto">
              <a:xfrm>
                <a:off x="4488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3" name="Line 94"/>
              <p:cNvSpPr>
                <a:spLocks noChangeShapeType="1"/>
              </p:cNvSpPr>
              <p:nvPr/>
            </p:nvSpPr>
            <p:spPr bwMode="auto">
              <a:xfrm>
                <a:off x="45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4" name="Line 95"/>
              <p:cNvSpPr>
                <a:spLocks noChangeShapeType="1"/>
              </p:cNvSpPr>
              <p:nvPr/>
            </p:nvSpPr>
            <p:spPr bwMode="auto">
              <a:xfrm>
                <a:off x="4513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5" name="Line 96"/>
              <p:cNvSpPr>
                <a:spLocks noChangeShapeType="1"/>
              </p:cNvSpPr>
              <p:nvPr/>
            </p:nvSpPr>
            <p:spPr bwMode="auto">
              <a:xfrm>
                <a:off x="452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6" name="Line 97"/>
              <p:cNvSpPr>
                <a:spLocks noChangeShapeType="1"/>
              </p:cNvSpPr>
              <p:nvPr/>
            </p:nvSpPr>
            <p:spPr bwMode="auto">
              <a:xfrm>
                <a:off x="45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7" name="Line 98"/>
              <p:cNvSpPr>
                <a:spLocks noChangeShapeType="1"/>
              </p:cNvSpPr>
              <p:nvPr/>
            </p:nvSpPr>
            <p:spPr bwMode="auto">
              <a:xfrm>
                <a:off x="45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8" name="Line 99"/>
              <p:cNvSpPr>
                <a:spLocks noChangeShapeType="1"/>
              </p:cNvSpPr>
              <p:nvPr/>
            </p:nvSpPr>
            <p:spPr bwMode="auto">
              <a:xfrm>
                <a:off x="45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9" name="Line 100"/>
              <p:cNvSpPr>
                <a:spLocks noChangeShapeType="1"/>
              </p:cNvSpPr>
              <p:nvPr/>
            </p:nvSpPr>
            <p:spPr bwMode="auto">
              <a:xfrm>
                <a:off x="4576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0" name="Line 101"/>
              <p:cNvSpPr>
                <a:spLocks noChangeShapeType="1"/>
              </p:cNvSpPr>
              <p:nvPr/>
            </p:nvSpPr>
            <p:spPr bwMode="auto">
              <a:xfrm>
                <a:off x="458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1" name="Line 102"/>
              <p:cNvSpPr>
                <a:spLocks noChangeShapeType="1"/>
              </p:cNvSpPr>
              <p:nvPr/>
            </p:nvSpPr>
            <p:spPr bwMode="auto">
              <a:xfrm>
                <a:off x="4601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2" name="Line 103"/>
              <p:cNvSpPr>
                <a:spLocks noChangeShapeType="1"/>
              </p:cNvSpPr>
              <p:nvPr/>
            </p:nvSpPr>
            <p:spPr bwMode="auto">
              <a:xfrm>
                <a:off x="461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3" name="Line 104"/>
              <p:cNvSpPr>
                <a:spLocks noChangeShapeType="1"/>
              </p:cNvSpPr>
              <p:nvPr/>
            </p:nvSpPr>
            <p:spPr bwMode="auto">
              <a:xfrm>
                <a:off x="462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4" name="Line 105"/>
              <p:cNvSpPr>
                <a:spLocks noChangeShapeType="1"/>
              </p:cNvSpPr>
              <p:nvPr/>
            </p:nvSpPr>
            <p:spPr bwMode="auto">
              <a:xfrm>
                <a:off x="4639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5" name="Line 106"/>
              <p:cNvSpPr>
                <a:spLocks noChangeShapeType="1"/>
              </p:cNvSpPr>
              <p:nvPr/>
            </p:nvSpPr>
            <p:spPr bwMode="auto">
              <a:xfrm>
                <a:off x="4652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6" name="Line 107"/>
              <p:cNvSpPr>
                <a:spLocks noChangeShapeType="1"/>
              </p:cNvSpPr>
              <p:nvPr/>
            </p:nvSpPr>
            <p:spPr bwMode="auto">
              <a:xfrm>
                <a:off x="4664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7" name="Line 108"/>
              <p:cNvSpPr>
                <a:spLocks noChangeShapeType="1"/>
              </p:cNvSpPr>
              <p:nvPr/>
            </p:nvSpPr>
            <p:spPr bwMode="auto">
              <a:xfrm>
                <a:off x="4677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8" name="Line 109"/>
              <p:cNvSpPr>
                <a:spLocks noChangeShapeType="1"/>
              </p:cNvSpPr>
              <p:nvPr/>
            </p:nvSpPr>
            <p:spPr bwMode="auto">
              <a:xfrm>
                <a:off x="4690" y="316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559" name="AutoShape 110"/>
            <p:cNvSpPr>
              <a:spLocks noChangeArrowheads="1"/>
            </p:cNvSpPr>
            <p:nvPr/>
          </p:nvSpPr>
          <p:spPr bwMode="auto">
            <a:xfrm flipV="1">
              <a:off x="4437" y="3413"/>
              <a:ext cx="265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0" name="AutoShape 111"/>
            <p:cNvSpPr>
              <a:spLocks noChangeArrowheads="1"/>
            </p:cNvSpPr>
            <p:nvPr/>
          </p:nvSpPr>
          <p:spPr bwMode="auto">
            <a:xfrm flipV="1">
              <a:off x="4438" y="344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1" name="AutoShape 112"/>
            <p:cNvSpPr>
              <a:spLocks noChangeArrowheads="1"/>
            </p:cNvSpPr>
            <p:nvPr/>
          </p:nvSpPr>
          <p:spPr bwMode="auto">
            <a:xfrm flipV="1">
              <a:off x="4438" y="347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2" name="AutoShape 113"/>
            <p:cNvSpPr>
              <a:spLocks noChangeArrowheads="1"/>
            </p:cNvSpPr>
            <p:nvPr/>
          </p:nvSpPr>
          <p:spPr bwMode="auto">
            <a:xfrm flipV="1">
              <a:off x="4438" y="350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3" name="AutoShape 114"/>
            <p:cNvSpPr>
              <a:spLocks noChangeArrowheads="1"/>
            </p:cNvSpPr>
            <p:nvPr/>
          </p:nvSpPr>
          <p:spPr bwMode="auto">
            <a:xfrm flipV="1">
              <a:off x="4438" y="353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564" name="Group 115"/>
            <p:cNvGrpSpPr>
              <a:grpSpLocks/>
            </p:cNvGrpSpPr>
            <p:nvPr/>
          </p:nvGrpSpPr>
          <p:grpSpPr bwMode="auto">
            <a:xfrm>
              <a:off x="4451" y="3414"/>
              <a:ext cx="239" cy="151"/>
              <a:chOff x="4451" y="3414"/>
              <a:chExt cx="239" cy="151"/>
            </a:xfrm>
          </p:grpSpPr>
          <p:sp>
            <p:nvSpPr>
              <p:cNvPr id="51569" name="Line 116"/>
              <p:cNvSpPr>
                <a:spLocks noChangeShapeType="1"/>
              </p:cNvSpPr>
              <p:nvPr/>
            </p:nvSpPr>
            <p:spPr bwMode="auto">
              <a:xfrm>
                <a:off x="445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0" name="Line 117"/>
              <p:cNvSpPr>
                <a:spLocks noChangeShapeType="1"/>
              </p:cNvSpPr>
              <p:nvPr/>
            </p:nvSpPr>
            <p:spPr bwMode="auto">
              <a:xfrm>
                <a:off x="4465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1" name="Line 118"/>
              <p:cNvSpPr>
                <a:spLocks noChangeShapeType="1"/>
              </p:cNvSpPr>
              <p:nvPr/>
            </p:nvSpPr>
            <p:spPr bwMode="auto">
              <a:xfrm>
                <a:off x="44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2" name="Line 119"/>
              <p:cNvSpPr>
                <a:spLocks noChangeShapeType="1"/>
              </p:cNvSpPr>
              <p:nvPr/>
            </p:nvSpPr>
            <p:spPr bwMode="auto">
              <a:xfrm>
                <a:off x="4488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3" name="Line 120"/>
              <p:cNvSpPr>
                <a:spLocks noChangeShapeType="1"/>
              </p:cNvSpPr>
              <p:nvPr/>
            </p:nvSpPr>
            <p:spPr bwMode="auto">
              <a:xfrm>
                <a:off x="45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4" name="Line 121"/>
              <p:cNvSpPr>
                <a:spLocks noChangeShapeType="1"/>
              </p:cNvSpPr>
              <p:nvPr/>
            </p:nvSpPr>
            <p:spPr bwMode="auto">
              <a:xfrm>
                <a:off x="4513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5" name="Line 122"/>
              <p:cNvSpPr>
                <a:spLocks noChangeShapeType="1"/>
              </p:cNvSpPr>
              <p:nvPr/>
            </p:nvSpPr>
            <p:spPr bwMode="auto">
              <a:xfrm>
                <a:off x="452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6" name="Line 123"/>
              <p:cNvSpPr>
                <a:spLocks noChangeShapeType="1"/>
              </p:cNvSpPr>
              <p:nvPr/>
            </p:nvSpPr>
            <p:spPr bwMode="auto">
              <a:xfrm>
                <a:off x="45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7" name="Line 124"/>
              <p:cNvSpPr>
                <a:spLocks noChangeShapeType="1"/>
              </p:cNvSpPr>
              <p:nvPr/>
            </p:nvSpPr>
            <p:spPr bwMode="auto">
              <a:xfrm>
                <a:off x="45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8" name="Line 125"/>
              <p:cNvSpPr>
                <a:spLocks noChangeShapeType="1"/>
              </p:cNvSpPr>
              <p:nvPr/>
            </p:nvSpPr>
            <p:spPr bwMode="auto">
              <a:xfrm>
                <a:off x="45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9" name="Line 126"/>
              <p:cNvSpPr>
                <a:spLocks noChangeShapeType="1"/>
              </p:cNvSpPr>
              <p:nvPr/>
            </p:nvSpPr>
            <p:spPr bwMode="auto">
              <a:xfrm>
                <a:off x="4576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0" name="Line 127"/>
              <p:cNvSpPr>
                <a:spLocks noChangeShapeType="1"/>
              </p:cNvSpPr>
              <p:nvPr/>
            </p:nvSpPr>
            <p:spPr bwMode="auto">
              <a:xfrm>
                <a:off x="458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1" name="Line 128"/>
              <p:cNvSpPr>
                <a:spLocks noChangeShapeType="1"/>
              </p:cNvSpPr>
              <p:nvPr/>
            </p:nvSpPr>
            <p:spPr bwMode="auto">
              <a:xfrm>
                <a:off x="4601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2" name="Line 129"/>
              <p:cNvSpPr>
                <a:spLocks noChangeShapeType="1"/>
              </p:cNvSpPr>
              <p:nvPr/>
            </p:nvSpPr>
            <p:spPr bwMode="auto">
              <a:xfrm>
                <a:off x="461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3" name="Line 130"/>
              <p:cNvSpPr>
                <a:spLocks noChangeShapeType="1"/>
              </p:cNvSpPr>
              <p:nvPr/>
            </p:nvSpPr>
            <p:spPr bwMode="auto">
              <a:xfrm>
                <a:off x="462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4" name="Line 131"/>
              <p:cNvSpPr>
                <a:spLocks noChangeShapeType="1"/>
              </p:cNvSpPr>
              <p:nvPr/>
            </p:nvSpPr>
            <p:spPr bwMode="auto">
              <a:xfrm>
                <a:off x="4639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5" name="Line 132"/>
              <p:cNvSpPr>
                <a:spLocks noChangeShapeType="1"/>
              </p:cNvSpPr>
              <p:nvPr/>
            </p:nvSpPr>
            <p:spPr bwMode="auto">
              <a:xfrm>
                <a:off x="4652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6" name="Line 133"/>
              <p:cNvSpPr>
                <a:spLocks noChangeShapeType="1"/>
              </p:cNvSpPr>
              <p:nvPr/>
            </p:nvSpPr>
            <p:spPr bwMode="auto">
              <a:xfrm>
                <a:off x="4664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7" name="Line 134"/>
              <p:cNvSpPr>
                <a:spLocks noChangeShapeType="1"/>
              </p:cNvSpPr>
              <p:nvPr/>
            </p:nvSpPr>
            <p:spPr bwMode="auto">
              <a:xfrm>
                <a:off x="4677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8" name="Line 135"/>
              <p:cNvSpPr>
                <a:spLocks noChangeShapeType="1"/>
              </p:cNvSpPr>
              <p:nvPr/>
            </p:nvSpPr>
            <p:spPr bwMode="auto">
              <a:xfrm>
                <a:off x="4690" y="3414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565" name="AutoShape 136"/>
            <p:cNvSpPr>
              <a:spLocks noChangeArrowheads="1"/>
            </p:cNvSpPr>
            <p:nvPr/>
          </p:nvSpPr>
          <p:spPr bwMode="auto">
            <a:xfrm flipV="1">
              <a:off x="4338" y="3090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6" name="Freeform 137"/>
            <p:cNvSpPr>
              <a:spLocks/>
            </p:cNvSpPr>
            <p:nvPr/>
          </p:nvSpPr>
          <p:spPr bwMode="auto">
            <a:xfrm>
              <a:off x="4338" y="3090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7" name="AutoShape 138"/>
            <p:cNvSpPr>
              <a:spLocks noChangeArrowheads="1"/>
            </p:cNvSpPr>
            <p:nvPr/>
          </p:nvSpPr>
          <p:spPr bwMode="auto">
            <a:xfrm flipV="1">
              <a:off x="4338" y="3121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568" name="Freeform 139"/>
            <p:cNvSpPr>
              <a:spLocks/>
            </p:cNvSpPr>
            <p:nvPr/>
          </p:nvSpPr>
          <p:spPr bwMode="auto">
            <a:xfrm>
              <a:off x="4338" y="3121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09" name="Group 140"/>
          <p:cNvGrpSpPr>
            <a:grpSpLocks/>
          </p:cNvGrpSpPr>
          <p:nvPr/>
        </p:nvGrpSpPr>
        <p:grpSpPr bwMode="auto">
          <a:xfrm>
            <a:off x="4552950" y="3698875"/>
            <a:ext cx="630238" cy="1076325"/>
            <a:chOff x="3155" y="2641"/>
            <a:chExt cx="437" cy="768"/>
          </a:xfrm>
        </p:grpSpPr>
        <p:sp>
          <p:nvSpPr>
            <p:cNvPr id="51423" name="AutoShape 141"/>
            <p:cNvSpPr>
              <a:spLocks noChangeArrowheads="1"/>
            </p:cNvSpPr>
            <p:nvPr/>
          </p:nvSpPr>
          <p:spPr bwMode="auto">
            <a:xfrm flipV="1">
              <a:off x="3155" y="2641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4" name="AutoShape 142"/>
            <p:cNvSpPr>
              <a:spLocks noChangeArrowheads="1"/>
            </p:cNvSpPr>
            <p:nvPr/>
          </p:nvSpPr>
          <p:spPr bwMode="auto">
            <a:xfrm flipV="1">
              <a:off x="3164" y="3375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5" name="Line 143"/>
            <p:cNvSpPr>
              <a:spLocks noChangeShapeType="1"/>
            </p:cNvSpPr>
            <p:nvPr/>
          </p:nvSpPr>
          <p:spPr bwMode="auto">
            <a:xfrm>
              <a:off x="3177" y="2641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6" name="Freeform 144"/>
            <p:cNvSpPr>
              <a:spLocks/>
            </p:cNvSpPr>
            <p:nvPr/>
          </p:nvSpPr>
          <p:spPr bwMode="auto">
            <a:xfrm>
              <a:off x="3180" y="2647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7" name="Freeform 145"/>
            <p:cNvSpPr>
              <a:spLocks/>
            </p:cNvSpPr>
            <p:nvPr/>
          </p:nvSpPr>
          <p:spPr bwMode="auto">
            <a:xfrm>
              <a:off x="3156" y="2644"/>
              <a:ext cx="18" cy="727"/>
            </a:xfrm>
            <a:custGeom>
              <a:avLst/>
              <a:gdLst>
                <a:gd name="T0" fmla="*/ 0 w 18"/>
                <a:gd name="T1" fmla="*/ 726 h 727"/>
                <a:gd name="T2" fmla="*/ 0 w 18"/>
                <a:gd name="T3" fmla="*/ 0 h 727"/>
                <a:gd name="T4" fmla="*/ 17 w 18"/>
                <a:gd name="T5" fmla="*/ 0 h 727"/>
                <a:gd name="T6" fmla="*/ 0 60000 65536"/>
                <a:gd name="T7" fmla="*/ 0 60000 65536"/>
                <a:gd name="T8" fmla="*/ 0 60000 65536"/>
                <a:gd name="T9" fmla="*/ 0 w 18"/>
                <a:gd name="T10" fmla="*/ 0 h 727"/>
                <a:gd name="T11" fmla="*/ 18 w 18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7">
                  <a:moveTo>
                    <a:pt x="0" y="726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8" name="Freeform 146"/>
            <p:cNvSpPr>
              <a:spLocks/>
            </p:cNvSpPr>
            <p:nvPr/>
          </p:nvSpPr>
          <p:spPr bwMode="auto">
            <a:xfrm>
              <a:off x="3571" y="2644"/>
              <a:ext cx="20" cy="727"/>
            </a:xfrm>
            <a:custGeom>
              <a:avLst/>
              <a:gdLst>
                <a:gd name="T0" fmla="*/ 0 w 20"/>
                <a:gd name="T1" fmla="*/ 0 h 727"/>
                <a:gd name="T2" fmla="*/ 19 w 20"/>
                <a:gd name="T3" fmla="*/ 0 h 727"/>
                <a:gd name="T4" fmla="*/ 19 w 20"/>
                <a:gd name="T5" fmla="*/ 726 h 727"/>
                <a:gd name="T6" fmla="*/ 0 60000 65536"/>
                <a:gd name="T7" fmla="*/ 0 60000 65536"/>
                <a:gd name="T8" fmla="*/ 0 60000 65536"/>
                <a:gd name="T9" fmla="*/ 0 w 20"/>
                <a:gd name="T10" fmla="*/ 0 h 727"/>
                <a:gd name="T11" fmla="*/ 20 w 20"/>
                <a:gd name="T12" fmla="*/ 727 h 7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7">
                  <a:moveTo>
                    <a:pt x="0" y="0"/>
                  </a:moveTo>
                  <a:lnTo>
                    <a:pt x="19" y="0"/>
                  </a:lnTo>
                  <a:lnTo>
                    <a:pt x="19" y="726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9" name="Line 147"/>
            <p:cNvSpPr>
              <a:spLocks noChangeShapeType="1"/>
            </p:cNvSpPr>
            <p:nvPr/>
          </p:nvSpPr>
          <p:spPr bwMode="auto">
            <a:xfrm>
              <a:off x="3571" y="2641"/>
              <a:ext cx="0" cy="738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0" name="AutoShape 148"/>
            <p:cNvSpPr>
              <a:spLocks noChangeArrowheads="1"/>
            </p:cNvSpPr>
            <p:nvPr/>
          </p:nvSpPr>
          <p:spPr bwMode="auto">
            <a:xfrm flipV="1">
              <a:off x="3192" y="2693"/>
              <a:ext cx="76" cy="16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1" name="AutoShape 149"/>
            <p:cNvSpPr>
              <a:spLocks noChangeArrowheads="1"/>
            </p:cNvSpPr>
            <p:nvPr/>
          </p:nvSpPr>
          <p:spPr bwMode="auto">
            <a:xfrm flipV="1">
              <a:off x="3200" y="2702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2" name="AutoShape 150"/>
            <p:cNvSpPr>
              <a:spLocks noChangeArrowheads="1"/>
            </p:cNvSpPr>
            <p:nvPr/>
          </p:nvSpPr>
          <p:spPr bwMode="auto">
            <a:xfrm flipV="1">
              <a:off x="3202" y="2800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3" name="AutoShape 151"/>
            <p:cNvSpPr>
              <a:spLocks noChangeArrowheads="1"/>
            </p:cNvSpPr>
            <p:nvPr/>
          </p:nvSpPr>
          <p:spPr bwMode="auto">
            <a:xfrm flipV="1">
              <a:off x="3202" y="2706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4" name="AutoShape 152"/>
            <p:cNvSpPr>
              <a:spLocks noChangeArrowheads="1"/>
            </p:cNvSpPr>
            <p:nvPr/>
          </p:nvSpPr>
          <p:spPr bwMode="auto">
            <a:xfrm flipV="1">
              <a:off x="3238" y="2709"/>
              <a:ext cx="17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5" name="AutoShape 153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6" name="AutoShape 154"/>
            <p:cNvSpPr>
              <a:spLocks noChangeArrowheads="1"/>
            </p:cNvSpPr>
            <p:nvPr/>
          </p:nvSpPr>
          <p:spPr bwMode="auto">
            <a:xfrm flipV="1">
              <a:off x="3208" y="2731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7" name="AutoShape 155"/>
            <p:cNvSpPr>
              <a:spLocks noChangeArrowheads="1"/>
            </p:cNvSpPr>
            <p:nvPr/>
          </p:nvSpPr>
          <p:spPr bwMode="auto">
            <a:xfrm flipV="1">
              <a:off x="3227" y="2706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8" name="AutoShape 156"/>
            <p:cNvSpPr>
              <a:spLocks noChangeArrowheads="1"/>
            </p:cNvSpPr>
            <p:nvPr/>
          </p:nvSpPr>
          <p:spPr bwMode="auto">
            <a:xfrm flipV="1">
              <a:off x="3235" y="270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9" name="AutoShape 157"/>
            <p:cNvSpPr>
              <a:spLocks noChangeArrowheads="1"/>
            </p:cNvSpPr>
            <p:nvPr/>
          </p:nvSpPr>
          <p:spPr bwMode="auto">
            <a:xfrm flipV="1">
              <a:off x="3217" y="280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0" name="Oval 158"/>
            <p:cNvSpPr>
              <a:spLocks noChangeArrowheads="1"/>
            </p:cNvSpPr>
            <p:nvPr/>
          </p:nvSpPr>
          <p:spPr bwMode="auto">
            <a:xfrm>
              <a:off x="3208" y="280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1" name="Oval 159"/>
            <p:cNvSpPr>
              <a:spLocks noChangeArrowheads="1"/>
            </p:cNvSpPr>
            <p:nvPr/>
          </p:nvSpPr>
          <p:spPr bwMode="auto">
            <a:xfrm>
              <a:off x="3208" y="2825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2" name="Freeform 160"/>
            <p:cNvSpPr>
              <a:spLocks/>
            </p:cNvSpPr>
            <p:nvPr/>
          </p:nvSpPr>
          <p:spPr bwMode="auto">
            <a:xfrm>
              <a:off x="3191" y="2693"/>
              <a:ext cx="81" cy="163"/>
            </a:xfrm>
            <a:custGeom>
              <a:avLst/>
              <a:gdLst>
                <a:gd name="T0" fmla="*/ 78 w 81"/>
                <a:gd name="T1" fmla="*/ 0 h 163"/>
                <a:gd name="T2" fmla="*/ 80 w 81"/>
                <a:gd name="T3" fmla="*/ 162 h 163"/>
                <a:gd name="T4" fmla="*/ 0 w 81"/>
                <a:gd name="T5" fmla="*/ 162 h 163"/>
                <a:gd name="T6" fmla="*/ 0 60000 65536"/>
                <a:gd name="T7" fmla="*/ 0 60000 65536"/>
                <a:gd name="T8" fmla="*/ 0 60000 65536"/>
                <a:gd name="T9" fmla="*/ 0 w 81"/>
                <a:gd name="T10" fmla="*/ 0 h 163"/>
                <a:gd name="T11" fmla="*/ 81 w 81"/>
                <a:gd name="T12" fmla="*/ 163 h 1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3">
                  <a:moveTo>
                    <a:pt x="78" y="0"/>
                  </a:moveTo>
                  <a:lnTo>
                    <a:pt x="80" y="162"/>
                  </a:lnTo>
                  <a:lnTo>
                    <a:pt x="0" y="162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3" name="AutoShape 161"/>
            <p:cNvSpPr>
              <a:spLocks noChangeArrowheads="1"/>
            </p:cNvSpPr>
            <p:nvPr/>
          </p:nvSpPr>
          <p:spPr bwMode="auto">
            <a:xfrm flipV="1">
              <a:off x="3242" y="2806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4" name="AutoShape 162"/>
            <p:cNvSpPr>
              <a:spLocks noChangeArrowheads="1"/>
            </p:cNvSpPr>
            <p:nvPr/>
          </p:nvSpPr>
          <p:spPr bwMode="auto">
            <a:xfrm flipV="1">
              <a:off x="3291" y="2698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5" name="AutoShape 163"/>
            <p:cNvSpPr>
              <a:spLocks noChangeArrowheads="1"/>
            </p:cNvSpPr>
            <p:nvPr/>
          </p:nvSpPr>
          <p:spPr bwMode="auto">
            <a:xfrm flipV="1">
              <a:off x="3291" y="272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6" name="AutoShape 164"/>
            <p:cNvSpPr>
              <a:spLocks noChangeArrowheads="1"/>
            </p:cNvSpPr>
            <p:nvPr/>
          </p:nvSpPr>
          <p:spPr bwMode="auto">
            <a:xfrm flipV="1">
              <a:off x="3291" y="275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7" name="AutoShape 165"/>
            <p:cNvSpPr>
              <a:spLocks noChangeArrowheads="1"/>
            </p:cNvSpPr>
            <p:nvPr/>
          </p:nvSpPr>
          <p:spPr bwMode="auto">
            <a:xfrm flipV="1">
              <a:off x="3291" y="2789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48" name="AutoShape 166"/>
            <p:cNvSpPr>
              <a:spLocks noChangeArrowheads="1"/>
            </p:cNvSpPr>
            <p:nvPr/>
          </p:nvSpPr>
          <p:spPr bwMode="auto">
            <a:xfrm flipV="1">
              <a:off x="3291" y="281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449" name="Group 167"/>
            <p:cNvGrpSpPr>
              <a:grpSpLocks/>
            </p:cNvGrpSpPr>
            <p:nvPr/>
          </p:nvGrpSpPr>
          <p:grpSpPr bwMode="auto">
            <a:xfrm>
              <a:off x="3305" y="2699"/>
              <a:ext cx="238" cy="152"/>
              <a:chOff x="3305" y="2699"/>
              <a:chExt cx="238" cy="152"/>
            </a:xfrm>
          </p:grpSpPr>
          <p:sp>
            <p:nvSpPr>
              <p:cNvPr id="51506" name="Line 168"/>
              <p:cNvSpPr>
                <a:spLocks noChangeShapeType="1"/>
              </p:cNvSpPr>
              <p:nvPr/>
            </p:nvSpPr>
            <p:spPr bwMode="auto">
              <a:xfrm>
                <a:off x="33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7" name="Line 169"/>
              <p:cNvSpPr>
                <a:spLocks noChangeShapeType="1"/>
              </p:cNvSpPr>
              <p:nvPr/>
            </p:nvSpPr>
            <p:spPr bwMode="auto">
              <a:xfrm>
                <a:off x="3318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8" name="Line 170"/>
              <p:cNvSpPr>
                <a:spLocks noChangeShapeType="1"/>
              </p:cNvSpPr>
              <p:nvPr/>
            </p:nvSpPr>
            <p:spPr bwMode="auto">
              <a:xfrm>
                <a:off x="33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9" name="Line 171"/>
              <p:cNvSpPr>
                <a:spLocks noChangeShapeType="1"/>
              </p:cNvSpPr>
              <p:nvPr/>
            </p:nvSpPr>
            <p:spPr bwMode="auto">
              <a:xfrm>
                <a:off x="3341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0" name="Line 172"/>
              <p:cNvSpPr>
                <a:spLocks noChangeShapeType="1"/>
              </p:cNvSpPr>
              <p:nvPr/>
            </p:nvSpPr>
            <p:spPr bwMode="auto">
              <a:xfrm>
                <a:off x="33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1" name="Line 173"/>
              <p:cNvSpPr>
                <a:spLocks noChangeShapeType="1"/>
              </p:cNvSpPr>
              <p:nvPr/>
            </p:nvSpPr>
            <p:spPr bwMode="auto">
              <a:xfrm>
                <a:off x="336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2" name="Line 174"/>
              <p:cNvSpPr>
                <a:spLocks noChangeShapeType="1"/>
              </p:cNvSpPr>
              <p:nvPr/>
            </p:nvSpPr>
            <p:spPr bwMode="auto">
              <a:xfrm>
                <a:off x="337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3" name="Line 175"/>
              <p:cNvSpPr>
                <a:spLocks noChangeShapeType="1"/>
              </p:cNvSpPr>
              <p:nvPr/>
            </p:nvSpPr>
            <p:spPr bwMode="auto">
              <a:xfrm>
                <a:off x="33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4" name="Line 176"/>
              <p:cNvSpPr>
                <a:spLocks noChangeShapeType="1"/>
              </p:cNvSpPr>
              <p:nvPr/>
            </p:nvSpPr>
            <p:spPr bwMode="auto">
              <a:xfrm>
                <a:off x="3406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5" name="Line 177"/>
              <p:cNvSpPr>
                <a:spLocks noChangeShapeType="1"/>
              </p:cNvSpPr>
              <p:nvPr/>
            </p:nvSpPr>
            <p:spPr bwMode="auto">
              <a:xfrm>
                <a:off x="34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6" name="Line 178"/>
              <p:cNvSpPr>
                <a:spLocks noChangeShapeType="1"/>
              </p:cNvSpPr>
              <p:nvPr/>
            </p:nvSpPr>
            <p:spPr bwMode="auto">
              <a:xfrm>
                <a:off x="3429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7" name="Line 179"/>
              <p:cNvSpPr>
                <a:spLocks noChangeShapeType="1"/>
              </p:cNvSpPr>
              <p:nvPr/>
            </p:nvSpPr>
            <p:spPr bwMode="auto">
              <a:xfrm>
                <a:off x="344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8" name="Line 180"/>
              <p:cNvSpPr>
                <a:spLocks noChangeShapeType="1"/>
              </p:cNvSpPr>
              <p:nvPr/>
            </p:nvSpPr>
            <p:spPr bwMode="auto">
              <a:xfrm>
                <a:off x="3454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9" name="Line 181"/>
              <p:cNvSpPr>
                <a:spLocks noChangeShapeType="1"/>
              </p:cNvSpPr>
              <p:nvPr/>
            </p:nvSpPr>
            <p:spPr bwMode="auto">
              <a:xfrm>
                <a:off x="346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0" name="Line 182"/>
              <p:cNvSpPr>
                <a:spLocks noChangeShapeType="1"/>
              </p:cNvSpPr>
              <p:nvPr/>
            </p:nvSpPr>
            <p:spPr bwMode="auto">
              <a:xfrm>
                <a:off x="348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1" name="Line 183"/>
              <p:cNvSpPr>
                <a:spLocks noChangeShapeType="1"/>
              </p:cNvSpPr>
              <p:nvPr/>
            </p:nvSpPr>
            <p:spPr bwMode="auto">
              <a:xfrm>
                <a:off x="3492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2" name="Line 184"/>
              <p:cNvSpPr>
                <a:spLocks noChangeShapeType="1"/>
              </p:cNvSpPr>
              <p:nvPr/>
            </p:nvSpPr>
            <p:spPr bwMode="auto">
              <a:xfrm>
                <a:off x="3505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3" name="Line 185"/>
              <p:cNvSpPr>
                <a:spLocks noChangeShapeType="1"/>
              </p:cNvSpPr>
              <p:nvPr/>
            </p:nvSpPr>
            <p:spPr bwMode="auto">
              <a:xfrm>
                <a:off x="3517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4" name="Line 186"/>
              <p:cNvSpPr>
                <a:spLocks noChangeShapeType="1"/>
              </p:cNvSpPr>
              <p:nvPr/>
            </p:nvSpPr>
            <p:spPr bwMode="auto">
              <a:xfrm>
                <a:off x="3530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5" name="Line 187"/>
              <p:cNvSpPr>
                <a:spLocks noChangeShapeType="1"/>
              </p:cNvSpPr>
              <p:nvPr/>
            </p:nvSpPr>
            <p:spPr bwMode="auto">
              <a:xfrm>
                <a:off x="3543" y="269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0" name="AutoShape 188"/>
            <p:cNvSpPr>
              <a:spLocks noChangeArrowheads="1"/>
            </p:cNvSpPr>
            <p:nvPr/>
          </p:nvSpPr>
          <p:spPr bwMode="auto">
            <a:xfrm flipV="1">
              <a:off x="3291" y="2958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1" name="AutoShape 189"/>
            <p:cNvSpPr>
              <a:spLocks noChangeArrowheads="1"/>
            </p:cNvSpPr>
            <p:nvPr/>
          </p:nvSpPr>
          <p:spPr bwMode="auto">
            <a:xfrm flipV="1">
              <a:off x="3291" y="2985"/>
              <a:ext cx="262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2" name="AutoShape 190"/>
            <p:cNvSpPr>
              <a:spLocks noChangeArrowheads="1"/>
            </p:cNvSpPr>
            <p:nvPr/>
          </p:nvSpPr>
          <p:spPr bwMode="auto">
            <a:xfrm flipV="1">
              <a:off x="3291" y="301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3" name="AutoShape 191"/>
            <p:cNvSpPr>
              <a:spLocks noChangeArrowheads="1"/>
            </p:cNvSpPr>
            <p:nvPr/>
          </p:nvSpPr>
          <p:spPr bwMode="auto">
            <a:xfrm flipV="1">
              <a:off x="3291" y="304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4" name="AutoShape 192"/>
            <p:cNvSpPr>
              <a:spLocks noChangeArrowheads="1"/>
            </p:cNvSpPr>
            <p:nvPr/>
          </p:nvSpPr>
          <p:spPr bwMode="auto">
            <a:xfrm flipV="1">
              <a:off x="3291" y="3078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455" name="Group 193"/>
            <p:cNvGrpSpPr>
              <a:grpSpLocks/>
            </p:cNvGrpSpPr>
            <p:nvPr/>
          </p:nvGrpSpPr>
          <p:grpSpPr bwMode="auto">
            <a:xfrm>
              <a:off x="3305" y="2958"/>
              <a:ext cx="238" cy="152"/>
              <a:chOff x="3305" y="2958"/>
              <a:chExt cx="238" cy="152"/>
            </a:xfrm>
          </p:grpSpPr>
          <p:sp>
            <p:nvSpPr>
              <p:cNvPr id="51486" name="Line 194"/>
              <p:cNvSpPr>
                <a:spLocks noChangeShapeType="1"/>
              </p:cNvSpPr>
              <p:nvPr/>
            </p:nvSpPr>
            <p:spPr bwMode="auto">
              <a:xfrm>
                <a:off x="33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7" name="Line 195"/>
              <p:cNvSpPr>
                <a:spLocks noChangeShapeType="1"/>
              </p:cNvSpPr>
              <p:nvPr/>
            </p:nvSpPr>
            <p:spPr bwMode="auto">
              <a:xfrm>
                <a:off x="3318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8" name="Line 196"/>
              <p:cNvSpPr>
                <a:spLocks noChangeShapeType="1"/>
              </p:cNvSpPr>
              <p:nvPr/>
            </p:nvSpPr>
            <p:spPr bwMode="auto">
              <a:xfrm>
                <a:off x="33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9" name="Line 197"/>
              <p:cNvSpPr>
                <a:spLocks noChangeShapeType="1"/>
              </p:cNvSpPr>
              <p:nvPr/>
            </p:nvSpPr>
            <p:spPr bwMode="auto">
              <a:xfrm>
                <a:off x="3341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0" name="Line 198"/>
              <p:cNvSpPr>
                <a:spLocks noChangeShapeType="1"/>
              </p:cNvSpPr>
              <p:nvPr/>
            </p:nvSpPr>
            <p:spPr bwMode="auto">
              <a:xfrm>
                <a:off x="33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1" name="Line 199"/>
              <p:cNvSpPr>
                <a:spLocks noChangeShapeType="1"/>
              </p:cNvSpPr>
              <p:nvPr/>
            </p:nvSpPr>
            <p:spPr bwMode="auto">
              <a:xfrm>
                <a:off x="336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2" name="Line 200"/>
              <p:cNvSpPr>
                <a:spLocks noChangeShapeType="1"/>
              </p:cNvSpPr>
              <p:nvPr/>
            </p:nvSpPr>
            <p:spPr bwMode="auto">
              <a:xfrm>
                <a:off x="337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3" name="Line 201"/>
              <p:cNvSpPr>
                <a:spLocks noChangeShapeType="1"/>
              </p:cNvSpPr>
              <p:nvPr/>
            </p:nvSpPr>
            <p:spPr bwMode="auto">
              <a:xfrm>
                <a:off x="33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4" name="Line 202"/>
              <p:cNvSpPr>
                <a:spLocks noChangeShapeType="1"/>
              </p:cNvSpPr>
              <p:nvPr/>
            </p:nvSpPr>
            <p:spPr bwMode="auto">
              <a:xfrm>
                <a:off x="3406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5" name="Line 203"/>
              <p:cNvSpPr>
                <a:spLocks noChangeShapeType="1"/>
              </p:cNvSpPr>
              <p:nvPr/>
            </p:nvSpPr>
            <p:spPr bwMode="auto">
              <a:xfrm>
                <a:off x="34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6" name="Line 204"/>
              <p:cNvSpPr>
                <a:spLocks noChangeShapeType="1"/>
              </p:cNvSpPr>
              <p:nvPr/>
            </p:nvSpPr>
            <p:spPr bwMode="auto">
              <a:xfrm>
                <a:off x="3429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7" name="Line 205"/>
              <p:cNvSpPr>
                <a:spLocks noChangeShapeType="1"/>
              </p:cNvSpPr>
              <p:nvPr/>
            </p:nvSpPr>
            <p:spPr bwMode="auto">
              <a:xfrm>
                <a:off x="344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8" name="Line 206"/>
              <p:cNvSpPr>
                <a:spLocks noChangeShapeType="1"/>
              </p:cNvSpPr>
              <p:nvPr/>
            </p:nvSpPr>
            <p:spPr bwMode="auto">
              <a:xfrm>
                <a:off x="3454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9" name="Line 207"/>
              <p:cNvSpPr>
                <a:spLocks noChangeShapeType="1"/>
              </p:cNvSpPr>
              <p:nvPr/>
            </p:nvSpPr>
            <p:spPr bwMode="auto">
              <a:xfrm>
                <a:off x="346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0" name="Line 208"/>
              <p:cNvSpPr>
                <a:spLocks noChangeShapeType="1"/>
              </p:cNvSpPr>
              <p:nvPr/>
            </p:nvSpPr>
            <p:spPr bwMode="auto">
              <a:xfrm>
                <a:off x="348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1" name="Line 209"/>
              <p:cNvSpPr>
                <a:spLocks noChangeShapeType="1"/>
              </p:cNvSpPr>
              <p:nvPr/>
            </p:nvSpPr>
            <p:spPr bwMode="auto">
              <a:xfrm>
                <a:off x="3492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2" name="Line 210"/>
              <p:cNvSpPr>
                <a:spLocks noChangeShapeType="1"/>
              </p:cNvSpPr>
              <p:nvPr/>
            </p:nvSpPr>
            <p:spPr bwMode="auto">
              <a:xfrm>
                <a:off x="3505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3" name="Line 211"/>
              <p:cNvSpPr>
                <a:spLocks noChangeShapeType="1"/>
              </p:cNvSpPr>
              <p:nvPr/>
            </p:nvSpPr>
            <p:spPr bwMode="auto">
              <a:xfrm>
                <a:off x="3517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4" name="Line 212"/>
              <p:cNvSpPr>
                <a:spLocks noChangeShapeType="1"/>
              </p:cNvSpPr>
              <p:nvPr/>
            </p:nvSpPr>
            <p:spPr bwMode="auto">
              <a:xfrm>
                <a:off x="3530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5" name="Line 213"/>
              <p:cNvSpPr>
                <a:spLocks noChangeShapeType="1"/>
              </p:cNvSpPr>
              <p:nvPr/>
            </p:nvSpPr>
            <p:spPr bwMode="auto">
              <a:xfrm>
                <a:off x="3543" y="2958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56" name="AutoShape 214"/>
            <p:cNvSpPr>
              <a:spLocks noChangeArrowheads="1"/>
            </p:cNvSpPr>
            <p:nvPr/>
          </p:nvSpPr>
          <p:spPr bwMode="auto">
            <a:xfrm flipV="1">
              <a:off x="3291" y="3205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7" name="AutoShape 215"/>
            <p:cNvSpPr>
              <a:spLocks noChangeArrowheads="1"/>
            </p:cNvSpPr>
            <p:nvPr/>
          </p:nvSpPr>
          <p:spPr bwMode="auto">
            <a:xfrm flipV="1">
              <a:off x="3291" y="3232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8" name="AutoShape 216"/>
            <p:cNvSpPr>
              <a:spLocks noChangeArrowheads="1"/>
            </p:cNvSpPr>
            <p:nvPr/>
          </p:nvSpPr>
          <p:spPr bwMode="auto">
            <a:xfrm flipV="1">
              <a:off x="3291" y="3262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59" name="AutoShape 217"/>
            <p:cNvSpPr>
              <a:spLocks noChangeArrowheads="1"/>
            </p:cNvSpPr>
            <p:nvPr/>
          </p:nvSpPr>
          <p:spPr bwMode="auto">
            <a:xfrm flipV="1">
              <a:off x="3291" y="329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60" name="AutoShape 218"/>
            <p:cNvSpPr>
              <a:spLocks noChangeArrowheads="1"/>
            </p:cNvSpPr>
            <p:nvPr/>
          </p:nvSpPr>
          <p:spPr bwMode="auto">
            <a:xfrm flipV="1">
              <a:off x="3291" y="332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461" name="Group 219"/>
            <p:cNvGrpSpPr>
              <a:grpSpLocks/>
            </p:cNvGrpSpPr>
            <p:nvPr/>
          </p:nvGrpSpPr>
          <p:grpSpPr bwMode="auto">
            <a:xfrm>
              <a:off x="3305" y="3205"/>
              <a:ext cx="238" cy="152"/>
              <a:chOff x="3305" y="3205"/>
              <a:chExt cx="238" cy="152"/>
            </a:xfrm>
          </p:grpSpPr>
          <p:sp>
            <p:nvSpPr>
              <p:cNvPr id="51466" name="Line 220"/>
              <p:cNvSpPr>
                <a:spLocks noChangeShapeType="1"/>
              </p:cNvSpPr>
              <p:nvPr/>
            </p:nvSpPr>
            <p:spPr bwMode="auto">
              <a:xfrm>
                <a:off x="33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7" name="Line 221"/>
              <p:cNvSpPr>
                <a:spLocks noChangeShapeType="1"/>
              </p:cNvSpPr>
              <p:nvPr/>
            </p:nvSpPr>
            <p:spPr bwMode="auto">
              <a:xfrm>
                <a:off x="3318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8" name="Line 222"/>
              <p:cNvSpPr>
                <a:spLocks noChangeShapeType="1"/>
              </p:cNvSpPr>
              <p:nvPr/>
            </p:nvSpPr>
            <p:spPr bwMode="auto">
              <a:xfrm>
                <a:off x="33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9" name="Line 223"/>
              <p:cNvSpPr>
                <a:spLocks noChangeShapeType="1"/>
              </p:cNvSpPr>
              <p:nvPr/>
            </p:nvSpPr>
            <p:spPr bwMode="auto">
              <a:xfrm>
                <a:off x="3341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0" name="Line 224"/>
              <p:cNvSpPr>
                <a:spLocks noChangeShapeType="1"/>
              </p:cNvSpPr>
              <p:nvPr/>
            </p:nvSpPr>
            <p:spPr bwMode="auto">
              <a:xfrm>
                <a:off x="33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1" name="Line 225"/>
              <p:cNvSpPr>
                <a:spLocks noChangeShapeType="1"/>
              </p:cNvSpPr>
              <p:nvPr/>
            </p:nvSpPr>
            <p:spPr bwMode="auto">
              <a:xfrm>
                <a:off x="336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2" name="Line 226"/>
              <p:cNvSpPr>
                <a:spLocks noChangeShapeType="1"/>
              </p:cNvSpPr>
              <p:nvPr/>
            </p:nvSpPr>
            <p:spPr bwMode="auto">
              <a:xfrm>
                <a:off x="337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3" name="Line 227"/>
              <p:cNvSpPr>
                <a:spLocks noChangeShapeType="1"/>
              </p:cNvSpPr>
              <p:nvPr/>
            </p:nvSpPr>
            <p:spPr bwMode="auto">
              <a:xfrm>
                <a:off x="33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4" name="Line 228"/>
              <p:cNvSpPr>
                <a:spLocks noChangeShapeType="1"/>
              </p:cNvSpPr>
              <p:nvPr/>
            </p:nvSpPr>
            <p:spPr bwMode="auto">
              <a:xfrm>
                <a:off x="3406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5" name="Line 229"/>
              <p:cNvSpPr>
                <a:spLocks noChangeShapeType="1"/>
              </p:cNvSpPr>
              <p:nvPr/>
            </p:nvSpPr>
            <p:spPr bwMode="auto">
              <a:xfrm>
                <a:off x="34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6" name="Line 230"/>
              <p:cNvSpPr>
                <a:spLocks noChangeShapeType="1"/>
              </p:cNvSpPr>
              <p:nvPr/>
            </p:nvSpPr>
            <p:spPr bwMode="auto">
              <a:xfrm>
                <a:off x="3429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7" name="Line 231"/>
              <p:cNvSpPr>
                <a:spLocks noChangeShapeType="1"/>
              </p:cNvSpPr>
              <p:nvPr/>
            </p:nvSpPr>
            <p:spPr bwMode="auto">
              <a:xfrm>
                <a:off x="344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8" name="Line 232"/>
              <p:cNvSpPr>
                <a:spLocks noChangeShapeType="1"/>
              </p:cNvSpPr>
              <p:nvPr/>
            </p:nvSpPr>
            <p:spPr bwMode="auto">
              <a:xfrm>
                <a:off x="3454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9" name="Line 233"/>
              <p:cNvSpPr>
                <a:spLocks noChangeShapeType="1"/>
              </p:cNvSpPr>
              <p:nvPr/>
            </p:nvSpPr>
            <p:spPr bwMode="auto">
              <a:xfrm>
                <a:off x="346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0" name="Line 234"/>
              <p:cNvSpPr>
                <a:spLocks noChangeShapeType="1"/>
              </p:cNvSpPr>
              <p:nvPr/>
            </p:nvSpPr>
            <p:spPr bwMode="auto">
              <a:xfrm>
                <a:off x="348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1" name="Line 235"/>
              <p:cNvSpPr>
                <a:spLocks noChangeShapeType="1"/>
              </p:cNvSpPr>
              <p:nvPr/>
            </p:nvSpPr>
            <p:spPr bwMode="auto">
              <a:xfrm>
                <a:off x="3492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2" name="Line 236"/>
              <p:cNvSpPr>
                <a:spLocks noChangeShapeType="1"/>
              </p:cNvSpPr>
              <p:nvPr/>
            </p:nvSpPr>
            <p:spPr bwMode="auto">
              <a:xfrm>
                <a:off x="3505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3" name="Line 237"/>
              <p:cNvSpPr>
                <a:spLocks noChangeShapeType="1"/>
              </p:cNvSpPr>
              <p:nvPr/>
            </p:nvSpPr>
            <p:spPr bwMode="auto">
              <a:xfrm>
                <a:off x="3517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4" name="Line 238"/>
              <p:cNvSpPr>
                <a:spLocks noChangeShapeType="1"/>
              </p:cNvSpPr>
              <p:nvPr/>
            </p:nvSpPr>
            <p:spPr bwMode="auto">
              <a:xfrm>
                <a:off x="3530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5" name="Line 239"/>
              <p:cNvSpPr>
                <a:spLocks noChangeShapeType="1"/>
              </p:cNvSpPr>
              <p:nvPr/>
            </p:nvSpPr>
            <p:spPr bwMode="auto">
              <a:xfrm>
                <a:off x="3543" y="3205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462" name="AutoShape 240"/>
            <p:cNvSpPr>
              <a:spLocks noChangeArrowheads="1"/>
            </p:cNvSpPr>
            <p:nvPr/>
          </p:nvSpPr>
          <p:spPr bwMode="auto">
            <a:xfrm flipV="1">
              <a:off x="3192" y="2882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63" name="Freeform 241"/>
            <p:cNvSpPr>
              <a:spLocks/>
            </p:cNvSpPr>
            <p:nvPr/>
          </p:nvSpPr>
          <p:spPr bwMode="auto">
            <a:xfrm>
              <a:off x="3191" y="2882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4" name="AutoShape 242"/>
            <p:cNvSpPr>
              <a:spLocks noChangeArrowheads="1"/>
            </p:cNvSpPr>
            <p:nvPr/>
          </p:nvSpPr>
          <p:spPr bwMode="auto">
            <a:xfrm flipV="1">
              <a:off x="3192" y="2913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65" name="Freeform 243"/>
            <p:cNvSpPr>
              <a:spLocks/>
            </p:cNvSpPr>
            <p:nvPr/>
          </p:nvSpPr>
          <p:spPr bwMode="auto">
            <a:xfrm>
              <a:off x="3191" y="2913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0" name="Text Box 244"/>
          <p:cNvSpPr txBox="1">
            <a:spLocks noChangeArrowheads="1"/>
          </p:cNvSpPr>
          <p:nvPr/>
        </p:nvSpPr>
        <p:spPr bwMode="auto">
          <a:xfrm>
            <a:off x="725488" y="5676900"/>
            <a:ext cx="178911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annie.west.sprockets.com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211" name="Text Box 245"/>
          <p:cNvSpPr txBox="1">
            <a:spLocks noChangeArrowheads="1"/>
          </p:cNvSpPr>
          <p:nvPr/>
        </p:nvSpPr>
        <p:spPr bwMode="auto">
          <a:xfrm>
            <a:off x="6400800" y="5334000"/>
            <a:ext cx="12207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f.gtld-servers.net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51212" name="Group 246"/>
          <p:cNvGrpSpPr>
            <a:grpSpLocks/>
          </p:cNvGrpSpPr>
          <p:nvPr/>
        </p:nvGrpSpPr>
        <p:grpSpPr bwMode="auto">
          <a:xfrm>
            <a:off x="5986463" y="2457450"/>
            <a:ext cx="631825" cy="1076325"/>
            <a:chOff x="4148" y="1616"/>
            <a:chExt cx="438" cy="768"/>
          </a:xfrm>
        </p:grpSpPr>
        <p:sp>
          <p:nvSpPr>
            <p:cNvPr id="51320" name="AutoShape 247"/>
            <p:cNvSpPr>
              <a:spLocks noChangeArrowheads="1"/>
            </p:cNvSpPr>
            <p:nvPr/>
          </p:nvSpPr>
          <p:spPr bwMode="auto">
            <a:xfrm flipV="1">
              <a:off x="4148" y="1616"/>
              <a:ext cx="438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1" name="AutoShape 248"/>
            <p:cNvSpPr>
              <a:spLocks noChangeArrowheads="1"/>
            </p:cNvSpPr>
            <p:nvPr/>
          </p:nvSpPr>
          <p:spPr bwMode="auto">
            <a:xfrm flipV="1">
              <a:off x="4157" y="2350"/>
              <a:ext cx="423" cy="34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2" name="Line 249"/>
            <p:cNvSpPr>
              <a:spLocks noChangeShapeType="1"/>
            </p:cNvSpPr>
            <p:nvPr/>
          </p:nvSpPr>
          <p:spPr bwMode="auto">
            <a:xfrm>
              <a:off x="4171" y="1616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3" name="Freeform 250"/>
            <p:cNvSpPr>
              <a:spLocks/>
            </p:cNvSpPr>
            <p:nvPr/>
          </p:nvSpPr>
          <p:spPr bwMode="auto">
            <a:xfrm>
              <a:off x="4174" y="1622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4" name="Freeform 251"/>
            <p:cNvSpPr>
              <a:spLocks/>
            </p:cNvSpPr>
            <p:nvPr/>
          </p:nvSpPr>
          <p:spPr bwMode="auto">
            <a:xfrm>
              <a:off x="4150" y="1618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5" name="Freeform 252"/>
            <p:cNvSpPr>
              <a:spLocks/>
            </p:cNvSpPr>
            <p:nvPr/>
          </p:nvSpPr>
          <p:spPr bwMode="auto">
            <a:xfrm>
              <a:off x="4564" y="1618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6" name="Line 253"/>
            <p:cNvSpPr>
              <a:spLocks noChangeShapeType="1"/>
            </p:cNvSpPr>
            <p:nvPr/>
          </p:nvSpPr>
          <p:spPr bwMode="auto">
            <a:xfrm>
              <a:off x="4564" y="1616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7" name="AutoShape 254"/>
            <p:cNvSpPr>
              <a:spLocks noChangeArrowheads="1"/>
            </p:cNvSpPr>
            <p:nvPr/>
          </p:nvSpPr>
          <p:spPr bwMode="auto">
            <a:xfrm flipV="1">
              <a:off x="4185" y="1668"/>
              <a:ext cx="77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8" name="AutoShape 255"/>
            <p:cNvSpPr>
              <a:spLocks noChangeArrowheads="1"/>
            </p:cNvSpPr>
            <p:nvPr/>
          </p:nvSpPr>
          <p:spPr bwMode="auto">
            <a:xfrm flipV="1">
              <a:off x="4194" y="1676"/>
              <a:ext cx="60" cy="14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29" name="AutoShape 256"/>
            <p:cNvSpPr>
              <a:spLocks noChangeArrowheads="1"/>
            </p:cNvSpPr>
            <p:nvPr/>
          </p:nvSpPr>
          <p:spPr bwMode="auto">
            <a:xfrm flipV="1">
              <a:off x="4196" y="1775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0" name="AutoShape 257"/>
            <p:cNvSpPr>
              <a:spLocks noChangeArrowheads="1"/>
            </p:cNvSpPr>
            <p:nvPr/>
          </p:nvSpPr>
          <p:spPr bwMode="auto">
            <a:xfrm flipV="1">
              <a:off x="4196" y="1681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1" name="AutoShape 258"/>
            <p:cNvSpPr>
              <a:spLocks noChangeArrowheads="1"/>
            </p:cNvSpPr>
            <p:nvPr/>
          </p:nvSpPr>
          <p:spPr bwMode="auto">
            <a:xfrm flipV="1">
              <a:off x="4232" y="1683"/>
              <a:ext cx="17" cy="8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2" name="AutoShape 259"/>
            <p:cNvSpPr>
              <a:spLocks noChangeArrowheads="1"/>
            </p:cNvSpPr>
            <p:nvPr/>
          </p:nvSpPr>
          <p:spPr bwMode="auto">
            <a:xfrm flipV="1">
              <a:off x="4201" y="1706"/>
              <a:ext cx="15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3" name="AutoShape 260"/>
            <p:cNvSpPr>
              <a:spLocks noChangeArrowheads="1"/>
            </p:cNvSpPr>
            <p:nvPr/>
          </p:nvSpPr>
          <p:spPr bwMode="auto">
            <a:xfrm flipV="1">
              <a:off x="4202" y="1706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4" name="AutoShape 261"/>
            <p:cNvSpPr>
              <a:spLocks noChangeArrowheads="1"/>
            </p:cNvSpPr>
            <p:nvPr/>
          </p:nvSpPr>
          <p:spPr bwMode="auto">
            <a:xfrm flipV="1">
              <a:off x="4221" y="1681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5" name="AutoShape 262"/>
            <p:cNvSpPr>
              <a:spLocks noChangeArrowheads="1"/>
            </p:cNvSpPr>
            <p:nvPr/>
          </p:nvSpPr>
          <p:spPr bwMode="auto">
            <a:xfrm flipV="1">
              <a:off x="4229" y="1683"/>
              <a:ext cx="6" cy="81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6" name="AutoShape 263"/>
            <p:cNvSpPr>
              <a:spLocks noChangeArrowheads="1"/>
            </p:cNvSpPr>
            <p:nvPr/>
          </p:nvSpPr>
          <p:spPr bwMode="auto">
            <a:xfrm flipV="1">
              <a:off x="4211" y="1780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7" name="Oval 264"/>
            <p:cNvSpPr>
              <a:spLocks noChangeArrowheads="1"/>
            </p:cNvSpPr>
            <p:nvPr/>
          </p:nvSpPr>
          <p:spPr bwMode="auto">
            <a:xfrm>
              <a:off x="4201" y="1784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8" name="Oval 265"/>
            <p:cNvSpPr>
              <a:spLocks noChangeArrowheads="1"/>
            </p:cNvSpPr>
            <p:nvPr/>
          </p:nvSpPr>
          <p:spPr bwMode="auto">
            <a:xfrm>
              <a:off x="4201" y="1799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39" name="Freeform 266"/>
            <p:cNvSpPr>
              <a:spLocks/>
            </p:cNvSpPr>
            <p:nvPr/>
          </p:nvSpPr>
          <p:spPr bwMode="auto">
            <a:xfrm>
              <a:off x="4185" y="1667"/>
              <a:ext cx="80" cy="164"/>
            </a:xfrm>
            <a:custGeom>
              <a:avLst/>
              <a:gdLst>
                <a:gd name="T0" fmla="*/ 78 w 80"/>
                <a:gd name="T1" fmla="*/ 0 h 164"/>
                <a:gd name="T2" fmla="*/ 79 w 80"/>
                <a:gd name="T3" fmla="*/ 163 h 164"/>
                <a:gd name="T4" fmla="*/ 0 w 80"/>
                <a:gd name="T5" fmla="*/ 163 h 164"/>
                <a:gd name="T6" fmla="*/ 0 60000 65536"/>
                <a:gd name="T7" fmla="*/ 0 60000 65536"/>
                <a:gd name="T8" fmla="*/ 0 60000 65536"/>
                <a:gd name="T9" fmla="*/ 0 w 80"/>
                <a:gd name="T10" fmla="*/ 0 h 164"/>
                <a:gd name="T11" fmla="*/ 80 w 80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" h="164">
                  <a:moveTo>
                    <a:pt x="78" y="0"/>
                  </a:moveTo>
                  <a:lnTo>
                    <a:pt x="79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0" name="AutoShape 267"/>
            <p:cNvSpPr>
              <a:spLocks noChangeArrowheads="1"/>
            </p:cNvSpPr>
            <p:nvPr/>
          </p:nvSpPr>
          <p:spPr bwMode="auto">
            <a:xfrm flipV="1">
              <a:off x="4236" y="1781"/>
              <a:ext cx="6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1" name="AutoShape 268"/>
            <p:cNvSpPr>
              <a:spLocks noChangeArrowheads="1"/>
            </p:cNvSpPr>
            <p:nvPr/>
          </p:nvSpPr>
          <p:spPr bwMode="auto">
            <a:xfrm flipV="1">
              <a:off x="4284" y="1673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2" name="AutoShape 269"/>
            <p:cNvSpPr>
              <a:spLocks noChangeArrowheads="1"/>
            </p:cNvSpPr>
            <p:nvPr/>
          </p:nvSpPr>
          <p:spPr bwMode="auto">
            <a:xfrm flipV="1">
              <a:off x="4285" y="1700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3" name="AutoShape 270"/>
            <p:cNvSpPr>
              <a:spLocks noChangeArrowheads="1"/>
            </p:cNvSpPr>
            <p:nvPr/>
          </p:nvSpPr>
          <p:spPr bwMode="auto">
            <a:xfrm flipV="1">
              <a:off x="4285" y="1731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4" name="AutoShape 271"/>
            <p:cNvSpPr>
              <a:spLocks noChangeArrowheads="1"/>
            </p:cNvSpPr>
            <p:nvPr/>
          </p:nvSpPr>
          <p:spPr bwMode="auto">
            <a:xfrm flipV="1">
              <a:off x="4285" y="1764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5" name="AutoShape 272"/>
            <p:cNvSpPr>
              <a:spLocks noChangeArrowheads="1"/>
            </p:cNvSpPr>
            <p:nvPr/>
          </p:nvSpPr>
          <p:spPr bwMode="auto">
            <a:xfrm flipV="1">
              <a:off x="4285" y="1794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346" name="Group 273"/>
            <p:cNvGrpSpPr>
              <a:grpSpLocks/>
            </p:cNvGrpSpPr>
            <p:nvPr/>
          </p:nvGrpSpPr>
          <p:grpSpPr bwMode="auto">
            <a:xfrm>
              <a:off x="4298" y="1674"/>
              <a:ext cx="238" cy="152"/>
              <a:chOff x="4298" y="1674"/>
              <a:chExt cx="238" cy="152"/>
            </a:xfrm>
          </p:grpSpPr>
          <p:sp>
            <p:nvSpPr>
              <p:cNvPr id="51403" name="Line 274"/>
              <p:cNvSpPr>
                <a:spLocks noChangeShapeType="1"/>
              </p:cNvSpPr>
              <p:nvPr/>
            </p:nvSpPr>
            <p:spPr bwMode="auto">
              <a:xfrm>
                <a:off x="429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4" name="Line 275"/>
              <p:cNvSpPr>
                <a:spLocks noChangeShapeType="1"/>
              </p:cNvSpPr>
              <p:nvPr/>
            </p:nvSpPr>
            <p:spPr bwMode="auto">
              <a:xfrm>
                <a:off x="43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5" name="Line 276"/>
              <p:cNvSpPr>
                <a:spLocks noChangeShapeType="1"/>
              </p:cNvSpPr>
              <p:nvPr/>
            </p:nvSpPr>
            <p:spPr bwMode="auto">
              <a:xfrm>
                <a:off x="43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6" name="Line 277"/>
              <p:cNvSpPr>
                <a:spLocks noChangeShapeType="1"/>
              </p:cNvSpPr>
              <p:nvPr/>
            </p:nvSpPr>
            <p:spPr bwMode="auto">
              <a:xfrm>
                <a:off x="4335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7" name="Line 278"/>
              <p:cNvSpPr>
                <a:spLocks noChangeShapeType="1"/>
              </p:cNvSpPr>
              <p:nvPr/>
            </p:nvSpPr>
            <p:spPr bwMode="auto">
              <a:xfrm>
                <a:off x="43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8" name="Line 279"/>
              <p:cNvSpPr>
                <a:spLocks noChangeShapeType="1"/>
              </p:cNvSpPr>
              <p:nvPr/>
            </p:nvSpPr>
            <p:spPr bwMode="auto">
              <a:xfrm>
                <a:off x="43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9" name="Line 280"/>
              <p:cNvSpPr>
                <a:spLocks noChangeShapeType="1"/>
              </p:cNvSpPr>
              <p:nvPr/>
            </p:nvSpPr>
            <p:spPr bwMode="auto">
              <a:xfrm>
                <a:off x="437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0" name="Line 281"/>
              <p:cNvSpPr>
                <a:spLocks noChangeShapeType="1"/>
              </p:cNvSpPr>
              <p:nvPr/>
            </p:nvSpPr>
            <p:spPr bwMode="auto">
              <a:xfrm>
                <a:off x="43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1" name="Line 282"/>
              <p:cNvSpPr>
                <a:spLocks noChangeShapeType="1"/>
              </p:cNvSpPr>
              <p:nvPr/>
            </p:nvSpPr>
            <p:spPr bwMode="auto">
              <a:xfrm>
                <a:off x="43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2" name="Line 283"/>
              <p:cNvSpPr>
                <a:spLocks noChangeShapeType="1"/>
              </p:cNvSpPr>
              <p:nvPr/>
            </p:nvSpPr>
            <p:spPr bwMode="auto">
              <a:xfrm>
                <a:off x="44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3" name="Line 284"/>
              <p:cNvSpPr>
                <a:spLocks noChangeShapeType="1"/>
              </p:cNvSpPr>
              <p:nvPr/>
            </p:nvSpPr>
            <p:spPr bwMode="auto">
              <a:xfrm>
                <a:off x="44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4" name="Line 285"/>
              <p:cNvSpPr>
                <a:spLocks noChangeShapeType="1"/>
              </p:cNvSpPr>
              <p:nvPr/>
            </p:nvSpPr>
            <p:spPr bwMode="auto">
              <a:xfrm>
                <a:off x="44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5" name="Line 286"/>
              <p:cNvSpPr>
                <a:spLocks noChangeShapeType="1"/>
              </p:cNvSpPr>
              <p:nvPr/>
            </p:nvSpPr>
            <p:spPr bwMode="auto">
              <a:xfrm>
                <a:off x="4448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6" name="Line 287"/>
              <p:cNvSpPr>
                <a:spLocks noChangeShapeType="1"/>
              </p:cNvSpPr>
              <p:nvPr/>
            </p:nvSpPr>
            <p:spPr bwMode="auto">
              <a:xfrm>
                <a:off x="4460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7" name="Line 288"/>
              <p:cNvSpPr>
                <a:spLocks noChangeShapeType="1"/>
              </p:cNvSpPr>
              <p:nvPr/>
            </p:nvSpPr>
            <p:spPr bwMode="auto">
              <a:xfrm>
                <a:off x="4474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8" name="Line 289"/>
              <p:cNvSpPr>
                <a:spLocks noChangeShapeType="1"/>
              </p:cNvSpPr>
              <p:nvPr/>
            </p:nvSpPr>
            <p:spPr bwMode="auto">
              <a:xfrm>
                <a:off x="448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9" name="Line 290"/>
              <p:cNvSpPr>
                <a:spLocks noChangeShapeType="1"/>
              </p:cNvSpPr>
              <p:nvPr/>
            </p:nvSpPr>
            <p:spPr bwMode="auto">
              <a:xfrm>
                <a:off x="4499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0" name="Line 291"/>
              <p:cNvSpPr>
                <a:spLocks noChangeShapeType="1"/>
              </p:cNvSpPr>
              <p:nvPr/>
            </p:nvSpPr>
            <p:spPr bwMode="auto">
              <a:xfrm>
                <a:off x="4511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1" name="Line 292"/>
              <p:cNvSpPr>
                <a:spLocks noChangeShapeType="1"/>
              </p:cNvSpPr>
              <p:nvPr/>
            </p:nvSpPr>
            <p:spPr bwMode="auto">
              <a:xfrm>
                <a:off x="4523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2" name="Line 293"/>
              <p:cNvSpPr>
                <a:spLocks noChangeShapeType="1"/>
              </p:cNvSpPr>
              <p:nvPr/>
            </p:nvSpPr>
            <p:spPr bwMode="auto">
              <a:xfrm>
                <a:off x="4536" y="1674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47" name="AutoShape 294"/>
            <p:cNvSpPr>
              <a:spLocks noChangeArrowheads="1"/>
            </p:cNvSpPr>
            <p:nvPr/>
          </p:nvSpPr>
          <p:spPr bwMode="auto">
            <a:xfrm flipV="1">
              <a:off x="4284" y="1933"/>
              <a:ext cx="264" cy="151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8" name="AutoShape 295"/>
            <p:cNvSpPr>
              <a:spLocks noChangeArrowheads="1"/>
            </p:cNvSpPr>
            <p:nvPr/>
          </p:nvSpPr>
          <p:spPr bwMode="auto">
            <a:xfrm flipV="1">
              <a:off x="4285" y="1959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49" name="AutoShape 296"/>
            <p:cNvSpPr>
              <a:spLocks noChangeArrowheads="1"/>
            </p:cNvSpPr>
            <p:nvPr/>
          </p:nvSpPr>
          <p:spPr bwMode="auto">
            <a:xfrm flipV="1">
              <a:off x="4285" y="1990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0" name="AutoShape 297"/>
            <p:cNvSpPr>
              <a:spLocks noChangeArrowheads="1"/>
            </p:cNvSpPr>
            <p:nvPr/>
          </p:nvSpPr>
          <p:spPr bwMode="auto">
            <a:xfrm flipV="1">
              <a:off x="4285" y="2022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1" name="AutoShape 298"/>
            <p:cNvSpPr>
              <a:spLocks noChangeArrowheads="1"/>
            </p:cNvSpPr>
            <p:nvPr/>
          </p:nvSpPr>
          <p:spPr bwMode="auto">
            <a:xfrm flipV="1">
              <a:off x="4285" y="2053"/>
              <a:ext cx="261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352" name="Group 299"/>
            <p:cNvGrpSpPr>
              <a:grpSpLocks/>
            </p:cNvGrpSpPr>
            <p:nvPr/>
          </p:nvGrpSpPr>
          <p:grpSpPr bwMode="auto">
            <a:xfrm>
              <a:off x="4298" y="1933"/>
              <a:ext cx="238" cy="151"/>
              <a:chOff x="4298" y="1933"/>
              <a:chExt cx="238" cy="151"/>
            </a:xfrm>
          </p:grpSpPr>
          <p:sp>
            <p:nvSpPr>
              <p:cNvPr id="51383" name="Line 300"/>
              <p:cNvSpPr>
                <a:spLocks noChangeShapeType="1"/>
              </p:cNvSpPr>
              <p:nvPr/>
            </p:nvSpPr>
            <p:spPr bwMode="auto">
              <a:xfrm>
                <a:off x="429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4" name="Line 301"/>
              <p:cNvSpPr>
                <a:spLocks noChangeShapeType="1"/>
              </p:cNvSpPr>
              <p:nvPr/>
            </p:nvSpPr>
            <p:spPr bwMode="auto">
              <a:xfrm>
                <a:off x="43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5" name="Line 302"/>
              <p:cNvSpPr>
                <a:spLocks noChangeShapeType="1"/>
              </p:cNvSpPr>
              <p:nvPr/>
            </p:nvSpPr>
            <p:spPr bwMode="auto">
              <a:xfrm>
                <a:off x="43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6" name="Line 303"/>
              <p:cNvSpPr>
                <a:spLocks noChangeShapeType="1"/>
              </p:cNvSpPr>
              <p:nvPr/>
            </p:nvSpPr>
            <p:spPr bwMode="auto">
              <a:xfrm>
                <a:off x="4335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7" name="Line 304"/>
              <p:cNvSpPr>
                <a:spLocks noChangeShapeType="1"/>
              </p:cNvSpPr>
              <p:nvPr/>
            </p:nvSpPr>
            <p:spPr bwMode="auto">
              <a:xfrm>
                <a:off x="43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8" name="Line 305"/>
              <p:cNvSpPr>
                <a:spLocks noChangeShapeType="1"/>
              </p:cNvSpPr>
              <p:nvPr/>
            </p:nvSpPr>
            <p:spPr bwMode="auto">
              <a:xfrm>
                <a:off x="43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9" name="Line 306"/>
              <p:cNvSpPr>
                <a:spLocks noChangeShapeType="1"/>
              </p:cNvSpPr>
              <p:nvPr/>
            </p:nvSpPr>
            <p:spPr bwMode="auto">
              <a:xfrm>
                <a:off x="437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0" name="Line 307"/>
              <p:cNvSpPr>
                <a:spLocks noChangeShapeType="1"/>
              </p:cNvSpPr>
              <p:nvPr/>
            </p:nvSpPr>
            <p:spPr bwMode="auto">
              <a:xfrm>
                <a:off x="43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1" name="Line 308"/>
              <p:cNvSpPr>
                <a:spLocks noChangeShapeType="1"/>
              </p:cNvSpPr>
              <p:nvPr/>
            </p:nvSpPr>
            <p:spPr bwMode="auto">
              <a:xfrm>
                <a:off x="43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2" name="Line 309"/>
              <p:cNvSpPr>
                <a:spLocks noChangeShapeType="1"/>
              </p:cNvSpPr>
              <p:nvPr/>
            </p:nvSpPr>
            <p:spPr bwMode="auto">
              <a:xfrm>
                <a:off x="44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3" name="Line 310"/>
              <p:cNvSpPr>
                <a:spLocks noChangeShapeType="1"/>
              </p:cNvSpPr>
              <p:nvPr/>
            </p:nvSpPr>
            <p:spPr bwMode="auto">
              <a:xfrm>
                <a:off x="44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4" name="Line 311"/>
              <p:cNvSpPr>
                <a:spLocks noChangeShapeType="1"/>
              </p:cNvSpPr>
              <p:nvPr/>
            </p:nvSpPr>
            <p:spPr bwMode="auto">
              <a:xfrm>
                <a:off x="44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5" name="Line 312"/>
              <p:cNvSpPr>
                <a:spLocks noChangeShapeType="1"/>
              </p:cNvSpPr>
              <p:nvPr/>
            </p:nvSpPr>
            <p:spPr bwMode="auto">
              <a:xfrm>
                <a:off x="4448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6" name="Line 313"/>
              <p:cNvSpPr>
                <a:spLocks noChangeShapeType="1"/>
              </p:cNvSpPr>
              <p:nvPr/>
            </p:nvSpPr>
            <p:spPr bwMode="auto">
              <a:xfrm>
                <a:off x="4460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7" name="Line 314"/>
              <p:cNvSpPr>
                <a:spLocks noChangeShapeType="1"/>
              </p:cNvSpPr>
              <p:nvPr/>
            </p:nvSpPr>
            <p:spPr bwMode="auto">
              <a:xfrm>
                <a:off x="4474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8" name="Line 315"/>
              <p:cNvSpPr>
                <a:spLocks noChangeShapeType="1"/>
              </p:cNvSpPr>
              <p:nvPr/>
            </p:nvSpPr>
            <p:spPr bwMode="auto">
              <a:xfrm>
                <a:off x="448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9" name="Line 316"/>
              <p:cNvSpPr>
                <a:spLocks noChangeShapeType="1"/>
              </p:cNvSpPr>
              <p:nvPr/>
            </p:nvSpPr>
            <p:spPr bwMode="auto">
              <a:xfrm>
                <a:off x="4499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0" name="Line 317"/>
              <p:cNvSpPr>
                <a:spLocks noChangeShapeType="1"/>
              </p:cNvSpPr>
              <p:nvPr/>
            </p:nvSpPr>
            <p:spPr bwMode="auto">
              <a:xfrm>
                <a:off x="4511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1" name="Line 318"/>
              <p:cNvSpPr>
                <a:spLocks noChangeShapeType="1"/>
              </p:cNvSpPr>
              <p:nvPr/>
            </p:nvSpPr>
            <p:spPr bwMode="auto">
              <a:xfrm>
                <a:off x="4523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2" name="Line 319"/>
              <p:cNvSpPr>
                <a:spLocks noChangeShapeType="1"/>
              </p:cNvSpPr>
              <p:nvPr/>
            </p:nvSpPr>
            <p:spPr bwMode="auto">
              <a:xfrm>
                <a:off x="4536" y="1933"/>
                <a:ext cx="0" cy="151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53" name="AutoShape 320"/>
            <p:cNvSpPr>
              <a:spLocks noChangeArrowheads="1"/>
            </p:cNvSpPr>
            <p:nvPr/>
          </p:nvSpPr>
          <p:spPr bwMode="auto">
            <a:xfrm flipV="1">
              <a:off x="4284" y="2180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4" name="AutoShape 321"/>
            <p:cNvSpPr>
              <a:spLocks noChangeArrowheads="1"/>
            </p:cNvSpPr>
            <p:nvPr/>
          </p:nvSpPr>
          <p:spPr bwMode="auto">
            <a:xfrm flipV="1">
              <a:off x="4285" y="2207"/>
              <a:ext cx="261" cy="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5" name="AutoShape 322"/>
            <p:cNvSpPr>
              <a:spLocks noChangeArrowheads="1"/>
            </p:cNvSpPr>
            <p:nvPr/>
          </p:nvSpPr>
          <p:spPr bwMode="auto">
            <a:xfrm flipV="1">
              <a:off x="4285" y="2237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6" name="AutoShape 323"/>
            <p:cNvSpPr>
              <a:spLocks noChangeArrowheads="1"/>
            </p:cNvSpPr>
            <p:nvPr/>
          </p:nvSpPr>
          <p:spPr bwMode="auto">
            <a:xfrm flipV="1">
              <a:off x="4285" y="2269"/>
              <a:ext cx="261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57" name="AutoShape 324"/>
            <p:cNvSpPr>
              <a:spLocks noChangeArrowheads="1"/>
            </p:cNvSpPr>
            <p:nvPr/>
          </p:nvSpPr>
          <p:spPr bwMode="auto">
            <a:xfrm flipV="1">
              <a:off x="4285" y="2300"/>
              <a:ext cx="261" cy="6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358" name="Group 325"/>
            <p:cNvGrpSpPr>
              <a:grpSpLocks/>
            </p:cNvGrpSpPr>
            <p:nvPr/>
          </p:nvGrpSpPr>
          <p:grpSpPr bwMode="auto">
            <a:xfrm>
              <a:off x="4298" y="2180"/>
              <a:ext cx="238" cy="152"/>
              <a:chOff x="4298" y="2180"/>
              <a:chExt cx="238" cy="152"/>
            </a:xfrm>
          </p:grpSpPr>
          <p:sp>
            <p:nvSpPr>
              <p:cNvPr id="51363" name="Line 326"/>
              <p:cNvSpPr>
                <a:spLocks noChangeShapeType="1"/>
              </p:cNvSpPr>
              <p:nvPr/>
            </p:nvSpPr>
            <p:spPr bwMode="auto">
              <a:xfrm>
                <a:off x="429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4" name="Line 327"/>
              <p:cNvSpPr>
                <a:spLocks noChangeShapeType="1"/>
              </p:cNvSpPr>
              <p:nvPr/>
            </p:nvSpPr>
            <p:spPr bwMode="auto">
              <a:xfrm>
                <a:off x="43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5" name="Line 328"/>
              <p:cNvSpPr>
                <a:spLocks noChangeShapeType="1"/>
              </p:cNvSpPr>
              <p:nvPr/>
            </p:nvSpPr>
            <p:spPr bwMode="auto">
              <a:xfrm>
                <a:off x="43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6" name="Line 329"/>
              <p:cNvSpPr>
                <a:spLocks noChangeShapeType="1"/>
              </p:cNvSpPr>
              <p:nvPr/>
            </p:nvSpPr>
            <p:spPr bwMode="auto">
              <a:xfrm>
                <a:off x="4335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7" name="Line 330"/>
              <p:cNvSpPr>
                <a:spLocks noChangeShapeType="1"/>
              </p:cNvSpPr>
              <p:nvPr/>
            </p:nvSpPr>
            <p:spPr bwMode="auto">
              <a:xfrm>
                <a:off x="43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8" name="Line 331"/>
              <p:cNvSpPr>
                <a:spLocks noChangeShapeType="1"/>
              </p:cNvSpPr>
              <p:nvPr/>
            </p:nvSpPr>
            <p:spPr bwMode="auto">
              <a:xfrm>
                <a:off x="43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9" name="Line 332"/>
              <p:cNvSpPr>
                <a:spLocks noChangeShapeType="1"/>
              </p:cNvSpPr>
              <p:nvPr/>
            </p:nvSpPr>
            <p:spPr bwMode="auto">
              <a:xfrm>
                <a:off x="437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0" name="Line 333"/>
              <p:cNvSpPr>
                <a:spLocks noChangeShapeType="1"/>
              </p:cNvSpPr>
              <p:nvPr/>
            </p:nvSpPr>
            <p:spPr bwMode="auto">
              <a:xfrm>
                <a:off x="43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1" name="Line 334"/>
              <p:cNvSpPr>
                <a:spLocks noChangeShapeType="1"/>
              </p:cNvSpPr>
              <p:nvPr/>
            </p:nvSpPr>
            <p:spPr bwMode="auto">
              <a:xfrm>
                <a:off x="43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2" name="Line 335"/>
              <p:cNvSpPr>
                <a:spLocks noChangeShapeType="1"/>
              </p:cNvSpPr>
              <p:nvPr/>
            </p:nvSpPr>
            <p:spPr bwMode="auto">
              <a:xfrm>
                <a:off x="44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3" name="Line 336"/>
              <p:cNvSpPr>
                <a:spLocks noChangeShapeType="1"/>
              </p:cNvSpPr>
              <p:nvPr/>
            </p:nvSpPr>
            <p:spPr bwMode="auto">
              <a:xfrm>
                <a:off x="44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4" name="Line 337"/>
              <p:cNvSpPr>
                <a:spLocks noChangeShapeType="1"/>
              </p:cNvSpPr>
              <p:nvPr/>
            </p:nvSpPr>
            <p:spPr bwMode="auto">
              <a:xfrm>
                <a:off x="44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5" name="Line 338"/>
              <p:cNvSpPr>
                <a:spLocks noChangeShapeType="1"/>
              </p:cNvSpPr>
              <p:nvPr/>
            </p:nvSpPr>
            <p:spPr bwMode="auto">
              <a:xfrm>
                <a:off x="4448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6" name="Line 339"/>
              <p:cNvSpPr>
                <a:spLocks noChangeShapeType="1"/>
              </p:cNvSpPr>
              <p:nvPr/>
            </p:nvSpPr>
            <p:spPr bwMode="auto">
              <a:xfrm>
                <a:off x="4460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7" name="Line 340"/>
              <p:cNvSpPr>
                <a:spLocks noChangeShapeType="1"/>
              </p:cNvSpPr>
              <p:nvPr/>
            </p:nvSpPr>
            <p:spPr bwMode="auto">
              <a:xfrm>
                <a:off x="4474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8" name="Line 341"/>
              <p:cNvSpPr>
                <a:spLocks noChangeShapeType="1"/>
              </p:cNvSpPr>
              <p:nvPr/>
            </p:nvSpPr>
            <p:spPr bwMode="auto">
              <a:xfrm>
                <a:off x="448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9" name="Line 342"/>
              <p:cNvSpPr>
                <a:spLocks noChangeShapeType="1"/>
              </p:cNvSpPr>
              <p:nvPr/>
            </p:nvSpPr>
            <p:spPr bwMode="auto">
              <a:xfrm>
                <a:off x="4499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0" name="Line 343"/>
              <p:cNvSpPr>
                <a:spLocks noChangeShapeType="1"/>
              </p:cNvSpPr>
              <p:nvPr/>
            </p:nvSpPr>
            <p:spPr bwMode="auto">
              <a:xfrm>
                <a:off x="4511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1" name="Line 344"/>
              <p:cNvSpPr>
                <a:spLocks noChangeShapeType="1"/>
              </p:cNvSpPr>
              <p:nvPr/>
            </p:nvSpPr>
            <p:spPr bwMode="auto">
              <a:xfrm>
                <a:off x="4523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2" name="Line 345"/>
              <p:cNvSpPr>
                <a:spLocks noChangeShapeType="1"/>
              </p:cNvSpPr>
              <p:nvPr/>
            </p:nvSpPr>
            <p:spPr bwMode="auto">
              <a:xfrm>
                <a:off x="4536" y="218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59" name="AutoShape 346"/>
            <p:cNvSpPr>
              <a:spLocks noChangeArrowheads="1"/>
            </p:cNvSpPr>
            <p:nvPr/>
          </p:nvSpPr>
          <p:spPr bwMode="auto">
            <a:xfrm flipV="1">
              <a:off x="4185" y="1857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60" name="Freeform 347"/>
            <p:cNvSpPr>
              <a:spLocks/>
            </p:cNvSpPr>
            <p:nvPr/>
          </p:nvSpPr>
          <p:spPr bwMode="auto">
            <a:xfrm>
              <a:off x="4185" y="1857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1" name="AutoShape 348"/>
            <p:cNvSpPr>
              <a:spLocks noChangeArrowheads="1"/>
            </p:cNvSpPr>
            <p:nvPr/>
          </p:nvSpPr>
          <p:spPr bwMode="auto">
            <a:xfrm flipV="1">
              <a:off x="4185" y="1888"/>
              <a:ext cx="98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62" name="Freeform 349"/>
            <p:cNvSpPr>
              <a:spLocks/>
            </p:cNvSpPr>
            <p:nvPr/>
          </p:nvSpPr>
          <p:spPr bwMode="auto">
            <a:xfrm>
              <a:off x="4185" y="1888"/>
              <a:ext cx="100" cy="26"/>
            </a:xfrm>
            <a:custGeom>
              <a:avLst/>
              <a:gdLst>
                <a:gd name="T0" fmla="*/ 0 w 100"/>
                <a:gd name="T1" fmla="*/ 25 h 26"/>
                <a:gd name="T2" fmla="*/ 99 w 100"/>
                <a:gd name="T3" fmla="*/ 25 h 26"/>
                <a:gd name="T4" fmla="*/ 99 w 100"/>
                <a:gd name="T5" fmla="*/ 0 h 26"/>
                <a:gd name="T6" fmla="*/ 0 60000 65536"/>
                <a:gd name="T7" fmla="*/ 0 60000 65536"/>
                <a:gd name="T8" fmla="*/ 0 60000 65536"/>
                <a:gd name="T9" fmla="*/ 0 w 100"/>
                <a:gd name="T10" fmla="*/ 0 h 26"/>
                <a:gd name="T11" fmla="*/ 100 w 100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" h="26">
                  <a:moveTo>
                    <a:pt x="0" y="25"/>
                  </a:moveTo>
                  <a:lnTo>
                    <a:pt x="99" y="25"/>
                  </a:lnTo>
                  <a:lnTo>
                    <a:pt x="9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3" name="Text Box 350"/>
          <p:cNvSpPr txBox="1">
            <a:spLocks noChangeArrowheads="1"/>
          </p:cNvSpPr>
          <p:nvPr/>
        </p:nvSpPr>
        <p:spPr bwMode="auto">
          <a:xfrm>
            <a:off x="5621338" y="3549650"/>
            <a:ext cx="13128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m.root-servers.net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51214" name="Group 351"/>
          <p:cNvGrpSpPr>
            <a:grpSpLocks/>
          </p:cNvGrpSpPr>
          <p:nvPr/>
        </p:nvGrpSpPr>
        <p:grpSpPr bwMode="auto">
          <a:xfrm>
            <a:off x="2563813" y="2538413"/>
            <a:ext cx="631825" cy="1074737"/>
            <a:chOff x="1777" y="1812"/>
            <a:chExt cx="437" cy="767"/>
          </a:xfrm>
        </p:grpSpPr>
        <p:sp>
          <p:nvSpPr>
            <p:cNvPr id="51217" name="AutoShape 352"/>
            <p:cNvSpPr>
              <a:spLocks noChangeArrowheads="1"/>
            </p:cNvSpPr>
            <p:nvPr/>
          </p:nvSpPr>
          <p:spPr bwMode="auto">
            <a:xfrm flipV="1">
              <a:off x="1777" y="1812"/>
              <a:ext cx="437" cy="734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A2A2A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8" name="AutoShape 353"/>
            <p:cNvSpPr>
              <a:spLocks noChangeArrowheads="1"/>
            </p:cNvSpPr>
            <p:nvPr/>
          </p:nvSpPr>
          <p:spPr bwMode="auto">
            <a:xfrm flipV="1">
              <a:off x="1786" y="2546"/>
              <a:ext cx="423" cy="33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19" name="Line 354"/>
            <p:cNvSpPr>
              <a:spLocks noChangeShapeType="1"/>
            </p:cNvSpPr>
            <p:nvPr/>
          </p:nvSpPr>
          <p:spPr bwMode="auto">
            <a:xfrm>
              <a:off x="1799" y="1812"/>
              <a:ext cx="0" cy="734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Freeform 355"/>
            <p:cNvSpPr>
              <a:spLocks/>
            </p:cNvSpPr>
            <p:nvPr/>
          </p:nvSpPr>
          <p:spPr bwMode="auto">
            <a:xfrm>
              <a:off x="1802" y="1818"/>
              <a:ext cx="387" cy="726"/>
            </a:xfrm>
            <a:custGeom>
              <a:avLst/>
              <a:gdLst>
                <a:gd name="T0" fmla="*/ 0 w 387"/>
                <a:gd name="T1" fmla="*/ 725 h 726"/>
                <a:gd name="T2" fmla="*/ 0 w 387"/>
                <a:gd name="T3" fmla="*/ 0 h 726"/>
                <a:gd name="T4" fmla="*/ 386 w 387"/>
                <a:gd name="T5" fmla="*/ 0 h 726"/>
                <a:gd name="T6" fmla="*/ 0 60000 65536"/>
                <a:gd name="T7" fmla="*/ 0 60000 65536"/>
                <a:gd name="T8" fmla="*/ 0 60000 65536"/>
                <a:gd name="T9" fmla="*/ 0 w 387"/>
                <a:gd name="T10" fmla="*/ 0 h 726"/>
                <a:gd name="T11" fmla="*/ 387 w 387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726">
                  <a:moveTo>
                    <a:pt x="0" y="725"/>
                  </a:moveTo>
                  <a:lnTo>
                    <a:pt x="0" y="0"/>
                  </a:lnTo>
                  <a:lnTo>
                    <a:pt x="386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Freeform 356"/>
            <p:cNvSpPr>
              <a:spLocks/>
            </p:cNvSpPr>
            <p:nvPr/>
          </p:nvSpPr>
          <p:spPr bwMode="auto">
            <a:xfrm>
              <a:off x="1778" y="1814"/>
              <a:ext cx="18" cy="728"/>
            </a:xfrm>
            <a:custGeom>
              <a:avLst/>
              <a:gdLst>
                <a:gd name="T0" fmla="*/ 0 w 18"/>
                <a:gd name="T1" fmla="*/ 727 h 728"/>
                <a:gd name="T2" fmla="*/ 0 w 18"/>
                <a:gd name="T3" fmla="*/ 0 h 728"/>
                <a:gd name="T4" fmla="*/ 17 w 18"/>
                <a:gd name="T5" fmla="*/ 0 h 728"/>
                <a:gd name="T6" fmla="*/ 0 60000 65536"/>
                <a:gd name="T7" fmla="*/ 0 60000 65536"/>
                <a:gd name="T8" fmla="*/ 0 60000 65536"/>
                <a:gd name="T9" fmla="*/ 0 w 18"/>
                <a:gd name="T10" fmla="*/ 0 h 728"/>
                <a:gd name="T11" fmla="*/ 18 w 1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728">
                  <a:moveTo>
                    <a:pt x="0" y="727"/>
                  </a:moveTo>
                  <a:lnTo>
                    <a:pt x="0" y="0"/>
                  </a:lnTo>
                  <a:lnTo>
                    <a:pt x="17" y="0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Freeform 357"/>
            <p:cNvSpPr>
              <a:spLocks/>
            </p:cNvSpPr>
            <p:nvPr/>
          </p:nvSpPr>
          <p:spPr bwMode="auto">
            <a:xfrm>
              <a:off x="2193" y="1814"/>
              <a:ext cx="20" cy="728"/>
            </a:xfrm>
            <a:custGeom>
              <a:avLst/>
              <a:gdLst>
                <a:gd name="T0" fmla="*/ 0 w 20"/>
                <a:gd name="T1" fmla="*/ 0 h 728"/>
                <a:gd name="T2" fmla="*/ 19 w 20"/>
                <a:gd name="T3" fmla="*/ 0 h 728"/>
                <a:gd name="T4" fmla="*/ 19 w 20"/>
                <a:gd name="T5" fmla="*/ 727 h 728"/>
                <a:gd name="T6" fmla="*/ 0 60000 65536"/>
                <a:gd name="T7" fmla="*/ 0 60000 65536"/>
                <a:gd name="T8" fmla="*/ 0 60000 65536"/>
                <a:gd name="T9" fmla="*/ 0 w 20"/>
                <a:gd name="T10" fmla="*/ 0 h 728"/>
                <a:gd name="T11" fmla="*/ 20 w 20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728">
                  <a:moveTo>
                    <a:pt x="0" y="0"/>
                  </a:moveTo>
                  <a:lnTo>
                    <a:pt x="19" y="0"/>
                  </a:lnTo>
                  <a:lnTo>
                    <a:pt x="19" y="727"/>
                  </a:lnTo>
                </a:path>
              </a:pathLst>
            </a:custGeom>
            <a:noFill/>
            <a:ln w="940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358"/>
            <p:cNvSpPr>
              <a:spLocks noChangeShapeType="1"/>
            </p:cNvSpPr>
            <p:nvPr/>
          </p:nvSpPr>
          <p:spPr bwMode="auto">
            <a:xfrm>
              <a:off x="2193" y="1812"/>
              <a:ext cx="0" cy="737"/>
            </a:xfrm>
            <a:prstGeom prst="line">
              <a:avLst/>
            </a:prstGeom>
            <a:noFill/>
            <a:ln w="9405">
              <a:solidFill>
                <a:srgbClr val="2F2F2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AutoShape 359"/>
            <p:cNvSpPr>
              <a:spLocks noChangeArrowheads="1"/>
            </p:cNvSpPr>
            <p:nvPr/>
          </p:nvSpPr>
          <p:spPr bwMode="auto">
            <a:xfrm flipV="1">
              <a:off x="1814" y="1864"/>
              <a:ext cx="76" cy="16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5" name="AutoShape 360"/>
            <p:cNvSpPr>
              <a:spLocks noChangeArrowheads="1"/>
            </p:cNvSpPr>
            <p:nvPr/>
          </p:nvSpPr>
          <p:spPr bwMode="auto">
            <a:xfrm flipV="1">
              <a:off x="1822" y="1873"/>
              <a:ext cx="60" cy="143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6" name="AutoShape 361"/>
            <p:cNvSpPr>
              <a:spLocks noChangeArrowheads="1"/>
            </p:cNvSpPr>
            <p:nvPr/>
          </p:nvSpPr>
          <p:spPr bwMode="auto">
            <a:xfrm flipV="1">
              <a:off x="1824" y="1971"/>
              <a:ext cx="56" cy="42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7" name="AutoShape 362"/>
            <p:cNvSpPr>
              <a:spLocks noChangeArrowheads="1"/>
            </p:cNvSpPr>
            <p:nvPr/>
          </p:nvSpPr>
          <p:spPr bwMode="auto">
            <a:xfrm flipV="1">
              <a:off x="1824" y="1877"/>
              <a:ext cx="25" cy="91"/>
            </a:xfrm>
            <a:prstGeom prst="roundRect">
              <a:avLst>
                <a:gd name="adj" fmla="val 0"/>
              </a:avLst>
            </a:prstGeom>
            <a:solidFill>
              <a:srgbClr val="C0C0C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8" name="AutoShape 363"/>
            <p:cNvSpPr>
              <a:spLocks noChangeArrowheads="1"/>
            </p:cNvSpPr>
            <p:nvPr/>
          </p:nvSpPr>
          <p:spPr bwMode="auto">
            <a:xfrm flipV="1">
              <a:off x="1860" y="1879"/>
              <a:ext cx="18" cy="80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29" name="AutoShape 364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60"/>
            </a:xfrm>
            <a:prstGeom prst="roundRect">
              <a:avLst>
                <a:gd name="adj" fmla="val 0"/>
              </a:avLst>
            </a:prstGeom>
            <a:solidFill>
              <a:srgbClr val="80808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0" name="AutoShape 365"/>
            <p:cNvSpPr>
              <a:spLocks noChangeArrowheads="1"/>
            </p:cNvSpPr>
            <p:nvPr/>
          </p:nvSpPr>
          <p:spPr bwMode="auto">
            <a:xfrm flipV="1">
              <a:off x="1830" y="1902"/>
              <a:ext cx="14" cy="5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1" name="AutoShape 366"/>
            <p:cNvSpPr>
              <a:spLocks noChangeArrowheads="1"/>
            </p:cNvSpPr>
            <p:nvPr/>
          </p:nvSpPr>
          <p:spPr bwMode="auto">
            <a:xfrm flipV="1">
              <a:off x="1849" y="1877"/>
              <a:ext cx="3" cy="91"/>
            </a:xfrm>
            <a:prstGeom prst="roundRect">
              <a:avLst>
                <a:gd name="adj" fmla="val 0"/>
              </a:avLst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2" name="AutoShape 367"/>
            <p:cNvSpPr>
              <a:spLocks noChangeArrowheads="1"/>
            </p:cNvSpPr>
            <p:nvPr/>
          </p:nvSpPr>
          <p:spPr bwMode="auto">
            <a:xfrm flipV="1">
              <a:off x="1857" y="1879"/>
              <a:ext cx="7" cy="80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3" name="AutoShape 368"/>
            <p:cNvSpPr>
              <a:spLocks noChangeArrowheads="1"/>
            </p:cNvSpPr>
            <p:nvPr/>
          </p:nvSpPr>
          <p:spPr bwMode="auto">
            <a:xfrm flipV="1">
              <a:off x="1839" y="1976"/>
              <a:ext cx="6" cy="3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4" name="Oval 369"/>
            <p:cNvSpPr>
              <a:spLocks noChangeArrowheads="1"/>
            </p:cNvSpPr>
            <p:nvPr/>
          </p:nvSpPr>
          <p:spPr bwMode="auto">
            <a:xfrm>
              <a:off x="1830" y="1980"/>
              <a:ext cx="5" cy="5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5" name="Oval 370"/>
            <p:cNvSpPr>
              <a:spLocks noChangeArrowheads="1"/>
            </p:cNvSpPr>
            <p:nvPr/>
          </p:nvSpPr>
          <p:spPr bwMode="auto">
            <a:xfrm>
              <a:off x="1830" y="1995"/>
              <a:ext cx="5" cy="6"/>
            </a:xfrm>
            <a:prstGeom prst="ellipse">
              <a:avLst/>
            </a:prstGeom>
            <a:solidFill>
              <a:srgbClr val="404040"/>
            </a:solidFill>
            <a:ln w="9405">
              <a:solidFill>
                <a:srgbClr val="40404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6" name="Freeform 371"/>
            <p:cNvSpPr>
              <a:spLocks/>
            </p:cNvSpPr>
            <p:nvPr/>
          </p:nvSpPr>
          <p:spPr bwMode="auto">
            <a:xfrm>
              <a:off x="1813" y="1863"/>
              <a:ext cx="81" cy="164"/>
            </a:xfrm>
            <a:custGeom>
              <a:avLst/>
              <a:gdLst>
                <a:gd name="T0" fmla="*/ 78 w 81"/>
                <a:gd name="T1" fmla="*/ 0 h 164"/>
                <a:gd name="T2" fmla="*/ 80 w 81"/>
                <a:gd name="T3" fmla="*/ 163 h 164"/>
                <a:gd name="T4" fmla="*/ 0 w 81"/>
                <a:gd name="T5" fmla="*/ 163 h 164"/>
                <a:gd name="T6" fmla="*/ 0 60000 65536"/>
                <a:gd name="T7" fmla="*/ 0 60000 65536"/>
                <a:gd name="T8" fmla="*/ 0 60000 65536"/>
                <a:gd name="T9" fmla="*/ 0 w 81"/>
                <a:gd name="T10" fmla="*/ 0 h 164"/>
                <a:gd name="T11" fmla="*/ 81 w 81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" h="164">
                  <a:moveTo>
                    <a:pt x="78" y="0"/>
                  </a:moveTo>
                  <a:lnTo>
                    <a:pt x="80" y="163"/>
                  </a:lnTo>
                  <a:lnTo>
                    <a:pt x="0" y="163"/>
                  </a:lnTo>
                </a:path>
              </a:pathLst>
            </a:custGeom>
            <a:noFill/>
            <a:ln w="9405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AutoShape 372"/>
            <p:cNvSpPr>
              <a:spLocks noChangeArrowheads="1"/>
            </p:cNvSpPr>
            <p:nvPr/>
          </p:nvSpPr>
          <p:spPr bwMode="auto">
            <a:xfrm flipV="1">
              <a:off x="1864" y="1977"/>
              <a:ext cx="7" cy="1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8F8F8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8" name="AutoShape 373"/>
            <p:cNvSpPr>
              <a:spLocks noChangeArrowheads="1"/>
            </p:cNvSpPr>
            <p:nvPr/>
          </p:nvSpPr>
          <p:spPr bwMode="auto">
            <a:xfrm flipV="1">
              <a:off x="1913" y="1869"/>
              <a:ext cx="264" cy="15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39" name="AutoShape 374"/>
            <p:cNvSpPr>
              <a:spLocks noChangeArrowheads="1"/>
            </p:cNvSpPr>
            <p:nvPr/>
          </p:nvSpPr>
          <p:spPr bwMode="auto">
            <a:xfrm flipV="1">
              <a:off x="1913" y="1896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0" name="AutoShape 375"/>
            <p:cNvSpPr>
              <a:spLocks noChangeArrowheads="1"/>
            </p:cNvSpPr>
            <p:nvPr/>
          </p:nvSpPr>
          <p:spPr bwMode="auto">
            <a:xfrm flipV="1">
              <a:off x="1913" y="1927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1" name="AutoShape 376"/>
            <p:cNvSpPr>
              <a:spLocks noChangeArrowheads="1"/>
            </p:cNvSpPr>
            <p:nvPr/>
          </p:nvSpPr>
          <p:spPr bwMode="auto">
            <a:xfrm flipV="1">
              <a:off x="1913" y="1960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2" name="AutoShape 377"/>
            <p:cNvSpPr>
              <a:spLocks noChangeArrowheads="1"/>
            </p:cNvSpPr>
            <p:nvPr/>
          </p:nvSpPr>
          <p:spPr bwMode="auto">
            <a:xfrm flipV="1">
              <a:off x="1913" y="1990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243" name="Group 378"/>
            <p:cNvGrpSpPr>
              <a:grpSpLocks/>
            </p:cNvGrpSpPr>
            <p:nvPr/>
          </p:nvGrpSpPr>
          <p:grpSpPr bwMode="auto">
            <a:xfrm>
              <a:off x="1927" y="1870"/>
              <a:ext cx="238" cy="152"/>
              <a:chOff x="1927" y="1870"/>
              <a:chExt cx="238" cy="152"/>
            </a:xfrm>
          </p:grpSpPr>
          <p:sp>
            <p:nvSpPr>
              <p:cNvPr id="51300" name="Line 379"/>
              <p:cNvSpPr>
                <a:spLocks noChangeShapeType="1"/>
              </p:cNvSpPr>
              <p:nvPr/>
            </p:nvSpPr>
            <p:spPr bwMode="auto">
              <a:xfrm>
                <a:off x="19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1" name="Line 380"/>
              <p:cNvSpPr>
                <a:spLocks noChangeShapeType="1"/>
              </p:cNvSpPr>
              <p:nvPr/>
            </p:nvSpPr>
            <p:spPr bwMode="auto">
              <a:xfrm>
                <a:off x="19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2" name="Line 381"/>
              <p:cNvSpPr>
                <a:spLocks noChangeShapeType="1"/>
              </p:cNvSpPr>
              <p:nvPr/>
            </p:nvSpPr>
            <p:spPr bwMode="auto">
              <a:xfrm>
                <a:off x="19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3" name="Line 382"/>
              <p:cNvSpPr>
                <a:spLocks noChangeShapeType="1"/>
              </p:cNvSpPr>
              <p:nvPr/>
            </p:nvSpPr>
            <p:spPr bwMode="auto">
              <a:xfrm>
                <a:off x="1963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4" name="Line 383"/>
              <p:cNvSpPr>
                <a:spLocks noChangeShapeType="1"/>
              </p:cNvSpPr>
              <p:nvPr/>
            </p:nvSpPr>
            <p:spPr bwMode="auto">
              <a:xfrm>
                <a:off x="197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5" name="Line 384"/>
              <p:cNvSpPr>
                <a:spLocks noChangeShapeType="1"/>
              </p:cNvSpPr>
              <p:nvPr/>
            </p:nvSpPr>
            <p:spPr bwMode="auto">
              <a:xfrm>
                <a:off x="19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6" name="Line 385"/>
              <p:cNvSpPr>
                <a:spLocks noChangeShapeType="1"/>
              </p:cNvSpPr>
              <p:nvPr/>
            </p:nvSpPr>
            <p:spPr bwMode="auto">
              <a:xfrm>
                <a:off x="200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7" name="Line 386"/>
              <p:cNvSpPr>
                <a:spLocks noChangeShapeType="1"/>
              </p:cNvSpPr>
              <p:nvPr/>
            </p:nvSpPr>
            <p:spPr bwMode="auto">
              <a:xfrm>
                <a:off x="20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8" name="Line 387"/>
              <p:cNvSpPr>
                <a:spLocks noChangeShapeType="1"/>
              </p:cNvSpPr>
              <p:nvPr/>
            </p:nvSpPr>
            <p:spPr bwMode="auto">
              <a:xfrm>
                <a:off x="2028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09" name="Line 388"/>
              <p:cNvSpPr>
                <a:spLocks noChangeShapeType="1"/>
              </p:cNvSpPr>
              <p:nvPr/>
            </p:nvSpPr>
            <p:spPr bwMode="auto">
              <a:xfrm>
                <a:off x="2040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0" name="Line 389"/>
              <p:cNvSpPr>
                <a:spLocks noChangeShapeType="1"/>
              </p:cNvSpPr>
              <p:nvPr/>
            </p:nvSpPr>
            <p:spPr bwMode="auto">
              <a:xfrm>
                <a:off x="2051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1" name="Line 390"/>
              <p:cNvSpPr>
                <a:spLocks noChangeShapeType="1"/>
              </p:cNvSpPr>
              <p:nvPr/>
            </p:nvSpPr>
            <p:spPr bwMode="auto">
              <a:xfrm>
                <a:off x="2064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2" name="Line 391"/>
              <p:cNvSpPr>
                <a:spLocks noChangeShapeType="1"/>
              </p:cNvSpPr>
              <p:nvPr/>
            </p:nvSpPr>
            <p:spPr bwMode="auto">
              <a:xfrm>
                <a:off x="2076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3" name="Line 392"/>
              <p:cNvSpPr>
                <a:spLocks noChangeShapeType="1"/>
              </p:cNvSpPr>
              <p:nvPr/>
            </p:nvSpPr>
            <p:spPr bwMode="auto">
              <a:xfrm>
                <a:off x="208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4" name="Line 393"/>
              <p:cNvSpPr>
                <a:spLocks noChangeShapeType="1"/>
              </p:cNvSpPr>
              <p:nvPr/>
            </p:nvSpPr>
            <p:spPr bwMode="auto">
              <a:xfrm>
                <a:off x="210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5" name="Line 394"/>
              <p:cNvSpPr>
                <a:spLocks noChangeShapeType="1"/>
              </p:cNvSpPr>
              <p:nvPr/>
            </p:nvSpPr>
            <p:spPr bwMode="auto">
              <a:xfrm>
                <a:off x="211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6" name="Line 395"/>
              <p:cNvSpPr>
                <a:spLocks noChangeShapeType="1"/>
              </p:cNvSpPr>
              <p:nvPr/>
            </p:nvSpPr>
            <p:spPr bwMode="auto">
              <a:xfrm>
                <a:off x="2127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7" name="Line 396"/>
              <p:cNvSpPr>
                <a:spLocks noChangeShapeType="1"/>
              </p:cNvSpPr>
              <p:nvPr/>
            </p:nvSpPr>
            <p:spPr bwMode="auto">
              <a:xfrm>
                <a:off x="2139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8" name="Line 397"/>
              <p:cNvSpPr>
                <a:spLocks noChangeShapeType="1"/>
              </p:cNvSpPr>
              <p:nvPr/>
            </p:nvSpPr>
            <p:spPr bwMode="auto">
              <a:xfrm>
                <a:off x="2152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9" name="Line 398"/>
              <p:cNvSpPr>
                <a:spLocks noChangeShapeType="1"/>
              </p:cNvSpPr>
              <p:nvPr/>
            </p:nvSpPr>
            <p:spPr bwMode="auto">
              <a:xfrm>
                <a:off x="2165" y="1870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44" name="AutoShape 399"/>
            <p:cNvSpPr>
              <a:spLocks noChangeArrowheads="1"/>
            </p:cNvSpPr>
            <p:nvPr/>
          </p:nvSpPr>
          <p:spPr bwMode="auto">
            <a:xfrm flipV="1">
              <a:off x="1913" y="2129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5" name="AutoShape 400"/>
            <p:cNvSpPr>
              <a:spLocks noChangeArrowheads="1"/>
            </p:cNvSpPr>
            <p:nvPr/>
          </p:nvSpPr>
          <p:spPr bwMode="auto">
            <a:xfrm flipV="1">
              <a:off x="1913" y="2155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6" name="AutoShape 401"/>
            <p:cNvSpPr>
              <a:spLocks noChangeArrowheads="1"/>
            </p:cNvSpPr>
            <p:nvPr/>
          </p:nvSpPr>
          <p:spPr bwMode="auto">
            <a:xfrm flipV="1">
              <a:off x="1913" y="2186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7" name="AutoShape 402"/>
            <p:cNvSpPr>
              <a:spLocks noChangeArrowheads="1"/>
            </p:cNvSpPr>
            <p:nvPr/>
          </p:nvSpPr>
          <p:spPr bwMode="auto">
            <a:xfrm flipV="1">
              <a:off x="1913" y="2218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48" name="AutoShape 403"/>
            <p:cNvSpPr>
              <a:spLocks noChangeArrowheads="1"/>
            </p:cNvSpPr>
            <p:nvPr/>
          </p:nvSpPr>
          <p:spPr bwMode="auto">
            <a:xfrm flipV="1">
              <a:off x="1913" y="2249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249" name="Group 404"/>
            <p:cNvGrpSpPr>
              <a:grpSpLocks/>
            </p:cNvGrpSpPr>
            <p:nvPr/>
          </p:nvGrpSpPr>
          <p:grpSpPr bwMode="auto">
            <a:xfrm>
              <a:off x="1927" y="2129"/>
              <a:ext cx="238" cy="152"/>
              <a:chOff x="1927" y="2129"/>
              <a:chExt cx="238" cy="152"/>
            </a:xfrm>
          </p:grpSpPr>
          <p:sp>
            <p:nvSpPr>
              <p:cNvPr id="51280" name="Line 405"/>
              <p:cNvSpPr>
                <a:spLocks noChangeShapeType="1"/>
              </p:cNvSpPr>
              <p:nvPr/>
            </p:nvSpPr>
            <p:spPr bwMode="auto">
              <a:xfrm>
                <a:off x="19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1" name="Line 406"/>
              <p:cNvSpPr>
                <a:spLocks noChangeShapeType="1"/>
              </p:cNvSpPr>
              <p:nvPr/>
            </p:nvSpPr>
            <p:spPr bwMode="auto">
              <a:xfrm>
                <a:off x="19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2" name="Line 407"/>
              <p:cNvSpPr>
                <a:spLocks noChangeShapeType="1"/>
              </p:cNvSpPr>
              <p:nvPr/>
            </p:nvSpPr>
            <p:spPr bwMode="auto">
              <a:xfrm>
                <a:off x="19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3" name="Line 408"/>
              <p:cNvSpPr>
                <a:spLocks noChangeShapeType="1"/>
              </p:cNvSpPr>
              <p:nvPr/>
            </p:nvSpPr>
            <p:spPr bwMode="auto">
              <a:xfrm>
                <a:off x="1963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4" name="Line 409"/>
              <p:cNvSpPr>
                <a:spLocks noChangeShapeType="1"/>
              </p:cNvSpPr>
              <p:nvPr/>
            </p:nvSpPr>
            <p:spPr bwMode="auto">
              <a:xfrm>
                <a:off x="197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5" name="Line 410"/>
              <p:cNvSpPr>
                <a:spLocks noChangeShapeType="1"/>
              </p:cNvSpPr>
              <p:nvPr/>
            </p:nvSpPr>
            <p:spPr bwMode="auto">
              <a:xfrm>
                <a:off x="19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6" name="Line 411"/>
              <p:cNvSpPr>
                <a:spLocks noChangeShapeType="1"/>
              </p:cNvSpPr>
              <p:nvPr/>
            </p:nvSpPr>
            <p:spPr bwMode="auto">
              <a:xfrm>
                <a:off x="200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7" name="Line 412"/>
              <p:cNvSpPr>
                <a:spLocks noChangeShapeType="1"/>
              </p:cNvSpPr>
              <p:nvPr/>
            </p:nvSpPr>
            <p:spPr bwMode="auto">
              <a:xfrm>
                <a:off x="20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8" name="Line 413"/>
              <p:cNvSpPr>
                <a:spLocks noChangeShapeType="1"/>
              </p:cNvSpPr>
              <p:nvPr/>
            </p:nvSpPr>
            <p:spPr bwMode="auto">
              <a:xfrm>
                <a:off x="2028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9" name="Line 414"/>
              <p:cNvSpPr>
                <a:spLocks noChangeShapeType="1"/>
              </p:cNvSpPr>
              <p:nvPr/>
            </p:nvSpPr>
            <p:spPr bwMode="auto">
              <a:xfrm>
                <a:off x="2040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0" name="Line 415"/>
              <p:cNvSpPr>
                <a:spLocks noChangeShapeType="1"/>
              </p:cNvSpPr>
              <p:nvPr/>
            </p:nvSpPr>
            <p:spPr bwMode="auto">
              <a:xfrm>
                <a:off x="2051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1" name="Line 416"/>
              <p:cNvSpPr>
                <a:spLocks noChangeShapeType="1"/>
              </p:cNvSpPr>
              <p:nvPr/>
            </p:nvSpPr>
            <p:spPr bwMode="auto">
              <a:xfrm>
                <a:off x="2064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2" name="Line 417"/>
              <p:cNvSpPr>
                <a:spLocks noChangeShapeType="1"/>
              </p:cNvSpPr>
              <p:nvPr/>
            </p:nvSpPr>
            <p:spPr bwMode="auto">
              <a:xfrm>
                <a:off x="2076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3" name="Line 418"/>
              <p:cNvSpPr>
                <a:spLocks noChangeShapeType="1"/>
              </p:cNvSpPr>
              <p:nvPr/>
            </p:nvSpPr>
            <p:spPr bwMode="auto">
              <a:xfrm>
                <a:off x="208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4" name="Line 419"/>
              <p:cNvSpPr>
                <a:spLocks noChangeShapeType="1"/>
              </p:cNvSpPr>
              <p:nvPr/>
            </p:nvSpPr>
            <p:spPr bwMode="auto">
              <a:xfrm>
                <a:off x="210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5" name="Line 420"/>
              <p:cNvSpPr>
                <a:spLocks noChangeShapeType="1"/>
              </p:cNvSpPr>
              <p:nvPr/>
            </p:nvSpPr>
            <p:spPr bwMode="auto">
              <a:xfrm>
                <a:off x="211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6" name="Line 421"/>
              <p:cNvSpPr>
                <a:spLocks noChangeShapeType="1"/>
              </p:cNvSpPr>
              <p:nvPr/>
            </p:nvSpPr>
            <p:spPr bwMode="auto">
              <a:xfrm>
                <a:off x="2127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7" name="Line 422"/>
              <p:cNvSpPr>
                <a:spLocks noChangeShapeType="1"/>
              </p:cNvSpPr>
              <p:nvPr/>
            </p:nvSpPr>
            <p:spPr bwMode="auto">
              <a:xfrm>
                <a:off x="2139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8" name="Line 423"/>
              <p:cNvSpPr>
                <a:spLocks noChangeShapeType="1"/>
              </p:cNvSpPr>
              <p:nvPr/>
            </p:nvSpPr>
            <p:spPr bwMode="auto">
              <a:xfrm>
                <a:off x="2152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9" name="Line 424"/>
              <p:cNvSpPr>
                <a:spLocks noChangeShapeType="1"/>
              </p:cNvSpPr>
              <p:nvPr/>
            </p:nvSpPr>
            <p:spPr bwMode="auto">
              <a:xfrm>
                <a:off x="2165" y="2129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50" name="AutoShape 425"/>
            <p:cNvSpPr>
              <a:spLocks noChangeArrowheads="1"/>
            </p:cNvSpPr>
            <p:nvPr/>
          </p:nvSpPr>
          <p:spPr bwMode="auto">
            <a:xfrm flipV="1">
              <a:off x="1913" y="2376"/>
              <a:ext cx="264" cy="15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40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1" name="AutoShape 426"/>
            <p:cNvSpPr>
              <a:spLocks noChangeArrowheads="1"/>
            </p:cNvSpPr>
            <p:nvPr/>
          </p:nvSpPr>
          <p:spPr bwMode="auto">
            <a:xfrm flipV="1">
              <a:off x="1913" y="2403"/>
              <a:ext cx="262" cy="4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2" name="AutoShape 427"/>
            <p:cNvSpPr>
              <a:spLocks noChangeArrowheads="1"/>
            </p:cNvSpPr>
            <p:nvPr/>
          </p:nvSpPr>
          <p:spPr bwMode="auto">
            <a:xfrm flipV="1">
              <a:off x="1913" y="2433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3" name="AutoShape 428"/>
            <p:cNvSpPr>
              <a:spLocks noChangeArrowheads="1"/>
            </p:cNvSpPr>
            <p:nvPr/>
          </p:nvSpPr>
          <p:spPr bwMode="auto">
            <a:xfrm flipV="1">
              <a:off x="1913" y="2465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4" name="AutoShape 429"/>
            <p:cNvSpPr>
              <a:spLocks noChangeArrowheads="1"/>
            </p:cNvSpPr>
            <p:nvPr/>
          </p:nvSpPr>
          <p:spPr bwMode="auto">
            <a:xfrm flipV="1">
              <a:off x="1913" y="2497"/>
              <a:ext cx="262" cy="5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E1E1E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1255" name="Group 430"/>
            <p:cNvGrpSpPr>
              <a:grpSpLocks/>
            </p:cNvGrpSpPr>
            <p:nvPr/>
          </p:nvGrpSpPr>
          <p:grpSpPr bwMode="auto">
            <a:xfrm>
              <a:off x="1927" y="2376"/>
              <a:ext cx="238" cy="152"/>
              <a:chOff x="1927" y="2376"/>
              <a:chExt cx="238" cy="152"/>
            </a:xfrm>
          </p:grpSpPr>
          <p:sp>
            <p:nvSpPr>
              <p:cNvPr id="51260" name="Line 431"/>
              <p:cNvSpPr>
                <a:spLocks noChangeShapeType="1"/>
              </p:cNvSpPr>
              <p:nvPr/>
            </p:nvSpPr>
            <p:spPr bwMode="auto">
              <a:xfrm>
                <a:off x="19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1" name="Line 432"/>
              <p:cNvSpPr>
                <a:spLocks noChangeShapeType="1"/>
              </p:cNvSpPr>
              <p:nvPr/>
            </p:nvSpPr>
            <p:spPr bwMode="auto">
              <a:xfrm>
                <a:off x="19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2" name="Line 433"/>
              <p:cNvSpPr>
                <a:spLocks noChangeShapeType="1"/>
              </p:cNvSpPr>
              <p:nvPr/>
            </p:nvSpPr>
            <p:spPr bwMode="auto">
              <a:xfrm>
                <a:off x="19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3" name="Line 434"/>
              <p:cNvSpPr>
                <a:spLocks noChangeShapeType="1"/>
              </p:cNvSpPr>
              <p:nvPr/>
            </p:nvSpPr>
            <p:spPr bwMode="auto">
              <a:xfrm>
                <a:off x="1963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4" name="Line 435"/>
              <p:cNvSpPr>
                <a:spLocks noChangeShapeType="1"/>
              </p:cNvSpPr>
              <p:nvPr/>
            </p:nvSpPr>
            <p:spPr bwMode="auto">
              <a:xfrm>
                <a:off x="197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5" name="Line 436"/>
              <p:cNvSpPr>
                <a:spLocks noChangeShapeType="1"/>
              </p:cNvSpPr>
              <p:nvPr/>
            </p:nvSpPr>
            <p:spPr bwMode="auto">
              <a:xfrm>
                <a:off x="19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6" name="Line 437"/>
              <p:cNvSpPr>
                <a:spLocks noChangeShapeType="1"/>
              </p:cNvSpPr>
              <p:nvPr/>
            </p:nvSpPr>
            <p:spPr bwMode="auto">
              <a:xfrm>
                <a:off x="200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7" name="Line 438"/>
              <p:cNvSpPr>
                <a:spLocks noChangeShapeType="1"/>
              </p:cNvSpPr>
              <p:nvPr/>
            </p:nvSpPr>
            <p:spPr bwMode="auto">
              <a:xfrm>
                <a:off x="20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8" name="Line 439"/>
              <p:cNvSpPr>
                <a:spLocks noChangeShapeType="1"/>
              </p:cNvSpPr>
              <p:nvPr/>
            </p:nvSpPr>
            <p:spPr bwMode="auto">
              <a:xfrm>
                <a:off x="2028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9" name="Line 440"/>
              <p:cNvSpPr>
                <a:spLocks noChangeShapeType="1"/>
              </p:cNvSpPr>
              <p:nvPr/>
            </p:nvSpPr>
            <p:spPr bwMode="auto">
              <a:xfrm>
                <a:off x="2040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0" name="Line 441"/>
              <p:cNvSpPr>
                <a:spLocks noChangeShapeType="1"/>
              </p:cNvSpPr>
              <p:nvPr/>
            </p:nvSpPr>
            <p:spPr bwMode="auto">
              <a:xfrm>
                <a:off x="2051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1" name="Line 442"/>
              <p:cNvSpPr>
                <a:spLocks noChangeShapeType="1"/>
              </p:cNvSpPr>
              <p:nvPr/>
            </p:nvSpPr>
            <p:spPr bwMode="auto">
              <a:xfrm>
                <a:off x="2064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2" name="Line 443"/>
              <p:cNvSpPr>
                <a:spLocks noChangeShapeType="1"/>
              </p:cNvSpPr>
              <p:nvPr/>
            </p:nvSpPr>
            <p:spPr bwMode="auto">
              <a:xfrm>
                <a:off x="2076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3" name="Line 444"/>
              <p:cNvSpPr>
                <a:spLocks noChangeShapeType="1"/>
              </p:cNvSpPr>
              <p:nvPr/>
            </p:nvSpPr>
            <p:spPr bwMode="auto">
              <a:xfrm>
                <a:off x="208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4" name="Line 445"/>
              <p:cNvSpPr>
                <a:spLocks noChangeShapeType="1"/>
              </p:cNvSpPr>
              <p:nvPr/>
            </p:nvSpPr>
            <p:spPr bwMode="auto">
              <a:xfrm>
                <a:off x="210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5" name="Line 446"/>
              <p:cNvSpPr>
                <a:spLocks noChangeShapeType="1"/>
              </p:cNvSpPr>
              <p:nvPr/>
            </p:nvSpPr>
            <p:spPr bwMode="auto">
              <a:xfrm>
                <a:off x="211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6" name="Line 447"/>
              <p:cNvSpPr>
                <a:spLocks noChangeShapeType="1"/>
              </p:cNvSpPr>
              <p:nvPr/>
            </p:nvSpPr>
            <p:spPr bwMode="auto">
              <a:xfrm>
                <a:off x="2127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7" name="Line 448"/>
              <p:cNvSpPr>
                <a:spLocks noChangeShapeType="1"/>
              </p:cNvSpPr>
              <p:nvPr/>
            </p:nvSpPr>
            <p:spPr bwMode="auto">
              <a:xfrm>
                <a:off x="2139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8" name="Line 449"/>
              <p:cNvSpPr>
                <a:spLocks noChangeShapeType="1"/>
              </p:cNvSpPr>
              <p:nvPr/>
            </p:nvSpPr>
            <p:spPr bwMode="auto">
              <a:xfrm>
                <a:off x="2152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9" name="Line 450"/>
              <p:cNvSpPr>
                <a:spLocks noChangeShapeType="1"/>
              </p:cNvSpPr>
              <p:nvPr/>
            </p:nvSpPr>
            <p:spPr bwMode="auto">
              <a:xfrm>
                <a:off x="2165" y="2376"/>
                <a:ext cx="0" cy="152"/>
              </a:xfrm>
              <a:prstGeom prst="line">
                <a:avLst/>
              </a:prstGeom>
              <a:noFill/>
              <a:ln w="18811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56" name="AutoShape 451"/>
            <p:cNvSpPr>
              <a:spLocks noChangeArrowheads="1"/>
            </p:cNvSpPr>
            <p:nvPr/>
          </p:nvSpPr>
          <p:spPr bwMode="auto">
            <a:xfrm flipV="1">
              <a:off x="1814" y="2053"/>
              <a:ext cx="68" cy="17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7" name="Freeform 452"/>
            <p:cNvSpPr>
              <a:spLocks/>
            </p:cNvSpPr>
            <p:nvPr/>
          </p:nvSpPr>
          <p:spPr bwMode="auto">
            <a:xfrm>
              <a:off x="1813" y="2053"/>
              <a:ext cx="70" cy="20"/>
            </a:xfrm>
            <a:custGeom>
              <a:avLst/>
              <a:gdLst>
                <a:gd name="T0" fmla="*/ 0 w 70"/>
                <a:gd name="T1" fmla="*/ 19 h 20"/>
                <a:gd name="T2" fmla="*/ 69 w 70"/>
                <a:gd name="T3" fmla="*/ 19 h 20"/>
                <a:gd name="T4" fmla="*/ 69 w 70"/>
                <a:gd name="T5" fmla="*/ 0 h 20"/>
                <a:gd name="T6" fmla="*/ 0 60000 65536"/>
                <a:gd name="T7" fmla="*/ 0 60000 65536"/>
                <a:gd name="T8" fmla="*/ 0 60000 65536"/>
                <a:gd name="T9" fmla="*/ 0 w 70"/>
                <a:gd name="T10" fmla="*/ 0 h 20"/>
                <a:gd name="T11" fmla="*/ 70 w 70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" h="20">
                  <a:moveTo>
                    <a:pt x="0" y="19"/>
                  </a:moveTo>
                  <a:lnTo>
                    <a:pt x="69" y="19"/>
                  </a:lnTo>
                  <a:lnTo>
                    <a:pt x="69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8" name="AutoShape 453"/>
            <p:cNvSpPr>
              <a:spLocks noChangeArrowheads="1"/>
            </p:cNvSpPr>
            <p:nvPr/>
          </p:nvSpPr>
          <p:spPr bwMode="auto">
            <a:xfrm flipV="1">
              <a:off x="1814" y="2084"/>
              <a:ext cx="97" cy="23"/>
            </a:xfrm>
            <a:prstGeom prst="roundRect">
              <a:avLst>
                <a:gd name="adj" fmla="val 0"/>
              </a:avLst>
            </a:prstGeom>
            <a:solidFill>
              <a:srgbClr val="E1E1E1"/>
            </a:solidFill>
            <a:ln w="940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9" name="Freeform 454"/>
            <p:cNvSpPr>
              <a:spLocks/>
            </p:cNvSpPr>
            <p:nvPr/>
          </p:nvSpPr>
          <p:spPr bwMode="auto">
            <a:xfrm>
              <a:off x="1813" y="2084"/>
              <a:ext cx="101" cy="26"/>
            </a:xfrm>
            <a:custGeom>
              <a:avLst/>
              <a:gdLst>
                <a:gd name="T0" fmla="*/ 0 w 101"/>
                <a:gd name="T1" fmla="*/ 25 h 26"/>
                <a:gd name="T2" fmla="*/ 100 w 101"/>
                <a:gd name="T3" fmla="*/ 25 h 26"/>
                <a:gd name="T4" fmla="*/ 100 w 101"/>
                <a:gd name="T5" fmla="*/ 0 h 26"/>
                <a:gd name="T6" fmla="*/ 0 60000 65536"/>
                <a:gd name="T7" fmla="*/ 0 60000 65536"/>
                <a:gd name="T8" fmla="*/ 0 60000 65536"/>
                <a:gd name="T9" fmla="*/ 0 w 101"/>
                <a:gd name="T10" fmla="*/ 0 h 26"/>
                <a:gd name="T11" fmla="*/ 101 w 101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1" h="26">
                  <a:moveTo>
                    <a:pt x="0" y="25"/>
                  </a:moveTo>
                  <a:lnTo>
                    <a:pt x="100" y="25"/>
                  </a:lnTo>
                  <a:lnTo>
                    <a:pt x="100" y="0"/>
                  </a:lnTo>
                </a:path>
              </a:pathLst>
            </a:custGeom>
            <a:noFill/>
            <a:ln w="940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5" name="Text Box 455"/>
          <p:cNvSpPr txBox="1">
            <a:spLocks noChangeArrowheads="1"/>
          </p:cNvSpPr>
          <p:nvPr/>
        </p:nvSpPr>
        <p:spPr bwMode="auto">
          <a:xfrm>
            <a:off x="2209800" y="3810000"/>
            <a:ext cx="18653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dakota.west.sprockets.com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216" name="Text Box 456"/>
          <p:cNvSpPr txBox="1">
            <a:spLocks noChangeArrowheads="1"/>
          </p:cNvSpPr>
          <p:nvPr/>
        </p:nvSpPr>
        <p:spPr bwMode="auto">
          <a:xfrm>
            <a:off x="3994150" y="4768850"/>
            <a:ext cx="1774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100">
                <a:latin typeface="Arial" pitchFamily="34" charset="0"/>
                <a:ea typeface="SimSun" pitchFamily="2" charset="-122"/>
              </a:rPr>
              <a:t>ns1.sanjose.nominum.net</a:t>
            </a: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Iterative Name Resolution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principle of iterative name resolution.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598" r="21379" b="36404"/>
          <a:stretch>
            <a:fillRect/>
          </a:stretch>
        </p:blipFill>
        <p:spPr bwMode="auto">
          <a:xfrm>
            <a:off x="277813" y="1460500"/>
            <a:ext cx="8529637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DNS is…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“Domain Name System”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What Internet users use to reference anything by name on the Internet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mechanism by which Internet software translates names to attributes such as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Recursive Name Resolution (1)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The principle of recursive name resolution.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3504" r="21593" b="37915"/>
          <a:stretch>
            <a:fillRect/>
          </a:stretch>
        </p:blipFill>
        <p:spPr bwMode="auto">
          <a:xfrm>
            <a:off x="566738" y="1749425"/>
            <a:ext cx="795813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052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Recursive Name Resolution (2)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5595938"/>
            <a:ext cx="7573963" cy="8382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Recursive name resolution of &lt;</a:t>
            </a:r>
            <a:r>
              <a:rPr lang="en-US" altLang="zh-CN" sz="2400" i="1" smtClean="0">
                <a:ea typeface="SimSun" pitchFamily="2" charset="-122"/>
              </a:rPr>
              <a:t>nl, vu, cs, ftp</a:t>
            </a:r>
            <a:r>
              <a:rPr lang="en-US" altLang="zh-CN" sz="2400" smtClean="0">
                <a:ea typeface="SimSun" pitchFamily="2" charset="-122"/>
              </a:rPr>
              <a:t>&gt;. Name servers cache intermediate results for subsequent lookups.</a:t>
            </a:r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/>
        </p:nvGraphicFramePr>
        <p:xfrm>
          <a:off x="488950" y="1414463"/>
          <a:ext cx="8275638" cy="3854452"/>
        </p:xfrm>
        <a:graphic>
          <a:graphicData uri="http://schemas.openxmlformats.org/drawingml/2006/table">
            <a:tbl>
              <a:tblPr/>
              <a:tblGrid>
                <a:gridCol w="1271588"/>
                <a:gridCol w="1487487"/>
                <a:gridCol w="1220788"/>
                <a:gridCol w="1328737"/>
                <a:gridCol w="1327150"/>
                <a:gridCol w="1639888"/>
              </a:tblGrid>
              <a:tr h="77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Server for node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Should resolve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Looks up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Passes to child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Receives and caches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Returns to requester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--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--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vu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#&lt;cs&gt;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#&lt;cs&gt;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#&lt;cs, 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#&lt;cs&gt;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#&lt;vu,cs&gt;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root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&lt;ni,vu,cs,ftp&gt;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#&lt;nl&gt;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#&lt;vu,cs&gt;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#&lt;nl&gt;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#&lt;nl,vu&gt;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#&lt;nl,vu,cs&gt;</a:t>
                      </a:r>
                      <a:b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#&lt;nl,vu,cs,ftp&gt;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238" y="2857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Iterative versus Recursive Resolution (1)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3504" r="21593" b="37915"/>
          <a:stretch>
            <a:fillRect/>
          </a:stretch>
        </p:blipFill>
        <p:spPr bwMode="auto">
          <a:xfrm>
            <a:off x="4318000" y="1706563"/>
            <a:ext cx="424973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598" r="21379" b="36404"/>
          <a:stretch>
            <a:fillRect/>
          </a:stretch>
        </p:blipFill>
        <p:spPr bwMode="auto">
          <a:xfrm>
            <a:off x="277813" y="1460500"/>
            <a:ext cx="3941762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9150" y="6002338"/>
            <a:ext cx="4522788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Performance-wise, which is better?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9788" y="6005513"/>
            <a:ext cx="4402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Which works better with caching?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4550" y="6005513"/>
            <a:ext cx="42402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How about communication cost?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9526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Iterative versus Recursive Resolution (2)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631950"/>
            <a:ext cx="8548687" cy="47672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Performance-wise, which is better?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Recursive method puts higher performance demand on each name server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mtClean="0">
              <a:ea typeface="SimSun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Which works better with caching?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Recursive method works better with caching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CN" smtClean="0">
              <a:ea typeface="SimSun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How about communication cost?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mtClean="0">
                <a:ea typeface="SimSun" pitchFamily="2" charset="-122"/>
              </a:rPr>
              <a:t>Recursive method can reduce communication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4508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Iterative versus Recursive Resolution (3)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57800"/>
            <a:ext cx="7810500" cy="838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smtClean="0">
                <a:ea typeface="SimSun" pitchFamily="2" charset="-122"/>
              </a:rPr>
              <a:t>The comparison between recursive and iterative name resolution with respect to communication costs.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44411" r="18385" b="38972"/>
          <a:stretch>
            <a:fillRect/>
          </a:stretch>
        </p:blipFill>
        <p:spPr bwMode="auto">
          <a:xfrm>
            <a:off x="495300" y="1676400"/>
            <a:ext cx="810577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DNS Structure and Hierarchy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DNS Structure and Hierarchy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981200"/>
            <a:ext cx="8351838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The DNS imposes no constraints on how the DNS hierarchy is implemented except: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single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The label restrictions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So, can we create a host with a name </a:t>
            </a:r>
            <a:r>
              <a:rPr lang="en-US" altLang="zh-CN" sz="2400" i="1" smtClean="0">
                <a:ea typeface="SimSun" pitchFamily="2" charset="-122"/>
              </a:rPr>
              <a:t>a.wonderful.world</a:t>
            </a:r>
            <a:r>
              <a:rPr lang="en-US" altLang="zh-CN" sz="2400" smtClean="0">
                <a:ea typeface="SimSun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If a site is not connected to the Internet, it can use any domain hierarchy it chooses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Can make up whatever TLDs (top level domains) you want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Connecting to the Internet implies use of the existing DNS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 lIns="82058" tIns="41029" rIns="82058" bIns="41029" anchor="t">
            <a:normAutofit fontScale="90000"/>
          </a:bodyPr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Top-level Domain (TLD)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 lIns="82058" tIns="41029" rIns="82058" bIns="41029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In 1983 (RFC 881), the idea was to have TLDs correspond to network service providers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e.g., ARPA, DDN, CSNET,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Bad idea: if your network changes, your name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By 1984 (RFC 920), functional domains was established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e.g., GOV for Government, COM for commercial, EDU for education,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RFC 920 also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Provided country domains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Provided “Multiorganizations”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ea typeface="SimSun" pitchFamily="2" charset="-122"/>
              </a:rPr>
              <a:t>Large, composed of other (particularly international) organizations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Provided a stable TLD structure until 1996 or 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 anchor="t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Current TLDs</a:t>
            </a: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2971006" y="3294856"/>
          <a:ext cx="320198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MS Org Chart" r:id="rId4" imgW="3288960" imgH="1523880" progId="OrgPlusWOPX.4">
                  <p:embed followColorScheme="full"/>
                </p:oleObj>
              </mc:Choice>
              <mc:Fallback>
                <p:oleObj name="MS Org Chart" r:id="rId4" imgW="3288960" imgH="1523880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006" y="3294856"/>
                        <a:ext cx="3201988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SimSun" pitchFamily="2" charset="-122"/>
              </a:rPr>
              <a:t>Internet Corporation for Assigned Names and Numbers (ICANN)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ICANN’s role: to oversee the management of Internet resources including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Addresses</a:t>
            </a:r>
          </a:p>
          <a:p>
            <a:pPr lvl="2" eaLnBrk="1" hangingPunct="1"/>
            <a:r>
              <a:rPr lang="en-US" altLang="zh-CN" sz="2000" smtClean="0">
                <a:ea typeface="SimSun" pitchFamily="2" charset="-122"/>
              </a:rPr>
              <a:t>Delegating blocks of addresses to the regional registries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Protocol identifiers and parameters</a:t>
            </a:r>
          </a:p>
          <a:p>
            <a:pPr lvl="2" eaLnBrk="1" hangingPunct="1"/>
            <a:r>
              <a:rPr lang="en-US" altLang="zh-CN" sz="2000" smtClean="0">
                <a:ea typeface="SimSun" pitchFamily="2" charset="-122"/>
              </a:rPr>
              <a:t>Allocating port numbers, etc.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Names</a:t>
            </a:r>
          </a:p>
          <a:p>
            <a:pPr lvl="2" eaLnBrk="1" hangingPunct="1"/>
            <a:r>
              <a:rPr lang="en-US" altLang="zh-CN" sz="2000" smtClean="0">
                <a:ea typeface="SimSun" pitchFamily="2" charset="-122"/>
              </a:rPr>
              <a:t>Administration of the root zone file </a:t>
            </a:r>
          </a:p>
          <a:p>
            <a:pPr lvl="2" eaLnBrk="1" hangingPunct="1"/>
            <a:r>
              <a:rPr lang="en-US" altLang="zh-CN" sz="2000" smtClean="0">
                <a:ea typeface="SimSun" pitchFamily="2" charset="-122"/>
              </a:rPr>
              <a:t>Oversee the operation of the root name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DNS is also…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A globally distributed, scalable, reliable database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Comprised of three components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A “name space”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Servers making that name space available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Resolvers (clients) which query the servers about the name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The Root Nameservers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ea typeface="SimSun" pitchFamily="2" charset="-122"/>
              </a:rPr>
              <a:t>The root zone file lists the names and IP addresses of the authoritative DNS servers for all top-level domains (TLDs) 	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The root zone file is published on 13 servers, “A” through “M”, around the Internet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Root name server operations currently provided by volunteer efforts by a very diverse set of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600" smtClean="0">
                <a:ea typeface="SimSun" pitchFamily="2" charset="-122"/>
              </a:rPr>
              <a:t>Registries, Registrars, and Registrants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701800"/>
            <a:ext cx="8616950" cy="4394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A classification of roles in the operation of a domain name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Registry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ea typeface="SimSun" pitchFamily="2" charset="-122"/>
              </a:rPr>
              <a:t>the name space’s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ea typeface="SimSun" pitchFamily="2" charset="-122"/>
              </a:rPr>
              <a:t>the organization which has edit control of that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ea typeface="SimSun" pitchFamily="2" charset="-122"/>
              </a:rPr>
              <a:t>the organization which runs the authoritative name servers for that name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Registrar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ea typeface="SimSun" pitchFamily="2" charset="-122"/>
              </a:rPr>
              <a:t>the agent which submits change requests to the registry on behalf of the registrant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Registrant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ea typeface="SimSun" pitchFamily="2" charset="-122"/>
              </a:rPr>
              <a:t>the entity which makes use of the domain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smtClean="0">
                <a:ea typeface="SimSun" pitchFamily="2" charset="-122"/>
              </a:rPr>
              <a:t>Registries, Registrars, and Registrants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08000" y="1981200"/>
            <a:ext cx="2655888" cy="76358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SimSun" pitchFamily="2" charset="-122"/>
              </a:rPr>
              <a:t>Registry</a:t>
            </a:r>
          </a:p>
        </p:txBody>
      </p:sp>
      <p:sp>
        <p:nvSpPr>
          <p:cNvPr id="66564" name="AutoShape 5"/>
          <p:cNvSpPr>
            <a:spLocks noChangeArrowheads="1"/>
          </p:cNvSpPr>
          <p:nvPr/>
        </p:nvSpPr>
        <p:spPr bwMode="auto">
          <a:xfrm>
            <a:off x="4200525" y="1919288"/>
            <a:ext cx="1189038" cy="852487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>
                <a:ea typeface="SimSun" pitchFamily="2" charset="-122"/>
              </a:rPr>
              <a:t>Zone DB</a:t>
            </a:r>
          </a:p>
        </p:txBody>
      </p:sp>
      <p:sp>
        <p:nvSpPr>
          <p:cNvPr id="66565" name="mainfrm"/>
          <p:cNvSpPr>
            <a:spLocks noEditPoints="1" noChangeArrowheads="1"/>
          </p:cNvSpPr>
          <p:nvPr/>
        </p:nvSpPr>
        <p:spPr bwMode="auto">
          <a:xfrm>
            <a:off x="6699250" y="3465513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mainfrm"/>
          <p:cNvSpPr>
            <a:spLocks noEditPoints="1" noChangeArrowheads="1"/>
          </p:cNvSpPr>
          <p:nvPr/>
        </p:nvSpPr>
        <p:spPr bwMode="auto">
          <a:xfrm>
            <a:off x="5432425" y="4268788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3" name="Cloud"/>
          <p:cNvSpPr>
            <a:spLocks noChangeAspect="1" noEditPoints="1" noChangeArrowheads="1"/>
          </p:cNvSpPr>
          <p:nvPr/>
        </p:nvSpPr>
        <p:spPr bwMode="auto">
          <a:xfrm>
            <a:off x="495300" y="5513388"/>
            <a:ext cx="4695825" cy="938212"/>
          </a:xfrm>
          <a:custGeom>
            <a:avLst/>
            <a:gdLst>
              <a:gd name="T0" fmla="*/ 3166638 w 21600"/>
              <a:gd name="T1" fmla="*/ 20375967 h 21600"/>
              <a:gd name="T2" fmla="*/ 510434656 w 21600"/>
              <a:gd name="T3" fmla="*/ 40708541 h 21600"/>
              <a:gd name="T4" fmla="*/ 1020018411 w 21600"/>
              <a:gd name="T5" fmla="*/ 20375967 h 21600"/>
              <a:gd name="T6" fmla="*/ 510434656 w 21600"/>
              <a:gd name="T7" fmla="*/ 23300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0"/>
                <a:cs typeface="SimSun" charset="0"/>
              </a:rPr>
              <a:t>Registrants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00300" y="4654550"/>
            <a:ext cx="2238375" cy="904875"/>
            <a:chOff x="1512" y="2820"/>
            <a:chExt cx="1410" cy="570"/>
          </a:xfrm>
        </p:grpSpPr>
        <p:sp>
          <p:nvSpPr>
            <p:cNvPr id="66587" name="AutoShape 27"/>
            <p:cNvSpPr>
              <a:spLocks noChangeArrowheads="1"/>
            </p:cNvSpPr>
            <p:nvPr/>
          </p:nvSpPr>
          <p:spPr bwMode="auto">
            <a:xfrm>
              <a:off x="1512" y="2820"/>
              <a:ext cx="180" cy="570"/>
            </a:xfrm>
            <a:prstGeom prst="upArrow">
              <a:avLst>
                <a:gd name="adj1" fmla="val 50000"/>
                <a:gd name="adj2" fmla="val 79167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88" name="Text Box 29"/>
            <p:cNvSpPr txBox="1">
              <a:spLocks noChangeArrowheads="1"/>
            </p:cNvSpPr>
            <p:nvPr/>
          </p:nvSpPr>
          <p:spPr bwMode="auto">
            <a:xfrm>
              <a:off x="1754" y="2892"/>
              <a:ext cx="11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1800">
                  <a:ea typeface="SimSun" pitchFamily="2" charset="-122"/>
                </a:rPr>
                <a:t>End user requests </a:t>
              </a:r>
            </a:p>
            <a:p>
              <a:pPr eaLnBrk="1" hangingPunct="1"/>
              <a:r>
                <a:rPr lang="en-US" altLang="zh-CN" sz="1800">
                  <a:ea typeface="SimSun" pitchFamily="2" charset="-122"/>
                </a:rPr>
                <a:t>add/modify/delete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381250" y="2768600"/>
            <a:ext cx="2251075" cy="1343025"/>
            <a:chOff x="1500" y="1632"/>
            <a:chExt cx="1418" cy="846"/>
          </a:xfrm>
        </p:grpSpPr>
        <p:sp>
          <p:nvSpPr>
            <p:cNvPr id="66585" name="AutoShape 31"/>
            <p:cNvSpPr>
              <a:spLocks noChangeArrowheads="1"/>
            </p:cNvSpPr>
            <p:nvPr/>
          </p:nvSpPr>
          <p:spPr bwMode="auto">
            <a:xfrm>
              <a:off x="1500" y="1632"/>
              <a:ext cx="180" cy="846"/>
            </a:xfrm>
            <a:prstGeom prst="upArrow">
              <a:avLst>
                <a:gd name="adj1" fmla="val 50000"/>
                <a:gd name="adj2" fmla="val 11750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86" name="Text Box 32"/>
            <p:cNvSpPr txBox="1">
              <a:spLocks noChangeArrowheads="1"/>
            </p:cNvSpPr>
            <p:nvPr/>
          </p:nvSpPr>
          <p:spPr bwMode="auto">
            <a:xfrm>
              <a:off x="1718" y="1746"/>
              <a:ext cx="120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zh-CN" sz="1800">
                  <a:ea typeface="SimSun" pitchFamily="2" charset="-122"/>
                </a:rPr>
                <a:t>Registrar submits </a:t>
              </a:r>
            </a:p>
            <a:p>
              <a:pPr eaLnBrk="1" hangingPunct="1"/>
              <a:r>
                <a:rPr lang="en-US" altLang="zh-CN" sz="1800">
                  <a:ea typeface="SimSun" pitchFamily="2" charset="-122"/>
                </a:rPr>
                <a:t>add/modify/delete </a:t>
              </a:r>
            </a:p>
            <a:p>
              <a:pPr eaLnBrk="1" hangingPunct="1"/>
              <a:r>
                <a:rPr lang="en-US" altLang="zh-CN" sz="1800">
                  <a:ea typeface="SimSun" pitchFamily="2" charset="-122"/>
                </a:rPr>
                <a:t>to registry</a:t>
              </a:r>
            </a:p>
          </p:txBody>
        </p:sp>
      </p:grpSp>
      <p:grpSp>
        <p:nvGrpSpPr>
          <p:cNvPr id="66570" name="Group 35"/>
          <p:cNvGrpSpPr>
            <a:grpSpLocks/>
          </p:cNvGrpSpPr>
          <p:nvPr/>
        </p:nvGrpSpPr>
        <p:grpSpPr bwMode="auto">
          <a:xfrm>
            <a:off x="522288" y="3873500"/>
            <a:ext cx="4448175" cy="773113"/>
            <a:chOff x="329" y="2328"/>
            <a:chExt cx="2802" cy="487"/>
          </a:xfrm>
        </p:grpSpPr>
        <p:sp>
          <p:nvSpPr>
            <p:cNvPr id="66582" name="Rectangle 10"/>
            <p:cNvSpPr>
              <a:spLocks noChangeArrowheads="1"/>
            </p:cNvSpPr>
            <p:nvPr/>
          </p:nvSpPr>
          <p:spPr bwMode="auto">
            <a:xfrm>
              <a:off x="329" y="2333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SimSun" pitchFamily="2" charset="-122"/>
                </a:rPr>
                <a:t>Registrar</a:t>
              </a:r>
            </a:p>
          </p:txBody>
        </p:sp>
        <p:sp>
          <p:nvSpPr>
            <p:cNvPr id="66583" name="Rectangle 12"/>
            <p:cNvSpPr>
              <a:spLocks noChangeArrowheads="1"/>
            </p:cNvSpPr>
            <p:nvPr/>
          </p:nvSpPr>
          <p:spPr bwMode="auto">
            <a:xfrm>
              <a:off x="2318" y="2328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SimSun" pitchFamily="2" charset="-122"/>
                </a:rPr>
                <a:t>Registrar</a:t>
              </a:r>
            </a:p>
          </p:txBody>
        </p:sp>
        <p:sp>
          <p:nvSpPr>
            <p:cNvPr id="66584" name="Rectangle 11"/>
            <p:cNvSpPr>
              <a:spLocks noChangeArrowheads="1"/>
            </p:cNvSpPr>
            <p:nvPr/>
          </p:nvSpPr>
          <p:spPr bwMode="auto">
            <a:xfrm>
              <a:off x="1332" y="2334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>
                  <a:ea typeface="SimSun" pitchFamily="2" charset="-122"/>
                </a:rPr>
                <a:t>Registrar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673600" y="1406525"/>
            <a:ext cx="2952750" cy="712788"/>
            <a:chOff x="1199" y="885"/>
            <a:chExt cx="2177" cy="449"/>
          </a:xfrm>
        </p:grpSpPr>
        <p:sp>
          <p:nvSpPr>
            <p:cNvPr id="66580" name="AutoShape 45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81" name="Text Box 46"/>
            <p:cNvSpPr txBox="1">
              <a:spLocks noChangeArrowheads="1"/>
            </p:cNvSpPr>
            <p:nvPr/>
          </p:nvSpPr>
          <p:spPr bwMode="auto">
            <a:xfrm>
              <a:off x="1866" y="930"/>
              <a:ext cx="67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SimSun" pitchFamily="2" charset="-122"/>
                </a:rPr>
                <a:t>Master</a:t>
              </a:r>
            </a:p>
            <a:p>
              <a:pPr algn="ctr" eaLnBrk="1" hangingPunct="1"/>
              <a:r>
                <a:rPr lang="en-US" altLang="zh-CN" sz="1800">
                  <a:ea typeface="SimSun" pitchFamily="2" charset="-122"/>
                </a:rPr>
                <a:t>updated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903413" y="1404938"/>
            <a:ext cx="3455987" cy="712787"/>
            <a:chOff x="1199" y="885"/>
            <a:chExt cx="2177" cy="449"/>
          </a:xfrm>
        </p:grpSpPr>
        <p:sp>
          <p:nvSpPr>
            <p:cNvPr id="66578" name="AutoShape 36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79" name="Text Box 41"/>
            <p:cNvSpPr txBox="1">
              <a:spLocks noChangeArrowheads="1"/>
            </p:cNvSpPr>
            <p:nvPr/>
          </p:nvSpPr>
          <p:spPr bwMode="auto">
            <a:xfrm>
              <a:off x="1660" y="930"/>
              <a:ext cx="10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SimSun" pitchFamily="2" charset="-122"/>
                </a:rPr>
                <a:t>Registry updates</a:t>
              </a:r>
            </a:p>
            <a:p>
              <a:pPr algn="ctr" eaLnBrk="1" hangingPunct="1"/>
              <a:r>
                <a:rPr lang="en-US" altLang="zh-CN" sz="1800">
                  <a:ea typeface="SimSun" pitchFamily="2" charset="-122"/>
                </a:rPr>
                <a:t>zone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435600" y="2298700"/>
            <a:ext cx="2117725" cy="2043113"/>
            <a:chOff x="3424" y="1448"/>
            <a:chExt cx="1334" cy="1287"/>
          </a:xfrm>
        </p:grpSpPr>
        <p:sp>
          <p:nvSpPr>
            <p:cNvPr id="66575" name="AutoShape 47"/>
            <p:cNvSpPr>
              <a:spLocks noChangeArrowheads="1"/>
            </p:cNvSpPr>
            <p:nvPr/>
          </p:nvSpPr>
          <p:spPr bwMode="auto">
            <a:xfrm rot="1611183">
              <a:off x="3864" y="1448"/>
              <a:ext cx="292" cy="1287"/>
            </a:xfrm>
            <a:prstGeom prst="downArrow">
              <a:avLst>
                <a:gd name="adj1" fmla="val 28769"/>
                <a:gd name="adj2" fmla="val 83539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76" name="AutoShape 48"/>
            <p:cNvSpPr>
              <a:spLocks noChangeArrowheads="1"/>
            </p:cNvSpPr>
            <p:nvPr/>
          </p:nvSpPr>
          <p:spPr bwMode="auto">
            <a:xfrm>
              <a:off x="4569" y="1641"/>
              <a:ext cx="189" cy="545"/>
            </a:xfrm>
            <a:prstGeom prst="downArrow">
              <a:avLst>
                <a:gd name="adj1" fmla="val 50000"/>
                <a:gd name="adj2" fmla="val 7209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77" name="Text Box 49"/>
            <p:cNvSpPr txBox="1">
              <a:spLocks noChangeArrowheads="1"/>
            </p:cNvSpPr>
            <p:nvPr/>
          </p:nvSpPr>
          <p:spPr bwMode="auto">
            <a:xfrm>
              <a:off x="3424" y="1780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r" eaLnBrk="1" hangingPunct="1"/>
              <a:r>
                <a:rPr lang="en-US" altLang="zh-CN" sz="1800">
                  <a:ea typeface="SimSun" pitchFamily="2" charset="-122"/>
                </a:rPr>
                <a:t>Slaves </a:t>
              </a:r>
            </a:p>
            <a:p>
              <a:pPr algn="r" eaLnBrk="1" hangingPunct="1"/>
              <a:r>
                <a:rPr lang="en-US" altLang="zh-CN" sz="1800">
                  <a:ea typeface="SimSun" pitchFamily="2" charset="-122"/>
                </a:rPr>
                <a:t>updated</a:t>
              </a:r>
            </a:p>
          </p:txBody>
        </p:sp>
      </p:grpSp>
      <p:sp>
        <p:nvSpPr>
          <p:cNvPr id="66574" name="mainfrm"/>
          <p:cNvSpPr>
            <a:spLocks noEditPoints="1" noChangeArrowheads="1"/>
          </p:cNvSpPr>
          <p:nvPr/>
        </p:nvSpPr>
        <p:spPr bwMode="auto">
          <a:xfrm>
            <a:off x="6199188" y="2078038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Overview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Introduction to the DNS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Components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Hierarchy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The DNS in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476250"/>
            <a:ext cx="63341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Performance Concerns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DNS is a very lightweight protocol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Simple query – response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Any performance limitations are the result of network limitations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Speed of light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Network congestion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Switching/forwarding latencies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Security Concerns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Base DNS protocol (RFC 1034, 1035) is insecure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DNS spoofing (</a:t>
            </a:r>
            <a:r>
              <a:rPr lang="en-US" altLang="en-US" sz="2400" smtClean="0">
                <a:ea typeface="SimSun" pitchFamily="2" charset="-122"/>
              </a:rPr>
              <a:t>cache poisoning</a:t>
            </a:r>
            <a:r>
              <a:rPr lang="en-US" altLang="zh-CN" sz="2400" smtClean="0">
                <a:ea typeface="SimSun" pitchFamily="2" charset="-122"/>
              </a:rPr>
              <a:t>) attacks are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DNS Security Enhancements (DNSSEC, RFC 2565) remedies this flaw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But creates new ones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</a:rPr>
              <a:t>DoS attacks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SimSun" pitchFamily="2" charset="-122"/>
                <a:hlinkClick r:id="rId3"/>
              </a:rPr>
              <a:t>Amplification attacks</a:t>
            </a:r>
            <a:endParaRPr lang="en-US" altLang="zh-CN" sz="200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SimSun" pitchFamily="2" charset="-122"/>
              </a:rPr>
              <a:t>DNSSEC strongly discourages large flat zones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ea typeface="SimSun" pitchFamily="2" charset="-122"/>
              </a:rPr>
              <a:t>Hierarchy (delegation) is 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DNS as a Lookup Mechanism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Users generally prefer names to numbers</a:t>
            </a: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Computers prefer numbers to names</a:t>
            </a:r>
          </a:p>
          <a:p>
            <a:pPr eaLnBrk="1" hangingPunct="1"/>
            <a:endParaRPr lang="en-US" altLang="zh-CN" smtClean="0">
              <a:ea typeface="SimSun" pitchFamily="2" charset="-122"/>
            </a:endParaRP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provides the mapping between the two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I have “x”, give me “y”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DNS as a Database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Keys to the database are “domain names”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www.foo.com, 18.in-addr.arpa, 6.4.e164.arpa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Over 200,000,000 domain names stored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Each domain name contains one or more attributes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Known as “resource records”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Each attribute individually retrievable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Global Distribution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Data is maintained locally, but retrievable globally</a:t>
            </a:r>
          </a:p>
          <a:p>
            <a:pPr lvl="1" eaLnBrk="1" hangingPunct="1"/>
            <a:r>
              <a:rPr lang="en-US" altLang="zh-CN" smtClean="0">
                <a:ea typeface="SimSun" pitchFamily="2" charset="-122"/>
              </a:rPr>
              <a:t>No single computer has all DNS data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DNS lookups can be performed by any device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Remote DNS data is locally cachable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2075</TotalTime>
  <Words>2684</Words>
  <Application>Microsoft Office PowerPoint</Application>
  <PresentationFormat>On-screen Show (4:3)</PresentationFormat>
  <Paragraphs>520</Paragraphs>
  <Slides>66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Times New Roman</vt:lpstr>
      <vt:lpstr>MS PGothic</vt:lpstr>
      <vt:lpstr>Arial</vt:lpstr>
      <vt:lpstr>Monotype Sorts</vt:lpstr>
      <vt:lpstr>SimSun</vt:lpstr>
      <vt:lpstr>Courier New</vt:lpstr>
      <vt:lpstr>Apex</vt:lpstr>
      <vt:lpstr>MS Organization Chart 2.0</vt:lpstr>
      <vt:lpstr>Structured Naming</vt:lpstr>
      <vt:lpstr>Overview</vt:lpstr>
      <vt:lpstr>DNS History (1)</vt:lpstr>
      <vt:lpstr>DNS History (2)</vt:lpstr>
      <vt:lpstr>The DNS is…</vt:lpstr>
      <vt:lpstr>The DNS is also…</vt:lpstr>
      <vt:lpstr>DNS as a Lookup Mechanism</vt:lpstr>
      <vt:lpstr>DNS as a Database</vt:lpstr>
      <vt:lpstr>Global Distribution</vt:lpstr>
      <vt:lpstr>Loose Coherency</vt:lpstr>
      <vt:lpstr>Scalability</vt:lpstr>
      <vt:lpstr>Reliability</vt:lpstr>
      <vt:lpstr>Dynamicity</vt:lpstr>
      <vt:lpstr>Overview</vt:lpstr>
      <vt:lpstr>The Name Space</vt:lpstr>
      <vt:lpstr>An Analogy – E.164</vt:lpstr>
      <vt:lpstr>Labels</vt:lpstr>
      <vt:lpstr>Domain Names</vt:lpstr>
      <vt:lpstr>Subdomains</vt:lpstr>
      <vt:lpstr>Delegation</vt:lpstr>
      <vt:lpstr>Delegation Creates Zones</vt:lpstr>
      <vt:lpstr>Dividing a Domain into Zones</vt:lpstr>
      <vt:lpstr>Overview</vt:lpstr>
      <vt:lpstr>Name Servers</vt:lpstr>
      <vt:lpstr>Name Servers and Zones</vt:lpstr>
      <vt:lpstr>Types of Name Servers</vt:lpstr>
      <vt:lpstr>Name Server Architecture</vt:lpstr>
      <vt:lpstr>Name Server Architecture</vt:lpstr>
      <vt:lpstr>Authoritative Data</vt:lpstr>
      <vt:lpstr>Using Other Name Servers</vt:lpstr>
      <vt:lpstr>Cached Data</vt:lpstr>
      <vt:lpstr>Overview</vt:lpstr>
      <vt:lpstr>Name Resolution</vt:lpstr>
      <vt:lpstr>Name Resolution</vt:lpstr>
      <vt:lpstr>The Resolution Process</vt:lpstr>
      <vt:lpstr>The Resolution Process</vt:lpstr>
      <vt:lpstr>The Resolution Process</vt:lpstr>
      <vt:lpstr>The Resolution Process</vt:lpstr>
      <vt:lpstr>The Resolution Process</vt:lpstr>
      <vt:lpstr>The Resolution Process</vt:lpstr>
      <vt:lpstr>The Resolution Process</vt:lpstr>
      <vt:lpstr>The Resolution Process</vt:lpstr>
      <vt:lpstr>The Resolution Process</vt:lpstr>
      <vt:lpstr>Resolution Process (Caching)</vt:lpstr>
      <vt:lpstr>Resolution Process (Caching)</vt:lpstr>
      <vt:lpstr>Resolution Process (Caching)</vt:lpstr>
      <vt:lpstr>Resolution Process (Caching)</vt:lpstr>
      <vt:lpstr>Resolution Process (Caching)</vt:lpstr>
      <vt:lpstr>Iterative Name Resolution</vt:lpstr>
      <vt:lpstr>Recursive Name Resolution (1)</vt:lpstr>
      <vt:lpstr>Recursive Name Resolution (2)</vt:lpstr>
      <vt:lpstr>Iterative versus Recursive Resolution (1)</vt:lpstr>
      <vt:lpstr>Iterative versus Recursive Resolution (2)</vt:lpstr>
      <vt:lpstr>Iterative versus Recursive Resolution (3)</vt:lpstr>
      <vt:lpstr>Overview</vt:lpstr>
      <vt:lpstr>DNS Structure and Hierarchy</vt:lpstr>
      <vt:lpstr>Top-level Domain (TLD) Structure</vt:lpstr>
      <vt:lpstr>The Current TLDs</vt:lpstr>
      <vt:lpstr>Internet Corporation for Assigned Names and Numbers (ICANN)</vt:lpstr>
      <vt:lpstr>The Root Nameservers</vt:lpstr>
      <vt:lpstr>Registries, Registrars, and Registrants</vt:lpstr>
      <vt:lpstr>Registries, Registrars, and Registrants</vt:lpstr>
      <vt:lpstr>Overview</vt:lpstr>
      <vt:lpstr>PowerPoint Presentation</vt:lpstr>
      <vt:lpstr>Performance Concerns</vt:lpstr>
      <vt:lpstr>Security Concerns</vt:lpstr>
    </vt:vector>
  </TitlesOfParts>
  <Company>Nominum,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Naming</dc:title>
  <cp:lastModifiedBy>rtjones</cp:lastModifiedBy>
  <cp:revision>129</cp:revision>
  <dcterms:created xsi:type="dcterms:W3CDTF">2001-01-15T05:40:27Z</dcterms:created>
  <dcterms:modified xsi:type="dcterms:W3CDTF">2015-10-08T12:22:42Z</dcterms:modified>
</cp:coreProperties>
</file>