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97" r:id="rId3"/>
    <p:sldId id="257" r:id="rId4"/>
    <p:sldId id="258" r:id="rId5"/>
    <p:sldId id="259" r:id="rId6"/>
    <p:sldId id="305" r:id="rId7"/>
    <p:sldId id="260" r:id="rId8"/>
    <p:sldId id="261" r:id="rId9"/>
    <p:sldId id="262" r:id="rId10"/>
    <p:sldId id="301" r:id="rId11"/>
    <p:sldId id="286" r:id="rId12"/>
    <p:sldId id="287" r:id="rId13"/>
    <p:sldId id="295" r:id="rId14"/>
    <p:sldId id="296" r:id="rId15"/>
    <p:sldId id="288" r:id="rId16"/>
    <p:sldId id="289" r:id="rId17"/>
    <p:sldId id="290" r:id="rId18"/>
    <p:sldId id="291" r:id="rId19"/>
    <p:sldId id="292" r:id="rId20"/>
    <p:sldId id="293" r:id="rId21"/>
    <p:sldId id="263" r:id="rId22"/>
    <p:sldId id="264" r:id="rId23"/>
    <p:sldId id="265" r:id="rId24"/>
    <p:sldId id="302" r:id="rId25"/>
    <p:sldId id="266" r:id="rId26"/>
    <p:sldId id="267" r:id="rId27"/>
    <p:sldId id="268" r:id="rId28"/>
    <p:sldId id="298" r:id="rId29"/>
    <p:sldId id="299" r:id="rId30"/>
    <p:sldId id="269" r:id="rId31"/>
    <p:sldId id="270" r:id="rId32"/>
    <p:sldId id="271" r:id="rId33"/>
    <p:sldId id="272" r:id="rId34"/>
    <p:sldId id="303" r:id="rId35"/>
    <p:sldId id="273" r:id="rId36"/>
    <p:sldId id="274" r:id="rId37"/>
    <p:sldId id="275" r:id="rId38"/>
    <p:sldId id="294" r:id="rId39"/>
    <p:sldId id="277" r:id="rId40"/>
    <p:sldId id="278" r:id="rId41"/>
    <p:sldId id="279" r:id="rId42"/>
    <p:sldId id="280" r:id="rId43"/>
    <p:sldId id="281" r:id="rId44"/>
    <p:sldId id="304" r:id="rId45"/>
    <p:sldId id="282" r:id="rId46"/>
    <p:sldId id="283" r:id="rId47"/>
    <p:sldId id="284" r:id="rId48"/>
    <p:sldId id="285" r:id="rId4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D600"/>
    <a:srgbClr val="DC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29" autoAdjust="0"/>
    <p:restoredTop sz="90929"/>
  </p:normalViewPr>
  <p:slideViewPr>
    <p:cSldViewPr>
      <p:cViewPr>
        <p:scale>
          <a:sx n="128" d="100"/>
          <a:sy n="128" d="100"/>
        </p:scale>
        <p:origin x="-1134" y="-60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75E51EB-2042-45B6-BE09-8D1E5D2AE377}" type="datetimeFigureOut">
              <a:rPr lang="en-US"/>
              <a:pPr>
                <a:defRPr/>
              </a:pPr>
              <a:t>10/27/2015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8370586-317B-4E96-A2EA-0EBF670ED9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4168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D7E22A8-9D7F-4AC5-B967-2D498DE01F01}" type="slidenum">
              <a:rPr lang="en-US" altLang="en-US" sz="1200" smtClean="0"/>
              <a:pPr eaLnBrk="1" hangingPunct="1"/>
              <a:t>10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81CBB08-280B-4F34-AF60-76BCE27FF321}" type="slidenum">
              <a:rPr lang="en-US" altLang="en-US" sz="1200" smtClean="0"/>
              <a:pPr eaLnBrk="1" hangingPunct="1"/>
              <a:t>24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2ADDE70-D0D2-4001-9C2F-109C7FB15709}" type="slidenum">
              <a:rPr lang="en-US" altLang="en-US" sz="1200" smtClean="0"/>
              <a:pPr eaLnBrk="1" hangingPunct="1"/>
              <a:t>34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81976B1-9F89-48D8-81F9-6C90494708EB}" type="slidenum">
              <a:rPr lang="en-US" altLang="en-US" sz="1200" smtClean="0"/>
              <a:pPr eaLnBrk="1" hangingPunct="1"/>
              <a:t>44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1A5BA0-B277-46A8-9051-43159909AC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18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26509B-20C7-4F44-81EB-6ADE7CB39C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382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A22EEA-E88D-4894-B29D-C0D0816EAA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122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04BAF6-23AE-4C58-99B3-F50C958BA9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19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F22BF9-CD33-4BA1-989E-F6F32CB216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4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B09480-F0B5-47FD-B484-9EBD6B5E44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270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C1E2EC-EC99-4227-A37D-44337BFFB9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66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886B14-F952-4426-9673-F219EF5E12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234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200027-0B56-4ED4-919D-FE01DF649E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397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167C92-1ECB-4346-B043-6C4F367DBE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622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6CC92E-95C2-4089-AB44-B155BFF30F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927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2E2E2E"/>
            </a:gs>
            <a:gs pos="100000">
              <a:srgbClr val="0033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00AAA0B-64ED-49E0-B751-ADBF74135D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DBD600"/>
                </a:solidFill>
              </a:rPr>
              <a:t>Basic Perl Programming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524000"/>
            <a:ext cx="7543800" cy="4419600"/>
          </a:xfrm>
        </p:spPr>
        <p:txBody>
          <a:bodyPr/>
          <a:lstStyle/>
          <a:p>
            <a:pPr algn="l" eaLnBrk="1" hangingPunct="1"/>
            <a:r>
              <a:rPr lang="en-US" altLang="en-US" b="1" smtClean="0">
                <a:solidFill>
                  <a:srgbClr val="DBD600"/>
                </a:solidFill>
                <a:latin typeface="Arial" pitchFamily="34" charset="0"/>
              </a:rPr>
              <a:t>Introduction:</a:t>
            </a:r>
            <a:r>
              <a:rPr lang="en-US" altLang="en-US" smtClean="0">
                <a:solidFill>
                  <a:srgbClr val="DBD600"/>
                </a:solidFill>
                <a:latin typeface="Tahoma" pitchFamily="34" charset="0"/>
              </a:rPr>
              <a:t/>
            </a:r>
            <a:br>
              <a:rPr lang="en-US" altLang="en-US" smtClean="0">
                <a:solidFill>
                  <a:srgbClr val="DBD600"/>
                </a:solidFill>
                <a:latin typeface="Tahoma" pitchFamily="34" charset="0"/>
              </a:rPr>
            </a:br>
            <a:endParaRPr lang="en-US" altLang="en-US" smtClean="0">
              <a:solidFill>
                <a:srgbClr val="DBD600"/>
              </a:solidFill>
              <a:latin typeface="Tahoma" pitchFamily="34" charset="0"/>
            </a:endParaRPr>
          </a:p>
          <a:p>
            <a:pPr algn="l" eaLnBrk="1" hangingPunct="1">
              <a:buFontTx/>
              <a:buChar char="•"/>
            </a:pPr>
            <a:r>
              <a:rPr lang="en-US" altLang="en-US" sz="2000" smtClean="0">
                <a:solidFill>
                  <a:srgbClr val="DBD600"/>
                </a:solidFill>
                <a:latin typeface="Tahoma" pitchFamily="34" charset="0"/>
                <a:cs typeface="Tahoma" pitchFamily="34" charset="0"/>
              </a:rPr>
              <a:t>    Perl - </a:t>
            </a:r>
            <a:r>
              <a:rPr lang="en-US" altLang="en-US" sz="2000" i="1" smtClean="0">
                <a:solidFill>
                  <a:srgbClr val="DBD600"/>
                </a:solidFill>
                <a:latin typeface="Tahoma" pitchFamily="34" charset="0"/>
                <a:cs typeface="Tahoma" pitchFamily="34" charset="0"/>
              </a:rPr>
              <a:t>Practical Extraction and Report Language</a:t>
            </a:r>
            <a:br>
              <a:rPr lang="en-US" altLang="en-US" sz="2000" i="1" smtClean="0">
                <a:solidFill>
                  <a:srgbClr val="DBD600"/>
                </a:solidFill>
                <a:latin typeface="Tahoma" pitchFamily="34" charset="0"/>
                <a:cs typeface="Tahoma" pitchFamily="34" charset="0"/>
              </a:rPr>
            </a:br>
            <a:endParaRPr lang="en-US" altLang="en-US" sz="2000" smtClean="0">
              <a:solidFill>
                <a:srgbClr val="DBD600"/>
              </a:solidFill>
              <a:cs typeface="Times New Roman" pitchFamily="18" charset="0"/>
            </a:endParaRPr>
          </a:p>
          <a:p>
            <a:pPr algn="l" eaLnBrk="1" hangingPunct="1">
              <a:buFontTx/>
              <a:buChar char="•"/>
            </a:pPr>
            <a:r>
              <a:rPr lang="en-US" altLang="en-US" sz="2000" smtClean="0">
                <a:solidFill>
                  <a:srgbClr val="DBD600"/>
                </a:solidFill>
                <a:latin typeface="Tahoma" pitchFamily="34" charset="0"/>
                <a:cs typeface="Tahoma" pitchFamily="34" charset="0"/>
              </a:rPr>
              <a:t>    Using interpreter to run on the system (windows/unix/linux</a:t>
            </a:r>
            <a:br>
              <a:rPr lang="en-US" altLang="en-US" sz="2000" smtClean="0">
                <a:solidFill>
                  <a:srgbClr val="DBD600"/>
                </a:solidFill>
                <a:latin typeface="Tahoma" pitchFamily="34" charset="0"/>
                <a:cs typeface="Tahoma" pitchFamily="34" charset="0"/>
              </a:rPr>
            </a:br>
            <a:r>
              <a:rPr lang="en-US" altLang="en-US" sz="2000" smtClean="0">
                <a:solidFill>
                  <a:srgbClr val="DBD600"/>
                </a:solidFill>
                <a:latin typeface="Tahoma" pitchFamily="34" charset="0"/>
                <a:cs typeface="Tahoma" pitchFamily="34" charset="0"/>
              </a:rPr>
              <a:t>      perl interpreter)</a:t>
            </a:r>
            <a:br>
              <a:rPr lang="en-US" altLang="en-US" sz="2000" smtClean="0">
                <a:solidFill>
                  <a:srgbClr val="DBD600"/>
                </a:solidFill>
                <a:latin typeface="Tahoma" pitchFamily="34" charset="0"/>
                <a:cs typeface="Tahoma" pitchFamily="34" charset="0"/>
              </a:rPr>
            </a:br>
            <a:endParaRPr lang="en-US" altLang="en-US" sz="2000" smtClean="0">
              <a:solidFill>
                <a:srgbClr val="DBD600"/>
              </a:solidFill>
              <a:cs typeface="Times New Roman" pitchFamily="18" charset="0"/>
            </a:endParaRPr>
          </a:p>
          <a:p>
            <a:pPr algn="l" eaLnBrk="1" hangingPunct="1">
              <a:buFontTx/>
              <a:buChar char="•"/>
            </a:pPr>
            <a:r>
              <a:rPr lang="en-US" altLang="en-US" sz="2000" smtClean="0">
                <a:solidFill>
                  <a:srgbClr val="DBD600"/>
                </a:solidFill>
                <a:latin typeface="Tahoma" pitchFamily="34" charset="0"/>
                <a:cs typeface="Tahoma" pitchFamily="34" charset="0"/>
              </a:rPr>
              <a:t>    Very powerful for handling and manipulate text</a:t>
            </a:r>
            <a:br>
              <a:rPr lang="en-US" altLang="en-US" sz="2000" smtClean="0">
                <a:solidFill>
                  <a:srgbClr val="DBD600"/>
                </a:solidFill>
                <a:latin typeface="Tahoma" pitchFamily="34" charset="0"/>
                <a:cs typeface="Tahoma" pitchFamily="34" charset="0"/>
              </a:rPr>
            </a:br>
            <a:endParaRPr lang="en-US" altLang="en-US" sz="2000" smtClean="0">
              <a:solidFill>
                <a:srgbClr val="DBD600"/>
              </a:solidFill>
              <a:cs typeface="Times New Roman" pitchFamily="18" charset="0"/>
            </a:endParaRPr>
          </a:p>
          <a:p>
            <a:pPr algn="l" eaLnBrk="1" hangingPunct="1">
              <a:buFontTx/>
              <a:buChar char="•"/>
            </a:pPr>
            <a:r>
              <a:rPr lang="en-US" altLang="en-US" sz="2000" smtClean="0">
                <a:solidFill>
                  <a:srgbClr val="DBD600"/>
                </a:solidFill>
                <a:latin typeface="Tahoma" pitchFamily="34" charset="0"/>
                <a:cs typeface="Tahoma" pitchFamily="34" charset="0"/>
              </a:rPr>
              <a:t>    Usually with </a:t>
            </a:r>
            <a:r>
              <a:rPr lang="en-US" altLang="en-US" sz="2000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*.pl</a:t>
            </a:r>
            <a:r>
              <a:rPr lang="en-US" altLang="en-US" sz="2000" smtClean="0">
                <a:solidFill>
                  <a:srgbClr val="DBD600"/>
                </a:solidFill>
                <a:latin typeface="Tahoma" pitchFamily="34" charset="0"/>
                <a:cs typeface="Tahoma" pitchFamily="34" charset="0"/>
              </a:rPr>
              <a:t> file/script extension</a:t>
            </a:r>
            <a:r>
              <a:rPr lang="en-US" altLang="en-US" sz="2000" smtClean="0">
                <a:solidFill>
                  <a:srgbClr val="DBD600"/>
                </a:solidFill>
              </a:rPr>
              <a:t> </a:t>
            </a:r>
          </a:p>
        </p:txBody>
      </p:sp>
      <p:sp>
        <p:nvSpPr>
          <p:cNvPr id="20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229664D-E0EE-4F29-A52B-11AD98CBE8A1}" type="slidenum">
              <a:rPr lang="en-US" altLang="en-US" sz="1400" smtClean="0"/>
              <a:pPr eaLnBrk="1" hangingPunct="1"/>
              <a:t>1</a:t>
            </a:fld>
            <a:endParaRPr lang="en-US" altLang="en-US" sz="140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DBD600"/>
                </a:solidFill>
              </a:rPr>
              <a:t>Basic Perl Programming</a:t>
            </a:r>
          </a:p>
        </p:txBody>
      </p:sp>
      <p:sp>
        <p:nvSpPr>
          <p:cNvPr id="1126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295400"/>
            <a:ext cx="7924800" cy="5410200"/>
          </a:xfrm>
          <a:noFill/>
        </p:spPr>
        <p:txBody>
          <a:bodyPr/>
          <a:lstStyle/>
          <a:p>
            <a:pPr algn="l" eaLnBrk="1" hangingPunct="1"/>
            <a:r>
              <a:rPr lang="en-US" altLang="en-US" sz="2400" b="1" smtClean="0">
                <a:solidFill>
                  <a:srgbClr val="DBD600"/>
                </a:solidFill>
                <a:latin typeface="Arial" pitchFamily="34" charset="0"/>
              </a:rPr>
              <a:t>Exercise 2:</a:t>
            </a:r>
          </a:p>
          <a:p>
            <a:pPr algn="l" eaLnBrk="1" hangingPunct="1"/>
            <a:endParaRPr lang="en-US" altLang="en-US" sz="2400" b="1" smtClean="0">
              <a:solidFill>
                <a:srgbClr val="DBD600"/>
              </a:solidFill>
              <a:latin typeface="Arial" pitchFamily="34" charset="0"/>
            </a:endParaRPr>
          </a:p>
          <a:p>
            <a:pPr algn="l" eaLnBrk="1" hangingPunct="1"/>
            <a:r>
              <a:rPr lang="en-US" altLang="en-US" sz="2400" smtClean="0">
                <a:solidFill>
                  <a:srgbClr val="DBD600"/>
                </a:solidFill>
                <a:latin typeface="Arial" pitchFamily="34" charset="0"/>
              </a:rPr>
              <a:t>Modify the script from exercise 1 so it can handle more than single student information. </a:t>
            </a:r>
            <a:endParaRPr lang="en-US" altLang="en-US" sz="2000" smtClean="0">
              <a:solidFill>
                <a:srgbClr val="DBD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D1CF6AC-9DBE-4B00-9E79-7ED8F7610C64}" type="slidenum">
              <a:rPr lang="en-US" altLang="en-US" sz="1400" smtClean="0"/>
              <a:pPr eaLnBrk="1" hangingPunct="1"/>
              <a:t>10</a:t>
            </a:fld>
            <a:endParaRPr lang="en-US" altLang="en-US" sz="140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DBD600"/>
                </a:solidFill>
              </a:rPr>
              <a:t>Basic Perl Programming</a:t>
            </a:r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smtClean="0">
                <a:solidFill>
                  <a:srgbClr val="DBD600"/>
                </a:solidFill>
                <a:latin typeface="Arial" pitchFamily="34" charset="0"/>
              </a:rPr>
              <a:t>Variable (Hash)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2400" smtClean="0">
              <a:solidFill>
                <a:srgbClr val="DBD600"/>
              </a:solidFill>
              <a:latin typeface="Arial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400" smtClean="0">
                <a:solidFill>
                  <a:srgbClr val="DBD600"/>
                </a:solidFill>
                <a:latin typeface="Arial" pitchFamily="34" charset="0"/>
                <a:cs typeface="Tahoma" pitchFamily="34" charset="0"/>
              </a:rPr>
              <a:t>a series pairs of keys and values </a:t>
            </a:r>
            <a:br>
              <a:rPr lang="en-US" altLang="en-US" sz="2400" smtClean="0">
                <a:solidFill>
                  <a:srgbClr val="DBD600"/>
                </a:solidFill>
                <a:latin typeface="Arial" pitchFamily="34" charset="0"/>
                <a:cs typeface="Tahoma" pitchFamily="34" charset="0"/>
              </a:rPr>
            </a:br>
            <a:endParaRPr lang="en-US" altLang="en-US" sz="2400" smtClean="0">
              <a:solidFill>
                <a:srgbClr val="DBD600"/>
              </a:solidFill>
              <a:latin typeface="Arial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400" smtClean="0">
                <a:solidFill>
                  <a:srgbClr val="DBD600"/>
                </a:solidFill>
                <a:latin typeface="Arial" pitchFamily="34" charset="0"/>
                <a:cs typeface="Tahoma" pitchFamily="34" charset="0"/>
              </a:rPr>
              <a:t>Preceded with “%” sign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2400" smtClean="0">
              <a:solidFill>
                <a:srgbClr val="DBD600"/>
              </a:solidFill>
              <a:latin typeface="Arial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400" smtClean="0">
                <a:solidFill>
                  <a:srgbClr val="DBD600"/>
                </a:solidFill>
                <a:latin typeface="Arial" pitchFamily="34" charset="0"/>
                <a:cs typeface="Tahoma" pitchFamily="34" charset="0"/>
              </a:rPr>
              <a:t>The syntax to define hash:</a:t>
            </a:r>
            <a:br>
              <a:rPr lang="en-US" altLang="en-US" sz="2400" smtClean="0">
                <a:solidFill>
                  <a:srgbClr val="DBD600"/>
                </a:solidFill>
                <a:latin typeface="Arial" pitchFamily="34" charset="0"/>
                <a:cs typeface="Tahoma" pitchFamily="34" charset="0"/>
              </a:rPr>
            </a:br>
            <a:r>
              <a:rPr lang="en-US" altLang="en-US" sz="2400" smtClean="0">
                <a:solidFill>
                  <a:srgbClr val="DBD600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n-US" altLang="en-US" sz="2400" smtClean="0">
                <a:solidFill>
                  <a:srgbClr val="DBD600"/>
                </a:solidFill>
                <a:latin typeface="Tahoma" pitchFamily="34" charset="0"/>
                <a:cs typeface="Tahoma" pitchFamily="34" charset="0"/>
              </a:rPr>
            </a:br>
            <a:r>
              <a:rPr lang="en-US" altLang="en-US" sz="2400" smtClean="0">
                <a:solidFill>
                  <a:srgbClr val="DBD600"/>
                </a:solidFill>
                <a:latin typeface="Courier New" pitchFamily="49" charset="0"/>
                <a:cs typeface="Tahoma" pitchFamily="34" charset="0"/>
              </a:rPr>
              <a:t>%hash_var = (</a:t>
            </a:r>
            <a:br>
              <a:rPr lang="en-US" altLang="en-US" sz="2400" smtClean="0">
                <a:solidFill>
                  <a:srgbClr val="DBD600"/>
                </a:solidFill>
                <a:latin typeface="Courier New" pitchFamily="49" charset="0"/>
                <a:cs typeface="Tahoma" pitchFamily="34" charset="0"/>
              </a:rPr>
            </a:br>
            <a:r>
              <a:rPr lang="en-US" altLang="en-US" sz="2400" smtClean="0">
                <a:solidFill>
                  <a:srgbClr val="DBD600"/>
                </a:solidFill>
                <a:latin typeface="Courier New" pitchFamily="49" charset="0"/>
                <a:cs typeface="Tahoma" pitchFamily="34" charset="0"/>
              </a:rPr>
              <a:t>	key_1 =&gt; “value_1”, </a:t>
            </a:r>
            <a:br>
              <a:rPr lang="en-US" altLang="en-US" sz="2400" smtClean="0">
                <a:solidFill>
                  <a:srgbClr val="DBD600"/>
                </a:solidFill>
                <a:latin typeface="Courier New" pitchFamily="49" charset="0"/>
                <a:cs typeface="Tahoma" pitchFamily="34" charset="0"/>
              </a:rPr>
            </a:br>
            <a:r>
              <a:rPr lang="en-US" altLang="en-US" sz="2400" smtClean="0">
                <a:solidFill>
                  <a:srgbClr val="DBD600"/>
                </a:solidFill>
                <a:latin typeface="Courier New" pitchFamily="49" charset="0"/>
                <a:cs typeface="Tahoma" pitchFamily="34" charset="0"/>
              </a:rPr>
              <a:t>	… , </a:t>
            </a:r>
            <a:br>
              <a:rPr lang="en-US" altLang="en-US" sz="2400" smtClean="0">
                <a:solidFill>
                  <a:srgbClr val="DBD600"/>
                </a:solidFill>
                <a:latin typeface="Courier New" pitchFamily="49" charset="0"/>
                <a:cs typeface="Tahoma" pitchFamily="34" charset="0"/>
              </a:rPr>
            </a:br>
            <a:r>
              <a:rPr lang="en-US" altLang="en-US" sz="2400" smtClean="0">
                <a:solidFill>
                  <a:srgbClr val="DBD600"/>
                </a:solidFill>
                <a:latin typeface="Courier New" pitchFamily="49" charset="0"/>
                <a:cs typeface="Tahoma" pitchFamily="34" charset="0"/>
              </a:rPr>
              <a:t>	key_n =&gt; “value_n”</a:t>
            </a:r>
            <a:br>
              <a:rPr lang="en-US" altLang="en-US" sz="2400" smtClean="0">
                <a:solidFill>
                  <a:srgbClr val="DBD600"/>
                </a:solidFill>
                <a:latin typeface="Courier New" pitchFamily="49" charset="0"/>
                <a:cs typeface="Tahoma" pitchFamily="34" charset="0"/>
              </a:rPr>
            </a:br>
            <a:r>
              <a:rPr lang="en-US" altLang="en-US" sz="2400" smtClean="0">
                <a:solidFill>
                  <a:srgbClr val="DBD600"/>
                </a:solidFill>
                <a:latin typeface="Courier New" pitchFamily="49" charset="0"/>
                <a:cs typeface="Tahoma" pitchFamily="34" charset="0"/>
              </a:rPr>
              <a:t>);</a:t>
            </a:r>
          </a:p>
        </p:txBody>
      </p:sp>
      <p:sp>
        <p:nvSpPr>
          <p:cNvPr id="1229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9FDB34E-9D4C-4D95-BC8E-30E62661090A}" type="slidenum">
              <a:rPr lang="en-US" altLang="en-US" sz="1400" smtClean="0"/>
              <a:pPr eaLnBrk="1" hangingPunct="1"/>
              <a:t>11</a:t>
            </a:fld>
            <a:endParaRPr lang="en-US" altLang="en-US" sz="140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/>
          <p:cNvSpPr>
            <a:spLocks noChangeArrowheads="1"/>
          </p:cNvSpPr>
          <p:nvPr/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rgbClr val="DBD600"/>
                </a:solidFill>
              </a:rPr>
              <a:t>Basic Perl Programming</a:t>
            </a:r>
          </a:p>
        </p:txBody>
      </p:sp>
      <p:sp>
        <p:nvSpPr>
          <p:cNvPr id="13315" name="Rectangle 1027"/>
          <p:cNvSpPr>
            <a:spLocks noChangeArrowheads="1"/>
          </p:cNvSpPr>
          <p:nvPr/>
        </p:nvSpPr>
        <p:spPr bwMode="auto">
          <a:xfrm>
            <a:off x="685800" y="1219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b="1">
                <a:solidFill>
                  <a:srgbClr val="DBD600"/>
                </a:solidFill>
                <a:latin typeface="Arial" pitchFamily="34" charset="0"/>
              </a:rPr>
              <a:t>Variable (Hash) </a:t>
            </a:r>
            <a:br>
              <a:rPr lang="en-US" altLang="en-US" b="1">
                <a:solidFill>
                  <a:srgbClr val="DBD600"/>
                </a:solidFill>
                <a:latin typeface="Arial" pitchFamily="34" charset="0"/>
              </a:rPr>
            </a:br>
            <a:endParaRPr lang="en-US" altLang="en-US" b="1">
              <a:solidFill>
                <a:srgbClr val="DBD600"/>
              </a:solidFill>
              <a:latin typeface="Arial" pitchFamily="34" charset="0"/>
            </a:endParaRPr>
          </a:p>
          <a:p>
            <a:pPr>
              <a:buFontTx/>
              <a:buChar char="•"/>
            </a:pPr>
            <a:r>
              <a:rPr lang="en-US" altLang="en-US">
                <a:solidFill>
                  <a:srgbClr val="DBD600"/>
                </a:solidFill>
                <a:latin typeface="Arial" pitchFamily="34" charset="0"/>
                <a:cs typeface="Tahoma" pitchFamily="34" charset="0"/>
              </a:rPr>
              <a:t>The other possible way to assign keys and values to hash:</a:t>
            </a:r>
            <a:br>
              <a:rPr lang="en-US" altLang="en-US">
                <a:solidFill>
                  <a:srgbClr val="DBD600"/>
                </a:solidFill>
                <a:latin typeface="Arial" pitchFamily="34" charset="0"/>
                <a:cs typeface="Tahoma" pitchFamily="34" charset="0"/>
              </a:rPr>
            </a:br>
            <a:r>
              <a:rPr lang="en-US" altLang="en-US">
                <a:solidFill>
                  <a:srgbClr val="DBD600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n-US" altLang="en-US">
                <a:solidFill>
                  <a:srgbClr val="DBD600"/>
                </a:solidFill>
                <a:latin typeface="Tahoma" pitchFamily="34" charset="0"/>
                <a:cs typeface="Tahoma" pitchFamily="34" charset="0"/>
              </a:rPr>
            </a:br>
            <a:r>
              <a:rPr lang="en-US" altLang="en-US">
                <a:solidFill>
                  <a:srgbClr val="DBD600"/>
                </a:solidFill>
                <a:latin typeface="Courier New" pitchFamily="49" charset="0"/>
                <a:cs typeface="Tahoma" pitchFamily="34" charset="0"/>
              </a:rPr>
              <a:t>%hash_var = undef;</a:t>
            </a:r>
            <a:br>
              <a:rPr lang="en-US" altLang="en-US">
                <a:solidFill>
                  <a:srgbClr val="DBD600"/>
                </a:solidFill>
                <a:latin typeface="Courier New" pitchFamily="49" charset="0"/>
                <a:cs typeface="Tahoma" pitchFamily="34" charset="0"/>
              </a:rPr>
            </a:br>
            <a:r>
              <a:rPr lang="en-US" altLang="en-US">
                <a:solidFill>
                  <a:srgbClr val="DBD600"/>
                </a:solidFill>
                <a:latin typeface="Courier New" pitchFamily="49" charset="0"/>
                <a:cs typeface="Tahoma" pitchFamily="34" charset="0"/>
              </a:rPr>
              <a:t/>
            </a:r>
            <a:br>
              <a:rPr lang="en-US" altLang="en-US">
                <a:solidFill>
                  <a:srgbClr val="DBD600"/>
                </a:solidFill>
                <a:latin typeface="Courier New" pitchFamily="49" charset="0"/>
                <a:cs typeface="Tahoma" pitchFamily="34" charset="0"/>
              </a:rPr>
            </a:br>
            <a:r>
              <a:rPr lang="en-US" altLang="en-US">
                <a:solidFill>
                  <a:srgbClr val="DBD600"/>
                </a:solidFill>
                <a:latin typeface="Courier New" pitchFamily="49" charset="0"/>
                <a:cs typeface="Tahoma" pitchFamily="34" charset="0"/>
              </a:rPr>
              <a:t>$hash_var{key_1} = “value_1”;</a:t>
            </a:r>
            <a:br>
              <a:rPr lang="en-US" altLang="en-US">
                <a:solidFill>
                  <a:srgbClr val="DBD600"/>
                </a:solidFill>
                <a:latin typeface="Courier New" pitchFamily="49" charset="0"/>
                <a:cs typeface="Tahoma" pitchFamily="34" charset="0"/>
              </a:rPr>
            </a:br>
            <a:r>
              <a:rPr lang="en-US" altLang="en-US">
                <a:solidFill>
                  <a:srgbClr val="DBD600"/>
                </a:solidFill>
                <a:latin typeface="Courier New" pitchFamily="49" charset="0"/>
                <a:cs typeface="Tahoma" pitchFamily="34" charset="0"/>
              </a:rPr>
              <a:t>…</a:t>
            </a:r>
            <a:br>
              <a:rPr lang="en-US" altLang="en-US">
                <a:solidFill>
                  <a:srgbClr val="DBD600"/>
                </a:solidFill>
                <a:latin typeface="Courier New" pitchFamily="49" charset="0"/>
                <a:cs typeface="Tahoma" pitchFamily="34" charset="0"/>
              </a:rPr>
            </a:br>
            <a:r>
              <a:rPr lang="en-US" altLang="en-US">
                <a:solidFill>
                  <a:srgbClr val="DBD600"/>
                </a:solidFill>
                <a:latin typeface="Courier New" pitchFamily="49" charset="0"/>
                <a:cs typeface="Tahoma" pitchFamily="34" charset="0"/>
              </a:rPr>
              <a:t>$hash_var{key_n} = “value_n”;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77B0810-8091-4530-BAAF-CB48480DCCA7}" type="slidenum">
              <a:rPr lang="en-US" altLang="en-US" sz="1400" smtClean="0"/>
              <a:pPr eaLnBrk="1" hangingPunct="1"/>
              <a:t>12</a:t>
            </a:fld>
            <a:endParaRPr lang="en-US" altLang="en-US" sz="140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DBD600"/>
                </a:solidFill>
              </a:rPr>
              <a:t>Basic Perl Programming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295400"/>
            <a:ext cx="7924800" cy="5410200"/>
          </a:xfrm>
          <a:noFill/>
        </p:spPr>
        <p:txBody>
          <a:bodyPr/>
          <a:lstStyle/>
          <a:p>
            <a:pPr algn="l" eaLnBrk="1" hangingPunct="1"/>
            <a:r>
              <a:rPr lang="en-US" altLang="en-US" sz="2400" b="1" smtClean="0">
                <a:solidFill>
                  <a:srgbClr val="DBD600"/>
                </a:solidFill>
                <a:latin typeface="Arial" pitchFamily="34" charset="0"/>
              </a:rPr>
              <a:t>Variable (Hash)</a:t>
            </a:r>
          </a:p>
          <a:p>
            <a:pPr algn="l" eaLnBrk="1" hangingPunct="1"/>
            <a:endParaRPr lang="en-US" altLang="en-US" sz="2400" b="1" smtClean="0">
              <a:solidFill>
                <a:srgbClr val="DBD600"/>
              </a:solidFill>
              <a:latin typeface="Arial" pitchFamily="34" charset="0"/>
            </a:endParaRPr>
          </a:p>
          <a:p>
            <a:pPr algn="l" eaLnBrk="1" hangingPunct="1">
              <a:buFontTx/>
              <a:buChar char="•"/>
            </a:pPr>
            <a:r>
              <a:rPr lang="en-US" altLang="en-US" sz="2400" b="1" smtClean="0">
                <a:solidFill>
                  <a:srgbClr val="DBD600"/>
                </a:solidFill>
                <a:latin typeface="Arial" pitchFamily="34" charset="0"/>
              </a:rPr>
              <a:t>  </a:t>
            </a:r>
            <a:r>
              <a:rPr lang="en-US" altLang="en-US" sz="2400" smtClean="0">
                <a:solidFill>
                  <a:srgbClr val="DBD600"/>
                </a:solidFill>
                <a:latin typeface="Arial" pitchFamily="34" charset="0"/>
              </a:rPr>
              <a:t>Example:</a:t>
            </a:r>
            <a:r>
              <a:rPr lang="en-US" altLang="en-US" sz="2400" b="1" smtClean="0">
                <a:solidFill>
                  <a:srgbClr val="DBD600"/>
                </a:solidFill>
                <a:latin typeface="Arial" pitchFamily="34" charset="0"/>
              </a:rPr>
              <a:t/>
            </a:r>
            <a:br>
              <a:rPr lang="en-US" altLang="en-US" sz="2400" b="1" smtClean="0">
                <a:solidFill>
                  <a:srgbClr val="DBD600"/>
                </a:solidFill>
                <a:latin typeface="Arial" pitchFamily="34" charset="0"/>
              </a:rPr>
            </a:br>
            <a:endParaRPr lang="en-US" altLang="en-US" sz="2400" b="1" smtClean="0">
              <a:solidFill>
                <a:srgbClr val="DBD600"/>
              </a:solidFill>
              <a:latin typeface="Arial" pitchFamily="34" charset="0"/>
            </a:endParaRPr>
          </a:p>
          <a:p>
            <a:pPr algn="l" eaLnBrk="1" hangingPunct="1"/>
            <a:r>
              <a:rPr lang="en-US" altLang="en-US" sz="2400" smtClean="0">
                <a:solidFill>
                  <a:srgbClr val="DBD600"/>
                </a:solidFill>
                <a:latin typeface="Courier New" pitchFamily="49" charset="0"/>
              </a:rPr>
              <a:t>%food = ("");</a:t>
            </a:r>
          </a:p>
          <a:p>
            <a:pPr algn="l" eaLnBrk="1" hangingPunct="1"/>
            <a:r>
              <a:rPr lang="en-US" altLang="en-US" sz="2400" smtClean="0">
                <a:solidFill>
                  <a:srgbClr val="DBD600"/>
                </a:solidFill>
                <a:latin typeface="Courier New" pitchFamily="49" charset="0"/>
              </a:rPr>
              <a:t>$food{fruit} = "Apple";</a:t>
            </a:r>
          </a:p>
          <a:p>
            <a:pPr algn="l" eaLnBrk="1" hangingPunct="1"/>
            <a:r>
              <a:rPr lang="en-US" altLang="en-US" sz="2400" smtClean="0">
                <a:solidFill>
                  <a:srgbClr val="DBD600"/>
                </a:solidFill>
                <a:latin typeface="Courier New" pitchFamily="49" charset="0"/>
              </a:rPr>
              <a:t>$food{animal} = "Beef";</a:t>
            </a:r>
          </a:p>
          <a:p>
            <a:pPr algn="l" eaLnBrk="1" hangingPunct="1"/>
            <a:endParaRPr lang="en-US" altLang="en-US" sz="2400" smtClean="0">
              <a:solidFill>
                <a:srgbClr val="DBD600"/>
              </a:solidFill>
              <a:latin typeface="Courier New" pitchFamily="49" charset="0"/>
            </a:endParaRPr>
          </a:p>
          <a:p>
            <a:pPr algn="l" eaLnBrk="1" hangingPunct="1"/>
            <a:r>
              <a:rPr lang="en-US" altLang="en-US" sz="2400" smtClean="0">
                <a:solidFill>
                  <a:srgbClr val="DBD600"/>
                </a:solidFill>
                <a:latin typeface="Courier New" pitchFamily="49" charset="0"/>
              </a:rPr>
              <a:t>%drink =(natural=&gt;"Mineral Water", </a:t>
            </a:r>
          </a:p>
          <a:p>
            <a:pPr algn="l" eaLnBrk="1" hangingPunct="1"/>
            <a:r>
              <a:rPr lang="en-US" altLang="en-US" sz="2400" smtClean="0">
                <a:solidFill>
                  <a:srgbClr val="DBD600"/>
                </a:solidFill>
                <a:latin typeface="Courier New" pitchFamily="49" charset="0"/>
              </a:rPr>
              <a:t>         carbonate=&gt;"Coca-Cola");</a:t>
            </a:r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3760084-C56E-4154-A041-CD14C49360C7}" type="slidenum">
              <a:rPr lang="en-US" altLang="en-US" sz="1400" smtClean="0"/>
              <a:pPr eaLnBrk="1" hangingPunct="1"/>
              <a:t>13</a:t>
            </a:fld>
            <a:endParaRPr lang="en-US" altLang="en-US" sz="140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295400"/>
            <a:ext cx="7924800" cy="5410200"/>
          </a:xfrm>
          <a:noFill/>
        </p:spPr>
        <p:txBody>
          <a:bodyPr/>
          <a:lstStyle/>
          <a:p>
            <a:pPr algn="l" eaLnBrk="1" hangingPunct="1"/>
            <a:r>
              <a:rPr lang="en-US" altLang="en-US" sz="2400" b="1" smtClean="0">
                <a:solidFill>
                  <a:srgbClr val="DBD600"/>
                </a:solidFill>
                <a:latin typeface="Arial" pitchFamily="34" charset="0"/>
              </a:rPr>
              <a:t>Variable (Hash)</a:t>
            </a:r>
            <a:br>
              <a:rPr lang="en-US" altLang="en-US" sz="2400" b="1" smtClean="0">
                <a:solidFill>
                  <a:srgbClr val="DBD600"/>
                </a:solidFill>
                <a:latin typeface="Arial" pitchFamily="34" charset="0"/>
              </a:rPr>
            </a:br>
            <a:endParaRPr lang="en-US" altLang="en-US" sz="2400" b="1" smtClean="0">
              <a:solidFill>
                <a:srgbClr val="DBD600"/>
              </a:solidFill>
              <a:latin typeface="Arial" pitchFamily="34" charset="0"/>
            </a:endParaRPr>
          </a:p>
          <a:p>
            <a:pPr algn="l" eaLnBrk="1" hangingPunct="1">
              <a:buFontTx/>
              <a:buChar char="•"/>
            </a:pPr>
            <a:r>
              <a:rPr lang="en-US" altLang="en-US" sz="2400" smtClean="0">
                <a:solidFill>
                  <a:srgbClr val="DBD600"/>
                </a:solidFill>
                <a:latin typeface="Arial" pitchFamily="34" charset="0"/>
              </a:rPr>
              <a:t>   syntax to get hash element:</a:t>
            </a:r>
            <a:r>
              <a:rPr lang="en-US" altLang="en-US" sz="2400" b="1" smtClean="0">
                <a:solidFill>
                  <a:srgbClr val="DBD600"/>
                </a:solidFill>
                <a:latin typeface="Arial" pitchFamily="34" charset="0"/>
              </a:rPr>
              <a:t/>
            </a:r>
            <a:br>
              <a:rPr lang="en-US" altLang="en-US" sz="2400" b="1" smtClean="0">
                <a:solidFill>
                  <a:srgbClr val="DBD600"/>
                </a:solidFill>
                <a:latin typeface="Arial" pitchFamily="34" charset="0"/>
              </a:rPr>
            </a:br>
            <a:r>
              <a:rPr lang="en-US" altLang="en-US" sz="2400" b="1" smtClean="0">
                <a:solidFill>
                  <a:srgbClr val="DBD600"/>
                </a:solidFill>
                <a:latin typeface="Arial" pitchFamily="34" charset="0"/>
              </a:rPr>
              <a:t/>
            </a:r>
            <a:br>
              <a:rPr lang="en-US" altLang="en-US" sz="2400" b="1" smtClean="0">
                <a:solidFill>
                  <a:srgbClr val="DBD600"/>
                </a:solidFill>
                <a:latin typeface="Arial" pitchFamily="34" charset="0"/>
              </a:rPr>
            </a:br>
            <a:r>
              <a:rPr lang="en-US" altLang="en-US" sz="2400" b="1" smtClean="0">
                <a:solidFill>
                  <a:srgbClr val="DBD600"/>
                </a:solidFill>
                <a:latin typeface="Arial" pitchFamily="34" charset="0"/>
              </a:rPr>
              <a:t>    </a:t>
            </a:r>
            <a:r>
              <a:rPr lang="en-US" altLang="en-US" sz="2400" smtClean="0">
                <a:solidFill>
                  <a:srgbClr val="DBD600"/>
                </a:solidFill>
                <a:latin typeface="Courier New" pitchFamily="49" charset="0"/>
                <a:cs typeface="Times New Roman" pitchFamily="18" charset="0"/>
              </a:rPr>
              <a:t>$</a:t>
            </a:r>
            <a:r>
              <a:rPr lang="en-US" altLang="en-US" sz="2400" i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hash_var_name</a:t>
            </a:r>
            <a:r>
              <a:rPr lang="en-US" altLang="en-US" sz="2400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altLang="en-US" sz="2400" i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key</a:t>
            </a:r>
            <a:r>
              <a:rPr lang="en-US" altLang="en-US" sz="2400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};</a:t>
            </a:r>
            <a:r>
              <a:rPr lang="en-US" altLang="en-US" sz="2400" b="1" smtClean="0">
                <a:solidFill>
                  <a:srgbClr val="DBD600"/>
                </a:solidFill>
                <a:latin typeface="Arial" pitchFamily="34" charset="0"/>
              </a:rPr>
              <a:t> </a:t>
            </a:r>
          </a:p>
          <a:p>
            <a:pPr algn="l" eaLnBrk="1" hangingPunct="1"/>
            <a:endParaRPr lang="en-US" altLang="en-US" sz="2400" b="1" smtClean="0">
              <a:solidFill>
                <a:srgbClr val="DBD600"/>
              </a:solidFill>
              <a:latin typeface="Arial" pitchFamily="34" charset="0"/>
            </a:endParaRPr>
          </a:p>
          <a:p>
            <a:pPr algn="l" eaLnBrk="1" hangingPunct="1">
              <a:buFontTx/>
              <a:buChar char="•"/>
            </a:pPr>
            <a:r>
              <a:rPr lang="en-US" altLang="en-US" sz="2400" smtClean="0">
                <a:solidFill>
                  <a:srgbClr val="DBD600"/>
                </a:solidFill>
                <a:latin typeface="Arial" pitchFamily="34" charset="0"/>
                <a:cs typeface="Tahoma" pitchFamily="34" charset="0"/>
              </a:rPr>
              <a:t>   get all keywords from hash and store it in an array</a:t>
            </a:r>
            <a:endParaRPr lang="en-US" altLang="en-US" sz="2400" smtClean="0">
              <a:solidFill>
                <a:srgbClr val="DBD600"/>
              </a:solidFill>
              <a:latin typeface="Arial" pitchFamily="34" charset="0"/>
            </a:endParaRPr>
          </a:p>
          <a:p>
            <a:pPr algn="l" eaLnBrk="1" hangingPunct="1"/>
            <a:endParaRPr lang="en-US" altLang="en-US" sz="1600" b="1" smtClean="0">
              <a:solidFill>
                <a:srgbClr val="DBD600"/>
              </a:solidFill>
              <a:latin typeface="Arial" pitchFamily="34" charset="0"/>
              <a:cs typeface="Courier New" pitchFamily="49" charset="0"/>
            </a:endParaRPr>
          </a:p>
          <a:p>
            <a:pPr algn="l" eaLnBrk="1" hangingPunct="1"/>
            <a:r>
              <a:rPr lang="en-US" altLang="en-US" sz="16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en-US" sz="2400" smtClean="0">
                <a:solidFill>
                  <a:srgbClr val="DBD600"/>
                </a:solidFill>
                <a:latin typeface="Courier New" pitchFamily="49" charset="0"/>
                <a:cs typeface="Times New Roman" pitchFamily="18" charset="0"/>
              </a:rPr>
              <a:t>@</a:t>
            </a:r>
            <a:r>
              <a:rPr lang="en-US" altLang="en-US" sz="2400" i="1" smtClean="0">
                <a:solidFill>
                  <a:srgbClr val="DBD600"/>
                </a:solidFill>
                <a:latin typeface="Courier New" pitchFamily="49" charset="0"/>
                <a:cs typeface="Times New Roman" pitchFamily="18" charset="0"/>
              </a:rPr>
              <a:t>array_var_name</a:t>
            </a:r>
            <a:r>
              <a:rPr lang="en-US" altLang="en-US" sz="2400" smtClean="0">
                <a:solidFill>
                  <a:srgbClr val="DBD600"/>
                </a:solidFill>
                <a:latin typeface="Courier New" pitchFamily="49" charset="0"/>
                <a:cs typeface="Times New Roman" pitchFamily="18" charset="0"/>
              </a:rPr>
              <a:t> = keys(%</a:t>
            </a:r>
            <a:r>
              <a:rPr lang="en-US" altLang="en-US" sz="2400" i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hash_var_name</a:t>
            </a:r>
            <a:r>
              <a:rPr lang="en-US" altLang="en-US" sz="2400" smtClean="0">
                <a:solidFill>
                  <a:srgbClr val="DBD600"/>
                </a:solidFill>
                <a:latin typeface="Courier New" pitchFamily="49" charset="0"/>
                <a:cs typeface="Times New Roman" pitchFamily="18" charset="0"/>
              </a:rPr>
              <a:t>);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DBD600"/>
                </a:solidFill>
              </a:rPr>
              <a:t>Basic Perl Programming</a:t>
            </a:r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F04B84B-A6E9-4073-BDAD-BEAC8547834A}" type="slidenum">
              <a:rPr lang="en-US" altLang="en-US" sz="1400" smtClean="0"/>
              <a:pPr eaLnBrk="1" hangingPunct="1"/>
              <a:t>14</a:t>
            </a:fld>
            <a:endParaRPr lang="en-US" altLang="en-US" sz="140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rgbClr val="DBD600"/>
                </a:solidFill>
              </a:rPr>
              <a:t>Basic Perl Programming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685800" y="13716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>
                <a:solidFill>
                  <a:srgbClr val="DBD600"/>
                </a:solidFill>
                <a:latin typeface="Arial" pitchFamily="34" charset="0"/>
                <a:cs typeface="Tahoma" pitchFamily="34" charset="0"/>
              </a:rPr>
              <a:t>Variable (Hash)</a:t>
            </a:r>
          </a:p>
          <a:p>
            <a:pPr>
              <a:buFontTx/>
              <a:buChar char="•"/>
            </a:pPr>
            <a:endParaRPr lang="en-US" altLang="en-US" b="1">
              <a:solidFill>
                <a:srgbClr val="DBD600"/>
              </a:solidFill>
              <a:latin typeface="Arial" pitchFamily="34" charset="0"/>
              <a:cs typeface="Tahoma" pitchFamily="34" charset="0"/>
            </a:endParaRPr>
          </a:p>
          <a:p>
            <a:pPr>
              <a:buFontTx/>
              <a:buChar char="•"/>
            </a:pPr>
            <a:r>
              <a:rPr lang="en-US" altLang="en-US">
                <a:solidFill>
                  <a:srgbClr val="DBD600"/>
                </a:solidFill>
                <a:latin typeface="Arial" pitchFamily="34" charset="0"/>
                <a:cs typeface="Tahoma" pitchFamily="34" charset="0"/>
              </a:rPr>
              <a:t>Access hash keys name:</a:t>
            </a:r>
            <a:br>
              <a:rPr lang="en-US" altLang="en-US">
                <a:solidFill>
                  <a:srgbClr val="DBD600"/>
                </a:solidFill>
                <a:latin typeface="Arial" pitchFamily="34" charset="0"/>
                <a:cs typeface="Tahoma" pitchFamily="34" charset="0"/>
              </a:rPr>
            </a:br>
            <a:r>
              <a:rPr lang="en-US" altLang="en-US">
                <a:solidFill>
                  <a:srgbClr val="DBD600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n-US" altLang="en-US">
                <a:solidFill>
                  <a:srgbClr val="DBD600"/>
                </a:solidFill>
                <a:latin typeface="Tahoma" pitchFamily="34" charset="0"/>
                <a:cs typeface="Tahoma" pitchFamily="34" charset="0"/>
              </a:rPr>
            </a:br>
            <a:r>
              <a:rPr lang="en-US" altLang="en-US">
                <a:solidFill>
                  <a:srgbClr val="DBD600"/>
                </a:solidFill>
                <a:latin typeface="Courier New" pitchFamily="49" charset="0"/>
                <a:cs typeface="Tahoma" pitchFamily="34" charset="0"/>
              </a:rPr>
              <a:t>@keys = keys(%hash_var);</a:t>
            </a:r>
            <a:br>
              <a:rPr lang="en-US" altLang="en-US">
                <a:solidFill>
                  <a:srgbClr val="DBD600"/>
                </a:solidFill>
                <a:latin typeface="Courier New" pitchFamily="49" charset="0"/>
                <a:cs typeface="Tahoma" pitchFamily="34" charset="0"/>
              </a:rPr>
            </a:br>
            <a:r>
              <a:rPr lang="en-US" altLang="en-US">
                <a:solidFill>
                  <a:srgbClr val="DBD600"/>
                </a:solidFill>
                <a:latin typeface="Courier New" pitchFamily="49" charset="0"/>
                <a:cs typeface="Tahoma" pitchFamily="34" charset="0"/>
              </a:rPr>
              <a:t/>
            </a:r>
            <a:br>
              <a:rPr lang="en-US" altLang="en-US">
                <a:solidFill>
                  <a:srgbClr val="DBD600"/>
                </a:solidFill>
                <a:latin typeface="Courier New" pitchFamily="49" charset="0"/>
                <a:cs typeface="Tahoma" pitchFamily="34" charset="0"/>
              </a:rPr>
            </a:br>
            <a:r>
              <a:rPr lang="en-US" altLang="en-US">
                <a:solidFill>
                  <a:srgbClr val="DBD600"/>
                </a:solidFill>
                <a:latin typeface="Courier New" pitchFamily="49" charset="0"/>
                <a:cs typeface="Tahoma" pitchFamily="34" charset="0"/>
              </a:rPr>
              <a:t>print "\$keys[0] = $keys[0] \n";</a:t>
            </a:r>
            <a:br>
              <a:rPr lang="en-US" altLang="en-US">
                <a:solidFill>
                  <a:srgbClr val="DBD600"/>
                </a:solidFill>
                <a:latin typeface="Courier New" pitchFamily="49" charset="0"/>
                <a:cs typeface="Tahoma" pitchFamily="34" charset="0"/>
              </a:rPr>
            </a:br>
            <a:r>
              <a:rPr lang="en-US" altLang="en-US">
                <a:solidFill>
                  <a:srgbClr val="DBD600"/>
                </a:solidFill>
                <a:latin typeface="Courier New" pitchFamily="49" charset="0"/>
                <a:cs typeface="Tahoma" pitchFamily="34" charset="0"/>
              </a:rPr>
              <a:t>print "\$keys[1] = $keys[1] \n";</a:t>
            </a:r>
            <a:br>
              <a:rPr lang="en-US" altLang="en-US">
                <a:solidFill>
                  <a:srgbClr val="DBD600"/>
                </a:solidFill>
                <a:latin typeface="Courier New" pitchFamily="49" charset="0"/>
                <a:cs typeface="Tahoma" pitchFamily="34" charset="0"/>
              </a:rPr>
            </a:br>
            <a:r>
              <a:rPr lang="en-US" altLang="en-US">
                <a:solidFill>
                  <a:srgbClr val="DBD600"/>
                </a:solidFill>
                <a:latin typeface="Courier New" pitchFamily="49" charset="0"/>
                <a:cs typeface="Tahoma" pitchFamily="34" charset="0"/>
              </a:rPr>
              <a:t>print "\$keys[.] = $keys[.] \n";</a:t>
            </a:r>
            <a:br>
              <a:rPr lang="en-US" altLang="en-US">
                <a:solidFill>
                  <a:srgbClr val="DBD600"/>
                </a:solidFill>
                <a:latin typeface="Courier New" pitchFamily="49" charset="0"/>
                <a:cs typeface="Tahoma" pitchFamily="34" charset="0"/>
              </a:rPr>
            </a:br>
            <a:r>
              <a:rPr lang="en-US" altLang="en-US">
                <a:solidFill>
                  <a:srgbClr val="DBD600"/>
                </a:solidFill>
                <a:latin typeface="Courier New" pitchFamily="49" charset="0"/>
                <a:cs typeface="Tahoma" pitchFamily="34" charset="0"/>
              </a:rPr>
              <a:t>print "\$keys[</a:t>
            </a:r>
            <a:r>
              <a:rPr lang="en-US" altLang="en-US" i="1">
                <a:solidFill>
                  <a:srgbClr val="DBD600"/>
                </a:solidFill>
                <a:latin typeface="Courier New" pitchFamily="49" charset="0"/>
                <a:cs typeface="Tahoma" pitchFamily="34" charset="0"/>
              </a:rPr>
              <a:t>n</a:t>
            </a:r>
            <a:r>
              <a:rPr lang="en-US" altLang="en-US">
                <a:solidFill>
                  <a:srgbClr val="DBD600"/>
                </a:solidFill>
                <a:latin typeface="Courier New" pitchFamily="49" charset="0"/>
                <a:cs typeface="Tahoma" pitchFamily="34" charset="0"/>
              </a:rPr>
              <a:t>] = $keys[</a:t>
            </a:r>
            <a:r>
              <a:rPr lang="en-US" altLang="en-US" i="1">
                <a:solidFill>
                  <a:srgbClr val="DBD600"/>
                </a:solidFill>
                <a:latin typeface="Courier New" pitchFamily="49" charset="0"/>
                <a:cs typeface="Tahoma" pitchFamily="34" charset="0"/>
              </a:rPr>
              <a:t>n</a:t>
            </a:r>
            <a:r>
              <a:rPr lang="en-US" altLang="en-US">
                <a:solidFill>
                  <a:srgbClr val="DBD600"/>
                </a:solidFill>
                <a:latin typeface="Courier New" pitchFamily="49" charset="0"/>
                <a:cs typeface="Tahoma" pitchFamily="34" charset="0"/>
              </a:rPr>
              <a:t>] \n";</a:t>
            </a:r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C268913-3CFF-4B27-B5F9-D73839AC97B6}" type="slidenum">
              <a:rPr lang="en-US" altLang="en-US" sz="1400" smtClean="0"/>
              <a:pPr eaLnBrk="1" hangingPunct="1"/>
              <a:t>15</a:t>
            </a:fld>
            <a:endParaRPr lang="en-US" altLang="en-US" sz="140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rgbClr val="DBD600"/>
                </a:solidFill>
              </a:rPr>
              <a:t>Basic Perl Programming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04800" y="1295400"/>
            <a:ext cx="8458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>
                <a:solidFill>
                  <a:srgbClr val="DBD600"/>
                </a:solidFill>
                <a:latin typeface="Arial" pitchFamily="34" charset="0"/>
                <a:cs typeface="Tahoma" pitchFamily="34" charset="0"/>
              </a:rPr>
              <a:t>Variable (Hash)</a:t>
            </a:r>
          </a:p>
          <a:p>
            <a:pPr>
              <a:buFontTx/>
              <a:buChar char="•"/>
            </a:pPr>
            <a:endParaRPr lang="en-US" altLang="en-US" b="1">
              <a:solidFill>
                <a:srgbClr val="DBD600"/>
              </a:solidFill>
              <a:latin typeface="Arial" pitchFamily="34" charset="0"/>
              <a:cs typeface="Tahoma" pitchFamily="34" charset="0"/>
            </a:endParaRPr>
          </a:p>
          <a:p>
            <a:pPr>
              <a:buFontTx/>
              <a:buChar char="•"/>
            </a:pPr>
            <a:r>
              <a:rPr lang="en-US" altLang="en-US">
                <a:solidFill>
                  <a:srgbClr val="DBD600"/>
                </a:solidFill>
                <a:latin typeface="Arial" pitchFamily="34" charset="0"/>
                <a:cs typeface="Tahoma" pitchFamily="34" charset="0"/>
              </a:rPr>
              <a:t>Access and assign value to specific hash key:</a:t>
            </a:r>
            <a:br>
              <a:rPr lang="en-US" altLang="en-US">
                <a:solidFill>
                  <a:srgbClr val="DBD600"/>
                </a:solidFill>
                <a:latin typeface="Arial" pitchFamily="34" charset="0"/>
                <a:cs typeface="Tahoma" pitchFamily="34" charset="0"/>
              </a:rPr>
            </a:br>
            <a:r>
              <a:rPr lang="en-US" altLang="en-US">
                <a:solidFill>
                  <a:srgbClr val="DBD600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n-US" altLang="en-US">
                <a:solidFill>
                  <a:srgbClr val="DBD600"/>
                </a:solidFill>
                <a:latin typeface="Tahoma" pitchFamily="34" charset="0"/>
                <a:cs typeface="Tahoma" pitchFamily="34" charset="0"/>
              </a:rPr>
            </a:br>
            <a:r>
              <a:rPr lang="en-US" altLang="en-US" sz="2200">
                <a:solidFill>
                  <a:srgbClr val="DBD600"/>
                </a:solidFill>
                <a:latin typeface="Courier New" pitchFamily="49" charset="0"/>
                <a:cs typeface="Tahoma" pitchFamily="34" charset="0"/>
              </a:rPr>
              <a:t>print “$keys[0]= ” , $hash_var{$keys[0]}, “\n”;</a:t>
            </a:r>
            <a:br>
              <a:rPr lang="en-US" altLang="en-US" sz="2200">
                <a:solidFill>
                  <a:srgbClr val="DBD600"/>
                </a:solidFill>
                <a:latin typeface="Courier New" pitchFamily="49" charset="0"/>
                <a:cs typeface="Tahoma" pitchFamily="34" charset="0"/>
              </a:rPr>
            </a:br>
            <a:r>
              <a:rPr lang="en-US" altLang="en-US" sz="2200">
                <a:solidFill>
                  <a:srgbClr val="DBD600"/>
                </a:solidFill>
                <a:latin typeface="Courier New" pitchFamily="49" charset="0"/>
                <a:cs typeface="Tahoma" pitchFamily="34" charset="0"/>
              </a:rPr>
              <a:t/>
            </a:r>
            <a:br>
              <a:rPr lang="en-US" altLang="en-US" sz="2200">
                <a:solidFill>
                  <a:srgbClr val="DBD600"/>
                </a:solidFill>
                <a:latin typeface="Courier New" pitchFamily="49" charset="0"/>
                <a:cs typeface="Tahoma" pitchFamily="34" charset="0"/>
              </a:rPr>
            </a:br>
            <a:r>
              <a:rPr lang="en-US" altLang="en-US" sz="2200">
                <a:solidFill>
                  <a:srgbClr val="DBD600"/>
                </a:solidFill>
                <a:latin typeface="Courier New" pitchFamily="49" charset="0"/>
                <a:cs typeface="Tahoma" pitchFamily="34" charset="0"/>
              </a:rPr>
              <a:t>$hash_var{$keys[0]} = “other value”;</a:t>
            </a:r>
            <a:br>
              <a:rPr lang="en-US" altLang="en-US" sz="2200">
                <a:solidFill>
                  <a:srgbClr val="DBD600"/>
                </a:solidFill>
                <a:latin typeface="Courier New" pitchFamily="49" charset="0"/>
                <a:cs typeface="Tahoma" pitchFamily="34" charset="0"/>
              </a:rPr>
            </a:br>
            <a:r>
              <a:rPr lang="en-US" altLang="en-US" sz="2200">
                <a:solidFill>
                  <a:srgbClr val="DBD600"/>
                </a:solidFill>
                <a:latin typeface="Courier New" pitchFamily="49" charset="0"/>
                <a:cs typeface="Tahoma" pitchFamily="34" charset="0"/>
              </a:rPr>
              <a:t/>
            </a:r>
            <a:br>
              <a:rPr lang="en-US" altLang="en-US" sz="2200">
                <a:solidFill>
                  <a:srgbClr val="DBD600"/>
                </a:solidFill>
                <a:latin typeface="Courier New" pitchFamily="49" charset="0"/>
                <a:cs typeface="Tahoma" pitchFamily="34" charset="0"/>
              </a:rPr>
            </a:br>
            <a:r>
              <a:rPr lang="en-US" altLang="en-US" sz="2200">
                <a:solidFill>
                  <a:srgbClr val="DBD600"/>
                </a:solidFill>
                <a:latin typeface="Courier New" pitchFamily="49" charset="0"/>
                <a:cs typeface="Tahoma" pitchFamily="34" charset="0"/>
              </a:rPr>
              <a:t>print “$keys[0]= ” , $hash_var{$keys[0]}, “\n”;</a:t>
            </a:r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F9EB9AD-EFA2-490F-A06E-A97C6F742E99}" type="slidenum">
              <a:rPr lang="en-US" altLang="en-US" sz="1400" smtClean="0"/>
              <a:pPr eaLnBrk="1" hangingPunct="1"/>
              <a:t>16</a:t>
            </a:fld>
            <a:endParaRPr lang="en-US" altLang="en-US" sz="140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DBD600"/>
                </a:solidFill>
              </a:rPr>
              <a:t>Basic Perl Programming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685800" y="1447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>
                <a:solidFill>
                  <a:srgbClr val="DBD600"/>
                </a:solidFill>
                <a:latin typeface="Arial" pitchFamily="34" charset="0"/>
                <a:cs typeface="Tahoma" pitchFamily="34" charset="0"/>
              </a:rPr>
              <a:t>Copying,Referencing &amp; De-referencing Variable</a:t>
            </a:r>
          </a:p>
          <a:p>
            <a:endParaRPr lang="en-US" altLang="en-US">
              <a:solidFill>
                <a:srgbClr val="DBD600"/>
              </a:solidFill>
              <a:latin typeface="Arial" pitchFamily="34" charset="0"/>
              <a:cs typeface="Tahoma" pitchFamily="34" charset="0"/>
            </a:endParaRPr>
          </a:p>
          <a:p>
            <a:pPr>
              <a:buFontTx/>
              <a:buChar char="•"/>
            </a:pPr>
            <a:r>
              <a:rPr lang="en-US" altLang="en-US">
                <a:solidFill>
                  <a:srgbClr val="DBD600"/>
                </a:solidFill>
                <a:latin typeface="Arial" pitchFamily="34" charset="0"/>
                <a:cs typeface="Tahoma" pitchFamily="34" charset="0"/>
              </a:rPr>
              <a:t>Copying variable:</a:t>
            </a:r>
            <a:br>
              <a:rPr lang="en-US" altLang="en-US">
                <a:solidFill>
                  <a:srgbClr val="DBD600"/>
                </a:solidFill>
                <a:latin typeface="Arial" pitchFamily="34" charset="0"/>
                <a:cs typeface="Tahoma" pitchFamily="34" charset="0"/>
              </a:rPr>
            </a:br>
            <a:r>
              <a:rPr lang="en-US" altLang="en-US">
                <a:solidFill>
                  <a:srgbClr val="DBD600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n-US" altLang="en-US">
                <a:solidFill>
                  <a:srgbClr val="DBD600"/>
                </a:solidFill>
                <a:latin typeface="Tahoma" pitchFamily="34" charset="0"/>
                <a:cs typeface="Tahoma" pitchFamily="34" charset="0"/>
              </a:rPr>
            </a:br>
            <a:r>
              <a:rPr lang="en-US" altLang="en-US" sz="2000">
                <a:solidFill>
                  <a:srgbClr val="DBD600"/>
                </a:solidFill>
                <a:latin typeface="Courier New" pitchFamily="49" charset="0"/>
                <a:cs typeface="Tahoma" pitchFamily="34" charset="0"/>
              </a:rPr>
              <a:t>$my_var = “hello”;</a:t>
            </a:r>
            <a:br>
              <a:rPr lang="en-US" altLang="en-US" sz="2000">
                <a:solidFill>
                  <a:srgbClr val="DBD600"/>
                </a:solidFill>
                <a:latin typeface="Courier New" pitchFamily="49" charset="0"/>
                <a:cs typeface="Tahoma" pitchFamily="34" charset="0"/>
              </a:rPr>
            </a:br>
            <a:r>
              <a:rPr lang="en-US" altLang="en-US" sz="2000">
                <a:solidFill>
                  <a:srgbClr val="DBD600"/>
                </a:solidFill>
                <a:latin typeface="Courier New" pitchFamily="49" charset="0"/>
                <a:cs typeface="Tahoma" pitchFamily="34" charset="0"/>
              </a:rPr>
              <a:t>$other_var = $my_var;</a:t>
            </a:r>
          </a:p>
          <a:p>
            <a:endParaRPr lang="en-US" altLang="en-US" sz="2000">
              <a:solidFill>
                <a:srgbClr val="DBD600"/>
              </a:solidFill>
              <a:latin typeface="Courier New" pitchFamily="49" charset="0"/>
              <a:cs typeface="Tahoma" pitchFamily="34" charset="0"/>
            </a:endParaRPr>
          </a:p>
          <a:p>
            <a:r>
              <a:rPr lang="en-US" altLang="en-US" sz="2000">
                <a:solidFill>
                  <a:srgbClr val="DBD600"/>
                </a:solidFill>
                <a:latin typeface="Courier New" pitchFamily="49" charset="0"/>
                <a:cs typeface="Tahoma" pitchFamily="34" charset="0"/>
              </a:rPr>
              <a:t>	print “$my_var : $other_var \n”;</a:t>
            </a:r>
          </a:p>
          <a:p>
            <a:endParaRPr lang="en-US" altLang="en-US" sz="2000">
              <a:solidFill>
                <a:srgbClr val="DBD600"/>
              </a:solidFill>
              <a:latin typeface="Courier New" pitchFamily="49" charset="0"/>
              <a:cs typeface="Tahoma" pitchFamily="34" charset="0"/>
            </a:endParaRPr>
          </a:p>
          <a:p>
            <a:r>
              <a:rPr lang="en-US" altLang="en-US" sz="2000">
                <a:solidFill>
                  <a:srgbClr val="DBD600"/>
                </a:solidFill>
                <a:latin typeface="Courier New" pitchFamily="49" charset="0"/>
                <a:cs typeface="Tahoma" pitchFamily="34" charset="0"/>
              </a:rPr>
              <a:t>	$other_var = “olleh”;</a:t>
            </a:r>
          </a:p>
          <a:p>
            <a:endParaRPr lang="en-US" altLang="en-US" sz="2000">
              <a:solidFill>
                <a:srgbClr val="DBD600"/>
              </a:solidFill>
              <a:latin typeface="Courier New" pitchFamily="49" charset="0"/>
              <a:cs typeface="Tahoma" pitchFamily="34" charset="0"/>
            </a:endParaRPr>
          </a:p>
          <a:p>
            <a:r>
              <a:rPr lang="en-US" altLang="en-US" sz="2000">
                <a:solidFill>
                  <a:srgbClr val="DBD600"/>
                </a:solidFill>
                <a:latin typeface="Courier New" pitchFamily="49" charset="0"/>
                <a:cs typeface="Tahoma" pitchFamily="34" charset="0"/>
              </a:rPr>
              <a:t>	print “$my_var : $other_var \n”;</a:t>
            </a:r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BEF08A0-BCD0-4F4D-9CC7-39C5D69234CA}" type="slidenum">
              <a:rPr lang="en-US" altLang="en-US" sz="1400" smtClean="0"/>
              <a:pPr eaLnBrk="1" hangingPunct="1"/>
              <a:t>17</a:t>
            </a:fld>
            <a:endParaRPr lang="en-US" altLang="en-US" sz="140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rgbClr val="DBD600"/>
                </a:solidFill>
              </a:rPr>
              <a:t>Basic Perl Programming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685800" y="1447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>
                <a:solidFill>
                  <a:srgbClr val="DBD600"/>
                </a:solidFill>
                <a:latin typeface="Tahoma" pitchFamily="34" charset="0"/>
                <a:cs typeface="Tahoma" pitchFamily="34" charset="0"/>
              </a:rPr>
              <a:t>Referencing &amp; de-referencing variable:</a:t>
            </a:r>
            <a:br>
              <a:rPr lang="en-US" altLang="en-US">
                <a:solidFill>
                  <a:srgbClr val="DBD600"/>
                </a:solidFill>
                <a:latin typeface="Tahoma" pitchFamily="34" charset="0"/>
                <a:cs typeface="Tahoma" pitchFamily="34" charset="0"/>
              </a:rPr>
            </a:br>
            <a:r>
              <a:rPr lang="en-US" altLang="en-US">
                <a:solidFill>
                  <a:srgbClr val="DBD600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n-US" altLang="en-US">
                <a:solidFill>
                  <a:srgbClr val="DBD600"/>
                </a:solidFill>
                <a:latin typeface="Tahoma" pitchFamily="34" charset="0"/>
                <a:cs typeface="Tahoma" pitchFamily="34" charset="0"/>
              </a:rPr>
            </a:br>
            <a:r>
              <a:rPr lang="en-US" altLang="en-US" sz="2000">
                <a:solidFill>
                  <a:srgbClr val="DBD600"/>
                </a:solidFill>
                <a:latin typeface="Courier New" pitchFamily="49" charset="0"/>
                <a:cs typeface="Tahoma" pitchFamily="34" charset="0"/>
              </a:rPr>
              <a:t>$my_var = “hello”;</a:t>
            </a:r>
            <a:br>
              <a:rPr lang="en-US" altLang="en-US" sz="2000">
                <a:solidFill>
                  <a:srgbClr val="DBD600"/>
                </a:solidFill>
                <a:latin typeface="Courier New" pitchFamily="49" charset="0"/>
                <a:cs typeface="Tahoma" pitchFamily="34" charset="0"/>
              </a:rPr>
            </a:br>
            <a:r>
              <a:rPr lang="en-US" altLang="en-US" sz="2000">
                <a:solidFill>
                  <a:srgbClr val="DBD600"/>
                </a:solidFill>
                <a:latin typeface="Courier New" pitchFamily="49" charset="0"/>
                <a:cs typeface="Tahoma" pitchFamily="34" charset="0"/>
              </a:rPr>
              <a:t>$other_var = \$my_var;</a:t>
            </a:r>
          </a:p>
          <a:p>
            <a:endParaRPr lang="en-US" altLang="en-US" sz="2000">
              <a:solidFill>
                <a:srgbClr val="DBD600"/>
              </a:solidFill>
              <a:latin typeface="Courier New" pitchFamily="49" charset="0"/>
              <a:cs typeface="Tahoma" pitchFamily="34" charset="0"/>
            </a:endParaRPr>
          </a:p>
          <a:p>
            <a:r>
              <a:rPr lang="en-US" altLang="en-US" sz="2000">
                <a:solidFill>
                  <a:srgbClr val="DBD600"/>
                </a:solidFill>
                <a:latin typeface="Courier New" pitchFamily="49" charset="0"/>
                <a:cs typeface="Tahoma" pitchFamily="34" charset="0"/>
              </a:rPr>
              <a:t>	print “$my_var : $$other_var \n”;</a:t>
            </a:r>
          </a:p>
          <a:p>
            <a:endParaRPr lang="en-US" altLang="en-US" sz="2000">
              <a:solidFill>
                <a:srgbClr val="DBD600"/>
              </a:solidFill>
              <a:latin typeface="Courier New" pitchFamily="49" charset="0"/>
              <a:cs typeface="Tahoma" pitchFamily="34" charset="0"/>
            </a:endParaRPr>
          </a:p>
          <a:p>
            <a:r>
              <a:rPr lang="en-US" altLang="en-US" sz="2000">
                <a:solidFill>
                  <a:srgbClr val="DBD600"/>
                </a:solidFill>
                <a:latin typeface="Courier New" pitchFamily="49" charset="0"/>
                <a:cs typeface="Tahoma" pitchFamily="34" charset="0"/>
              </a:rPr>
              <a:t>	$$other_var = “olleh”;</a:t>
            </a:r>
          </a:p>
          <a:p>
            <a:endParaRPr lang="en-US" altLang="en-US" sz="2000">
              <a:solidFill>
                <a:srgbClr val="DBD600"/>
              </a:solidFill>
              <a:latin typeface="Courier New" pitchFamily="49" charset="0"/>
              <a:cs typeface="Tahoma" pitchFamily="34" charset="0"/>
            </a:endParaRPr>
          </a:p>
          <a:p>
            <a:r>
              <a:rPr lang="en-US" altLang="en-US" sz="2000">
                <a:solidFill>
                  <a:srgbClr val="DBD600"/>
                </a:solidFill>
                <a:latin typeface="Courier New" pitchFamily="49" charset="0"/>
                <a:cs typeface="Tahoma" pitchFamily="34" charset="0"/>
              </a:rPr>
              <a:t>	print “$my_var : $$other_var \n”;</a:t>
            </a:r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CB4AB43-06E3-4EE0-B544-4628CA4A189F}" type="slidenum">
              <a:rPr lang="en-US" altLang="en-US" sz="1400" smtClean="0"/>
              <a:pPr eaLnBrk="1" hangingPunct="1"/>
              <a:t>18</a:t>
            </a:fld>
            <a:endParaRPr lang="en-US" altLang="en-US" sz="140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rgbClr val="DBD600"/>
                </a:solidFill>
              </a:rPr>
              <a:t>Basic Perl Programming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685800" y="1447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b="1">
                <a:solidFill>
                  <a:srgbClr val="DBD600"/>
                </a:solidFill>
                <a:latin typeface="Arial" pitchFamily="34" charset="0"/>
                <a:cs typeface="Tahoma" pitchFamily="34" charset="0"/>
              </a:rPr>
              <a:t>Explanations:</a:t>
            </a:r>
            <a:r>
              <a:rPr lang="en-US" altLang="en-US">
                <a:solidFill>
                  <a:srgbClr val="DBD600"/>
                </a:solidFill>
                <a:latin typeface="Arial" pitchFamily="34" charset="0"/>
                <a:cs typeface="Tahoma" pitchFamily="34" charset="0"/>
              </a:rPr>
              <a:t/>
            </a:r>
            <a:br>
              <a:rPr lang="en-US" altLang="en-US">
                <a:solidFill>
                  <a:srgbClr val="DBD600"/>
                </a:solidFill>
                <a:latin typeface="Arial" pitchFamily="34" charset="0"/>
                <a:cs typeface="Tahoma" pitchFamily="34" charset="0"/>
              </a:rPr>
            </a:br>
            <a:r>
              <a:rPr lang="en-US" altLang="en-US">
                <a:solidFill>
                  <a:srgbClr val="DBD600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n-US" altLang="en-US">
                <a:solidFill>
                  <a:srgbClr val="DBD600"/>
                </a:solidFill>
                <a:latin typeface="Tahoma" pitchFamily="34" charset="0"/>
                <a:cs typeface="Tahoma" pitchFamily="34" charset="0"/>
              </a:rPr>
            </a:br>
            <a:r>
              <a:rPr lang="en-US" altLang="en-US" sz="2000">
                <a:solidFill>
                  <a:srgbClr val="DBD600"/>
                </a:solidFill>
                <a:latin typeface="Courier New" pitchFamily="49" charset="0"/>
                <a:cs typeface="Tahoma" pitchFamily="34" charset="0"/>
              </a:rPr>
              <a:t>$other_var = \$my_var;</a:t>
            </a:r>
            <a:r>
              <a:rPr lang="en-US" altLang="en-US" sz="2000">
                <a:solidFill>
                  <a:srgbClr val="DBD600"/>
                </a:solidFill>
                <a:latin typeface="Tahoma" pitchFamily="34" charset="0"/>
                <a:cs typeface="Tahoma" pitchFamily="34" charset="0"/>
              </a:rPr>
              <a:t> -&gt; this will caused $other_var </a:t>
            </a:r>
            <a:br>
              <a:rPr lang="en-US" altLang="en-US" sz="2000">
                <a:solidFill>
                  <a:srgbClr val="DBD600"/>
                </a:solidFill>
                <a:latin typeface="Tahoma" pitchFamily="34" charset="0"/>
                <a:cs typeface="Tahoma" pitchFamily="34" charset="0"/>
              </a:rPr>
            </a:br>
            <a:r>
              <a:rPr lang="en-US" altLang="en-US" sz="2000">
                <a:solidFill>
                  <a:srgbClr val="DBD600"/>
                </a:solidFill>
                <a:latin typeface="Tahoma" pitchFamily="34" charset="0"/>
                <a:cs typeface="Tahoma" pitchFamily="34" charset="0"/>
              </a:rPr>
              <a:t>                                                store the address refer by </a:t>
            </a:r>
            <a:br>
              <a:rPr lang="en-US" altLang="en-US" sz="2000">
                <a:solidFill>
                  <a:srgbClr val="DBD600"/>
                </a:solidFill>
                <a:latin typeface="Tahoma" pitchFamily="34" charset="0"/>
                <a:cs typeface="Tahoma" pitchFamily="34" charset="0"/>
              </a:rPr>
            </a:br>
            <a:r>
              <a:rPr lang="en-US" altLang="en-US" sz="2000">
                <a:solidFill>
                  <a:srgbClr val="DBD600"/>
                </a:solidFill>
                <a:latin typeface="Tahoma" pitchFamily="34" charset="0"/>
                <a:cs typeface="Tahoma" pitchFamily="34" charset="0"/>
              </a:rPr>
              <a:t>                                                $my_var</a:t>
            </a:r>
          </a:p>
          <a:p>
            <a:endParaRPr lang="en-US" altLang="en-US" sz="2000">
              <a:solidFill>
                <a:srgbClr val="DBD600"/>
              </a:solidFill>
              <a:latin typeface="Tahoma" pitchFamily="34" charset="0"/>
              <a:cs typeface="Tahoma" pitchFamily="34" charset="0"/>
            </a:endParaRPr>
          </a:p>
          <a:p>
            <a:r>
              <a:rPr lang="en-US" altLang="en-US" sz="2000">
                <a:solidFill>
                  <a:srgbClr val="DBD600"/>
                </a:solidFill>
                <a:latin typeface="Tahoma" pitchFamily="34" charset="0"/>
                <a:cs typeface="Tahoma" pitchFamily="34" charset="0"/>
              </a:rPr>
              <a:t>	</a:t>
            </a:r>
            <a:r>
              <a:rPr lang="en-US" altLang="en-US" sz="2000">
                <a:solidFill>
                  <a:srgbClr val="DBD600"/>
                </a:solidFill>
                <a:latin typeface="Courier New" pitchFamily="49" charset="0"/>
                <a:cs typeface="Tahoma" pitchFamily="34" charset="0"/>
              </a:rPr>
              <a:t>$$other_var;</a:t>
            </a:r>
            <a:r>
              <a:rPr lang="en-US" altLang="en-US" sz="2000">
                <a:solidFill>
                  <a:srgbClr val="DBD600"/>
                </a:solidFill>
                <a:latin typeface="Tahoma" pitchFamily="34" charset="0"/>
                <a:cs typeface="Tahoma" pitchFamily="34" charset="0"/>
              </a:rPr>
              <a:t> -&gt; this is the way we assign/access the value</a:t>
            </a:r>
          </a:p>
          <a:p>
            <a:r>
              <a:rPr lang="en-US" altLang="en-US" sz="2000">
                <a:solidFill>
                  <a:srgbClr val="DBD600"/>
                </a:solidFill>
                <a:latin typeface="Tahoma" pitchFamily="34" charset="0"/>
                <a:cs typeface="Tahoma" pitchFamily="34" charset="0"/>
              </a:rPr>
              <a:t>			         stored by the address</a:t>
            </a:r>
          </a:p>
          <a:p>
            <a:endParaRPr lang="en-US" altLang="en-US" sz="2000">
              <a:solidFill>
                <a:srgbClr val="DBD600"/>
              </a:solidFill>
              <a:latin typeface="Tahoma" pitchFamily="34" charset="0"/>
              <a:cs typeface="Tahoma" pitchFamily="34" charset="0"/>
            </a:endParaRPr>
          </a:p>
          <a:p>
            <a:r>
              <a:rPr lang="en-US" altLang="en-US" sz="2000">
                <a:solidFill>
                  <a:srgbClr val="DBD600"/>
                </a:solidFill>
                <a:latin typeface="Tahoma" pitchFamily="34" charset="0"/>
                <a:cs typeface="Tahoma" pitchFamily="34" charset="0"/>
              </a:rPr>
              <a:t>	</a:t>
            </a:r>
            <a:r>
              <a:rPr lang="en-US" altLang="en-US" sz="2000">
                <a:solidFill>
                  <a:srgbClr val="DBD600"/>
                </a:solidFill>
                <a:latin typeface="Courier New" pitchFamily="49" charset="0"/>
                <a:cs typeface="Tahoma" pitchFamily="34" charset="0"/>
              </a:rPr>
              <a:t>$$other_var = “olleh”;</a:t>
            </a:r>
            <a:r>
              <a:rPr lang="en-US" altLang="en-US" sz="2000">
                <a:solidFill>
                  <a:srgbClr val="DBD600"/>
                </a:solidFill>
                <a:latin typeface="Tahoma" pitchFamily="34" charset="0"/>
                <a:cs typeface="Tahoma" pitchFamily="34" charset="0"/>
              </a:rPr>
              <a:t> -&gt; this will caused address refer </a:t>
            </a:r>
            <a:br>
              <a:rPr lang="en-US" altLang="en-US" sz="2000">
                <a:solidFill>
                  <a:srgbClr val="DBD600"/>
                </a:solidFill>
                <a:latin typeface="Tahoma" pitchFamily="34" charset="0"/>
                <a:cs typeface="Tahoma" pitchFamily="34" charset="0"/>
              </a:rPr>
            </a:br>
            <a:r>
              <a:rPr lang="en-US" altLang="en-US" sz="2000">
                <a:solidFill>
                  <a:srgbClr val="DBD600"/>
                </a:solidFill>
                <a:latin typeface="Tahoma" pitchFamily="34" charset="0"/>
                <a:cs typeface="Tahoma" pitchFamily="34" charset="0"/>
              </a:rPr>
              <a:t>                                               by both $my_var &amp; $other_var</a:t>
            </a:r>
            <a:br>
              <a:rPr lang="en-US" altLang="en-US" sz="2000">
                <a:solidFill>
                  <a:srgbClr val="DBD600"/>
                </a:solidFill>
                <a:latin typeface="Tahoma" pitchFamily="34" charset="0"/>
                <a:cs typeface="Tahoma" pitchFamily="34" charset="0"/>
              </a:rPr>
            </a:br>
            <a:r>
              <a:rPr lang="en-US" altLang="en-US" sz="2000">
                <a:solidFill>
                  <a:srgbClr val="DBD600"/>
                </a:solidFill>
                <a:latin typeface="Tahoma" pitchFamily="34" charset="0"/>
                <a:cs typeface="Tahoma" pitchFamily="34" charset="0"/>
              </a:rPr>
              <a:t>                                               had a new value (“olleh”)</a:t>
            </a:r>
          </a:p>
          <a:p>
            <a:endParaRPr lang="en-US" altLang="en-US" sz="2000">
              <a:solidFill>
                <a:srgbClr val="DBD600"/>
              </a:solidFill>
              <a:latin typeface="Tahoma" pitchFamily="34" charset="0"/>
              <a:cs typeface="Tahoma" pitchFamily="34" charset="0"/>
            </a:endParaRPr>
          </a:p>
          <a:p>
            <a:r>
              <a:rPr lang="en-US" altLang="en-US" sz="2000">
                <a:solidFill>
                  <a:srgbClr val="DBD600"/>
                </a:solidFill>
                <a:latin typeface="Tahoma" pitchFamily="34" charset="0"/>
                <a:cs typeface="Tahoma" pitchFamily="34" charset="0"/>
              </a:rPr>
              <a:t>	</a:t>
            </a: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A01B16D-2DE0-4054-85A1-DB58E359307E}" type="slidenum">
              <a:rPr lang="en-US" altLang="en-US" sz="1400" smtClean="0"/>
              <a:pPr eaLnBrk="1" hangingPunct="1"/>
              <a:t>19</a:t>
            </a:fld>
            <a:endParaRPr lang="en-US" altLang="en-US" sz="140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DBD600"/>
                </a:solidFill>
              </a:rPr>
              <a:t>Getting Perl</a:t>
            </a:r>
            <a:endParaRPr lang="en-US" altLang="en-US" smtClean="0">
              <a:solidFill>
                <a:srgbClr val="FFFF00"/>
              </a:solidFill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DBD600"/>
                </a:solidFill>
              </a:rPr>
              <a:t>In Linux/Unix OS it has become a standard package installed</a:t>
            </a:r>
          </a:p>
          <a:p>
            <a:r>
              <a:rPr lang="en-US" altLang="en-US" smtClean="0">
                <a:solidFill>
                  <a:srgbClr val="DBD600"/>
                </a:solidFill>
              </a:rPr>
              <a:t>For Windows OS get it from:</a:t>
            </a:r>
          </a:p>
          <a:p>
            <a:pPr lvl="1"/>
            <a:r>
              <a:rPr lang="en-US" altLang="en-US" smtClean="0">
                <a:solidFill>
                  <a:srgbClr val="DBD600"/>
                </a:solidFill>
              </a:rPr>
              <a:t>http://www.activestate.com/</a:t>
            </a:r>
          </a:p>
          <a:p>
            <a:pPr lvl="1"/>
            <a:r>
              <a:rPr lang="en-US" altLang="en-US" smtClean="0">
                <a:solidFill>
                  <a:srgbClr val="DBD600"/>
                </a:solidFill>
              </a:rPr>
              <a:t>http://strawberryperl.com/</a:t>
            </a:r>
          </a:p>
        </p:txBody>
      </p:sp>
      <p:sp>
        <p:nvSpPr>
          <p:cNvPr id="307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F5FED8B-E5C6-4468-A02D-BB31F086D5F0}" type="slidenum">
              <a:rPr lang="en-US" altLang="en-US" sz="1400" smtClean="0"/>
              <a:pPr eaLnBrk="1" hangingPunct="1"/>
              <a:t>2</a:t>
            </a:fld>
            <a:endParaRPr lang="en-US" altLang="en-US" sz="140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rgbClr val="DBD600"/>
                </a:solidFill>
              </a:rPr>
              <a:t>Basic Perl Programming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685800" y="1447800"/>
            <a:ext cx="7772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>
                <a:solidFill>
                  <a:srgbClr val="DBD600"/>
                </a:solidFill>
                <a:latin typeface="Tahoma" pitchFamily="34" charset="0"/>
                <a:cs typeface="Tahoma" pitchFamily="34" charset="0"/>
              </a:rPr>
              <a:t>Referencing &amp; de-referencing array &amp; hash:</a:t>
            </a:r>
            <a:br>
              <a:rPr lang="en-US" altLang="en-US">
                <a:solidFill>
                  <a:srgbClr val="DBD600"/>
                </a:solidFill>
                <a:latin typeface="Tahoma" pitchFamily="34" charset="0"/>
                <a:cs typeface="Tahoma" pitchFamily="34" charset="0"/>
              </a:rPr>
            </a:br>
            <a:r>
              <a:rPr lang="en-US" altLang="en-US">
                <a:solidFill>
                  <a:srgbClr val="DBD600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n-US" altLang="en-US">
                <a:solidFill>
                  <a:srgbClr val="DBD600"/>
                </a:solidFill>
                <a:latin typeface="Tahoma" pitchFamily="34" charset="0"/>
                <a:cs typeface="Tahoma" pitchFamily="34" charset="0"/>
              </a:rPr>
            </a:br>
            <a:r>
              <a:rPr lang="en-US" altLang="en-US" sz="1800">
                <a:solidFill>
                  <a:srgbClr val="DBD600"/>
                </a:solidFill>
                <a:latin typeface="Courier New" pitchFamily="49" charset="0"/>
                <a:cs typeface="Tahoma" pitchFamily="34" charset="0"/>
              </a:rPr>
              <a:t>@my_array = (“One”, “Two”);</a:t>
            </a:r>
            <a:br>
              <a:rPr lang="en-US" altLang="en-US" sz="1800">
                <a:solidFill>
                  <a:srgbClr val="DBD600"/>
                </a:solidFill>
                <a:latin typeface="Courier New" pitchFamily="49" charset="0"/>
                <a:cs typeface="Tahoma" pitchFamily="34" charset="0"/>
              </a:rPr>
            </a:br>
            <a:r>
              <a:rPr lang="en-US" altLang="en-US" sz="1800">
                <a:solidFill>
                  <a:srgbClr val="DBD600"/>
                </a:solidFill>
                <a:latin typeface="Courier New" pitchFamily="49" charset="0"/>
                <a:cs typeface="Tahoma" pitchFamily="34" charset="0"/>
              </a:rPr>
              <a:t>%my_hash = (1 =&gt; “One”, 2 =&gt; “Two”);</a:t>
            </a:r>
            <a:br>
              <a:rPr lang="en-US" altLang="en-US" sz="1800">
                <a:solidFill>
                  <a:srgbClr val="DBD600"/>
                </a:solidFill>
                <a:latin typeface="Courier New" pitchFamily="49" charset="0"/>
                <a:cs typeface="Tahoma" pitchFamily="34" charset="0"/>
              </a:rPr>
            </a:br>
            <a:r>
              <a:rPr lang="en-US" altLang="en-US" sz="1800">
                <a:solidFill>
                  <a:srgbClr val="DBD600"/>
                </a:solidFill>
                <a:latin typeface="Courier New" pitchFamily="49" charset="0"/>
                <a:cs typeface="Tahoma" pitchFamily="34" charset="0"/>
              </a:rPr>
              <a:t/>
            </a:r>
            <a:br>
              <a:rPr lang="en-US" altLang="en-US" sz="1800">
                <a:solidFill>
                  <a:srgbClr val="DBD600"/>
                </a:solidFill>
                <a:latin typeface="Courier New" pitchFamily="49" charset="0"/>
                <a:cs typeface="Tahoma" pitchFamily="34" charset="0"/>
              </a:rPr>
            </a:br>
            <a:r>
              <a:rPr lang="en-US" altLang="en-US" sz="1800">
                <a:solidFill>
                  <a:srgbClr val="DBD600"/>
                </a:solidFill>
                <a:latin typeface="Courier New" pitchFamily="49" charset="0"/>
                <a:cs typeface="Tahoma" pitchFamily="34" charset="0"/>
              </a:rPr>
              <a:t>$array_ref = \@my_array;</a:t>
            </a:r>
            <a:br>
              <a:rPr lang="en-US" altLang="en-US" sz="1800">
                <a:solidFill>
                  <a:srgbClr val="DBD600"/>
                </a:solidFill>
                <a:latin typeface="Courier New" pitchFamily="49" charset="0"/>
                <a:cs typeface="Tahoma" pitchFamily="34" charset="0"/>
              </a:rPr>
            </a:br>
            <a:r>
              <a:rPr lang="en-US" altLang="en-US" sz="1800">
                <a:solidFill>
                  <a:srgbClr val="DBD600"/>
                </a:solidFill>
                <a:latin typeface="Courier New" pitchFamily="49" charset="0"/>
                <a:cs typeface="Tahoma" pitchFamily="34" charset="0"/>
              </a:rPr>
              <a:t>$hash_ref = \%my_hash;</a:t>
            </a:r>
            <a:br>
              <a:rPr lang="en-US" altLang="en-US" sz="1800">
                <a:solidFill>
                  <a:srgbClr val="DBD600"/>
                </a:solidFill>
                <a:latin typeface="Courier New" pitchFamily="49" charset="0"/>
                <a:cs typeface="Tahoma" pitchFamily="34" charset="0"/>
              </a:rPr>
            </a:br>
            <a:r>
              <a:rPr lang="en-US" altLang="en-US" sz="1800">
                <a:solidFill>
                  <a:srgbClr val="DBD600"/>
                </a:solidFill>
                <a:latin typeface="Courier New" pitchFamily="49" charset="0"/>
                <a:cs typeface="Tahoma" pitchFamily="34" charset="0"/>
              </a:rPr>
              <a:t/>
            </a:r>
            <a:br>
              <a:rPr lang="en-US" altLang="en-US" sz="1800">
                <a:solidFill>
                  <a:srgbClr val="DBD600"/>
                </a:solidFill>
                <a:latin typeface="Courier New" pitchFamily="49" charset="0"/>
                <a:cs typeface="Tahoma" pitchFamily="34" charset="0"/>
              </a:rPr>
            </a:br>
            <a:r>
              <a:rPr lang="en-US" altLang="en-US" sz="1800" b="1">
                <a:solidFill>
                  <a:srgbClr val="DBD600"/>
                </a:solidFill>
                <a:latin typeface="Courier New" pitchFamily="49" charset="0"/>
                <a:cs typeface="Tahoma" pitchFamily="34" charset="0"/>
              </a:rPr>
              <a:t>#de-referencing array &amp; hash</a:t>
            </a:r>
            <a:r>
              <a:rPr lang="en-US" altLang="en-US" sz="1800">
                <a:solidFill>
                  <a:srgbClr val="DBD600"/>
                </a:solidFill>
                <a:latin typeface="Courier New" pitchFamily="49" charset="0"/>
                <a:cs typeface="Tahoma" pitchFamily="34" charset="0"/>
              </a:rPr>
              <a:t/>
            </a:r>
            <a:br>
              <a:rPr lang="en-US" altLang="en-US" sz="1800">
                <a:solidFill>
                  <a:srgbClr val="DBD600"/>
                </a:solidFill>
                <a:latin typeface="Courier New" pitchFamily="49" charset="0"/>
                <a:cs typeface="Tahoma" pitchFamily="34" charset="0"/>
              </a:rPr>
            </a:br>
            <a:r>
              <a:rPr lang="en-US" altLang="en-US" sz="1800">
                <a:solidFill>
                  <a:srgbClr val="DBD600"/>
                </a:solidFill>
                <a:latin typeface="Courier New" pitchFamily="49" charset="0"/>
                <a:cs typeface="Tahoma" pitchFamily="34" charset="0"/>
              </a:rPr>
              <a:t>${$array_ref}[0] </a:t>
            </a:r>
            <a:r>
              <a:rPr lang="en-US" altLang="en-US" sz="1800" b="1">
                <a:solidFill>
                  <a:srgbClr val="DBD600"/>
                </a:solidFill>
                <a:latin typeface="Arial" pitchFamily="34" charset="0"/>
                <a:cs typeface="Tahoma" pitchFamily="34" charset="0"/>
              </a:rPr>
              <a:t>or</a:t>
            </a:r>
            <a:r>
              <a:rPr lang="en-US" altLang="en-US" sz="1800">
                <a:solidFill>
                  <a:srgbClr val="DBD600"/>
                </a:solidFill>
                <a:latin typeface="Courier New" pitchFamily="49" charset="0"/>
                <a:cs typeface="Tahoma" pitchFamily="34" charset="0"/>
              </a:rPr>
              <a:t> $array_ref-&gt;[0];</a:t>
            </a:r>
            <a:r>
              <a:rPr lang="en-US" altLang="en-US" sz="1800">
                <a:solidFill>
                  <a:srgbClr val="DBD600"/>
                </a:solidFill>
                <a:latin typeface="Tahoma" pitchFamily="34" charset="0"/>
                <a:cs typeface="Tahoma" pitchFamily="34" charset="0"/>
              </a:rPr>
              <a:t> 	</a:t>
            </a:r>
            <a:br>
              <a:rPr lang="en-US" altLang="en-US" sz="1800">
                <a:solidFill>
                  <a:srgbClr val="DBD600"/>
                </a:solidFill>
                <a:latin typeface="Tahoma" pitchFamily="34" charset="0"/>
                <a:cs typeface="Tahoma" pitchFamily="34" charset="0"/>
              </a:rPr>
            </a:br>
            <a:r>
              <a:rPr lang="en-US" altLang="en-US" sz="1800">
                <a:solidFill>
                  <a:srgbClr val="DBD600"/>
                </a:solidFill>
                <a:latin typeface="Courier New" pitchFamily="49" charset="0"/>
                <a:cs typeface="Tahoma" pitchFamily="34" charset="0"/>
              </a:rPr>
              <a:t>${$hash_ref}{2} </a:t>
            </a:r>
            <a:r>
              <a:rPr lang="en-US" altLang="en-US" sz="1800" b="1">
                <a:solidFill>
                  <a:srgbClr val="DBD600"/>
                </a:solidFill>
                <a:latin typeface="Arial" pitchFamily="34" charset="0"/>
                <a:cs typeface="Tahoma" pitchFamily="34" charset="0"/>
              </a:rPr>
              <a:t>or</a:t>
            </a:r>
            <a:r>
              <a:rPr lang="en-US" altLang="en-US" sz="1800">
                <a:solidFill>
                  <a:srgbClr val="DBD600"/>
                </a:solidFill>
                <a:latin typeface="Courier New" pitchFamily="49" charset="0"/>
                <a:cs typeface="Tahoma" pitchFamily="34" charset="0"/>
              </a:rPr>
              <a:t> $hash_ref-&gt;{2};</a:t>
            </a:r>
            <a:r>
              <a:rPr lang="en-US" altLang="en-US" sz="1800">
                <a:solidFill>
                  <a:srgbClr val="DBD6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sz="2000">
                <a:solidFill>
                  <a:srgbClr val="DBD600"/>
                </a:solidFill>
                <a:latin typeface="Tahoma" pitchFamily="34" charset="0"/>
                <a:cs typeface="Tahoma" pitchFamily="34" charset="0"/>
              </a:rPr>
              <a:t>	</a:t>
            </a:r>
          </a:p>
          <a:p>
            <a:pPr>
              <a:buFontTx/>
              <a:buChar char="•"/>
            </a:pPr>
            <a:endParaRPr lang="en-US" altLang="en-US" sz="2000">
              <a:solidFill>
                <a:srgbClr val="DBD600"/>
              </a:solidFill>
              <a:latin typeface="Tahoma" pitchFamily="34" charset="0"/>
              <a:cs typeface="Tahoma" pitchFamily="34" charset="0"/>
            </a:endParaRPr>
          </a:p>
          <a:p>
            <a:r>
              <a:rPr lang="en-US" altLang="en-US" sz="1800" b="1">
                <a:solidFill>
                  <a:srgbClr val="DBD600"/>
                </a:solidFill>
                <a:latin typeface="Courier New" pitchFamily="49" charset="0"/>
                <a:cs typeface="Tahoma" pitchFamily="34" charset="0"/>
              </a:rPr>
              <a:t>  #copy array &amp; hash from reference</a:t>
            </a:r>
          </a:p>
          <a:p>
            <a:r>
              <a:rPr lang="en-US" altLang="en-US" sz="1800" b="1">
                <a:solidFill>
                  <a:srgbClr val="DBD600"/>
                </a:solidFill>
                <a:latin typeface="Courier New" pitchFamily="49" charset="0"/>
                <a:cs typeface="Tahoma" pitchFamily="34" charset="0"/>
              </a:rPr>
              <a:t>  </a:t>
            </a:r>
            <a:r>
              <a:rPr lang="en-US" altLang="en-US" sz="1800">
                <a:solidFill>
                  <a:srgbClr val="DBD600"/>
                </a:solidFill>
                <a:latin typeface="Courier New" pitchFamily="49" charset="0"/>
                <a:cs typeface="Tahoma" pitchFamily="34" charset="0"/>
              </a:rPr>
              <a:t>@other_array = @{$array_ref};</a:t>
            </a:r>
          </a:p>
          <a:p>
            <a:r>
              <a:rPr lang="en-US" altLang="en-US" sz="1800">
                <a:solidFill>
                  <a:srgbClr val="DBD600"/>
                </a:solidFill>
                <a:latin typeface="Courier New" pitchFamily="49" charset="0"/>
                <a:cs typeface="Tahoma" pitchFamily="34" charset="0"/>
              </a:rPr>
              <a:t>  %other_hash = %{$hash_ref};</a:t>
            </a:r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BD4DD78-AE53-48C1-96A4-5F83F658C17B}" type="slidenum">
              <a:rPr lang="en-US" altLang="en-US" sz="1400" smtClean="0"/>
              <a:pPr eaLnBrk="1" hangingPunct="1"/>
              <a:t>20</a:t>
            </a:fld>
            <a:endParaRPr lang="en-US" altLang="en-US" sz="140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219200"/>
            <a:ext cx="8153400" cy="609600"/>
          </a:xfrm>
        </p:spPr>
        <p:txBody>
          <a:bodyPr/>
          <a:lstStyle/>
          <a:p>
            <a:pPr algn="l" eaLnBrk="1" hangingPunct="1"/>
            <a:r>
              <a:rPr lang="en-US" altLang="en-US" sz="2000" b="1" smtClean="0">
                <a:solidFill>
                  <a:srgbClr val="DBD600"/>
                </a:solidFill>
                <a:latin typeface="Arial" pitchFamily="34" charset="0"/>
                <a:cs typeface="Times New Roman" pitchFamily="18" charset="0"/>
              </a:rPr>
              <a:t>Loop and control statement</a:t>
            </a:r>
            <a:endParaRPr lang="en-US" altLang="en-US" b="1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algn="l" eaLnBrk="1" hangingPunct="1"/>
            <a:endParaRPr lang="en-US" altLang="en-US" b="1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914400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rgbClr val="DBD600"/>
                </a:solidFill>
              </a:rPr>
              <a:t>Basic Perl Programming</a:t>
            </a:r>
          </a:p>
        </p:txBody>
      </p:sp>
      <p:grpSp>
        <p:nvGrpSpPr>
          <p:cNvPr id="22532" name="Group 43"/>
          <p:cNvGrpSpPr>
            <a:grpSpLocks/>
          </p:cNvGrpSpPr>
          <p:nvPr/>
        </p:nvGrpSpPr>
        <p:grpSpPr bwMode="auto">
          <a:xfrm>
            <a:off x="228600" y="1828800"/>
            <a:ext cx="8915400" cy="3971925"/>
            <a:chOff x="-3" y="-3"/>
            <a:chExt cx="3720" cy="2502"/>
          </a:xfrm>
        </p:grpSpPr>
        <p:grpSp>
          <p:nvGrpSpPr>
            <p:cNvPr id="22534" name="Group 41"/>
            <p:cNvGrpSpPr>
              <a:grpSpLocks/>
            </p:cNvGrpSpPr>
            <p:nvPr/>
          </p:nvGrpSpPr>
          <p:grpSpPr bwMode="auto">
            <a:xfrm>
              <a:off x="0" y="0"/>
              <a:ext cx="3714" cy="2496"/>
              <a:chOff x="0" y="0"/>
              <a:chExt cx="3714" cy="2496"/>
            </a:xfrm>
          </p:grpSpPr>
          <p:grpSp>
            <p:nvGrpSpPr>
              <p:cNvPr id="22536" name="Group 18"/>
              <p:cNvGrpSpPr>
                <a:grpSpLocks/>
              </p:cNvGrpSpPr>
              <p:nvPr/>
            </p:nvGrpSpPr>
            <p:grpSpPr bwMode="auto">
              <a:xfrm>
                <a:off x="0" y="0"/>
                <a:ext cx="1569" cy="384"/>
                <a:chOff x="0" y="0"/>
                <a:chExt cx="1569" cy="384"/>
              </a:xfrm>
            </p:grpSpPr>
            <p:sp>
              <p:nvSpPr>
                <p:cNvPr id="22570" name="Rectangle 5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483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400" b="1">
                      <a:solidFill>
                        <a:srgbClr val="DBD600"/>
                      </a:solidFill>
                      <a:latin typeface="Courier New" pitchFamily="49" charset="0"/>
                      <a:cs typeface="Courier New" pitchFamily="49" charset="0"/>
                    </a:rPr>
                    <a:t>if (…){}</a:t>
                  </a:r>
                  <a:endParaRPr lang="en-US" altLang="en-US" sz="1400" b="1">
                    <a:solidFill>
                      <a:srgbClr val="DBD600"/>
                    </a:solidFill>
                    <a:cs typeface="Times New Roman" pitchFamily="18" charset="0"/>
                  </a:endParaRPr>
                </a:p>
                <a:p>
                  <a:endParaRPr lang="en-US" altLang="en-US" sz="1400" b="1">
                    <a:solidFill>
                      <a:srgbClr val="DBD600"/>
                    </a:solidFill>
                  </a:endParaRPr>
                </a:p>
              </p:txBody>
            </p:sp>
            <p:sp>
              <p:nvSpPr>
                <p:cNvPr id="22571" name="Rectangle 1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569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22537" name="Group 20"/>
              <p:cNvGrpSpPr>
                <a:grpSpLocks/>
              </p:cNvGrpSpPr>
              <p:nvPr/>
            </p:nvGrpSpPr>
            <p:grpSpPr bwMode="auto">
              <a:xfrm>
                <a:off x="1569" y="0"/>
                <a:ext cx="2145" cy="384"/>
                <a:chOff x="1569" y="0"/>
                <a:chExt cx="2145" cy="384"/>
              </a:xfrm>
            </p:grpSpPr>
            <p:sp>
              <p:nvSpPr>
                <p:cNvPr id="22568" name="Rectangle 6"/>
                <p:cNvSpPr>
                  <a:spLocks noChangeArrowheads="1"/>
                </p:cNvSpPr>
                <p:nvPr/>
              </p:nvSpPr>
              <p:spPr bwMode="auto">
                <a:xfrm>
                  <a:off x="1612" y="0"/>
                  <a:ext cx="2059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400" b="1">
                      <a:solidFill>
                        <a:srgbClr val="DBD600"/>
                      </a:solidFill>
                      <a:latin typeface="Tahoma" pitchFamily="34" charset="0"/>
                      <a:cs typeface="Tahoma" pitchFamily="34" charset="0"/>
                    </a:rPr>
                    <a:t>Executes when a specified condition is true</a:t>
                  </a:r>
                  <a:endParaRPr lang="en-US" altLang="en-US" sz="1400" b="1">
                    <a:solidFill>
                      <a:srgbClr val="DBD600"/>
                    </a:solidFill>
                    <a:cs typeface="Times New Roman" pitchFamily="18" charset="0"/>
                  </a:endParaRPr>
                </a:p>
                <a:p>
                  <a:endParaRPr lang="en-US" altLang="en-US" sz="1400" b="1">
                    <a:solidFill>
                      <a:srgbClr val="DBD600"/>
                    </a:solidFill>
                  </a:endParaRPr>
                </a:p>
              </p:txBody>
            </p:sp>
            <p:sp>
              <p:nvSpPr>
                <p:cNvPr id="22569" name="Rectangle 19"/>
                <p:cNvSpPr>
                  <a:spLocks noChangeArrowheads="1"/>
                </p:cNvSpPr>
                <p:nvPr/>
              </p:nvSpPr>
              <p:spPr bwMode="auto">
                <a:xfrm>
                  <a:off x="1569" y="0"/>
                  <a:ext cx="2145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22538" name="Group 22"/>
              <p:cNvGrpSpPr>
                <a:grpSpLocks/>
              </p:cNvGrpSpPr>
              <p:nvPr/>
            </p:nvGrpSpPr>
            <p:grpSpPr bwMode="auto">
              <a:xfrm>
                <a:off x="0" y="384"/>
                <a:ext cx="1569" cy="384"/>
                <a:chOff x="0" y="384"/>
                <a:chExt cx="1569" cy="384"/>
              </a:xfrm>
            </p:grpSpPr>
            <p:sp>
              <p:nvSpPr>
                <p:cNvPr id="22566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384"/>
                  <a:ext cx="1483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400" b="1">
                      <a:solidFill>
                        <a:srgbClr val="DBD600"/>
                      </a:solidFill>
                      <a:latin typeface="Courier New" pitchFamily="49" charset="0"/>
                      <a:cs typeface="Courier New" pitchFamily="49" charset="0"/>
                    </a:rPr>
                    <a:t>if (…) {} else {}</a:t>
                  </a:r>
                  <a:endParaRPr lang="en-US" altLang="en-US" sz="1400" b="1">
                    <a:solidFill>
                      <a:srgbClr val="DBD600"/>
                    </a:solidFill>
                    <a:cs typeface="Times New Roman" pitchFamily="18" charset="0"/>
                  </a:endParaRPr>
                </a:p>
                <a:p>
                  <a:endParaRPr lang="en-US" altLang="en-US" sz="1400" b="1">
                    <a:solidFill>
                      <a:srgbClr val="DBD600"/>
                    </a:solidFill>
                  </a:endParaRPr>
                </a:p>
              </p:txBody>
            </p:sp>
            <p:sp>
              <p:nvSpPr>
                <p:cNvPr id="22567" name="Rectangle 21"/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1569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22539" name="Group 24"/>
              <p:cNvGrpSpPr>
                <a:grpSpLocks/>
              </p:cNvGrpSpPr>
              <p:nvPr/>
            </p:nvGrpSpPr>
            <p:grpSpPr bwMode="auto">
              <a:xfrm>
                <a:off x="1569" y="384"/>
                <a:ext cx="2145" cy="384"/>
                <a:chOff x="1569" y="384"/>
                <a:chExt cx="2145" cy="384"/>
              </a:xfrm>
            </p:grpSpPr>
            <p:sp>
              <p:nvSpPr>
                <p:cNvPr id="22564" name="Rectangle 8"/>
                <p:cNvSpPr>
                  <a:spLocks noChangeArrowheads="1"/>
                </p:cNvSpPr>
                <p:nvPr/>
              </p:nvSpPr>
              <p:spPr bwMode="auto">
                <a:xfrm>
                  <a:off x="1612" y="384"/>
                  <a:ext cx="2059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400" b="1">
                      <a:solidFill>
                        <a:srgbClr val="DBD600"/>
                      </a:solidFill>
                      <a:latin typeface="Tahoma" pitchFamily="34" charset="0"/>
                      <a:cs typeface="Tahoma" pitchFamily="34" charset="0"/>
                    </a:rPr>
                    <a:t>Chooses between two alternatives</a:t>
                  </a:r>
                  <a:endParaRPr lang="en-US" altLang="en-US" sz="1400" b="1">
                    <a:solidFill>
                      <a:srgbClr val="DBD600"/>
                    </a:solidFill>
                    <a:cs typeface="Times New Roman" pitchFamily="18" charset="0"/>
                  </a:endParaRPr>
                </a:p>
                <a:p>
                  <a:endParaRPr lang="en-US" altLang="en-US" sz="1400" b="1">
                    <a:solidFill>
                      <a:srgbClr val="DBD600"/>
                    </a:solidFill>
                  </a:endParaRPr>
                </a:p>
              </p:txBody>
            </p:sp>
            <p:sp>
              <p:nvSpPr>
                <p:cNvPr id="22565" name="Rectangle 23"/>
                <p:cNvSpPr>
                  <a:spLocks noChangeArrowheads="1"/>
                </p:cNvSpPr>
                <p:nvPr/>
              </p:nvSpPr>
              <p:spPr bwMode="auto">
                <a:xfrm>
                  <a:off x="1569" y="384"/>
                  <a:ext cx="2145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22540" name="Group 26"/>
              <p:cNvGrpSpPr>
                <a:grpSpLocks/>
              </p:cNvGrpSpPr>
              <p:nvPr/>
            </p:nvGrpSpPr>
            <p:grpSpPr bwMode="auto">
              <a:xfrm>
                <a:off x="0" y="768"/>
                <a:ext cx="1569" cy="384"/>
                <a:chOff x="0" y="768"/>
                <a:chExt cx="1569" cy="384"/>
              </a:xfrm>
            </p:grpSpPr>
            <p:sp>
              <p:nvSpPr>
                <p:cNvPr id="22562" name="Rectangle 9"/>
                <p:cNvSpPr>
                  <a:spLocks noChangeArrowheads="1"/>
                </p:cNvSpPr>
                <p:nvPr/>
              </p:nvSpPr>
              <p:spPr bwMode="auto">
                <a:xfrm>
                  <a:off x="43" y="768"/>
                  <a:ext cx="1483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400" b="1">
                      <a:solidFill>
                        <a:srgbClr val="DBD600"/>
                      </a:solidFill>
                      <a:latin typeface="Courier New" pitchFamily="49" charset="0"/>
                      <a:cs typeface="Courier New" pitchFamily="49" charset="0"/>
                    </a:rPr>
                    <a:t>if (…){} elsif() {} else {} </a:t>
                  </a:r>
                  <a:endParaRPr lang="en-US" altLang="en-US" sz="1400" b="1">
                    <a:solidFill>
                      <a:srgbClr val="DBD600"/>
                    </a:solidFill>
                    <a:cs typeface="Times New Roman" pitchFamily="18" charset="0"/>
                  </a:endParaRPr>
                </a:p>
                <a:p>
                  <a:endParaRPr lang="en-US" altLang="en-US" sz="1400" b="1">
                    <a:solidFill>
                      <a:srgbClr val="DBD600"/>
                    </a:solidFill>
                  </a:endParaRPr>
                </a:p>
              </p:txBody>
            </p:sp>
            <p:sp>
              <p:nvSpPr>
                <p:cNvPr id="22563" name="Rectangle 25"/>
                <p:cNvSpPr>
                  <a:spLocks noChangeArrowheads="1"/>
                </p:cNvSpPr>
                <p:nvPr/>
              </p:nvSpPr>
              <p:spPr bwMode="auto">
                <a:xfrm>
                  <a:off x="0" y="768"/>
                  <a:ext cx="1569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22541" name="Group 28"/>
              <p:cNvGrpSpPr>
                <a:grpSpLocks/>
              </p:cNvGrpSpPr>
              <p:nvPr/>
            </p:nvGrpSpPr>
            <p:grpSpPr bwMode="auto">
              <a:xfrm>
                <a:off x="1569" y="768"/>
                <a:ext cx="2145" cy="384"/>
                <a:chOff x="1569" y="768"/>
                <a:chExt cx="2145" cy="384"/>
              </a:xfrm>
            </p:grpSpPr>
            <p:sp>
              <p:nvSpPr>
                <p:cNvPr id="22560" name="Rectangle 10"/>
                <p:cNvSpPr>
                  <a:spLocks noChangeArrowheads="1"/>
                </p:cNvSpPr>
                <p:nvPr/>
              </p:nvSpPr>
              <p:spPr bwMode="auto">
                <a:xfrm>
                  <a:off x="1612" y="768"/>
                  <a:ext cx="2059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400" b="1">
                      <a:solidFill>
                        <a:srgbClr val="DBD600"/>
                      </a:solidFill>
                      <a:latin typeface="Tahoma" pitchFamily="34" charset="0"/>
                      <a:cs typeface="Tahoma" pitchFamily="34" charset="0"/>
                    </a:rPr>
                    <a:t>Chooses between more than two alternatives</a:t>
                  </a:r>
                  <a:endParaRPr lang="en-US" altLang="en-US" sz="1400" b="1">
                    <a:solidFill>
                      <a:srgbClr val="DBD600"/>
                    </a:solidFill>
                    <a:cs typeface="Times New Roman" pitchFamily="18" charset="0"/>
                  </a:endParaRPr>
                </a:p>
                <a:p>
                  <a:endParaRPr lang="en-US" altLang="en-US" sz="1400" b="1">
                    <a:solidFill>
                      <a:srgbClr val="DBD600"/>
                    </a:solidFill>
                  </a:endParaRPr>
                </a:p>
              </p:txBody>
            </p:sp>
            <p:sp>
              <p:nvSpPr>
                <p:cNvPr id="22561" name="Rectangle 27"/>
                <p:cNvSpPr>
                  <a:spLocks noChangeArrowheads="1"/>
                </p:cNvSpPr>
                <p:nvPr/>
              </p:nvSpPr>
              <p:spPr bwMode="auto">
                <a:xfrm>
                  <a:off x="1569" y="768"/>
                  <a:ext cx="2145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22542" name="Group 30"/>
              <p:cNvGrpSpPr>
                <a:grpSpLocks/>
              </p:cNvGrpSpPr>
              <p:nvPr/>
            </p:nvGrpSpPr>
            <p:grpSpPr bwMode="auto">
              <a:xfrm>
                <a:off x="0" y="1152"/>
                <a:ext cx="1569" cy="480"/>
                <a:chOff x="0" y="1152"/>
                <a:chExt cx="1569" cy="480"/>
              </a:xfrm>
            </p:grpSpPr>
            <p:sp>
              <p:nvSpPr>
                <p:cNvPr id="22558" name="Rectangle 11"/>
                <p:cNvSpPr>
                  <a:spLocks noChangeArrowheads="1"/>
                </p:cNvSpPr>
                <p:nvPr/>
              </p:nvSpPr>
              <p:spPr bwMode="auto">
                <a:xfrm>
                  <a:off x="43" y="1152"/>
                  <a:ext cx="1483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400" b="1">
                      <a:solidFill>
                        <a:srgbClr val="DBD600"/>
                      </a:solidFill>
                      <a:latin typeface="Courier New" pitchFamily="49" charset="0"/>
                      <a:cs typeface="Courier New" pitchFamily="49" charset="0"/>
                    </a:rPr>
                    <a:t>for (…) {}</a:t>
                  </a:r>
                  <a:endParaRPr lang="en-US" altLang="en-US" sz="1400" b="1">
                    <a:solidFill>
                      <a:srgbClr val="DBD600"/>
                    </a:solidFill>
                    <a:cs typeface="Times New Roman" pitchFamily="18" charset="0"/>
                  </a:endParaRPr>
                </a:p>
                <a:p>
                  <a:endParaRPr lang="en-US" altLang="en-US" sz="1400" b="1">
                    <a:solidFill>
                      <a:srgbClr val="DBD600"/>
                    </a:solidFill>
                  </a:endParaRPr>
                </a:p>
              </p:txBody>
            </p:sp>
            <p:sp>
              <p:nvSpPr>
                <p:cNvPr id="22559" name="Rectangle 29"/>
                <p:cNvSpPr>
                  <a:spLocks noChangeArrowheads="1"/>
                </p:cNvSpPr>
                <p:nvPr/>
              </p:nvSpPr>
              <p:spPr bwMode="auto">
                <a:xfrm>
                  <a:off x="0" y="1152"/>
                  <a:ext cx="1569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22543" name="Group 32"/>
              <p:cNvGrpSpPr>
                <a:grpSpLocks/>
              </p:cNvGrpSpPr>
              <p:nvPr/>
            </p:nvGrpSpPr>
            <p:grpSpPr bwMode="auto">
              <a:xfrm>
                <a:off x="1569" y="1152"/>
                <a:ext cx="2145" cy="480"/>
                <a:chOff x="1569" y="1152"/>
                <a:chExt cx="2145" cy="480"/>
              </a:xfrm>
            </p:grpSpPr>
            <p:sp>
              <p:nvSpPr>
                <p:cNvPr id="22556" name="Rectangle 12"/>
                <p:cNvSpPr>
                  <a:spLocks noChangeArrowheads="1"/>
                </p:cNvSpPr>
                <p:nvPr/>
              </p:nvSpPr>
              <p:spPr bwMode="auto">
                <a:xfrm>
                  <a:off x="1612" y="1152"/>
                  <a:ext cx="2059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400" b="1">
                      <a:solidFill>
                        <a:srgbClr val="DBD600"/>
                      </a:solidFill>
                      <a:latin typeface="Tahoma" pitchFamily="34" charset="0"/>
                      <a:cs typeface="Tahoma" pitchFamily="34" charset="0"/>
                    </a:rPr>
                    <a:t>Repeats a group of statements a specified number of times</a:t>
                  </a:r>
                  <a:endParaRPr lang="en-US" altLang="en-US" sz="1400" b="1">
                    <a:solidFill>
                      <a:srgbClr val="DBD600"/>
                    </a:solidFill>
                    <a:cs typeface="Times New Roman" pitchFamily="18" charset="0"/>
                  </a:endParaRPr>
                </a:p>
                <a:p>
                  <a:endParaRPr lang="en-US" altLang="en-US" sz="1400" b="1">
                    <a:solidFill>
                      <a:srgbClr val="DBD600"/>
                    </a:solidFill>
                  </a:endParaRPr>
                </a:p>
              </p:txBody>
            </p:sp>
            <p:sp>
              <p:nvSpPr>
                <p:cNvPr id="22557" name="Rectangle 31"/>
                <p:cNvSpPr>
                  <a:spLocks noChangeArrowheads="1"/>
                </p:cNvSpPr>
                <p:nvPr/>
              </p:nvSpPr>
              <p:spPr bwMode="auto">
                <a:xfrm>
                  <a:off x="1569" y="1152"/>
                  <a:ext cx="2145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22544" name="Group 34"/>
              <p:cNvGrpSpPr>
                <a:grpSpLocks/>
              </p:cNvGrpSpPr>
              <p:nvPr/>
            </p:nvGrpSpPr>
            <p:grpSpPr bwMode="auto">
              <a:xfrm>
                <a:off x="0" y="1632"/>
                <a:ext cx="1569" cy="384"/>
                <a:chOff x="0" y="1632"/>
                <a:chExt cx="1569" cy="384"/>
              </a:xfrm>
            </p:grpSpPr>
            <p:sp>
              <p:nvSpPr>
                <p:cNvPr id="22554" name="Rectangle 13"/>
                <p:cNvSpPr>
                  <a:spLocks noChangeArrowheads="1"/>
                </p:cNvSpPr>
                <p:nvPr/>
              </p:nvSpPr>
              <p:spPr bwMode="auto">
                <a:xfrm>
                  <a:off x="43" y="1632"/>
                  <a:ext cx="1483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400" b="1">
                      <a:solidFill>
                        <a:srgbClr val="DBD600"/>
                      </a:solidFill>
                      <a:latin typeface="Courier New" pitchFamily="49" charset="0"/>
                      <a:cs typeface="Courier New" pitchFamily="49" charset="0"/>
                    </a:rPr>
                    <a:t>foreach $var_name1 (@var_name2)</a:t>
                  </a:r>
                  <a:endParaRPr lang="en-US" altLang="en-US" sz="1400" b="1">
                    <a:solidFill>
                      <a:srgbClr val="DBD600"/>
                    </a:solidFill>
                    <a:cs typeface="Times New Roman" pitchFamily="18" charset="0"/>
                  </a:endParaRPr>
                </a:p>
                <a:p>
                  <a:endParaRPr lang="en-US" altLang="en-US" sz="1400" b="1">
                    <a:solidFill>
                      <a:srgbClr val="DBD600"/>
                    </a:solidFill>
                  </a:endParaRPr>
                </a:p>
              </p:txBody>
            </p:sp>
            <p:sp>
              <p:nvSpPr>
                <p:cNvPr id="22555" name="Rectangle 33"/>
                <p:cNvSpPr>
                  <a:spLocks noChangeArrowheads="1"/>
                </p:cNvSpPr>
                <p:nvPr/>
              </p:nvSpPr>
              <p:spPr bwMode="auto">
                <a:xfrm>
                  <a:off x="0" y="1632"/>
                  <a:ext cx="1569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22545" name="Group 36"/>
              <p:cNvGrpSpPr>
                <a:grpSpLocks/>
              </p:cNvGrpSpPr>
              <p:nvPr/>
            </p:nvGrpSpPr>
            <p:grpSpPr bwMode="auto">
              <a:xfrm>
                <a:off x="1569" y="1632"/>
                <a:ext cx="2145" cy="384"/>
                <a:chOff x="1569" y="1632"/>
                <a:chExt cx="2145" cy="384"/>
              </a:xfrm>
            </p:grpSpPr>
            <p:sp>
              <p:nvSpPr>
                <p:cNvPr id="22552" name="Rectangle 14"/>
                <p:cNvSpPr>
                  <a:spLocks noChangeArrowheads="1"/>
                </p:cNvSpPr>
                <p:nvPr/>
              </p:nvSpPr>
              <p:spPr bwMode="auto">
                <a:xfrm>
                  <a:off x="1612" y="1632"/>
                  <a:ext cx="2059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400" b="1">
                      <a:solidFill>
                        <a:srgbClr val="DBD600"/>
                      </a:solidFill>
                      <a:latin typeface="Tahoma" pitchFamily="34" charset="0"/>
                      <a:cs typeface="Tahoma" pitchFamily="34" charset="0"/>
                    </a:rPr>
                    <a:t>Special loop to access all elements in array variable </a:t>
                  </a:r>
                  <a:endParaRPr lang="en-US" altLang="en-US" sz="1400" b="1">
                    <a:solidFill>
                      <a:srgbClr val="DBD600"/>
                    </a:solidFill>
                    <a:cs typeface="Times New Roman" pitchFamily="18" charset="0"/>
                  </a:endParaRPr>
                </a:p>
                <a:p>
                  <a:endParaRPr lang="en-US" altLang="en-US" sz="1400" b="1">
                    <a:solidFill>
                      <a:srgbClr val="DBD600"/>
                    </a:solidFill>
                  </a:endParaRPr>
                </a:p>
              </p:txBody>
            </p:sp>
            <p:sp>
              <p:nvSpPr>
                <p:cNvPr id="22553" name="Rectangle 35"/>
                <p:cNvSpPr>
                  <a:spLocks noChangeArrowheads="1"/>
                </p:cNvSpPr>
                <p:nvPr/>
              </p:nvSpPr>
              <p:spPr bwMode="auto">
                <a:xfrm>
                  <a:off x="1569" y="1632"/>
                  <a:ext cx="2145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22546" name="Group 38"/>
              <p:cNvGrpSpPr>
                <a:grpSpLocks/>
              </p:cNvGrpSpPr>
              <p:nvPr/>
            </p:nvGrpSpPr>
            <p:grpSpPr bwMode="auto">
              <a:xfrm>
                <a:off x="0" y="2016"/>
                <a:ext cx="1569" cy="480"/>
                <a:chOff x="0" y="2016"/>
                <a:chExt cx="1569" cy="480"/>
              </a:xfrm>
            </p:grpSpPr>
            <p:sp>
              <p:nvSpPr>
                <p:cNvPr id="22550" name="Rectangle 15"/>
                <p:cNvSpPr>
                  <a:spLocks noChangeArrowheads="1"/>
                </p:cNvSpPr>
                <p:nvPr/>
              </p:nvSpPr>
              <p:spPr bwMode="auto">
                <a:xfrm>
                  <a:off x="43" y="2016"/>
                  <a:ext cx="1483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400" b="1">
                      <a:solidFill>
                        <a:srgbClr val="DBD600"/>
                      </a:solidFill>
                      <a:latin typeface="Courier New" pitchFamily="49" charset="0"/>
                      <a:cs typeface="Courier New" pitchFamily="49" charset="0"/>
                    </a:rPr>
                    <a:t>while(…) {}</a:t>
                  </a:r>
                  <a:endParaRPr lang="en-US" altLang="en-US" sz="1400" b="1">
                    <a:solidFill>
                      <a:srgbClr val="DBD600"/>
                    </a:solidFill>
                    <a:cs typeface="Times New Roman" pitchFamily="18" charset="0"/>
                  </a:endParaRPr>
                </a:p>
                <a:p>
                  <a:endParaRPr lang="en-US" altLang="en-US" sz="1400" b="1">
                    <a:solidFill>
                      <a:srgbClr val="DBD600"/>
                    </a:solidFill>
                  </a:endParaRPr>
                </a:p>
              </p:txBody>
            </p:sp>
            <p:sp>
              <p:nvSpPr>
                <p:cNvPr id="22551" name="Rectangle 37"/>
                <p:cNvSpPr>
                  <a:spLocks noChangeArrowheads="1"/>
                </p:cNvSpPr>
                <p:nvPr/>
              </p:nvSpPr>
              <p:spPr bwMode="auto">
                <a:xfrm>
                  <a:off x="0" y="2016"/>
                  <a:ext cx="1569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22547" name="Group 40"/>
              <p:cNvGrpSpPr>
                <a:grpSpLocks/>
              </p:cNvGrpSpPr>
              <p:nvPr/>
            </p:nvGrpSpPr>
            <p:grpSpPr bwMode="auto">
              <a:xfrm>
                <a:off x="1569" y="2016"/>
                <a:ext cx="2145" cy="480"/>
                <a:chOff x="1569" y="2016"/>
                <a:chExt cx="2145" cy="480"/>
              </a:xfrm>
            </p:grpSpPr>
            <p:sp>
              <p:nvSpPr>
                <p:cNvPr id="22548" name="Rectangle 16"/>
                <p:cNvSpPr>
                  <a:spLocks noChangeArrowheads="1"/>
                </p:cNvSpPr>
                <p:nvPr/>
              </p:nvSpPr>
              <p:spPr bwMode="auto">
                <a:xfrm>
                  <a:off x="1612" y="2016"/>
                  <a:ext cx="2059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400" b="1">
                      <a:solidFill>
                        <a:srgbClr val="DBD600"/>
                      </a:solidFill>
                      <a:latin typeface="Tahoma" pitchFamily="34" charset="0"/>
                      <a:cs typeface="Tahoma" pitchFamily="34" charset="0"/>
                    </a:rPr>
                    <a:t>Repeats a group of statements a specified number of times</a:t>
                  </a:r>
                  <a:endParaRPr lang="en-US" altLang="en-US" sz="1400" b="1">
                    <a:solidFill>
                      <a:srgbClr val="DBD600"/>
                    </a:solidFill>
                    <a:cs typeface="Times New Roman" pitchFamily="18" charset="0"/>
                  </a:endParaRPr>
                </a:p>
                <a:p>
                  <a:endParaRPr lang="en-US" altLang="en-US" sz="1400" b="1">
                    <a:solidFill>
                      <a:srgbClr val="DBD600"/>
                    </a:solidFill>
                  </a:endParaRPr>
                </a:p>
              </p:txBody>
            </p:sp>
            <p:sp>
              <p:nvSpPr>
                <p:cNvPr id="22549" name="Rectangle 39"/>
                <p:cNvSpPr>
                  <a:spLocks noChangeArrowheads="1"/>
                </p:cNvSpPr>
                <p:nvPr/>
              </p:nvSpPr>
              <p:spPr bwMode="auto">
                <a:xfrm>
                  <a:off x="1569" y="2016"/>
                  <a:ext cx="2145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22535" name="Rectangle 42"/>
            <p:cNvSpPr>
              <a:spLocks noChangeArrowheads="1"/>
            </p:cNvSpPr>
            <p:nvPr/>
          </p:nvSpPr>
          <p:spPr bwMode="auto">
            <a:xfrm>
              <a:off x="-3" y="-3"/>
              <a:ext cx="3720" cy="2502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2533" name="Slide Number Placeholder 4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B039009-B63A-46CD-9AFB-1CA1611960A2}" type="slidenum">
              <a:rPr lang="en-US" altLang="en-US" sz="1400" smtClean="0"/>
              <a:pPr eaLnBrk="1" hangingPunct="1"/>
              <a:t>21</a:t>
            </a:fld>
            <a:endParaRPr lang="en-US" altLang="en-US" sz="140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1219200"/>
            <a:ext cx="8382000" cy="609600"/>
          </a:xfrm>
        </p:spPr>
        <p:txBody>
          <a:bodyPr/>
          <a:lstStyle/>
          <a:p>
            <a:pPr algn="l" eaLnBrk="1" hangingPunct="1"/>
            <a:r>
              <a:rPr lang="en-US" altLang="en-US" sz="2400" b="1" smtClean="0">
                <a:solidFill>
                  <a:srgbClr val="DBD600"/>
                </a:solidFill>
                <a:latin typeface="Arial" pitchFamily="34" charset="0"/>
                <a:cs typeface="Tahoma" pitchFamily="34" charset="0"/>
              </a:rPr>
              <a:t>Comparison Operators</a:t>
            </a:r>
            <a:r>
              <a:rPr lang="en-US" altLang="en-US" smtClean="0">
                <a:solidFill>
                  <a:srgbClr val="DBD600"/>
                </a:solidFill>
              </a:rPr>
              <a:t> </a:t>
            </a:r>
          </a:p>
          <a:p>
            <a:pPr algn="l" eaLnBrk="1" hangingPunct="1"/>
            <a:endParaRPr lang="en-US" altLang="en-US" smtClean="0">
              <a:solidFill>
                <a:srgbClr val="DBD600"/>
              </a:solidFill>
            </a:endParaRPr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914400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rgbClr val="DBD600"/>
                </a:solidFill>
              </a:rPr>
              <a:t>Basic Perl Programming</a:t>
            </a:r>
          </a:p>
        </p:txBody>
      </p:sp>
      <p:sp>
        <p:nvSpPr>
          <p:cNvPr id="23556" name="Text Box 6"/>
          <p:cNvSpPr txBox="1">
            <a:spLocks noChangeArrowheads="1"/>
          </p:cNvSpPr>
          <p:nvPr/>
        </p:nvSpPr>
        <p:spPr bwMode="auto">
          <a:xfrm>
            <a:off x="420688" y="2438400"/>
            <a:ext cx="4379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DBD600"/>
                </a:solidFill>
                <a:latin typeface="Tahoma" pitchFamily="34" charset="0"/>
                <a:cs typeface="Tahoma" pitchFamily="34" charset="0"/>
              </a:rPr>
              <a:t>Integer-Comparison Operators</a:t>
            </a:r>
            <a:r>
              <a:rPr lang="en-US" altLang="en-US">
                <a:solidFill>
                  <a:srgbClr val="DBD600"/>
                </a:solidFill>
                <a:latin typeface="Tahoma" pitchFamily="34" charset="0"/>
              </a:rPr>
              <a:t> </a:t>
            </a:r>
          </a:p>
        </p:txBody>
      </p:sp>
      <p:grpSp>
        <p:nvGrpSpPr>
          <p:cNvPr id="23557" name="Group 51"/>
          <p:cNvGrpSpPr>
            <a:grpSpLocks/>
          </p:cNvGrpSpPr>
          <p:nvPr/>
        </p:nvGrpSpPr>
        <p:grpSpPr bwMode="auto">
          <a:xfrm>
            <a:off x="533400" y="3048000"/>
            <a:ext cx="5867400" cy="2828925"/>
            <a:chOff x="-3" y="-3"/>
            <a:chExt cx="2489" cy="2694"/>
          </a:xfrm>
        </p:grpSpPr>
        <p:grpSp>
          <p:nvGrpSpPr>
            <p:cNvPr id="23559" name="Group 49"/>
            <p:cNvGrpSpPr>
              <a:grpSpLocks/>
            </p:cNvGrpSpPr>
            <p:nvPr/>
          </p:nvGrpSpPr>
          <p:grpSpPr bwMode="auto">
            <a:xfrm>
              <a:off x="0" y="0"/>
              <a:ext cx="2483" cy="2688"/>
              <a:chOff x="0" y="0"/>
              <a:chExt cx="2483" cy="2688"/>
            </a:xfrm>
          </p:grpSpPr>
          <p:grpSp>
            <p:nvGrpSpPr>
              <p:cNvPr id="23561" name="Group 22"/>
              <p:cNvGrpSpPr>
                <a:grpSpLocks/>
              </p:cNvGrpSpPr>
              <p:nvPr/>
            </p:nvGrpSpPr>
            <p:grpSpPr bwMode="auto">
              <a:xfrm>
                <a:off x="0" y="0"/>
                <a:ext cx="957" cy="384"/>
                <a:chOff x="0" y="0"/>
                <a:chExt cx="957" cy="384"/>
              </a:xfrm>
            </p:grpSpPr>
            <p:sp>
              <p:nvSpPr>
                <p:cNvPr id="23601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871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800" b="1">
                      <a:solidFill>
                        <a:schemeClr val="bg1"/>
                      </a:solidFill>
                      <a:latin typeface="Tahoma" pitchFamily="34" charset="0"/>
                      <a:cs typeface="Tahoma" pitchFamily="34" charset="0"/>
                    </a:rPr>
                    <a:t>Operator</a:t>
                  </a:r>
                  <a:endParaRPr lang="en-US" altLang="en-US" sz="1800" b="1">
                    <a:solidFill>
                      <a:schemeClr val="bg1"/>
                    </a:solidFill>
                    <a:latin typeface="Tahoma" pitchFamily="34" charset="0"/>
                    <a:cs typeface="Times New Roman" pitchFamily="18" charset="0"/>
                  </a:endParaRPr>
                </a:p>
                <a:p>
                  <a:endParaRPr lang="en-US" altLang="en-US" sz="1800" b="1">
                    <a:solidFill>
                      <a:srgbClr val="DBD600"/>
                    </a:solidFill>
                  </a:endParaRPr>
                </a:p>
              </p:txBody>
            </p:sp>
            <p:sp>
              <p:nvSpPr>
                <p:cNvPr id="23602" name="Rectangle 2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5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23562" name="Group 24"/>
              <p:cNvGrpSpPr>
                <a:grpSpLocks/>
              </p:cNvGrpSpPr>
              <p:nvPr/>
            </p:nvGrpSpPr>
            <p:grpSpPr bwMode="auto">
              <a:xfrm>
                <a:off x="957" y="0"/>
                <a:ext cx="1526" cy="384"/>
                <a:chOff x="957" y="0"/>
                <a:chExt cx="1526" cy="384"/>
              </a:xfrm>
            </p:grpSpPr>
            <p:sp>
              <p:nvSpPr>
                <p:cNvPr id="23599" name="Rectangle 8"/>
                <p:cNvSpPr>
                  <a:spLocks noChangeArrowheads="1"/>
                </p:cNvSpPr>
                <p:nvPr/>
              </p:nvSpPr>
              <p:spPr bwMode="auto">
                <a:xfrm>
                  <a:off x="1000" y="0"/>
                  <a:ext cx="1440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800" b="1">
                      <a:solidFill>
                        <a:schemeClr val="bg1"/>
                      </a:solidFill>
                      <a:latin typeface="Tahoma" pitchFamily="34" charset="0"/>
                      <a:cs typeface="Tahoma" pitchFamily="34" charset="0"/>
                    </a:rPr>
                    <a:t>Description</a:t>
                  </a:r>
                  <a:endParaRPr lang="en-US" altLang="en-US" sz="1800" b="1">
                    <a:solidFill>
                      <a:schemeClr val="bg1"/>
                    </a:solidFill>
                    <a:cs typeface="Times New Roman" pitchFamily="18" charset="0"/>
                  </a:endParaRPr>
                </a:p>
                <a:p>
                  <a:endParaRPr lang="en-US" altLang="en-US" sz="18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600" name="Rectangle 23"/>
                <p:cNvSpPr>
                  <a:spLocks noChangeArrowheads="1"/>
                </p:cNvSpPr>
                <p:nvPr/>
              </p:nvSpPr>
              <p:spPr bwMode="auto">
                <a:xfrm>
                  <a:off x="957" y="0"/>
                  <a:ext cx="152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23563" name="Group 26"/>
              <p:cNvGrpSpPr>
                <a:grpSpLocks/>
              </p:cNvGrpSpPr>
              <p:nvPr/>
            </p:nvGrpSpPr>
            <p:grpSpPr bwMode="auto">
              <a:xfrm>
                <a:off x="0" y="384"/>
                <a:ext cx="957" cy="384"/>
                <a:chOff x="0" y="384"/>
                <a:chExt cx="957" cy="384"/>
              </a:xfrm>
            </p:grpSpPr>
            <p:sp>
              <p:nvSpPr>
                <p:cNvPr id="23597" name="Rectangle 9"/>
                <p:cNvSpPr>
                  <a:spLocks noChangeArrowheads="1"/>
                </p:cNvSpPr>
                <p:nvPr/>
              </p:nvSpPr>
              <p:spPr bwMode="auto">
                <a:xfrm>
                  <a:off x="43" y="384"/>
                  <a:ext cx="871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800" b="1">
                      <a:solidFill>
                        <a:srgbClr val="DBD600"/>
                      </a:solidFill>
                      <a:latin typeface="Courier New" pitchFamily="49" charset="0"/>
                      <a:cs typeface="Courier New" pitchFamily="49" charset="0"/>
                    </a:rPr>
                    <a:t>&lt;</a:t>
                  </a:r>
                  <a:endParaRPr lang="en-US" altLang="en-US" sz="1800" b="1">
                    <a:solidFill>
                      <a:srgbClr val="DBD600"/>
                    </a:solidFill>
                    <a:cs typeface="Times New Roman" pitchFamily="18" charset="0"/>
                  </a:endParaRPr>
                </a:p>
                <a:p>
                  <a:endParaRPr lang="en-US" altLang="en-US" sz="1800" b="1">
                    <a:solidFill>
                      <a:srgbClr val="DBD600"/>
                    </a:solidFill>
                  </a:endParaRPr>
                </a:p>
              </p:txBody>
            </p:sp>
            <p:sp>
              <p:nvSpPr>
                <p:cNvPr id="23598" name="Rectangle 25"/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95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23564" name="Group 28"/>
              <p:cNvGrpSpPr>
                <a:grpSpLocks/>
              </p:cNvGrpSpPr>
              <p:nvPr/>
            </p:nvGrpSpPr>
            <p:grpSpPr bwMode="auto">
              <a:xfrm>
                <a:off x="957" y="384"/>
                <a:ext cx="1526" cy="384"/>
                <a:chOff x="957" y="384"/>
                <a:chExt cx="1526" cy="384"/>
              </a:xfrm>
            </p:grpSpPr>
            <p:sp>
              <p:nvSpPr>
                <p:cNvPr id="23595" name="Rectangle 10"/>
                <p:cNvSpPr>
                  <a:spLocks noChangeArrowheads="1"/>
                </p:cNvSpPr>
                <p:nvPr/>
              </p:nvSpPr>
              <p:spPr bwMode="auto">
                <a:xfrm>
                  <a:off x="1000" y="384"/>
                  <a:ext cx="1440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800" b="1">
                      <a:solidFill>
                        <a:srgbClr val="DBD600"/>
                      </a:solidFill>
                      <a:latin typeface="Tahoma" pitchFamily="34" charset="0"/>
                      <a:cs typeface="Tahoma" pitchFamily="34" charset="0"/>
                    </a:rPr>
                    <a:t>Less than</a:t>
                  </a:r>
                  <a:endParaRPr lang="en-US" altLang="en-US" sz="1800" b="1">
                    <a:solidFill>
                      <a:srgbClr val="DBD600"/>
                    </a:solidFill>
                    <a:cs typeface="Times New Roman" pitchFamily="18" charset="0"/>
                  </a:endParaRPr>
                </a:p>
                <a:p>
                  <a:endParaRPr lang="en-US" altLang="en-US" sz="1800" b="1">
                    <a:solidFill>
                      <a:srgbClr val="DBD600"/>
                    </a:solidFill>
                  </a:endParaRPr>
                </a:p>
              </p:txBody>
            </p:sp>
            <p:sp>
              <p:nvSpPr>
                <p:cNvPr id="23596" name="Rectangle 27"/>
                <p:cNvSpPr>
                  <a:spLocks noChangeArrowheads="1"/>
                </p:cNvSpPr>
                <p:nvPr/>
              </p:nvSpPr>
              <p:spPr bwMode="auto">
                <a:xfrm>
                  <a:off x="957" y="384"/>
                  <a:ext cx="152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23565" name="Group 30"/>
              <p:cNvGrpSpPr>
                <a:grpSpLocks/>
              </p:cNvGrpSpPr>
              <p:nvPr/>
            </p:nvGrpSpPr>
            <p:grpSpPr bwMode="auto">
              <a:xfrm>
                <a:off x="0" y="768"/>
                <a:ext cx="957" cy="384"/>
                <a:chOff x="0" y="768"/>
                <a:chExt cx="957" cy="384"/>
              </a:xfrm>
            </p:grpSpPr>
            <p:sp>
              <p:nvSpPr>
                <p:cNvPr id="23593" name="Rectangle 11"/>
                <p:cNvSpPr>
                  <a:spLocks noChangeArrowheads="1"/>
                </p:cNvSpPr>
                <p:nvPr/>
              </p:nvSpPr>
              <p:spPr bwMode="auto">
                <a:xfrm>
                  <a:off x="43" y="768"/>
                  <a:ext cx="871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800" b="1">
                      <a:solidFill>
                        <a:srgbClr val="DBD600"/>
                      </a:solidFill>
                      <a:latin typeface="Courier New" pitchFamily="49" charset="0"/>
                      <a:cs typeface="Courier New" pitchFamily="49" charset="0"/>
                    </a:rPr>
                    <a:t>&gt;</a:t>
                  </a:r>
                  <a:endParaRPr lang="en-US" altLang="en-US" sz="1800" b="1">
                    <a:solidFill>
                      <a:srgbClr val="DBD600"/>
                    </a:solidFill>
                    <a:cs typeface="Times New Roman" pitchFamily="18" charset="0"/>
                  </a:endParaRPr>
                </a:p>
                <a:p>
                  <a:endParaRPr lang="en-US" altLang="en-US" sz="1800" b="1">
                    <a:solidFill>
                      <a:srgbClr val="DBD600"/>
                    </a:solidFill>
                  </a:endParaRPr>
                </a:p>
              </p:txBody>
            </p:sp>
            <p:sp>
              <p:nvSpPr>
                <p:cNvPr id="23594" name="Rectangle 29"/>
                <p:cNvSpPr>
                  <a:spLocks noChangeArrowheads="1"/>
                </p:cNvSpPr>
                <p:nvPr/>
              </p:nvSpPr>
              <p:spPr bwMode="auto">
                <a:xfrm>
                  <a:off x="0" y="768"/>
                  <a:ext cx="95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23566" name="Group 32"/>
              <p:cNvGrpSpPr>
                <a:grpSpLocks/>
              </p:cNvGrpSpPr>
              <p:nvPr/>
            </p:nvGrpSpPr>
            <p:grpSpPr bwMode="auto">
              <a:xfrm>
                <a:off x="957" y="768"/>
                <a:ext cx="1526" cy="384"/>
                <a:chOff x="957" y="768"/>
                <a:chExt cx="1526" cy="384"/>
              </a:xfrm>
            </p:grpSpPr>
            <p:sp>
              <p:nvSpPr>
                <p:cNvPr id="23591" name="Rectangle 12"/>
                <p:cNvSpPr>
                  <a:spLocks noChangeArrowheads="1"/>
                </p:cNvSpPr>
                <p:nvPr/>
              </p:nvSpPr>
              <p:spPr bwMode="auto">
                <a:xfrm>
                  <a:off x="1000" y="768"/>
                  <a:ext cx="1440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800" b="1">
                      <a:solidFill>
                        <a:srgbClr val="DBD600"/>
                      </a:solidFill>
                      <a:latin typeface="Tahoma" pitchFamily="34" charset="0"/>
                      <a:cs typeface="Tahoma" pitchFamily="34" charset="0"/>
                    </a:rPr>
                    <a:t>Greater than</a:t>
                  </a:r>
                  <a:endParaRPr lang="en-US" altLang="en-US" sz="1800" b="1">
                    <a:solidFill>
                      <a:srgbClr val="DBD600"/>
                    </a:solidFill>
                    <a:cs typeface="Times New Roman" pitchFamily="18" charset="0"/>
                  </a:endParaRPr>
                </a:p>
                <a:p>
                  <a:endParaRPr lang="en-US" altLang="en-US" sz="1800" b="1">
                    <a:solidFill>
                      <a:srgbClr val="DBD600"/>
                    </a:solidFill>
                  </a:endParaRPr>
                </a:p>
              </p:txBody>
            </p:sp>
            <p:sp>
              <p:nvSpPr>
                <p:cNvPr id="23592" name="Rectangle 31"/>
                <p:cNvSpPr>
                  <a:spLocks noChangeArrowheads="1"/>
                </p:cNvSpPr>
                <p:nvPr/>
              </p:nvSpPr>
              <p:spPr bwMode="auto">
                <a:xfrm>
                  <a:off x="957" y="768"/>
                  <a:ext cx="152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23567" name="Group 34"/>
              <p:cNvGrpSpPr>
                <a:grpSpLocks/>
              </p:cNvGrpSpPr>
              <p:nvPr/>
            </p:nvGrpSpPr>
            <p:grpSpPr bwMode="auto">
              <a:xfrm>
                <a:off x="0" y="1152"/>
                <a:ext cx="957" cy="384"/>
                <a:chOff x="0" y="1152"/>
                <a:chExt cx="957" cy="384"/>
              </a:xfrm>
            </p:grpSpPr>
            <p:sp>
              <p:nvSpPr>
                <p:cNvPr id="23589" name="Rectangle 13"/>
                <p:cNvSpPr>
                  <a:spLocks noChangeArrowheads="1"/>
                </p:cNvSpPr>
                <p:nvPr/>
              </p:nvSpPr>
              <p:spPr bwMode="auto">
                <a:xfrm>
                  <a:off x="43" y="1152"/>
                  <a:ext cx="871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800" b="1">
                      <a:solidFill>
                        <a:srgbClr val="DBD600"/>
                      </a:solidFill>
                      <a:latin typeface="Courier New" pitchFamily="49" charset="0"/>
                      <a:cs typeface="Courier New" pitchFamily="49" charset="0"/>
                    </a:rPr>
                    <a:t>==</a:t>
                  </a:r>
                  <a:endParaRPr lang="en-US" altLang="en-US" sz="1800" b="1">
                    <a:solidFill>
                      <a:srgbClr val="DBD600"/>
                    </a:solidFill>
                    <a:cs typeface="Times New Roman" pitchFamily="18" charset="0"/>
                  </a:endParaRPr>
                </a:p>
                <a:p>
                  <a:endParaRPr lang="en-US" altLang="en-US" sz="1800" b="1">
                    <a:solidFill>
                      <a:srgbClr val="DBD600"/>
                    </a:solidFill>
                  </a:endParaRPr>
                </a:p>
              </p:txBody>
            </p:sp>
            <p:sp>
              <p:nvSpPr>
                <p:cNvPr id="23590" name="Rectangle 33"/>
                <p:cNvSpPr>
                  <a:spLocks noChangeArrowheads="1"/>
                </p:cNvSpPr>
                <p:nvPr/>
              </p:nvSpPr>
              <p:spPr bwMode="auto">
                <a:xfrm>
                  <a:off x="0" y="1152"/>
                  <a:ext cx="95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23568" name="Group 36"/>
              <p:cNvGrpSpPr>
                <a:grpSpLocks/>
              </p:cNvGrpSpPr>
              <p:nvPr/>
            </p:nvGrpSpPr>
            <p:grpSpPr bwMode="auto">
              <a:xfrm>
                <a:off x="957" y="1152"/>
                <a:ext cx="1526" cy="384"/>
                <a:chOff x="957" y="1152"/>
                <a:chExt cx="1526" cy="384"/>
              </a:xfrm>
            </p:grpSpPr>
            <p:sp>
              <p:nvSpPr>
                <p:cNvPr id="23587" name="Rectangle 14"/>
                <p:cNvSpPr>
                  <a:spLocks noChangeArrowheads="1"/>
                </p:cNvSpPr>
                <p:nvPr/>
              </p:nvSpPr>
              <p:spPr bwMode="auto">
                <a:xfrm>
                  <a:off x="1000" y="1152"/>
                  <a:ext cx="1440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800" b="1">
                      <a:solidFill>
                        <a:srgbClr val="DBD600"/>
                      </a:solidFill>
                      <a:latin typeface="Tahoma" pitchFamily="34" charset="0"/>
                      <a:cs typeface="Tahoma" pitchFamily="34" charset="0"/>
                    </a:rPr>
                    <a:t>Equal to</a:t>
                  </a:r>
                  <a:endParaRPr lang="en-US" altLang="en-US" sz="1800" b="1">
                    <a:solidFill>
                      <a:srgbClr val="DBD600"/>
                    </a:solidFill>
                    <a:cs typeface="Times New Roman" pitchFamily="18" charset="0"/>
                  </a:endParaRPr>
                </a:p>
                <a:p>
                  <a:endParaRPr lang="en-US" altLang="en-US" sz="1800" b="1">
                    <a:solidFill>
                      <a:srgbClr val="DBD600"/>
                    </a:solidFill>
                  </a:endParaRPr>
                </a:p>
              </p:txBody>
            </p:sp>
            <p:sp>
              <p:nvSpPr>
                <p:cNvPr id="23588" name="Rectangle 35"/>
                <p:cNvSpPr>
                  <a:spLocks noChangeArrowheads="1"/>
                </p:cNvSpPr>
                <p:nvPr/>
              </p:nvSpPr>
              <p:spPr bwMode="auto">
                <a:xfrm>
                  <a:off x="957" y="1152"/>
                  <a:ext cx="152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23569" name="Group 38"/>
              <p:cNvGrpSpPr>
                <a:grpSpLocks/>
              </p:cNvGrpSpPr>
              <p:nvPr/>
            </p:nvGrpSpPr>
            <p:grpSpPr bwMode="auto">
              <a:xfrm>
                <a:off x="0" y="1536"/>
                <a:ext cx="957" cy="384"/>
                <a:chOff x="0" y="1536"/>
                <a:chExt cx="957" cy="384"/>
              </a:xfrm>
            </p:grpSpPr>
            <p:sp>
              <p:nvSpPr>
                <p:cNvPr id="23585" name="Rectangle 15"/>
                <p:cNvSpPr>
                  <a:spLocks noChangeArrowheads="1"/>
                </p:cNvSpPr>
                <p:nvPr/>
              </p:nvSpPr>
              <p:spPr bwMode="auto">
                <a:xfrm>
                  <a:off x="43" y="1536"/>
                  <a:ext cx="871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800" b="1">
                      <a:solidFill>
                        <a:srgbClr val="DBD600"/>
                      </a:solidFill>
                      <a:latin typeface="Courier New" pitchFamily="49" charset="0"/>
                      <a:cs typeface="Courier New" pitchFamily="49" charset="0"/>
                    </a:rPr>
                    <a:t>&lt;=</a:t>
                  </a:r>
                  <a:endParaRPr lang="en-US" altLang="en-US" sz="1800" b="1">
                    <a:solidFill>
                      <a:srgbClr val="DBD600"/>
                    </a:solidFill>
                    <a:cs typeface="Times New Roman" pitchFamily="18" charset="0"/>
                  </a:endParaRPr>
                </a:p>
                <a:p>
                  <a:endParaRPr lang="en-US" altLang="en-US" sz="1800" b="1">
                    <a:solidFill>
                      <a:srgbClr val="DBD600"/>
                    </a:solidFill>
                  </a:endParaRPr>
                </a:p>
              </p:txBody>
            </p:sp>
            <p:sp>
              <p:nvSpPr>
                <p:cNvPr id="23586" name="Rectangle 37"/>
                <p:cNvSpPr>
                  <a:spLocks noChangeArrowheads="1"/>
                </p:cNvSpPr>
                <p:nvPr/>
              </p:nvSpPr>
              <p:spPr bwMode="auto">
                <a:xfrm>
                  <a:off x="0" y="1536"/>
                  <a:ext cx="95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23570" name="Group 40"/>
              <p:cNvGrpSpPr>
                <a:grpSpLocks/>
              </p:cNvGrpSpPr>
              <p:nvPr/>
            </p:nvGrpSpPr>
            <p:grpSpPr bwMode="auto">
              <a:xfrm>
                <a:off x="957" y="1536"/>
                <a:ext cx="1526" cy="384"/>
                <a:chOff x="957" y="1536"/>
                <a:chExt cx="1526" cy="384"/>
              </a:xfrm>
            </p:grpSpPr>
            <p:sp>
              <p:nvSpPr>
                <p:cNvPr id="23583" name="Rectangle 16"/>
                <p:cNvSpPr>
                  <a:spLocks noChangeArrowheads="1"/>
                </p:cNvSpPr>
                <p:nvPr/>
              </p:nvSpPr>
              <p:spPr bwMode="auto">
                <a:xfrm>
                  <a:off x="1000" y="1536"/>
                  <a:ext cx="1440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800" b="1">
                      <a:solidFill>
                        <a:srgbClr val="DBD600"/>
                      </a:solidFill>
                      <a:latin typeface="Tahoma" pitchFamily="34" charset="0"/>
                      <a:cs typeface="Tahoma" pitchFamily="34" charset="0"/>
                    </a:rPr>
                    <a:t>Less than or equal to</a:t>
                  </a:r>
                  <a:endParaRPr lang="en-US" altLang="en-US" sz="1800" b="1">
                    <a:solidFill>
                      <a:srgbClr val="DBD600"/>
                    </a:solidFill>
                    <a:cs typeface="Times New Roman" pitchFamily="18" charset="0"/>
                  </a:endParaRPr>
                </a:p>
                <a:p>
                  <a:endParaRPr lang="en-US" altLang="en-US" sz="1800" b="1">
                    <a:solidFill>
                      <a:srgbClr val="DBD600"/>
                    </a:solidFill>
                  </a:endParaRPr>
                </a:p>
              </p:txBody>
            </p:sp>
            <p:sp>
              <p:nvSpPr>
                <p:cNvPr id="23584" name="Rectangle 39"/>
                <p:cNvSpPr>
                  <a:spLocks noChangeArrowheads="1"/>
                </p:cNvSpPr>
                <p:nvPr/>
              </p:nvSpPr>
              <p:spPr bwMode="auto">
                <a:xfrm>
                  <a:off x="957" y="1536"/>
                  <a:ext cx="152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23571" name="Group 42"/>
              <p:cNvGrpSpPr>
                <a:grpSpLocks/>
              </p:cNvGrpSpPr>
              <p:nvPr/>
            </p:nvGrpSpPr>
            <p:grpSpPr bwMode="auto">
              <a:xfrm>
                <a:off x="0" y="1920"/>
                <a:ext cx="957" cy="384"/>
                <a:chOff x="0" y="1920"/>
                <a:chExt cx="957" cy="384"/>
              </a:xfrm>
            </p:grpSpPr>
            <p:sp>
              <p:nvSpPr>
                <p:cNvPr id="23581" name="Rectangle 17"/>
                <p:cNvSpPr>
                  <a:spLocks noChangeArrowheads="1"/>
                </p:cNvSpPr>
                <p:nvPr/>
              </p:nvSpPr>
              <p:spPr bwMode="auto">
                <a:xfrm>
                  <a:off x="43" y="1920"/>
                  <a:ext cx="871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800" b="1">
                      <a:solidFill>
                        <a:srgbClr val="DBD600"/>
                      </a:solidFill>
                      <a:latin typeface="Courier New" pitchFamily="49" charset="0"/>
                      <a:cs typeface="Courier New" pitchFamily="49" charset="0"/>
                    </a:rPr>
                    <a:t>&gt;=</a:t>
                  </a:r>
                  <a:endParaRPr lang="en-US" altLang="en-US" sz="1800" b="1">
                    <a:solidFill>
                      <a:srgbClr val="DBD600"/>
                    </a:solidFill>
                    <a:cs typeface="Times New Roman" pitchFamily="18" charset="0"/>
                  </a:endParaRPr>
                </a:p>
                <a:p>
                  <a:endParaRPr lang="en-US" altLang="en-US" sz="1800" b="1">
                    <a:solidFill>
                      <a:srgbClr val="DBD600"/>
                    </a:solidFill>
                  </a:endParaRPr>
                </a:p>
              </p:txBody>
            </p:sp>
            <p:sp>
              <p:nvSpPr>
                <p:cNvPr id="23582" name="Rectangle 41"/>
                <p:cNvSpPr>
                  <a:spLocks noChangeArrowheads="1"/>
                </p:cNvSpPr>
                <p:nvPr/>
              </p:nvSpPr>
              <p:spPr bwMode="auto">
                <a:xfrm>
                  <a:off x="0" y="1920"/>
                  <a:ext cx="95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23572" name="Group 44"/>
              <p:cNvGrpSpPr>
                <a:grpSpLocks/>
              </p:cNvGrpSpPr>
              <p:nvPr/>
            </p:nvGrpSpPr>
            <p:grpSpPr bwMode="auto">
              <a:xfrm>
                <a:off x="957" y="1920"/>
                <a:ext cx="1526" cy="384"/>
                <a:chOff x="957" y="1920"/>
                <a:chExt cx="1526" cy="384"/>
              </a:xfrm>
            </p:grpSpPr>
            <p:sp>
              <p:nvSpPr>
                <p:cNvPr id="23579" name="Rectangle 18"/>
                <p:cNvSpPr>
                  <a:spLocks noChangeArrowheads="1"/>
                </p:cNvSpPr>
                <p:nvPr/>
              </p:nvSpPr>
              <p:spPr bwMode="auto">
                <a:xfrm>
                  <a:off x="1000" y="1920"/>
                  <a:ext cx="1440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800" b="1">
                      <a:solidFill>
                        <a:srgbClr val="DBD600"/>
                      </a:solidFill>
                      <a:latin typeface="Tahoma" pitchFamily="34" charset="0"/>
                      <a:cs typeface="Tahoma" pitchFamily="34" charset="0"/>
                    </a:rPr>
                    <a:t>Greater than or equal to</a:t>
                  </a:r>
                  <a:endParaRPr lang="en-US" altLang="en-US" sz="1800" b="1">
                    <a:solidFill>
                      <a:srgbClr val="DBD600"/>
                    </a:solidFill>
                    <a:cs typeface="Times New Roman" pitchFamily="18" charset="0"/>
                  </a:endParaRPr>
                </a:p>
                <a:p>
                  <a:endParaRPr lang="en-US" altLang="en-US" sz="1800" b="1">
                    <a:solidFill>
                      <a:srgbClr val="DBD600"/>
                    </a:solidFill>
                  </a:endParaRPr>
                </a:p>
              </p:txBody>
            </p:sp>
            <p:sp>
              <p:nvSpPr>
                <p:cNvPr id="23580" name="Rectangle 43"/>
                <p:cNvSpPr>
                  <a:spLocks noChangeArrowheads="1"/>
                </p:cNvSpPr>
                <p:nvPr/>
              </p:nvSpPr>
              <p:spPr bwMode="auto">
                <a:xfrm>
                  <a:off x="957" y="1920"/>
                  <a:ext cx="152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23573" name="Group 46"/>
              <p:cNvGrpSpPr>
                <a:grpSpLocks/>
              </p:cNvGrpSpPr>
              <p:nvPr/>
            </p:nvGrpSpPr>
            <p:grpSpPr bwMode="auto">
              <a:xfrm>
                <a:off x="0" y="2304"/>
                <a:ext cx="957" cy="384"/>
                <a:chOff x="0" y="2304"/>
                <a:chExt cx="957" cy="384"/>
              </a:xfrm>
            </p:grpSpPr>
            <p:sp>
              <p:nvSpPr>
                <p:cNvPr id="23577" name="Rectangle 19"/>
                <p:cNvSpPr>
                  <a:spLocks noChangeArrowheads="1"/>
                </p:cNvSpPr>
                <p:nvPr/>
              </p:nvSpPr>
              <p:spPr bwMode="auto">
                <a:xfrm>
                  <a:off x="43" y="2304"/>
                  <a:ext cx="871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800" b="1">
                      <a:solidFill>
                        <a:srgbClr val="DBD600"/>
                      </a:solidFill>
                      <a:latin typeface="Courier New" pitchFamily="49" charset="0"/>
                      <a:cs typeface="Courier New" pitchFamily="49" charset="0"/>
                    </a:rPr>
                    <a:t>!=</a:t>
                  </a:r>
                  <a:endParaRPr lang="en-US" altLang="en-US" sz="1800" b="1">
                    <a:solidFill>
                      <a:srgbClr val="DBD600"/>
                    </a:solidFill>
                    <a:cs typeface="Times New Roman" pitchFamily="18" charset="0"/>
                  </a:endParaRPr>
                </a:p>
                <a:p>
                  <a:endParaRPr lang="en-US" altLang="en-US" sz="1800" b="1">
                    <a:solidFill>
                      <a:srgbClr val="DBD600"/>
                    </a:solidFill>
                  </a:endParaRPr>
                </a:p>
              </p:txBody>
            </p:sp>
            <p:sp>
              <p:nvSpPr>
                <p:cNvPr id="23578" name="Rectangle 45"/>
                <p:cNvSpPr>
                  <a:spLocks noChangeArrowheads="1"/>
                </p:cNvSpPr>
                <p:nvPr/>
              </p:nvSpPr>
              <p:spPr bwMode="auto">
                <a:xfrm>
                  <a:off x="0" y="2304"/>
                  <a:ext cx="95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23574" name="Group 48"/>
              <p:cNvGrpSpPr>
                <a:grpSpLocks/>
              </p:cNvGrpSpPr>
              <p:nvPr/>
            </p:nvGrpSpPr>
            <p:grpSpPr bwMode="auto">
              <a:xfrm>
                <a:off x="957" y="2304"/>
                <a:ext cx="1526" cy="384"/>
                <a:chOff x="957" y="2304"/>
                <a:chExt cx="1526" cy="384"/>
              </a:xfrm>
            </p:grpSpPr>
            <p:sp>
              <p:nvSpPr>
                <p:cNvPr id="23575" name="Rectangle 20"/>
                <p:cNvSpPr>
                  <a:spLocks noChangeArrowheads="1"/>
                </p:cNvSpPr>
                <p:nvPr/>
              </p:nvSpPr>
              <p:spPr bwMode="auto">
                <a:xfrm>
                  <a:off x="1000" y="2304"/>
                  <a:ext cx="1440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800" b="1">
                      <a:solidFill>
                        <a:srgbClr val="DBD600"/>
                      </a:solidFill>
                      <a:latin typeface="Tahoma" pitchFamily="34" charset="0"/>
                      <a:cs typeface="Tahoma" pitchFamily="34" charset="0"/>
                    </a:rPr>
                    <a:t>Not equal to</a:t>
                  </a:r>
                  <a:endParaRPr lang="en-US" altLang="en-US" sz="1800" b="1">
                    <a:solidFill>
                      <a:srgbClr val="DBD600"/>
                    </a:solidFill>
                    <a:cs typeface="Times New Roman" pitchFamily="18" charset="0"/>
                  </a:endParaRPr>
                </a:p>
                <a:p>
                  <a:endParaRPr lang="en-US" altLang="en-US" sz="1800" b="1">
                    <a:solidFill>
                      <a:srgbClr val="DBD600"/>
                    </a:solidFill>
                  </a:endParaRPr>
                </a:p>
              </p:txBody>
            </p:sp>
            <p:sp>
              <p:nvSpPr>
                <p:cNvPr id="23576" name="Rectangle 47"/>
                <p:cNvSpPr>
                  <a:spLocks noChangeArrowheads="1"/>
                </p:cNvSpPr>
                <p:nvPr/>
              </p:nvSpPr>
              <p:spPr bwMode="auto">
                <a:xfrm>
                  <a:off x="957" y="2304"/>
                  <a:ext cx="152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23560" name="Rectangle 50"/>
            <p:cNvSpPr>
              <a:spLocks noChangeArrowheads="1"/>
            </p:cNvSpPr>
            <p:nvPr/>
          </p:nvSpPr>
          <p:spPr bwMode="auto">
            <a:xfrm>
              <a:off x="-3" y="-3"/>
              <a:ext cx="2489" cy="269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3558" name="Slide Number Placeholder 5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7A9ADE3-492E-4D42-ADF3-30D7596148A2}" type="slidenum">
              <a:rPr lang="en-US" altLang="en-US" sz="1400" smtClean="0"/>
              <a:pPr eaLnBrk="1" hangingPunct="1"/>
              <a:t>22</a:t>
            </a:fld>
            <a:endParaRPr lang="en-US" altLang="en-US" sz="140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DBD600"/>
                </a:solidFill>
              </a:rPr>
              <a:t>Basic Perl Programming</a:t>
            </a:r>
          </a:p>
        </p:txBody>
      </p:sp>
      <p:sp>
        <p:nvSpPr>
          <p:cNvPr id="24579" name="Rectangle 5"/>
          <p:cNvSpPr>
            <a:spLocks noChangeArrowheads="1"/>
          </p:cNvSpPr>
          <p:nvPr/>
        </p:nvSpPr>
        <p:spPr bwMode="auto">
          <a:xfrm>
            <a:off x="381000" y="1219200"/>
            <a:ext cx="8382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b="1">
                <a:solidFill>
                  <a:srgbClr val="DBD600"/>
                </a:solidFill>
                <a:latin typeface="Arial" pitchFamily="34" charset="0"/>
                <a:cs typeface="Tahoma" pitchFamily="34" charset="0"/>
              </a:rPr>
              <a:t>Comparison Operators</a:t>
            </a:r>
            <a:r>
              <a:rPr lang="en-US" altLang="en-US" sz="3200">
                <a:solidFill>
                  <a:srgbClr val="DBD600"/>
                </a:solidFill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endParaRPr lang="en-US" altLang="en-US" sz="3200">
              <a:solidFill>
                <a:srgbClr val="DBD600"/>
              </a:solidFill>
            </a:endParaRPr>
          </a:p>
        </p:txBody>
      </p:sp>
      <p:sp>
        <p:nvSpPr>
          <p:cNvPr id="24580" name="Text Box 6"/>
          <p:cNvSpPr txBox="1">
            <a:spLocks noChangeArrowheads="1"/>
          </p:cNvSpPr>
          <p:nvPr/>
        </p:nvSpPr>
        <p:spPr bwMode="auto">
          <a:xfrm>
            <a:off x="420688" y="2438400"/>
            <a:ext cx="4184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DBD600"/>
                </a:solidFill>
                <a:latin typeface="Tahoma" pitchFamily="34" charset="0"/>
                <a:cs typeface="Tahoma" pitchFamily="34" charset="0"/>
              </a:rPr>
              <a:t>String-Comparison Operators</a:t>
            </a:r>
            <a:r>
              <a:rPr lang="en-US" altLang="en-US">
                <a:solidFill>
                  <a:srgbClr val="DBD600"/>
                </a:solidFill>
                <a:latin typeface="Tahoma" pitchFamily="34" charset="0"/>
              </a:rPr>
              <a:t> </a:t>
            </a:r>
          </a:p>
        </p:txBody>
      </p:sp>
      <p:grpSp>
        <p:nvGrpSpPr>
          <p:cNvPr id="24581" name="Group 51"/>
          <p:cNvGrpSpPr>
            <a:grpSpLocks/>
          </p:cNvGrpSpPr>
          <p:nvPr/>
        </p:nvGrpSpPr>
        <p:grpSpPr bwMode="auto">
          <a:xfrm>
            <a:off x="533400" y="3200400"/>
            <a:ext cx="7086600" cy="2819400"/>
            <a:chOff x="-3" y="-3"/>
            <a:chExt cx="2489" cy="2694"/>
          </a:xfrm>
        </p:grpSpPr>
        <p:grpSp>
          <p:nvGrpSpPr>
            <p:cNvPr id="24583" name="Group 49"/>
            <p:cNvGrpSpPr>
              <a:grpSpLocks/>
            </p:cNvGrpSpPr>
            <p:nvPr/>
          </p:nvGrpSpPr>
          <p:grpSpPr bwMode="auto">
            <a:xfrm>
              <a:off x="0" y="0"/>
              <a:ext cx="2483" cy="2688"/>
              <a:chOff x="0" y="0"/>
              <a:chExt cx="2483" cy="2688"/>
            </a:xfrm>
          </p:grpSpPr>
          <p:grpSp>
            <p:nvGrpSpPr>
              <p:cNvPr id="24585" name="Group 22"/>
              <p:cNvGrpSpPr>
                <a:grpSpLocks/>
              </p:cNvGrpSpPr>
              <p:nvPr/>
            </p:nvGrpSpPr>
            <p:grpSpPr bwMode="auto">
              <a:xfrm>
                <a:off x="0" y="0"/>
                <a:ext cx="957" cy="384"/>
                <a:chOff x="0" y="0"/>
                <a:chExt cx="957" cy="384"/>
              </a:xfrm>
            </p:grpSpPr>
            <p:sp>
              <p:nvSpPr>
                <p:cNvPr id="24625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871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800" b="1">
                      <a:solidFill>
                        <a:schemeClr val="bg1"/>
                      </a:solidFill>
                      <a:latin typeface="Tahoma" pitchFamily="34" charset="0"/>
                      <a:cs typeface="Tahoma" pitchFamily="34" charset="0"/>
                    </a:rPr>
                    <a:t>Operator</a:t>
                  </a:r>
                  <a:endParaRPr lang="en-US" altLang="en-US" sz="1800" b="1">
                    <a:solidFill>
                      <a:schemeClr val="bg1"/>
                    </a:solidFill>
                    <a:latin typeface="Tahoma" pitchFamily="34" charset="0"/>
                    <a:cs typeface="Times New Roman" pitchFamily="18" charset="0"/>
                  </a:endParaRPr>
                </a:p>
                <a:p>
                  <a:endParaRPr lang="en-US" altLang="en-US" sz="1800" b="1">
                    <a:solidFill>
                      <a:srgbClr val="DBD600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24626" name="Rectangle 2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5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24586" name="Group 24"/>
              <p:cNvGrpSpPr>
                <a:grpSpLocks/>
              </p:cNvGrpSpPr>
              <p:nvPr/>
            </p:nvGrpSpPr>
            <p:grpSpPr bwMode="auto">
              <a:xfrm>
                <a:off x="957" y="0"/>
                <a:ext cx="1526" cy="384"/>
                <a:chOff x="957" y="0"/>
                <a:chExt cx="1526" cy="384"/>
              </a:xfrm>
            </p:grpSpPr>
            <p:sp>
              <p:nvSpPr>
                <p:cNvPr id="24623" name="Rectangle 8"/>
                <p:cNvSpPr>
                  <a:spLocks noChangeArrowheads="1"/>
                </p:cNvSpPr>
                <p:nvPr/>
              </p:nvSpPr>
              <p:spPr bwMode="auto">
                <a:xfrm>
                  <a:off x="1000" y="0"/>
                  <a:ext cx="1440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800" b="1">
                      <a:solidFill>
                        <a:schemeClr val="bg1"/>
                      </a:solidFill>
                      <a:latin typeface="Tahoma" pitchFamily="34" charset="0"/>
                      <a:cs typeface="Tahoma" pitchFamily="34" charset="0"/>
                    </a:rPr>
                    <a:t>Description</a:t>
                  </a:r>
                  <a:endParaRPr lang="en-US" altLang="en-US" sz="1800" b="1">
                    <a:solidFill>
                      <a:schemeClr val="bg1"/>
                    </a:solidFill>
                    <a:latin typeface="Tahoma" pitchFamily="34" charset="0"/>
                    <a:cs typeface="Times New Roman" pitchFamily="18" charset="0"/>
                  </a:endParaRPr>
                </a:p>
                <a:p>
                  <a:endParaRPr lang="en-US" altLang="en-US" sz="1800" b="1">
                    <a:solidFill>
                      <a:schemeClr val="bg1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24624" name="Rectangle 23"/>
                <p:cNvSpPr>
                  <a:spLocks noChangeArrowheads="1"/>
                </p:cNvSpPr>
                <p:nvPr/>
              </p:nvSpPr>
              <p:spPr bwMode="auto">
                <a:xfrm>
                  <a:off x="957" y="0"/>
                  <a:ext cx="152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24587" name="Group 26"/>
              <p:cNvGrpSpPr>
                <a:grpSpLocks/>
              </p:cNvGrpSpPr>
              <p:nvPr/>
            </p:nvGrpSpPr>
            <p:grpSpPr bwMode="auto">
              <a:xfrm>
                <a:off x="0" y="384"/>
                <a:ext cx="957" cy="384"/>
                <a:chOff x="0" y="384"/>
                <a:chExt cx="957" cy="384"/>
              </a:xfrm>
            </p:grpSpPr>
            <p:sp>
              <p:nvSpPr>
                <p:cNvPr id="24621" name="Rectangle 9"/>
                <p:cNvSpPr>
                  <a:spLocks noChangeArrowheads="1"/>
                </p:cNvSpPr>
                <p:nvPr/>
              </p:nvSpPr>
              <p:spPr bwMode="auto">
                <a:xfrm>
                  <a:off x="43" y="384"/>
                  <a:ext cx="871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800" b="1">
                      <a:solidFill>
                        <a:srgbClr val="DBD600"/>
                      </a:solidFill>
                      <a:latin typeface="Tahoma" pitchFamily="34" charset="0"/>
                      <a:cs typeface="Courier New" pitchFamily="49" charset="0"/>
                    </a:rPr>
                    <a:t> lt</a:t>
                  </a:r>
                  <a:endParaRPr lang="en-US" altLang="en-US" sz="1800" b="1">
                    <a:solidFill>
                      <a:srgbClr val="DBD600"/>
                    </a:solidFill>
                    <a:latin typeface="Tahoma" pitchFamily="34" charset="0"/>
                    <a:cs typeface="Times New Roman" pitchFamily="18" charset="0"/>
                  </a:endParaRPr>
                </a:p>
                <a:p>
                  <a:endParaRPr lang="en-US" altLang="en-US" sz="1800" b="1">
                    <a:solidFill>
                      <a:srgbClr val="DBD600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24622" name="Rectangle 25"/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95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24588" name="Group 28"/>
              <p:cNvGrpSpPr>
                <a:grpSpLocks/>
              </p:cNvGrpSpPr>
              <p:nvPr/>
            </p:nvGrpSpPr>
            <p:grpSpPr bwMode="auto">
              <a:xfrm>
                <a:off x="957" y="384"/>
                <a:ext cx="1526" cy="384"/>
                <a:chOff x="957" y="384"/>
                <a:chExt cx="1526" cy="384"/>
              </a:xfrm>
            </p:grpSpPr>
            <p:sp>
              <p:nvSpPr>
                <p:cNvPr id="24619" name="Rectangle 10"/>
                <p:cNvSpPr>
                  <a:spLocks noChangeArrowheads="1"/>
                </p:cNvSpPr>
                <p:nvPr/>
              </p:nvSpPr>
              <p:spPr bwMode="auto">
                <a:xfrm>
                  <a:off x="1000" y="384"/>
                  <a:ext cx="1440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800" b="1">
                      <a:solidFill>
                        <a:srgbClr val="DBD600"/>
                      </a:solidFill>
                      <a:latin typeface="Tahoma" pitchFamily="34" charset="0"/>
                      <a:cs typeface="Tahoma" pitchFamily="34" charset="0"/>
                    </a:rPr>
                    <a:t>Less than</a:t>
                  </a:r>
                  <a:endParaRPr lang="en-US" altLang="en-US" sz="1800" b="1">
                    <a:solidFill>
                      <a:srgbClr val="DBD600"/>
                    </a:solidFill>
                    <a:latin typeface="Tahoma" pitchFamily="34" charset="0"/>
                    <a:cs typeface="Times New Roman" pitchFamily="18" charset="0"/>
                  </a:endParaRPr>
                </a:p>
                <a:p>
                  <a:endParaRPr lang="en-US" altLang="en-US" sz="1800" b="1">
                    <a:solidFill>
                      <a:srgbClr val="DBD600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24620" name="Rectangle 27"/>
                <p:cNvSpPr>
                  <a:spLocks noChangeArrowheads="1"/>
                </p:cNvSpPr>
                <p:nvPr/>
              </p:nvSpPr>
              <p:spPr bwMode="auto">
                <a:xfrm>
                  <a:off x="957" y="384"/>
                  <a:ext cx="152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24589" name="Group 30"/>
              <p:cNvGrpSpPr>
                <a:grpSpLocks/>
              </p:cNvGrpSpPr>
              <p:nvPr/>
            </p:nvGrpSpPr>
            <p:grpSpPr bwMode="auto">
              <a:xfrm>
                <a:off x="0" y="768"/>
                <a:ext cx="957" cy="384"/>
                <a:chOff x="0" y="768"/>
                <a:chExt cx="957" cy="384"/>
              </a:xfrm>
            </p:grpSpPr>
            <p:sp>
              <p:nvSpPr>
                <p:cNvPr id="24617" name="Rectangle 11"/>
                <p:cNvSpPr>
                  <a:spLocks noChangeArrowheads="1"/>
                </p:cNvSpPr>
                <p:nvPr/>
              </p:nvSpPr>
              <p:spPr bwMode="auto">
                <a:xfrm>
                  <a:off x="43" y="768"/>
                  <a:ext cx="871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800" b="1">
                      <a:solidFill>
                        <a:srgbClr val="DBD600"/>
                      </a:solidFill>
                      <a:latin typeface="Tahoma" pitchFamily="34" charset="0"/>
                      <a:cs typeface="Courier New" pitchFamily="49" charset="0"/>
                    </a:rPr>
                    <a:t> gt</a:t>
                  </a:r>
                  <a:endParaRPr lang="en-US" altLang="en-US" sz="1800" b="1">
                    <a:solidFill>
                      <a:srgbClr val="DBD600"/>
                    </a:solidFill>
                    <a:latin typeface="Tahoma" pitchFamily="34" charset="0"/>
                    <a:cs typeface="Times New Roman" pitchFamily="18" charset="0"/>
                  </a:endParaRPr>
                </a:p>
                <a:p>
                  <a:endParaRPr lang="en-US" altLang="en-US" sz="1800" b="1">
                    <a:solidFill>
                      <a:srgbClr val="DBD600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24618" name="Rectangle 29"/>
                <p:cNvSpPr>
                  <a:spLocks noChangeArrowheads="1"/>
                </p:cNvSpPr>
                <p:nvPr/>
              </p:nvSpPr>
              <p:spPr bwMode="auto">
                <a:xfrm>
                  <a:off x="0" y="768"/>
                  <a:ext cx="95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24590" name="Group 32"/>
              <p:cNvGrpSpPr>
                <a:grpSpLocks/>
              </p:cNvGrpSpPr>
              <p:nvPr/>
            </p:nvGrpSpPr>
            <p:grpSpPr bwMode="auto">
              <a:xfrm>
                <a:off x="957" y="768"/>
                <a:ext cx="1526" cy="384"/>
                <a:chOff x="957" y="768"/>
                <a:chExt cx="1526" cy="384"/>
              </a:xfrm>
            </p:grpSpPr>
            <p:sp>
              <p:nvSpPr>
                <p:cNvPr id="24615" name="Rectangle 12"/>
                <p:cNvSpPr>
                  <a:spLocks noChangeArrowheads="1"/>
                </p:cNvSpPr>
                <p:nvPr/>
              </p:nvSpPr>
              <p:spPr bwMode="auto">
                <a:xfrm>
                  <a:off x="1000" y="768"/>
                  <a:ext cx="1440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800" b="1">
                      <a:solidFill>
                        <a:srgbClr val="DBD600"/>
                      </a:solidFill>
                      <a:latin typeface="Tahoma" pitchFamily="34" charset="0"/>
                      <a:cs typeface="Tahoma" pitchFamily="34" charset="0"/>
                    </a:rPr>
                    <a:t>Greater than</a:t>
                  </a:r>
                  <a:endParaRPr lang="en-US" altLang="en-US" sz="1800" b="1">
                    <a:solidFill>
                      <a:srgbClr val="DBD600"/>
                    </a:solidFill>
                    <a:latin typeface="Tahoma" pitchFamily="34" charset="0"/>
                    <a:cs typeface="Times New Roman" pitchFamily="18" charset="0"/>
                  </a:endParaRPr>
                </a:p>
                <a:p>
                  <a:endParaRPr lang="en-US" altLang="en-US" sz="1800" b="1">
                    <a:solidFill>
                      <a:srgbClr val="DBD600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24616" name="Rectangle 31"/>
                <p:cNvSpPr>
                  <a:spLocks noChangeArrowheads="1"/>
                </p:cNvSpPr>
                <p:nvPr/>
              </p:nvSpPr>
              <p:spPr bwMode="auto">
                <a:xfrm>
                  <a:off x="957" y="768"/>
                  <a:ext cx="152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24591" name="Group 34"/>
              <p:cNvGrpSpPr>
                <a:grpSpLocks/>
              </p:cNvGrpSpPr>
              <p:nvPr/>
            </p:nvGrpSpPr>
            <p:grpSpPr bwMode="auto">
              <a:xfrm>
                <a:off x="0" y="1152"/>
                <a:ext cx="957" cy="384"/>
                <a:chOff x="0" y="1152"/>
                <a:chExt cx="957" cy="384"/>
              </a:xfrm>
            </p:grpSpPr>
            <p:sp>
              <p:nvSpPr>
                <p:cNvPr id="24613" name="Rectangle 13"/>
                <p:cNvSpPr>
                  <a:spLocks noChangeArrowheads="1"/>
                </p:cNvSpPr>
                <p:nvPr/>
              </p:nvSpPr>
              <p:spPr bwMode="auto">
                <a:xfrm>
                  <a:off x="43" y="1152"/>
                  <a:ext cx="871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800" b="1">
                      <a:solidFill>
                        <a:srgbClr val="DBD600"/>
                      </a:solidFill>
                      <a:latin typeface="Tahoma" pitchFamily="34" charset="0"/>
                      <a:cs typeface="Courier New" pitchFamily="49" charset="0"/>
                    </a:rPr>
                    <a:t> eq</a:t>
                  </a:r>
                  <a:endParaRPr lang="en-US" altLang="en-US" sz="1800" b="1">
                    <a:solidFill>
                      <a:srgbClr val="DBD600"/>
                    </a:solidFill>
                    <a:latin typeface="Tahoma" pitchFamily="34" charset="0"/>
                    <a:cs typeface="Times New Roman" pitchFamily="18" charset="0"/>
                  </a:endParaRPr>
                </a:p>
                <a:p>
                  <a:endParaRPr lang="en-US" altLang="en-US" sz="1800" b="1">
                    <a:solidFill>
                      <a:srgbClr val="DBD600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24614" name="Rectangle 33"/>
                <p:cNvSpPr>
                  <a:spLocks noChangeArrowheads="1"/>
                </p:cNvSpPr>
                <p:nvPr/>
              </p:nvSpPr>
              <p:spPr bwMode="auto">
                <a:xfrm>
                  <a:off x="0" y="1152"/>
                  <a:ext cx="95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24592" name="Group 36"/>
              <p:cNvGrpSpPr>
                <a:grpSpLocks/>
              </p:cNvGrpSpPr>
              <p:nvPr/>
            </p:nvGrpSpPr>
            <p:grpSpPr bwMode="auto">
              <a:xfrm>
                <a:off x="957" y="1152"/>
                <a:ext cx="1526" cy="384"/>
                <a:chOff x="957" y="1152"/>
                <a:chExt cx="1526" cy="384"/>
              </a:xfrm>
            </p:grpSpPr>
            <p:sp>
              <p:nvSpPr>
                <p:cNvPr id="24611" name="Rectangle 14"/>
                <p:cNvSpPr>
                  <a:spLocks noChangeArrowheads="1"/>
                </p:cNvSpPr>
                <p:nvPr/>
              </p:nvSpPr>
              <p:spPr bwMode="auto">
                <a:xfrm>
                  <a:off x="1000" y="1152"/>
                  <a:ext cx="1440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800" b="1">
                      <a:solidFill>
                        <a:srgbClr val="DBD600"/>
                      </a:solidFill>
                      <a:latin typeface="Tahoma" pitchFamily="34" charset="0"/>
                      <a:cs typeface="Tahoma" pitchFamily="34" charset="0"/>
                    </a:rPr>
                    <a:t>Equal to</a:t>
                  </a:r>
                  <a:endParaRPr lang="en-US" altLang="en-US" sz="1800" b="1">
                    <a:solidFill>
                      <a:srgbClr val="DBD600"/>
                    </a:solidFill>
                    <a:latin typeface="Tahoma" pitchFamily="34" charset="0"/>
                    <a:cs typeface="Times New Roman" pitchFamily="18" charset="0"/>
                  </a:endParaRPr>
                </a:p>
                <a:p>
                  <a:endParaRPr lang="en-US" altLang="en-US" sz="1800" b="1">
                    <a:solidFill>
                      <a:srgbClr val="DBD600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24612" name="Rectangle 35"/>
                <p:cNvSpPr>
                  <a:spLocks noChangeArrowheads="1"/>
                </p:cNvSpPr>
                <p:nvPr/>
              </p:nvSpPr>
              <p:spPr bwMode="auto">
                <a:xfrm>
                  <a:off x="957" y="1152"/>
                  <a:ext cx="152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24593" name="Group 38"/>
              <p:cNvGrpSpPr>
                <a:grpSpLocks/>
              </p:cNvGrpSpPr>
              <p:nvPr/>
            </p:nvGrpSpPr>
            <p:grpSpPr bwMode="auto">
              <a:xfrm>
                <a:off x="0" y="1536"/>
                <a:ext cx="957" cy="384"/>
                <a:chOff x="0" y="1536"/>
                <a:chExt cx="957" cy="384"/>
              </a:xfrm>
            </p:grpSpPr>
            <p:sp>
              <p:nvSpPr>
                <p:cNvPr id="24609" name="Rectangle 15"/>
                <p:cNvSpPr>
                  <a:spLocks noChangeArrowheads="1"/>
                </p:cNvSpPr>
                <p:nvPr/>
              </p:nvSpPr>
              <p:spPr bwMode="auto">
                <a:xfrm>
                  <a:off x="43" y="1536"/>
                  <a:ext cx="871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800" b="1">
                      <a:solidFill>
                        <a:srgbClr val="DBD600"/>
                      </a:solidFill>
                      <a:latin typeface="Tahoma" pitchFamily="34" charset="0"/>
                      <a:cs typeface="Courier New" pitchFamily="49" charset="0"/>
                    </a:rPr>
                    <a:t> le</a:t>
                  </a:r>
                  <a:endParaRPr lang="en-US" altLang="en-US" sz="1800" b="1">
                    <a:solidFill>
                      <a:srgbClr val="DBD600"/>
                    </a:solidFill>
                    <a:latin typeface="Tahoma" pitchFamily="34" charset="0"/>
                    <a:cs typeface="Times New Roman" pitchFamily="18" charset="0"/>
                  </a:endParaRPr>
                </a:p>
                <a:p>
                  <a:endParaRPr lang="en-US" altLang="en-US" sz="1800" b="1">
                    <a:solidFill>
                      <a:srgbClr val="DBD600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24610" name="Rectangle 37"/>
                <p:cNvSpPr>
                  <a:spLocks noChangeArrowheads="1"/>
                </p:cNvSpPr>
                <p:nvPr/>
              </p:nvSpPr>
              <p:spPr bwMode="auto">
                <a:xfrm>
                  <a:off x="0" y="1536"/>
                  <a:ext cx="95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24594" name="Group 40"/>
              <p:cNvGrpSpPr>
                <a:grpSpLocks/>
              </p:cNvGrpSpPr>
              <p:nvPr/>
            </p:nvGrpSpPr>
            <p:grpSpPr bwMode="auto">
              <a:xfrm>
                <a:off x="957" y="1536"/>
                <a:ext cx="1526" cy="384"/>
                <a:chOff x="957" y="1536"/>
                <a:chExt cx="1526" cy="384"/>
              </a:xfrm>
            </p:grpSpPr>
            <p:sp>
              <p:nvSpPr>
                <p:cNvPr id="24607" name="Rectangle 16"/>
                <p:cNvSpPr>
                  <a:spLocks noChangeArrowheads="1"/>
                </p:cNvSpPr>
                <p:nvPr/>
              </p:nvSpPr>
              <p:spPr bwMode="auto">
                <a:xfrm>
                  <a:off x="1000" y="1536"/>
                  <a:ext cx="1440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800" b="1">
                      <a:solidFill>
                        <a:srgbClr val="DBD600"/>
                      </a:solidFill>
                      <a:latin typeface="Tahoma" pitchFamily="34" charset="0"/>
                      <a:cs typeface="Tahoma" pitchFamily="34" charset="0"/>
                    </a:rPr>
                    <a:t>Less than or equal to</a:t>
                  </a:r>
                  <a:endParaRPr lang="en-US" altLang="en-US" sz="1800" b="1">
                    <a:solidFill>
                      <a:srgbClr val="DBD600"/>
                    </a:solidFill>
                    <a:latin typeface="Tahoma" pitchFamily="34" charset="0"/>
                    <a:cs typeface="Times New Roman" pitchFamily="18" charset="0"/>
                  </a:endParaRPr>
                </a:p>
                <a:p>
                  <a:endParaRPr lang="en-US" altLang="en-US" sz="1800" b="1">
                    <a:solidFill>
                      <a:srgbClr val="DBD600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24608" name="Rectangle 39"/>
                <p:cNvSpPr>
                  <a:spLocks noChangeArrowheads="1"/>
                </p:cNvSpPr>
                <p:nvPr/>
              </p:nvSpPr>
              <p:spPr bwMode="auto">
                <a:xfrm>
                  <a:off x="957" y="1536"/>
                  <a:ext cx="152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24595" name="Group 42"/>
              <p:cNvGrpSpPr>
                <a:grpSpLocks/>
              </p:cNvGrpSpPr>
              <p:nvPr/>
            </p:nvGrpSpPr>
            <p:grpSpPr bwMode="auto">
              <a:xfrm>
                <a:off x="0" y="1920"/>
                <a:ext cx="957" cy="384"/>
                <a:chOff x="0" y="1920"/>
                <a:chExt cx="957" cy="384"/>
              </a:xfrm>
            </p:grpSpPr>
            <p:sp>
              <p:nvSpPr>
                <p:cNvPr id="24605" name="Rectangle 17"/>
                <p:cNvSpPr>
                  <a:spLocks noChangeArrowheads="1"/>
                </p:cNvSpPr>
                <p:nvPr/>
              </p:nvSpPr>
              <p:spPr bwMode="auto">
                <a:xfrm>
                  <a:off x="43" y="1920"/>
                  <a:ext cx="871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800" b="1">
                      <a:solidFill>
                        <a:srgbClr val="DBD600"/>
                      </a:solidFill>
                      <a:latin typeface="Tahoma" pitchFamily="34" charset="0"/>
                      <a:cs typeface="Courier New" pitchFamily="49" charset="0"/>
                    </a:rPr>
                    <a:t> ge</a:t>
                  </a:r>
                  <a:endParaRPr lang="en-US" altLang="en-US" sz="1800" b="1">
                    <a:solidFill>
                      <a:srgbClr val="DBD600"/>
                    </a:solidFill>
                    <a:latin typeface="Tahoma" pitchFamily="34" charset="0"/>
                    <a:cs typeface="Times New Roman" pitchFamily="18" charset="0"/>
                  </a:endParaRPr>
                </a:p>
                <a:p>
                  <a:endParaRPr lang="en-US" altLang="en-US" sz="1800" b="1">
                    <a:solidFill>
                      <a:srgbClr val="DBD600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24606" name="Rectangle 41"/>
                <p:cNvSpPr>
                  <a:spLocks noChangeArrowheads="1"/>
                </p:cNvSpPr>
                <p:nvPr/>
              </p:nvSpPr>
              <p:spPr bwMode="auto">
                <a:xfrm>
                  <a:off x="0" y="1920"/>
                  <a:ext cx="95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24596" name="Group 44"/>
              <p:cNvGrpSpPr>
                <a:grpSpLocks/>
              </p:cNvGrpSpPr>
              <p:nvPr/>
            </p:nvGrpSpPr>
            <p:grpSpPr bwMode="auto">
              <a:xfrm>
                <a:off x="957" y="1920"/>
                <a:ext cx="1526" cy="384"/>
                <a:chOff x="957" y="1920"/>
                <a:chExt cx="1526" cy="384"/>
              </a:xfrm>
            </p:grpSpPr>
            <p:sp>
              <p:nvSpPr>
                <p:cNvPr id="24603" name="Rectangle 18"/>
                <p:cNvSpPr>
                  <a:spLocks noChangeArrowheads="1"/>
                </p:cNvSpPr>
                <p:nvPr/>
              </p:nvSpPr>
              <p:spPr bwMode="auto">
                <a:xfrm>
                  <a:off x="1000" y="1920"/>
                  <a:ext cx="1440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800" b="1">
                      <a:solidFill>
                        <a:srgbClr val="DBD600"/>
                      </a:solidFill>
                      <a:latin typeface="Tahoma" pitchFamily="34" charset="0"/>
                      <a:cs typeface="Tahoma" pitchFamily="34" charset="0"/>
                    </a:rPr>
                    <a:t>Greater than or equal to</a:t>
                  </a:r>
                  <a:endParaRPr lang="en-US" altLang="en-US" sz="1800" b="1">
                    <a:solidFill>
                      <a:srgbClr val="DBD600"/>
                    </a:solidFill>
                    <a:latin typeface="Tahoma" pitchFamily="34" charset="0"/>
                    <a:cs typeface="Times New Roman" pitchFamily="18" charset="0"/>
                  </a:endParaRPr>
                </a:p>
                <a:p>
                  <a:endParaRPr lang="en-US" altLang="en-US" sz="1800" b="1">
                    <a:solidFill>
                      <a:srgbClr val="DBD600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24604" name="Rectangle 43"/>
                <p:cNvSpPr>
                  <a:spLocks noChangeArrowheads="1"/>
                </p:cNvSpPr>
                <p:nvPr/>
              </p:nvSpPr>
              <p:spPr bwMode="auto">
                <a:xfrm>
                  <a:off x="957" y="1920"/>
                  <a:ext cx="152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24597" name="Group 46"/>
              <p:cNvGrpSpPr>
                <a:grpSpLocks/>
              </p:cNvGrpSpPr>
              <p:nvPr/>
            </p:nvGrpSpPr>
            <p:grpSpPr bwMode="auto">
              <a:xfrm>
                <a:off x="0" y="2304"/>
                <a:ext cx="957" cy="384"/>
                <a:chOff x="0" y="2304"/>
                <a:chExt cx="957" cy="384"/>
              </a:xfrm>
            </p:grpSpPr>
            <p:sp>
              <p:nvSpPr>
                <p:cNvPr id="24601" name="Rectangle 19"/>
                <p:cNvSpPr>
                  <a:spLocks noChangeArrowheads="1"/>
                </p:cNvSpPr>
                <p:nvPr/>
              </p:nvSpPr>
              <p:spPr bwMode="auto">
                <a:xfrm>
                  <a:off x="43" y="2304"/>
                  <a:ext cx="871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800" b="1">
                      <a:solidFill>
                        <a:srgbClr val="DBD600"/>
                      </a:solidFill>
                      <a:latin typeface="Tahoma" pitchFamily="34" charset="0"/>
                      <a:cs typeface="Courier New" pitchFamily="49" charset="0"/>
                    </a:rPr>
                    <a:t> ne</a:t>
                  </a:r>
                  <a:endParaRPr lang="en-US" altLang="en-US" sz="1800" b="1">
                    <a:solidFill>
                      <a:srgbClr val="DBD600"/>
                    </a:solidFill>
                    <a:latin typeface="Tahoma" pitchFamily="34" charset="0"/>
                    <a:cs typeface="Times New Roman" pitchFamily="18" charset="0"/>
                  </a:endParaRPr>
                </a:p>
                <a:p>
                  <a:endParaRPr lang="en-US" altLang="en-US" sz="1800" b="1">
                    <a:solidFill>
                      <a:srgbClr val="DBD600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24602" name="Rectangle 45"/>
                <p:cNvSpPr>
                  <a:spLocks noChangeArrowheads="1"/>
                </p:cNvSpPr>
                <p:nvPr/>
              </p:nvSpPr>
              <p:spPr bwMode="auto">
                <a:xfrm>
                  <a:off x="0" y="2304"/>
                  <a:ext cx="95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24598" name="Group 48"/>
              <p:cNvGrpSpPr>
                <a:grpSpLocks/>
              </p:cNvGrpSpPr>
              <p:nvPr/>
            </p:nvGrpSpPr>
            <p:grpSpPr bwMode="auto">
              <a:xfrm>
                <a:off x="957" y="2304"/>
                <a:ext cx="1526" cy="384"/>
                <a:chOff x="957" y="2304"/>
                <a:chExt cx="1526" cy="384"/>
              </a:xfrm>
            </p:grpSpPr>
            <p:sp>
              <p:nvSpPr>
                <p:cNvPr id="24599" name="Rectangle 20"/>
                <p:cNvSpPr>
                  <a:spLocks noChangeArrowheads="1"/>
                </p:cNvSpPr>
                <p:nvPr/>
              </p:nvSpPr>
              <p:spPr bwMode="auto">
                <a:xfrm>
                  <a:off x="1000" y="2304"/>
                  <a:ext cx="1440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800" b="1">
                      <a:solidFill>
                        <a:srgbClr val="DBD600"/>
                      </a:solidFill>
                      <a:latin typeface="Tahoma" pitchFamily="34" charset="0"/>
                      <a:cs typeface="Tahoma" pitchFamily="34" charset="0"/>
                    </a:rPr>
                    <a:t>Not equal to</a:t>
                  </a:r>
                  <a:endParaRPr lang="en-US" altLang="en-US" sz="1800" b="1">
                    <a:solidFill>
                      <a:srgbClr val="DBD600"/>
                    </a:solidFill>
                    <a:latin typeface="Tahoma" pitchFamily="34" charset="0"/>
                    <a:cs typeface="Times New Roman" pitchFamily="18" charset="0"/>
                  </a:endParaRPr>
                </a:p>
                <a:p>
                  <a:endParaRPr lang="en-US" altLang="en-US" sz="1800" b="1">
                    <a:solidFill>
                      <a:srgbClr val="DBD600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24600" name="Rectangle 47"/>
                <p:cNvSpPr>
                  <a:spLocks noChangeArrowheads="1"/>
                </p:cNvSpPr>
                <p:nvPr/>
              </p:nvSpPr>
              <p:spPr bwMode="auto">
                <a:xfrm>
                  <a:off x="957" y="2304"/>
                  <a:ext cx="152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24584" name="Rectangle 50"/>
            <p:cNvSpPr>
              <a:spLocks noChangeArrowheads="1"/>
            </p:cNvSpPr>
            <p:nvPr/>
          </p:nvSpPr>
          <p:spPr bwMode="auto">
            <a:xfrm>
              <a:off x="-3" y="-3"/>
              <a:ext cx="2489" cy="269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4582" name="Slide Number Placeholder 5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5629256-803A-4BA7-B977-72DA46700AB8}" type="slidenum">
              <a:rPr lang="en-US" altLang="en-US" sz="1400" smtClean="0"/>
              <a:pPr eaLnBrk="1" hangingPunct="1"/>
              <a:t>23</a:t>
            </a:fld>
            <a:endParaRPr lang="en-US" altLang="en-US" sz="140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DBD600"/>
                </a:solidFill>
              </a:rPr>
              <a:t>Basic Perl Programming</a:t>
            </a:r>
          </a:p>
        </p:txBody>
      </p:sp>
      <p:sp>
        <p:nvSpPr>
          <p:cNvPr id="2560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295400"/>
            <a:ext cx="7924800" cy="5410200"/>
          </a:xfrm>
          <a:noFill/>
        </p:spPr>
        <p:txBody>
          <a:bodyPr/>
          <a:lstStyle/>
          <a:p>
            <a:pPr algn="l" eaLnBrk="1" hangingPunct="1"/>
            <a:r>
              <a:rPr lang="en-US" altLang="en-US" sz="2400" b="1" smtClean="0">
                <a:solidFill>
                  <a:srgbClr val="DBD600"/>
                </a:solidFill>
                <a:latin typeface="Arial" pitchFamily="34" charset="0"/>
              </a:rPr>
              <a:t>Exercise 3:</a:t>
            </a:r>
          </a:p>
          <a:p>
            <a:pPr algn="l" eaLnBrk="1" hangingPunct="1"/>
            <a:endParaRPr lang="en-US" altLang="en-US" sz="2400" b="1" smtClean="0">
              <a:solidFill>
                <a:srgbClr val="DBD600"/>
              </a:solidFill>
              <a:latin typeface="Arial" pitchFamily="34" charset="0"/>
            </a:endParaRPr>
          </a:p>
          <a:p>
            <a:pPr algn="l" eaLnBrk="1" hangingPunct="1"/>
            <a:r>
              <a:rPr lang="en-US" altLang="en-US" sz="2400" smtClean="0">
                <a:solidFill>
                  <a:srgbClr val="DBD600"/>
                </a:solidFill>
                <a:latin typeface="Arial" pitchFamily="34" charset="0"/>
              </a:rPr>
              <a:t>Extend the script from exercise 2 so it can handle other new input (student’s CPA). Based on the CPA value determine either they get 1st, 2nd, or 3rd class following the given conditions below:</a:t>
            </a:r>
          </a:p>
          <a:p>
            <a:pPr algn="l" eaLnBrk="1" hangingPunct="1"/>
            <a:endParaRPr lang="en-US" altLang="en-US" sz="2400" smtClean="0">
              <a:solidFill>
                <a:srgbClr val="DBD600"/>
              </a:solidFill>
              <a:latin typeface="Arial" pitchFamily="34" charset="0"/>
              <a:cs typeface="Courier New" pitchFamily="49" charset="0"/>
            </a:endParaRPr>
          </a:p>
          <a:p>
            <a:pPr algn="l" eaLnBrk="1" hangingPunct="1"/>
            <a:endParaRPr lang="en-US" altLang="en-US" sz="2000" smtClean="0">
              <a:solidFill>
                <a:srgbClr val="DBD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08CAA3B-4DF7-40E1-AE3E-95728A00BEB5}" type="slidenum">
              <a:rPr lang="en-US" altLang="en-US" sz="1400" smtClean="0"/>
              <a:pPr eaLnBrk="1" hangingPunct="1"/>
              <a:t>24</a:t>
            </a:fld>
            <a:endParaRPr lang="en-US" altLang="en-US" sz="140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2000" y="41910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CPA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Class</a:t>
                      </a:r>
                      <a:endParaRPr lang="en-US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3.7</a:t>
                      </a:r>
                      <a:r>
                        <a:rPr lang="en-US" sz="1800" baseline="0" dirty="0" smtClean="0"/>
                        <a:t> and above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1st</a:t>
                      </a:r>
                      <a:endParaRPr lang="en-US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2.0 –</a:t>
                      </a:r>
                      <a:r>
                        <a:rPr lang="en-US" sz="1800" baseline="0" dirty="0" smtClean="0"/>
                        <a:t> 3.69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2nd</a:t>
                      </a:r>
                      <a:endParaRPr lang="en-US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Below</a:t>
                      </a:r>
                      <a:r>
                        <a:rPr lang="en-US" sz="1800" baseline="0" dirty="0" smtClean="0"/>
                        <a:t> than 2.0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3rd</a:t>
                      </a:r>
                      <a:endParaRPr lang="en-US" sz="1800" dirty="0"/>
                    </a:p>
                  </a:txBody>
                  <a:tcPr marT="45700" marB="45700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219200"/>
            <a:ext cx="8458200" cy="5410200"/>
          </a:xfrm>
        </p:spPr>
        <p:txBody>
          <a:bodyPr/>
          <a:lstStyle/>
          <a:p>
            <a:pPr algn="l" eaLnBrk="1" hangingPunct="1"/>
            <a:r>
              <a:rPr lang="en-US" altLang="en-US" sz="2400" b="1" smtClean="0">
                <a:solidFill>
                  <a:srgbClr val="DBD600"/>
                </a:solidFill>
                <a:latin typeface="Arial" pitchFamily="34" charset="0"/>
                <a:cs typeface="Tahoma" pitchFamily="34" charset="0"/>
              </a:rPr>
              <a:t>Pattern matching and string manipulation</a:t>
            </a:r>
            <a:endParaRPr lang="en-US" altLang="en-US" sz="2400" smtClean="0">
              <a:solidFill>
                <a:srgbClr val="DBD600"/>
              </a:solidFill>
              <a:latin typeface="Arial" pitchFamily="34" charset="0"/>
            </a:endParaRPr>
          </a:p>
          <a:p>
            <a:pPr algn="l" eaLnBrk="1" hangingPunct="1"/>
            <a:endParaRPr lang="en-US" altLang="en-US" sz="2400" smtClean="0">
              <a:solidFill>
                <a:srgbClr val="DBD600"/>
              </a:solidFill>
              <a:latin typeface="Arial" pitchFamily="34" charset="0"/>
            </a:endParaRPr>
          </a:p>
          <a:p>
            <a:pPr algn="l" eaLnBrk="1" hangingPunct="1"/>
            <a:r>
              <a:rPr lang="en-US" altLang="en-US" sz="2400" smtClean="0">
                <a:solidFill>
                  <a:srgbClr val="DBD600"/>
                </a:solidFill>
                <a:latin typeface="Tahoma" pitchFamily="34" charset="0"/>
              </a:rPr>
              <a:t>The syntax for pattern matching:</a:t>
            </a:r>
          </a:p>
          <a:p>
            <a:pPr algn="l" eaLnBrk="1" hangingPunct="1"/>
            <a:r>
              <a:rPr lang="en-US" altLang="en-US" sz="18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altLang="en-US" sz="1800" b="1" i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string_variable</a:t>
            </a:r>
            <a:r>
              <a:rPr lang="en-US" altLang="en-US" sz="18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800" b="1" smtClean="0">
                <a:solidFill>
                  <a:srgbClr val="DC0000"/>
                </a:solidFill>
                <a:latin typeface="Courier New" pitchFamily="49" charset="0"/>
                <a:cs typeface="Courier New" pitchFamily="49" charset="0"/>
              </a:rPr>
              <a:t>=~</a:t>
            </a:r>
            <a:r>
              <a:rPr lang="en-US" altLang="en-US" sz="18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800" b="1" smtClean="0">
                <a:solidFill>
                  <a:srgbClr val="DC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altLang="en-US" sz="1800" b="1" i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pattern_to_match</a:t>
            </a:r>
            <a:r>
              <a:rPr lang="en-US" altLang="en-US" sz="1800" b="1" smtClean="0">
                <a:solidFill>
                  <a:srgbClr val="DC0000"/>
                </a:solidFill>
                <a:latin typeface="Courier New" pitchFamily="49" charset="0"/>
                <a:cs typeface="Courier New" pitchFamily="49" charset="0"/>
              </a:rPr>
              <a:t>/opt</a:t>
            </a:r>
            <a:r>
              <a:rPr lang="en-US" altLang="en-US" sz="18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altLang="en-US" sz="2400" smtClean="0">
                <a:solidFill>
                  <a:srgbClr val="DBD600"/>
                </a:solidFill>
                <a:latin typeface="Tahoma" pitchFamily="34" charset="0"/>
              </a:rPr>
              <a:t> </a:t>
            </a:r>
          </a:p>
          <a:p>
            <a:pPr algn="l" eaLnBrk="1" hangingPunct="1"/>
            <a:endParaRPr lang="en-US" altLang="en-US" sz="2400" smtClean="0">
              <a:solidFill>
                <a:srgbClr val="DBD600"/>
              </a:solidFill>
              <a:latin typeface="Tahoma" pitchFamily="34" charset="0"/>
            </a:endParaRPr>
          </a:p>
          <a:p>
            <a:pPr algn="l" eaLnBrk="1" hangingPunct="1"/>
            <a:r>
              <a:rPr lang="en-US" altLang="en-US" sz="2400" smtClean="0">
                <a:solidFill>
                  <a:srgbClr val="DBD600"/>
                </a:solidFill>
                <a:latin typeface="Tahoma" pitchFamily="34" charset="0"/>
              </a:rPr>
              <a:t>Example:</a:t>
            </a:r>
          </a:p>
          <a:p>
            <a:pPr algn="l" eaLnBrk="1" hangingPunct="1"/>
            <a:r>
              <a:rPr lang="en-US" altLang="en-US" sz="18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$str = </a:t>
            </a:r>
            <a:r>
              <a:rPr lang="en-US" altLang="en-US" sz="1800" b="1" smtClean="0">
                <a:solidFill>
                  <a:srgbClr val="DBD600"/>
                </a:solidFill>
                <a:latin typeface="Tahoma" pitchFamily="34" charset="0"/>
                <a:cs typeface="Courier New" pitchFamily="49" charset="0"/>
              </a:rPr>
              <a:t>“</a:t>
            </a:r>
            <a:r>
              <a:rPr lang="en-US" altLang="en-US" sz="18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Hello World</a:t>
            </a:r>
            <a:r>
              <a:rPr lang="en-US" altLang="en-US" sz="1800" b="1" smtClean="0">
                <a:solidFill>
                  <a:srgbClr val="DBD600"/>
                </a:solidFill>
                <a:latin typeface="Tahoma" pitchFamily="34" charset="0"/>
                <a:cs typeface="Courier New" pitchFamily="49" charset="0"/>
              </a:rPr>
              <a:t>”</a:t>
            </a:r>
            <a:r>
              <a:rPr lang="en-US" altLang="en-US" sz="18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altLang="en-US" sz="1800" b="1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algn="l" eaLnBrk="1" hangingPunct="1"/>
            <a:r>
              <a:rPr lang="en-US" altLang="en-US" sz="1800" b="1" smtClean="0">
                <a:solidFill>
                  <a:srgbClr val="DBD600"/>
                </a:solidFill>
                <a:latin typeface="Tahoma" pitchFamily="34" charset="0"/>
                <a:cs typeface="Courier New" pitchFamily="49" charset="0"/>
              </a:rPr>
              <a:t> </a:t>
            </a:r>
            <a:endParaRPr lang="en-US" altLang="en-US" sz="1800" b="1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algn="l" eaLnBrk="1" hangingPunct="1"/>
            <a:r>
              <a:rPr lang="en-US" altLang="en-US" sz="18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if ($str =~ /lo/) {</a:t>
            </a:r>
            <a:endParaRPr lang="en-US" altLang="en-US" sz="1800" b="1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algn="l" eaLnBrk="1" hangingPunct="1"/>
            <a:r>
              <a:rPr lang="en-US" altLang="en-US" sz="18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	print </a:t>
            </a:r>
            <a:r>
              <a:rPr lang="en-US" altLang="en-US" sz="1800" b="1" smtClean="0">
                <a:solidFill>
                  <a:srgbClr val="DBD600"/>
                </a:solidFill>
                <a:latin typeface="Tahoma" pitchFamily="34" charset="0"/>
                <a:cs typeface="Courier New" pitchFamily="49" charset="0"/>
              </a:rPr>
              <a:t>“</a:t>
            </a:r>
            <a:r>
              <a:rPr lang="en-US" altLang="en-US" sz="18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Found it.\n</a:t>
            </a:r>
            <a:r>
              <a:rPr lang="en-US" altLang="en-US" sz="1800" b="1" smtClean="0">
                <a:solidFill>
                  <a:srgbClr val="DBD600"/>
                </a:solidFill>
                <a:latin typeface="Tahoma" pitchFamily="34" charset="0"/>
                <a:cs typeface="Courier New" pitchFamily="49" charset="0"/>
              </a:rPr>
              <a:t>”</a:t>
            </a:r>
            <a:r>
              <a:rPr lang="en-US" altLang="en-US" sz="18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altLang="en-US" sz="1800" b="1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algn="l" eaLnBrk="1" hangingPunct="1"/>
            <a:r>
              <a:rPr lang="en-US" altLang="en-US" sz="18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} else {</a:t>
            </a:r>
            <a:endParaRPr lang="en-US" altLang="en-US" sz="1800" b="1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algn="l" eaLnBrk="1" hangingPunct="1"/>
            <a:r>
              <a:rPr lang="en-US" altLang="en-US" sz="18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	print </a:t>
            </a:r>
            <a:r>
              <a:rPr lang="en-US" altLang="en-US" sz="1800" b="1" smtClean="0">
                <a:solidFill>
                  <a:srgbClr val="DBD600"/>
                </a:solidFill>
                <a:latin typeface="Tahoma" pitchFamily="34" charset="0"/>
                <a:cs typeface="Courier New" pitchFamily="49" charset="0"/>
              </a:rPr>
              <a:t>“</a:t>
            </a:r>
            <a:r>
              <a:rPr lang="en-US" altLang="en-US" sz="18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Not found.\n</a:t>
            </a:r>
            <a:r>
              <a:rPr lang="en-US" altLang="en-US" sz="1800" b="1" smtClean="0">
                <a:solidFill>
                  <a:srgbClr val="DBD600"/>
                </a:solidFill>
                <a:latin typeface="Tahoma" pitchFamily="34" charset="0"/>
                <a:cs typeface="Courier New" pitchFamily="49" charset="0"/>
              </a:rPr>
              <a:t>”</a:t>
            </a:r>
            <a:r>
              <a:rPr lang="en-US" altLang="en-US" sz="18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altLang="en-US" sz="1800" b="1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algn="l" eaLnBrk="1" hangingPunct="1"/>
            <a:r>
              <a:rPr lang="en-US" altLang="en-US" sz="18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altLang="en-US" sz="1800" b="1" smtClean="0">
                <a:solidFill>
                  <a:srgbClr val="DBD600"/>
                </a:solidFill>
                <a:latin typeface="Tahoma" pitchFamily="34" charset="0"/>
              </a:rPr>
              <a:t> </a:t>
            </a:r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914400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rgbClr val="DBD600"/>
                </a:solidFill>
              </a:rPr>
              <a:t>Basic Perl Programming</a:t>
            </a: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37DC816-7CCB-4E0D-8A95-08FBD3AB1215}" type="slidenum">
              <a:rPr lang="en-US" altLang="en-US" sz="1400" smtClean="0"/>
              <a:pPr eaLnBrk="1" hangingPunct="1"/>
              <a:t>25</a:t>
            </a:fld>
            <a:endParaRPr lang="en-US" altLang="en-US" sz="140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DBD600"/>
                </a:solidFill>
              </a:rPr>
              <a:t>Basic Perl Programming</a:t>
            </a:r>
          </a:p>
        </p:txBody>
      </p:sp>
      <p:sp>
        <p:nvSpPr>
          <p:cNvPr id="2765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219200"/>
            <a:ext cx="8458200" cy="5410200"/>
          </a:xfrm>
          <a:noFill/>
        </p:spPr>
        <p:txBody>
          <a:bodyPr/>
          <a:lstStyle/>
          <a:p>
            <a:pPr algn="l" eaLnBrk="1" hangingPunct="1"/>
            <a:r>
              <a:rPr lang="en-US" altLang="en-US" sz="2400" b="1" smtClean="0">
                <a:solidFill>
                  <a:srgbClr val="DBD600"/>
                </a:solidFill>
                <a:latin typeface="Arial" pitchFamily="34" charset="0"/>
                <a:cs typeface="Tahoma" pitchFamily="34" charset="0"/>
              </a:rPr>
              <a:t>Pattern matching and string manipulation</a:t>
            </a:r>
            <a:endParaRPr lang="en-US" altLang="en-US" sz="2400" smtClean="0">
              <a:solidFill>
                <a:srgbClr val="DBD600"/>
              </a:solidFill>
              <a:latin typeface="Arial" pitchFamily="34" charset="0"/>
            </a:endParaRPr>
          </a:p>
          <a:p>
            <a:pPr algn="l" eaLnBrk="1" hangingPunct="1"/>
            <a:endParaRPr lang="en-US" altLang="en-US" sz="2400" smtClean="0">
              <a:solidFill>
                <a:srgbClr val="DBD600"/>
              </a:solidFill>
              <a:latin typeface="Arial" pitchFamily="34" charset="0"/>
            </a:endParaRPr>
          </a:p>
          <a:p>
            <a:pPr algn="l" eaLnBrk="1" hangingPunct="1"/>
            <a:r>
              <a:rPr lang="en-US" altLang="en-US" sz="2400" smtClean="0">
                <a:solidFill>
                  <a:srgbClr val="DBD600"/>
                </a:solidFill>
                <a:latin typeface="Tahoma" pitchFamily="34" charset="0"/>
              </a:rPr>
              <a:t>The syntax for pattern replacement:</a:t>
            </a:r>
          </a:p>
          <a:p>
            <a:pPr algn="l" eaLnBrk="1" hangingPunct="1"/>
            <a:r>
              <a:rPr lang="en-US" altLang="en-US" sz="18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altLang="en-US" sz="1800" b="1" i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string_variable</a:t>
            </a:r>
            <a:r>
              <a:rPr lang="en-US" altLang="en-US" sz="18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800" b="1" smtClean="0">
                <a:solidFill>
                  <a:srgbClr val="DC0000"/>
                </a:solidFill>
                <a:latin typeface="Courier New" pitchFamily="49" charset="0"/>
                <a:cs typeface="Courier New" pitchFamily="49" charset="0"/>
              </a:rPr>
              <a:t>=~</a:t>
            </a:r>
            <a:r>
              <a:rPr lang="en-US" altLang="en-US" sz="18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800" b="1" smtClean="0">
                <a:solidFill>
                  <a:srgbClr val="DC0000"/>
                </a:solidFill>
                <a:latin typeface="Courier New" pitchFamily="49" charset="0"/>
                <a:cs typeface="Courier New" pitchFamily="49" charset="0"/>
              </a:rPr>
              <a:t>s/</a:t>
            </a:r>
            <a:r>
              <a:rPr lang="en-US" altLang="en-US" sz="1800" b="1" i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pattern_to_replace</a:t>
            </a:r>
            <a:r>
              <a:rPr lang="en-US" altLang="en-US" sz="1800" b="1" smtClean="0">
                <a:solidFill>
                  <a:srgbClr val="DC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altLang="en-US" sz="1800" b="1" i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replacement</a:t>
            </a:r>
            <a:r>
              <a:rPr lang="en-US" altLang="en-US" sz="1800" b="1" smtClean="0">
                <a:solidFill>
                  <a:srgbClr val="DC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altLang="en-US" sz="1800" b="1" i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opts</a:t>
            </a:r>
            <a:r>
              <a:rPr lang="en-US" altLang="en-US" sz="18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altLang="en-US" sz="2400" smtClean="0">
                <a:solidFill>
                  <a:srgbClr val="DBD600"/>
                </a:solidFill>
                <a:latin typeface="Tahoma" pitchFamily="34" charset="0"/>
              </a:rPr>
              <a:t> </a:t>
            </a:r>
          </a:p>
          <a:p>
            <a:pPr algn="l" eaLnBrk="1" hangingPunct="1"/>
            <a:endParaRPr lang="en-US" altLang="en-US" sz="2400" smtClean="0">
              <a:solidFill>
                <a:srgbClr val="DBD600"/>
              </a:solidFill>
              <a:latin typeface="Tahoma" pitchFamily="34" charset="0"/>
            </a:endParaRPr>
          </a:p>
          <a:p>
            <a:pPr algn="l" eaLnBrk="1" hangingPunct="1"/>
            <a:r>
              <a:rPr lang="en-US" altLang="en-US" sz="2400" smtClean="0">
                <a:solidFill>
                  <a:srgbClr val="DBD600"/>
                </a:solidFill>
                <a:latin typeface="Tahoma" pitchFamily="34" charset="0"/>
              </a:rPr>
              <a:t>Example:</a:t>
            </a:r>
          </a:p>
          <a:p>
            <a:pPr algn="l" eaLnBrk="1" hangingPunct="1"/>
            <a:r>
              <a:rPr lang="en-US" altLang="en-US" sz="18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$str = </a:t>
            </a:r>
            <a:r>
              <a:rPr lang="en-US" altLang="en-US" sz="1800" b="1" smtClean="0">
                <a:solidFill>
                  <a:srgbClr val="DBD600"/>
                </a:solidFill>
                <a:latin typeface="Tahoma" pitchFamily="34" charset="0"/>
                <a:cs typeface="Courier New" pitchFamily="49" charset="0"/>
              </a:rPr>
              <a:t>“</a:t>
            </a:r>
            <a:r>
              <a:rPr lang="en-US" altLang="en-US" sz="18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Hello World</a:t>
            </a:r>
            <a:r>
              <a:rPr lang="en-US" altLang="en-US" sz="1800" b="1" smtClean="0">
                <a:solidFill>
                  <a:srgbClr val="DBD600"/>
                </a:solidFill>
                <a:latin typeface="Tahoma" pitchFamily="34" charset="0"/>
                <a:cs typeface="Courier New" pitchFamily="49" charset="0"/>
              </a:rPr>
              <a:t>”</a:t>
            </a:r>
            <a:r>
              <a:rPr lang="en-US" altLang="en-US" sz="18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altLang="en-US" sz="1800" b="1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algn="l" eaLnBrk="1" hangingPunct="1"/>
            <a:r>
              <a:rPr lang="en-US" altLang="en-US" sz="18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$str =~ s/l/m/g;</a:t>
            </a:r>
            <a:r>
              <a:rPr lang="en-US" altLang="en-US" sz="1800" b="1" smtClean="0">
                <a:solidFill>
                  <a:srgbClr val="DBD600"/>
                </a:solidFill>
                <a:latin typeface="Tahoma" pitchFamily="34" charset="0"/>
                <a:cs typeface="Times New Roman" pitchFamily="18" charset="0"/>
              </a:rPr>
              <a:t> </a:t>
            </a:r>
            <a:endParaRPr lang="en-US" altLang="en-US" smtClean="0"/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E6ED44D-E9B7-4BCC-A021-CE1E33429FF4}" type="slidenum">
              <a:rPr lang="en-US" altLang="en-US" sz="1400" smtClean="0"/>
              <a:pPr eaLnBrk="1" hangingPunct="1"/>
              <a:t>26</a:t>
            </a:fld>
            <a:endParaRPr lang="en-US" altLang="en-US" sz="140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DBD600"/>
                </a:solidFill>
              </a:rPr>
              <a:t>Basic Perl Programming</a:t>
            </a:r>
          </a:p>
        </p:txBody>
      </p:sp>
      <p:sp>
        <p:nvSpPr>
          <p:cNvPr id="286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219200"/>
            <a:ext cx="8458200" cy="1371600"/>
          </a:xfrm>
          <a:noFill/>
        </p:spPr>
        <p:txBody>
          <a:bodyPr/>
          <a:lstStyle/>
          <a:p>
            <a:pPr algn="l" eaLnBrk="1" hangingPunct="1"/>
            <a:r>
              <a:rPr lang="en-US" altLang="en-US" sz="2400" b="1" smtClean="0">
                <a:solidFill>
                  <a:srgbClr val="DBD600"/>
                </a:solidFill>
                <a:latin typeface="Arial" pitchFamily="34" charset="0"/>
                <a:cs typeface="Tahoma" pitchFamily="34" charset="0"/>
              </a:rPr>
              <a:t>Pattern matching and string manipulation</a:t>
            </a:r>
            <a:r>
              <a:rPr lang="en-US" altLang="en-US" sz="2400" smtClean="0">
                <a:solidFill>
                  <a:srgbClr val="DBD600"/>
                </a:solidFill>
                <a:latin typeface="Arial" pitchFamily="34" charset="0"/>
              </a:rPr>
              <a:t> </a:t>
            </a:r>
          </a:p>
          <a:p>
            <a:pPr algn="l" eaLnBrk="1" hangingPunct="1"/>
            <a:endParaRPr lang="en-US" altLang="en-US" sz="2400" smtClean="0">
              <a:solidFill>
                <a:srgbClr val="DBD600"/>
              </a:solidFill>
              <a:latin typeface="Tahoma" pitchFamily="34" charset="0"/>
            </a:endParaRPr>
          </a:p>
          <a:p>
            <a:pPr algn="l" eaLnBrk="1" hangingPunct="1"/>
            <a:r>
              <a:rPr lang="en-US" altLang="en-US" sz="2400" smtClean="0">
                <a:solidFill>
                  <a:srgbClr val="DBD600"/>
                </a:solidFill>
                <a:latin typeface="Tahoma" pitchFamily="34" charset="0"/>
                <a:cs typeface="Tahoma" pitchFamily="34" charset="0"/>
              </a:rPr>
              <a:t>Options (</a:t>
            </a:r>
            <a:r>
              <a:rPr lang="en-US" altLang="en-US" sz="2400" b="1" i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opts</a:t>
            </a:r>
            <a:r>
              <a:rPr lang="en-US" altLang="en-US" sz="2400" smtClean="0">
                <a:solidFill>
                  <a:srgbClr val="DBD600"/>
                </a:solidFill>
                <a:latin typeface="Tahoma" pitchFamily="34" charset="0"/>
                <a:cs typeface="Tahoma" pitchFamily="34" charset="0"/>
              </a:rPr>
              <a:t>) for pattern matching &amp; replacement</a:t>
            </a:r>
            <a:r>
              <a:rPr lang="en-US" altLang="en-US" sz="2400" smtClean="0">
                <a:solidFill>
                  <a:srgbClr val="DBD600"/>
                </a:solidFill>
                <a:latin typeface="Arial" pitchFamily="34" charset="0"/>
              </a:rPr>
              <a:t> </a:t>
            </a:r>
          </a:p>
        </p:txBody>
      </p:sp>
      <p:grpSp>
        <p:nvGrpSpPr>
          <p:cNvPr id="28676" name="Group 56"/>
          <p:cNvGrpSpPr>
            <a:grpSpLocks/>
          </p:cNvGrpSpPr>
          <p:nvPr/>
        </p:nvGrpSpPr>
        <p:grpSpPr bwMode="auto">
          <a:xfrm>
            <a:off x="685800" y="2819400"/>
            <a:ext cx="8153400" cy="3514725"/>
            <a:chOff x="-3" y="-3"/>
            <a:chExt cx="2993" cy="3270"/>
          </a:xfrm>
        </p:grpSpPr>
        <p:grpSp>
          <p:nvGrpSpPr>
            <p:cNvPr id="28678" name="Group 54"/>
            <p:cNvGrpSpPr>
              <a:grpSpLocks/>
            </p:cNvGrpSpPr>
            <p:nvPr/>
          </p:nvGrpSpPr>
          <p:grpSpPr bwMode="auto">
            <a:xfrm>
              <a:off x="0" y="0"/>
              <a:ext cx="2987" cy="3264"/>
              <a:chOff x="0" y="0"/>
              <a:chExt cx="2987" cy="3264"/>
            </a:xfrm>
          </p:grpSpPr>
          <p:grpSp>
            <p:nvGrpSpPr>
              <p:cNvPr id="28680" name="Group 23"/>
              <p:cNvGrpSpPr>
                <a:grpSpLocks/>
              </p:cNvGrpSpPr>
              <p:nvPr/>
            </p:nvGrpSpPr>
            <p:grpSpPr bwMode="auto">
              <a:xfrm>
                <a:off x="0" y="0"/>
                <a:ext cx="453" cy="480"/>
                <a:chOff x="0" y="0"/>
                <a:chExt cx="453" cy="480"/>
              </a:xfrm>
            </p:grpSpPr>
            <p:sp>
              <p:nvSpPr>
                <p:cNvPr id="28726" name="Rectangle 6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67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600" b="1">
                      <a:solidFill>
                        <a:schemeClr val="bg1"/>
                      </a:solidFill>
                      <a:latin typeface="Tahoma" pitchFamily="34" charset="0"/>
                      <a:cs typeface="Tahoma" pitchFamily="34" charset="0"/>
                    </a:rPr>
                    <a:t>Option</a:t>
                  </a:r>
                  <a:endParaRPr lang="en-US" altLang="en-US" sz="1600" b="1">
                    <a:solidFill>
                      <a:schemeClr val="bg1"/>
                    </a:solidFill>
                    <a:latin typeface="Tahoma" pitchFamily="34" charset="0"/>
                    <a:cs typeface="Times New Roman" pitchFamily="18" charset="0"/>
                  </a:endParaRPr>
                </a:p>
                <a:p>
                  <a:endParaRPr lang="en-US" altLang="en-US" sz="1600" b="1">
                    <a:solidFill>
                      <a:schemeClr val="bg1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28727" name="Rectangle 2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53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28681" name="Group 25"/>
              <p:cNvGrpSpPr>
                <a:grpSpLocks/>
              </p:cNvGrpSpPr>
              <p:nvPr/>
            </p:nvGrpSpPr>
            <p:grpSpPr bwMode="auto">
              <a:xfrm>
                <a:off x="453" y="0"/>
                <a:ext cx="2534" cy="480"/>
                <a:chOff x="453" y="0"/>
                <a:chExt cx="2534" cy="480"/>
              </a:xfrm>
            </p:grpSpPr>
            <p:sp>
              <p:nvSpPr>
                <p:cNvPr id="28724" name="Rectangle 7"/>
                <p:cNvSpPr>
                  <a:spLocks noChangeArrowheads="1"/>
                </p:cNvSpPr>
                <p:nvPr/>
              </p:nvSpPr>
              <p:spPr bwMode="auto">
                <a:xfrm>
                  <a:off x="496" y="0"/>
                  <a:ext cx="2448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600" b="1">
                      <a:solidFill>
                        <a:schemeClr val="bg1"/>
                      </a:solidFill>
                      <a:latin typeface="Tahoma" pitchFamily="34" charset="0"/>
                      <a:cs typeface="Tahoma" pitchFamily="34" charset="0"/>
                    </a:rPr>
                    <a:t>Description</a:t>
                  </a:r>
                  <a:endParaRPr lang="en-US" altLang="en-US" sz="1600" b="1">
                    <a:solidFill>
                      <a:schemeClr val="bg1"/>
                    </a:solidFill>
                    <a:latin typeface="Tahoma" pitchFamily="34" charset="0"/>
                    <a:cs typeface="Times New Roman" pitchFamily="18" charset="0"/>
                  </a:endParaRPr>
                </a:p>
                <a:p>
                  <a:endParaRPr lang="en-US" altLang="en-US" sz="1600" b="1">
                    <a:solidFill>
                      <a:srgbClr val="DBD600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28725" name="Rectangle 24"/>
                <p:cNvSpPr>
                  <a:spLocks noChangeArrowheads="1"/>
                </p:cNvSpPr>
                <p:nvPr/>
              </p:nvSpPr>
              <p:spPr bwMode="auto">
                <a:xfrm>
                  <a:off x="453" y="0"/>
                  <a:ext cx="2534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28682" name="Group 27"/>
              <p:cNvGrpSpPr>
                <a:grpSpLocks/>
              </p:cNvGrpSpPr>
              <p:nvPr/>
            </p:nvGrpSpPr>
            <p:grpSpPr bwMode="auto">
              <a:xfrm>
                <a:off x="0" y="480"/>
                <a:ext cx="453" cy="384"/>
                <a:chOff x="0" y="480"/>
                <a:chExt cx="453" cy="384"/>
              </a:xfrm>
            </p:grpSpPr>
            <p:sp>
              <p:nvSpPr>
                <p:cNvPr id="28722" name="Rectangle 8"/>
                <p:cNvSpPr>
                  <a:spLocks noChangeArrowheads="1"/>
                </p:cNvSpPr>
                <p:nvPr/>
              </p:nvSpPr>
              <p:spPr bwMode="auto">
                <a:xfrm>
                  <a:off x="43" y="480"/>
                  <a:ext cx="367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600" b="1">
                      <a:solidFill>
                        <a:srgbClr val="DBD600"/>
                      </a:solidFill>
                      <a:latin typeface="Tahoma" pitchFamily="34" charset="0"/>
                      <a:cs typeface="Courier New" pitchFamily="49" charset="0"/>
                    </a:rPr>
                    <a:t>g</a:t>
                  </a:r>
                  <a:endParaRPr lang="en-US" altLang="en-US" sz="1600" b="1">
                    <a:solidFill>
                      <a:srgbClr val="DBD600"/>
                    </a:solidFill>
                    <a:latin typeface="Tahoma" pitchFamily="34" charset="0"/>
                    <a:cs typeface="Times New Roman" pitchFamily="18" charset="0"/>
                  </a:endParaRPr>
                </a:p>
                <a:p>
                  <a:pPr algn="ctr"/>
                  <a:endParaRPr lang="en-US" altLang="en-US" sz="1600" b="1">
                    <a:solidFill>
                      <a:srgbClr val="DBD600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28723" name="Rectangle 26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45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28683" name="Group 29"/>
              <p:cNvGrpSpPr>
                <a:grpSpLocks/>
              </p:cNvGrpSpPr>
              <p:nvPr/>
            </p:nvGrpSpPr>
            <p:grpSpPr bwMode="auto">
              <a:xfrm>
                <a:off x="453" y="480"/>
                <a:ext cx="2534" cy="384"/>
                <a:chOff x="453" y="480"/>
                <a:chExt cx="2534" cy="384"/>
              </a:xfrm>
            </p:grpSpPr>
            <p:sp>
              <p:nvSpPr>
                <p:cNvPr id="28720" name="Rectangle 9"/>
                <p:cNvSpPr>
                  <a:spLocks noChangeArrowheads="1"/>
                </p:cNvSpPr>
                <p:nvPr/>
              </p:nvSpPr>
              <p:spPr bwMode="auto">
                <a:xfrm>
                  <a:off x="496" y="480"/>
                  <a:ext cx="244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600" b="1">
                      <a:solidFill>
                        <a:srgbClr val="DBD600"/>
                      </a:solidFill>
                      <a:latin typeface="Tahoma" pitchFamily="34" charset="0"/>
                      <a:cs typeface="Tahoma" pitchFamily="34" charset="0"/>
                    </a:rPr>
                    <a:t>Change all occurrences of the pattern</a:t>
                  </a:r>
                  <a:endParaRPr lang="en-US" altLang="en-US" sz="1600" b="1">
                    <a:solidFill>
                      <a:srgbClr val="DBD600"/>
                    </a:solidFill>
                    <a:latin typeface="Tahoma" pitchFamily="34" charset="0"/>
                    <a:cs typeface="Times New Roman" pitchFamily="18" charset="0"/>
                  </a:endParaRPr>
                </a:p>
                <a:p>
                  <a:endParaRPr lang="en-US" altLang="en-US" sz="1600" b="1">
                    <a:solidFill>
                      <a:srgbClr val="DBD600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28721" name="Rectangle 28"/>
                <p:cNvSpPr>
                  <a:spLocks noChangeArrowheads="1"/>
                </p:cNvSpPr>
                <p:nvPr/>
              </p:nvSpPr>
              <p:spPr bwMode="auto">
                <a:xfrm>
                  <a:off x="453" y="480"/>
                  <a:ext cx="253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28684" name="Group 31"/>
              <p:cNvGrpSpPr>
                <a:grpSpLocks/>
              </p:cNvGrpSpPr>
              <p:nvPr/>
            </p:nvGrpSpPr>
            <p:grpSpPr bwMode="auto">
              <a:xfrm>
                <a:off x="0" y="864"/>
                <a:ext cx="453" cy="384"/>
                <a:chOff x="0" y="864"/>
                <a:chExt cx="453" cy="384"/>
              </a:xfrm>
            </p:grpSpPr>
            <p:sp>
              <p:nvSpPr>
                <p:cNvPr id="28718" name="Rectangle 10"/>
                <p:cNvSpPr>
                  <a:spLocks noChangeArrowheads="1"/>
                </p:cNvSpPr>
                <p:nvPr/>
              </p:nvSpPr>
              <p:spPr bwMode="auto">
                <a:xfrm>
                  <a:off x="43" y="864"/>
                  <a:ext cx="367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600" b="1">
                      <a:solidFill>
                        <a:srgbClr val="DBD600"/>
                      </a:solidFill>
                      <a:latin typeface="Tahoma" pitchFamily="34" charset="0"/>
                      <a:cs typeface="Courier New" pitchFamily="49" charset="0"/>
                    </a:rPr>
                    <a:t>i</a:t>
                  </a:r>
                  <a:endParaRPr lang="en-US" altLang="en-US" sz="1600" b="1">
                    <a:solidFill>
                      <a:srgbClr val="DBD600"/>
                    </a:solidFill>
                    <a:latin typeface="Tahoma" pitchFamily="34" charset="0"/>
                    <a:cs typeface="Times New Roman" pitchFamily="18" charset="0"/>
                  </a:endParaRPr>
                </a:p>
                <a:p>
                  <a:pPr algn="ctr"/>
                  <a:endParaRPr lang="en-US" altLang="en-US" sz="1600" b="1">
                    <a:solidFill>
                      <a:srgbClr val="DBD600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28719" name="Rectangle 30"/>
                <p:cNvSpPr>
                  <a:spLocks noChangeArrowheads="1"/>
                </p:cNvSpPr>
                <p:nvPr/>
              </p:nvSpPr>
              <p:spPr bwMode="auto">
                <a:xfrm>
                  <a:off x="0" y="864"/>
                  <a:ext cx="45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28685" name="Group 33"/>
              <p:cNvGrpSpPr>
                <a:grpSpLocks/>
              </p:cNvGrpSpPr>
              <p:nvPr/>
            </p:nvGrpSpPr>
            <p:grpSpPr bwMode="auto">
              <a:xfrm>
                <a:off x="453" y="864"/>
                <a:ext cx="2534" cy="384"/>
                <a:chOff x="453" y="864"/>
                <a:chExt cx="2534" cy="384"/>
              </a:xfrm>
            </p:grpSpPr>
            <p:sp>
              <p:nvSpPr>
                <p:cNvPr id="28716" name="Rectangle 11"/>
                <p:cNvSpPr>
                  <a:spLocks noChangeArrowheads="1"/>
                </p:cNvSpPr>
                <p:nvPr/>
              </p:nvSpPr>
              <p:spPr bwMode="auto">
                <a:xfrm>
                  <a:off x="496" y="864"/>
                  <a:ext cx="244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600" b="1">
                      <a:solidFill>
                        <a:srgbClr val="DBD600"/>
                      </a:solidFill>
                      <a:latin typeface="Tahoma" pitchFamily="34" charset="0"/>
                      <a:cs typeface="Tahoma" pitchFamily="34" charset="0"/>
                    </a:rPr>
                    <a:t>Ignore case in pattern</a:t>
                  </a:r>
                  <a:endParaRPr lang="en-US" altLang="en-US" sz="1600" b="1">
                    <a:solidFill>
                      <a:srgbClr val="DBD600"/>
                    </a:solidFill>
                    <a:latin typeface="Tahoma" pitchFamily="34" charset="0"/>
                    <a:cs typeface="Times New Roman" pitchFamily="18" charset="0"/>
                  </a:endParaRPr>
                </a:p>
                <a:p>
                  <a:endParaRPr lang="en-US" altLang="en-US" sz="1600" b="1">
                    <a:solidFill>
                      <a:srgbClr val="DBD600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28717" name="Rectangle 32"/>
                <p:cNvSpPr>
                  <a:spLocks noChangeArrowheads="1"/>
                </p:cNvSpPr>
                <p:nvPr/>
              </p:nvSpPr>
              <p:spPr bwMode="auto">
                <a:xfrm>
                  <a:off x="453" y="864"/>
                  <a:ext cx="253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28686" name="Group 35"/>
              <p:cNvGrpSpPr>
                <a:grpSpLocks/>
              </p:cNvGrpSpPr>
              <p:nvPr/>
            </p:nvGrpSpPr>
            <p:grpSpPr bwMode="auto">
              <a:xfrm>
                <a:off x="0" y="1248"/>
                <a:ext cx="453" cy="480"/>
                <a:chOff x="0" y="1248"/>
                <a:chExt cx="453" cy="480"/>
              </a:xfrm>
            </p:grpSpPr>
            <p:sp>
              <p:nvSpPr>
                <p:cNvPr id="28714" name="Rectangle 12"/>
                <p:cNvSpPr>
                  <a:spLocks noChangeArrowheads="1"/>
                </p:cNvSpPr>
                <p:nvPr/>
              </p:nvSpPr>
              <p:spPr bwMode="auto">
                <a:xfrm>
                  <a:off x="43" y="1248"/>
                  <a:ext cx="367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600" b="1">
                      <a:solidFill>
                        <a:srgbClr val="DBD600"/>
                      </a:solidFill>
                      <a:latin typeface="Tahoma" pitchFamily="34" charset="0"/>
                      <a:cs typeface="Courier New" pitchFamily="49" charset="0"/>
                    </a:rPr>
                    <a:t>e</a:t>
                  </a:r>
                  <a:endParaRPr lang="en-US" altLang="en-US" sz="1600" b="1">
                    <a:solidFill>
                      <a:srgbClr val="DBD600"/>
                    </a:solidFill>
                    <a:latin typeface="Tahoma" pitchFamily="34" charset="0"/>
                    <a:cs typeface="Times New Roman" pitchFamily="18" charset="0"/>
                  </a:endParaRPr>
                </a:p>
                <a:p>
                  <a:pPr algn="ctr"/>
                  <a:endParaRPr lang="en-US" altLang="en-US" sz="1600" b="1">
                    <a:solidFill>
                      <a:srgbClr val="DBD600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28715" name="Rectangle 34"/>
                <p:cNvSpPr>
                  <a:spLocks noChangeArrowheads="1"/>
                </p:cNvSpPr>
                <p:nvPr/>
              </p:nvSpPr>
              <p:spPr bwMode="auto">
                <a:xfrm>
                  <a:off x="0" y="1248"/>
                  <a:ext cx="453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28687" name="Group 37"/>
              <p:cNvGrpSpPr>
                <a:grpSpLocks/>
              </p:cNvGrpSpPr>
              <p:nvPr/>
            </p:nvGrpSpPr>
            <p:grpSpPr bwMode="auto">
              <a:xfrm>
                <a:off x="453" y="1248"/>
                <a:ext cx="2534" cy="480"/>
                <a:chOff x="453" y="1248"/>
                <a:chExt cx="2534" cy="480"/>
              </a:xfrm>
            </p:grpSpPr>
            <p:sp>
              <p:nvSpPr>
                <p:cNvPr id="28712" name="Rectangle 13"/>
                <p:cNvSpPr>
                  <a:spLocks noChangeArrowheads="1"/>
                </p:cNvSpPr>
                <p:nvPr/>
              </p:nvSpPr>
              <p:spPr bwMode="auto">
                <a:xfrm>
                  <a:off x="496" y="1248"/>
                  <a:ext cx="2448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600" b="1">
                      <a:solidFill>
                        <a:srgbClr val="DBD600"/>
                      </a:solidFill>
                      <a:latin typeface="Tahoma" pitchFamily="34" charset="0"/>
                      <a:cs typeface="Tahoma" pitchFamily="34" charset="0"/>
                    </a:rPr>
                    <a:t>Evaluate replacement string as expression (only for substitution operator)</a:t>
                  </a:r>
                  <a:endParaRPr lang="en-US" altLang="en-US" sz="1600" b="1">
                    <a:solidFill>
                      <a:srgbClr val="DBD600"/>
                    </a:solidFill>
                    <a:latin typeface="Tahoma" pitchFamily="34" charset="0"/>
                    <a:cs typeface="Times New Roman" pitchFamily="18" charset="0"/>
                  </a:endParaRPr>
                </a:p>
                <a:p>
                  <a:endParaRPr lang="en-US" altLang="en-US" sz="1600" b="1">
                    <a:solidFill>
                      <a:srgbClr val="DBD600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28713" name="Rectangle 36"/>
                <p:cNvSpPr>
                  <a:spLocks noChangeArrowheads="1"/>
                </p:cNvSpPr>
                <p:nvPr/>
              </p:nvSpPr>
              <p:spPr bwMode="auto">
                <a:xfrm>
                  <a:off x="453" y="1248"/>
                  <a:ext cx="2534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28688" name="Group 39"/>
              <p:cNvGrpSpPr>
                <a:grpSpLocks/>
              </p:cNvGrpSpPr>
              <p:nvPr/>
            </p:nvGrpSpPr>
            <p:grpSpPr bwMode="auto">
              <a:xfrm>
                <a:off x="0" y="1728"/>
                <a:ext cx="453" cy="384"/>
                <a:chOff x="0" y="1728"/>
                <a:chExt cx="453" cy="384"/>
              </a:xfrm>
            </p:grpSpPr>
            <p:sp>
              <p:nvSpPr>
                <p:cNvPr id="28710" name="Rectangle 14"/>
                <p:cNvSpPr>
                  <a:spLocks noChangeArrowheads="1"/>
                </p:cNvSpPr>
                <p:nvPr/>
              </p:nvSpPr>
              <p:spPr bwMode="auto">
                <a:xfrm>
                  <a:off x="43" y="1728"/>
                  <a:ext cx="367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600" b="1">
                      <a:solidFill>
                        <a:srgbClr val="DBD600"/>
                      </a:solidFill>
                      <a:latin typeface="Tahoma" pitchFamily="34" charset="0"/>
                      <a:cs typeface="Courier New" pitchFamily="49" charset="0"/>
                    </a:rPr>
                    <a:t>m</a:t>
                  </a:r>
                  <a:endParaRPr lang="en-US" altLang="en-US" sz="1600" b="1">
                    <a:solidFill>
                      <a:srgbClr val="DBD600"/>
                    </a:solidFill>
                    <a:latin typeface="Tahoma" pitchFamily="34" charset="0"/>
                    <a:cs typeface="Times New Roman" pitchFamily="18" charset="0"/>
                  </a:endParaRPr>
                </a:p>
                <a:p>
                  <a:pPr algn="ctr"/>
                  <a:endParaRPr lang="en-US" altLang="en-US" sz="1600" b="1">
                    <a:solidFill>
                      <a:srgbClr val="DBD600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28711" name="Rectangle 38"/>
                <p:cNvSpPr>
                  <a:spLocks noChangeArrowheads="1"/>
                </p:cNvSpPr>
                <p:nvPr/>
              </p:nvSpPr>
              <p:spPr bwMode="auto">
                <a:xfrm>
                  <a:off x="0" y="1728"/>
                  <a:ext cx="45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28689" name="Group 41"/>
              <p:cNvGrpSpPr>
                <a:grpSpLocks/>
              </p:cNvGrpSpPr>
              <p:nvPr/>
            </p:nvGrpSpPr>
            <p:grpSpPr bwMode="auto">
              <a:xfrm>
                <a:off x="453" y="1728"/>
                <a:ext cx="2534" cy="384"/>
                <a:chOff x="453" y="1728"/>
                <a:chExt cx="2534" cy="384"/>
              </a:xfrm>
            </p:grpSpPr>
            <p:sp>
              <p:nvSpPr>
                <p:cNvPr id="28708" name="Rectangle 15"/>
                <p:cNvSpPr>
                  <a:spLocks noChangeArrowheads="1"/>
                </p:cNvSpPr>
                <p:nvPr/>
              </p:nvSpPr>
              <p:spPr bwMode="auto">
                <a:xfrm>
                  <a:off x="496" y="1728"/>
                  <a:ext cx="244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600" b="1">
                      <a:solidFill>
                        <a:srgbClr val="DBD600"/>
                      </a:solidFill>
                      <a:latin typeface="Tahoma" pitchFamily="34" charset="0"/>
                      <a:cs typeface="Tahoma" pitchFamily="34" charset="0"/>
                    </a:rPr>
                    <a:t>Treat string to be matched as multiple lines</a:t>
                  </a:r>
                  <a:endParaRPr lang="en-US" altLang="en-US" sz="1600" b="1">
                    <a:solidFill>
                      <a:srgbClr val="DBD600"/>
                    </a:solidFill>
                    <a:latin typeface="Tahoma" pitchFamily="34" charset="0"/>
                    <a:cs typeface="Times New Roman" pitchFamily="18" charset="0"/>
                  </a:endParaRPr>
                </a:p>
                <a:p>
                  <a:endParaRPr lang="en-US" altLang="en-US" sz="1600" b="1">
                    <a:solidFill>
                      <a:srgbClr val="DBD600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28709" name="Rectangle 40"/>
                <p:cNvSpPr>
                  <a:spLocks noChangeArrowheads="1"/>
                </p:cNvSpPr>
                <p:nvPr/>
              </p:nvSpPr>
              <p:spPr bwMode="auto">
                <a:xfrm>
                  <a:off x="453" y="1728"/>
                  <a:ext cx="253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28690" name="Group 43"/>
              <p:cNvGrpSpPr>
                <a:grpSpLocks/>
              </p:cNvGrpSpPr>
              <p:nvPr/>
            </p:nvGrpSpPr>
            <p:grpSpPr bwMode="auto">
              <a:xfrm>
                <a:off x="0" y="2112"/>
                <a:ext cx="453" cy="384"/>
                <a:chOff x="0" y="2112"/>
                <a:chExt cx="453" cy="384"/>
              </a:xfrm>
            </p:grpSpPr>
            <p:sp>
              <p:nvSpPr>
                <p:cNvPr id="28706" name="Rectangle 16"/>
                <p:cNvSpPr>
                  <a:spLocks noChangeArrowheads="1"/>
                </p:cNvSpPr>
                <p:nvPr/>
              </p:nvSpPr>
              <p:spPr bwMode="auto">
                <a:xfrm>
                  <a:off x="43" y="2112"/>
                  <a:ext cx="367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600" b="1">
                      <a:solidFill>
                        <a:srgbClr val="DBD600"/>
                      </a:solidFill>
                      <a:latin typeface="Tahoma" pitchFamily="34" charset="0"/>
                      <a:cs typeface="Courier New" pitchFamily="49" charset="0"/>
                    </a:rPr>
                    <a:t>o</a:t>
                  </a:r>
                  <a:endParaRPr lang="en-US" altLang="en-US" sz="1600" b="1">
                    <a:solidFill>
                      <a:srgbClr val="DBD600"/>
                    </a:solidFill>
                    <a:latin typeface="Tahoma" pitchFamily="34" charset="0"/>
                    <a:cs typeface="Times New Roman" pitchFamily="18" charset="0"/>
                  </a:endParaRPr>
                </a:p>
                <a:p>
                  <a:pPr algn="ctr"/>
                  <a:endParaRPr lang="en-US" altLang="en-US" sz="1600" b="1">
                    <a:solidFill>
                      <a:srgbClr val="DBD600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28707" name="Rectangle 42"/>
                <p:cNvSpPr>
                  <a:spLocks noChangeArrowheads="1"/>
                </p:cNvSpPr>
                <p:nvPr/>
              </p:nvSpPr>
              <p:spPr bwMode="auto">
                <a:xfrm>
                  <a:off x="0" y="2112"/>
                  <a:ext cx="45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28691" name="Group 45"/>
              <p:cNvGrpSpPr>
                <a:grpSpLocks/>
              </p:cNvGrpSpPr>
              <p:nvPr/>
            </p:nvGrpSpPr>
            <p:grpSpPr bwMode="auto">
              <a:xfrm>
                <a:off x="453" y="2112"/>
                <a:ext cx="2534" cy="384"/>
                <a:chOff x="453" y="2112"/>
                <a:chExt cx="2534" cy="384"/>
              </a:xfrm>
            </p:grpSpPr>
            <p:sp>
              <p:nvSpPr>
                <p:cNvPr id="28704" name="Rectangle 17"/>
                <p:cNvSpPr>
                  <a:spLocks noChangeArrowheads="1"/>
                </p:cNvSpPr>
                <p:nvPr/>
              </p:nvSpPr>
              <p:spPr bwMode="auto">
                <a:xfrm>
                  <a:off x="496" y="2112"/>
                  <a:ext cx="244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600" b="1">
                      <a:solidFill>
                        <a:srgbClr val="DBD600"/>
                      </a:solidFill>
                      <a:latin typeface="Tahoma" pitchFamily="34" charset="0"/>
                      <a:cs typeface="Tahoma" pitchFamily="34" charset="0"/>
                    </a:rPr>
                    <a:t>Evaluate only once</a:t>
                  </a:r>
                  <a:endParaRPr lang="en-US" altLang="en-US" sz="1600" b="1">
                    <a:solidFill>
                      <a:srgbClr val="DBD600"/>
                    </a:solidFill>
                    <a:latin typeface="Tahoma" pitchFamily="34" charset="0"/>
                    <a:cs typeface="Times New Roman" pitchFamily="18" charset="0"/>
                  </a:endParaRPr>
                </a:p>
                <a:p>
                  <a:endParaRPr lang="en-US" altLang="en-US" sz="1600" b="1">
                    <a:solidFill>
                      <a:srgbClr val="DBD600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28705" name="Rectangle 44"/>
                <p:cNvSpPr>
                  <a:spLocks noChangeArrowheads="1"/>
                </p:cNvSpPr>
                <p:nvPr/>
              </p:nvSpPr>
              <p:spPr bwMode="auto">
                <a:xfrm>
                  <a:off x="453" y="2112"/>
                  <a:ext cx="253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28692" name="Group 47"/>
              <p:cNvGrpSpPr>
                <a:grpSpLocks/>
              </p:cNvGrpSpPr>
              <p:nvPr/>
            </p:nvGrpSpPr>
            <p:grpSpPr bwMode="auto">
              <a:xfrm>
                <a:off x="0" y="2496"/>
                <a:ext cx="453" cy="384"/>
                <a:chOff x="0" y="2496"/>
                <a:chExt cx="453" cy="384"/>
              </a:xfrm>
            </p:grpSpPr>
            <p:sp>
              <p:nvSpPr>
                <p:cNvPr id="28702" name="Rectangle 18"/>
                <p:cNvSpPr>
                  <a:spLocks noChangeArrowheads="1"/>
                </p:cNvSpPr>
                <p:nvPr/>
              </p:nvSpPr>
              <p:spPr bwMode="auto">
                <a:xfrm>
                  <a:off x="43" y="2496"/>
                  <a:ext cx="367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600" b="1">
                      <a:solidFill>
                        <a:srgbClr val="DBD600"/>
                      </a:solidFill>
                      <a:latin typeface="Tahoma" pitchFamily="34" charset="0"/>
                      <a:cs typeface="Courier New" pitchFamily="49" charset="0"/>
                    </a:rPr>
                    <a:t>s</a:t>
                  </a:r>
                  <a:endParaRPr lang="en-US" altLang="en-US" sz="1600" b="1">
                    <a:solidFill>
                      <a:srgbClr val="DBD600"/>
                    </a:solidFill>
                    <a:latin typeface="Tahoma" pitchFamily="34" charset="0"/>
                    <a:cs typeface="Times New Roman" pitchFamily="18" charset="0"/>
                  </a:endParaRPr>
                </a:p>
                <a:p>
                  <a:pPr algn="ctr"/>
                  <a:endParaRPr lang="en-US" altLang="en-US" sz="1600" b="1">
                    <a:solidFill>
                      <a:srgbClr val="DBD600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28703" name="Rectangle 46"/>
                <p:cNvSpPr>
                  <a:spLocks noChangeArrowheads="1"/>
                </p:cNvSpPr>
                <p:nvPr/>
              </p:nvSpPr>
              <p:spPr bwMode="auto">
                <a:xfrm>
                  <a:off x="0" y="2496"/>
                  <a:ext cx="45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28693" name="Group 49"/>
              <p:cNvGrpSpPr>
                <a:grpSpLocks/>
              </p:cNvGrpSpPr>
              <p:nvPr/>
            </p:nvGrpSpPr>
            <p:grpSpPr bwMode="auto">
              <a:xfrm>
                <a:off x="453" y="2496"/>
                <a:ext cx="2534" cy="384"/>
                <a:chOff x="453" y="2496"/>
                <a:chExt cx="2534" cy="384"/>
              </a:xfrm>
            </p:grpSpPr>
            <p:sp>
              <p:nvSpPr>
                <p:cNvPr id="28700" name="Rectangle 19"/>
                <p:cNvSpPr>
                  <a:spLocks noChangeArrowheads="1"/>
                </p:cNvSpPr>
                <p:nvPr/>
              </p:nvSpPr>
              <p:spPr bwMode="auto">
                <a:xfrm>
                  <a:off x="496" y="2496"/>
                  <a:ext cx="244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600" b="1">
                      <a:solidFill>
                        <a:srgbClr val="DBD600"/>
                      </a:solidFill>
                      <a:latin typeface="Tahoma" pitchFamily="34" charset="0"/>
                      <a:cs typeface="Tahoma" pitchFamily="34" charset="0"/>
                    </a:rPr>
                    <a:t>Treat string to be matched as single line</a:t>
                  </a:r>
                  <a:endParaRPr lang="en-US" altLang="en-US" sz="1600" b="1">
                    <a:solidFill>
                      <a:srgbClr val="DBD600"/>
                    </a:solidFill>
                    <a:latin typeface="Tahoma" pitchFamily="34" charset="0"/>
                    <a:cs typeface="Times New Roman" pitchFamily="18" charset="0"/>
                  </a:endParaRPr>
                </a:p>
                <a:p>
                  <a:endParaRPr lang="en-US" altLang="en-US" sz="1600" b="1">
                    <a:solidFill>
                      <a:srgbClr val="DBD600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28701" name="Rectangle 48"/>
                <p:cNvSpPr>
                  <a:spLocks noChangeArrowheads="1"/>
                </p:cNvSpPr>
                <p:nvPr/>
              </p:nvSpPr>
              <p:spPr bwMode="auto">
                <a:xfrm>
                  <a:off x="453" y="2496"/>
                  <a:ext cx="253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28694" name="Group 51"/>
              <p:cNvGrpSpPr>
                <a:grpSpLocks/>
              </p:cNvGrpSpPr>
              <p:nvPr/>
            </p:nvGrpSpPr>
            <p:grpSpPr bwMode="auto">
              <a:xfrm>
                <a:off x="0" y="2880"/>
                <a:ext cx="453" cy="384"/>
                <a:chOff x="0" y="2880"/>
                <a:chExt cx="453" cy="384"/>
              </a:xfrm>
            </p:grpSpPr>
            <p:sp>
              <p:nvSpPr>
                <p:cNvPr id="28698" name="Rectangle 20"/>
                <p:cNvSpPr>
                  <a:spLocks noChangeArrowheads="1"/>
                </p:cNvSpPr>
                <p:nvPr/>
              </p:nvSpPr>
              <p:spPr bwMode="auto">
                <a:xfrm>
                  <a:off x="43" y="2880"/>
                  <a:ext cx="367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600" b="1">
                      <a:solidFill>
                        <a:srgbClr val="DBD600"/>
                      </a:solidFill>
                      <a:latin typeface="Tahoma" pitchFamily="34" charset="0"/>
                      <a:cs typeface="Courier New" pitchFamily="49" charset="0"/>
                    </a:rPr>
                    <a:t>x</a:t>
                  </a:r>
                  <a:endParaRPr lang="en-US" altLang="en-US" sz="1600" b="1">
                    <a:solidFill>
                      <a:srgbClr val="DBD600"/>
                    </a:solidFill>
                    <a:latin typeface="Tahoma" pitchFamily="34" charset="0"/>
                    <a:cs typeface="Times New Roman" pitchFamily="18" charset="0"/>
                  </a:endParaRPr>
                </a:p>
                <a:p>
                  <a:pPr algn="ctr"/>
                  <a:endParaRPr lang="en-US" altLang="en-US" sz="1600" b="1">
                    <a:solidFill>
                      <a:srgbClr val="DBD600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28699" name="Rectangle 50"/>
                <p:cNvSpPr>
                  <a:spLocks noChangeArrowheads="1"/>
                </p:cNvSpPr>
                <p:nvPr/>
              </p:nvSpPr>
              <p:spPr bwMode="auto">
                <a:xfrm>
                  <a:off x="0" y="2880"/>
                  <a:ext cx="45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28695" name="Group 53"/>
              <p:cNvGrpSpPr>
                <a:grpSpLocks/>
              </p:cNvGrpSpPr>
              <p:nvPr/>
            </p:nvGrpSpPr>
            <p:grpSpPr bwMode="auto">
              <a:xfrm>
                <a:off x="453" y="2880"/>
                <a:ext cx="2534" cy="384"/>
                <a:chOff x="453" y="2880"/>
                <a:chExt cx="2534" cy="384"/>
              </a:xfrm>
            </p:grpSpPr>
            <p:sp>
              <p:nvSpPr>
                <p:cNvPr id="28696" name="Rectangle 21"/>
                <p:cNvSpPr>
                  <a:spLocks noChangeArrowheads="1"/>
                </p:cNvSpPr>
                <p:nvPr/>
              </p:nvSpPr>
              <p:spPr bwMode="auto">
                <a:xfrm>
                  <a:off x="496" y="2880"/>
                  <a:ext cx="244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600" b="1">
                      <a:solidFill>
                        <a:srgbClr val="DBD600"/>
                      </a:solidFill>
                      <a:latin typeface="Tahoma" pitchFamily="34" charset="0"/>
                      <a:cs typeface="Tahoma" pitchFamily="34" charset="0"/>
                    </a:rPr>
                    <a:t>Ignore white space in pattern</a:t>
                  </a:r>
                  <a:endParaRPr lang="en-US" altLang="en-US" sz="1600" b="1">
                    <a:solidFill>
                      <a:srgbClr val="DBD600"/>
                    </a:solidFill>
                    <a:latin typeface="Tahoma" pitchFamily="34" charset="0"/>
                    <a:cs typeface="Times New Roman" pitchFamily="18" charset="0"/>
                  </a:endParaRPr>
                </a:p>
                <a:p>
                  <a:endParaRPr lang="en-US" altLang="en-US" sz="1600" b="1">
                    <a:solidFill>
                      <a:srgbClr val="DBD600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28697" name="Rectangle 52"/>
                <p:cNvSpPr>
                  <a:spLocks noChangeArrowheads="1"/>
                </p:cNvSpPr>
                <p:nvPr/>
              </p:nvSpPr>
              <p:spPr bwMode="auto">
                <a:xfrm>
                  <a:off x="453" y="2880"/>
                  <a:ext cx="253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28679" name="Rectangle 55"/>
            <p:cNvSpPr>
              <a:spLocks noChangeArrowheads="1"/>
            </p:cNvSpPr>
            <p:nvPr/>
          </p:nvSpPr>
          <p:spPr bwMode="auto">
            <a:xfrm>
              <a:off x="-3" y="-3"/>
              <a:ext cx="2993" cy="3270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8677" name="Slide Number Placeholder 5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CD411E8-3F58-4F82-B045-3A6FB1CD9A56}" type="slidenum">
              <a:rPr lang="en-US" altLang="en-US" sz="1400" smtClean="0"/>
              <a:pPr eaLnBrk="1" hangingPunct="1"/>
              <a:t>27</a:t>
            </a:fld>
            <a:endParaRPr lang="en-US" altLang="en-US" sz="140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DBD600"/>
                </a:solidFill>
              </a:rPr>
              <a:t>Basic Perl Programming</a:t>
            </a:r>
          </a:p>
        </p:txBody>
      </p:sp>
      <p:sp>
        <p:nvSpPr>
          <p:cNvPr id="2969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219200"/>
            <a:ext cx="8458200" cy="1371600"/>
          </a:xfrm>
          <a:noFill/>
        </p:spPr>
        <p:txBody>
          <a:bodyPr/>
          <a:lstStyle/>
          <a:p>
            <a:pPr algn="l" eaLnBrk="1" hangingPunct="1"/>
            <a:r>
              <a:rPr lang="en-US" altLang="en-US" sz="2400" b="1" smtClean="0">
                <a:solidFill>
                  <a:srgbClr val="DBD600"/>
                </a:solidFill>
                <a:latin typeface="Arial" pitchFamily="34" charset="0"/>
                <a:cs typeface="Tahoma" pitchFamily="34" charset="0"/>
              </a:rPr>
              <a:t>Pattern matching and string manipulation</a:t>
            </a:r>
            <a:r>
              <a:rPr lang="en-US" altLang="en-US" sz="2400" smtClean="0">
                <a:solidFill>
                  <a:srgbClr val="DBD600"/>
                </a:solidFill>
                <a:latin typeface="Arial" pitchFamily="34" charset="0"/>
              </a:rPr>
              <a:t> </a:t>
            </a:r>
          </a:p>
          <a:p>
            <a:pPr algn="l" eaLnBrk="1" hangingPunct="1"/>
            <a:r>
              <a:rPr lang="en-US" altLang="en-US" sz="2400" smtClean="0">
                <a:solidFill>
                  <a:srgbClr val="DBD600"/>
                </a:solidFill>
                <a:latin typeface="Tahoma" pitchFamily="34" charset="0"/>
                <a:cs typeface="Tahoma" pitchFamily="34" charset="0"/>
              </a:rPr>
              <a:t>Regular expression in the pattern (</a:t>
            </a:r>
            <a:r>
              <a:rPr lang="en-US" altLang="en-US" sz="2400" b="1" i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pattern_to_replace</a:t>
            </a:r>
            <a:r>
              <a:rPr lang="en-US" altLang="en-US" sz="2400" smtClean="0">
                <a:solidFill>
                  <a:srgbClr val="DBD600"/>
                </a:solidFill>
                <a:latin typeface="Tahoma" pitchFamily="34" charset="0"/>
                <a:cs typeface="Tahoma" pitchFamily="34" charset="0"/>
              </a:rPr>
              <a:t>)</a:t>
            </a:r>
          </a:p>
          <a:p>
            <a:pPr algn="l" eaLnBrk="1" hangingPunct="1"/>
            <a:r>
              <a:rPr lang="en-US" altLang="en-US" sz="2400" smtClean="0">
                <a:solidFill>
                  <a:srgbClr val="DBD600"/>
                </a:solidFill>
                <a:latin typeface="Tahoma" pitchFamily="34" charset="0"/>
                <a:cs typeface="Tahoma" pitchFamily="34" charset="0"/>
              </a:rPr>
              <a:t>                               Meta-characters</a:t>
            </a:r>
          </a:p>
          <a:p>
            <a:pPr algn="l" eaLnBrk="1" hangingPunct="1"/>
            <a:r>
              <a:rPr lang="en-US" altLang="en-US" sz="2400" smtClean="0">
                <a:solidFill>
                  <a:srgbClr val="DBD600"/>
                </a:solidFill>
                <a:latin typeface="Arial" pitchFamily="34" charset="0"/>
              </a:rPr>
              <a:t> </a:t>
            </a:r>
          </a:p>
        </p:txBody>
      </p:sp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304800" y="2819400"/>
          <a:ext cx="8458200" cy="222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275"/>
                <a:gridCol w="3171825"/>
                <a:gridCol w="1057275"/>
                <a:gridCol w="3171825"/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Char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Meaning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Char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Meaning</a:t>
                      </a:r>
                      <a:endParaRPr lang="en-US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baseline="0" dirty="0" smtClean="0">
                          <a:latin typeface="Courier New" pitchFamily="49" charset="0"/>
                          <a:cs typeface="Courier New" pitchFamily="49" charset="0"/>
                        </a:rPr>
                        <a:t>^</a:t>
                      </a:r>
                      <a:endParaRPr lang="en-US" sz="1800" b="1" i="0" baseline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beginning of string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urier New" pitchFamily="49" charset="0"/>
                          <a:cs typeface="Courier New" pitchFamily="49" charset="0"/>
                        </a:rPr>
                        <a:t>?</a:t>
                      </a:r>
                      <a:endParaRPr 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match 0 or 1 times</a:t>
                      </a:r>
                      <a:endParaRPr lang="en-US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baseline="0" dirty="0" smtClean="0">
                          <a:latin typeface="Courier New" pitchFamily="49" charset="0"/>
                          <a:cs typeface="Courier New" pitchFamily="49" charset="0"/>
                        </a:rPr>
                        <a:t>$</a:t>
                      </a:r>
                      <a:endParaRPr lang="en-US" sz="1800" b="1" i="0" baseline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end of string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urier New" pitchFamily="49" charset="0"/>
                          <a:cs typeface="Courier New" pitchFamily="49" charset="0"/>
                        </a:rPr>
                        <a:t>|</a:t>
                      </a:r>
                      <a:endParaRPr 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alternative</a:t>
                      </a:r>
                      <a:endParaRPr lang="en-US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baseline="0" dirty="0" smtClean="0"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  <a:endParaRPr lang="en-US" sz="1800" b="1" i="0" baseline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any character except newline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urier New" pitchFamily="49" charset="0"/>
                          <a:cs typeface="Courier New" pitchFamily="49" charset="0"/>
                        </a:rPr>
                        <a:t>()</a:t>
                      </a:r>
                      <a:endParaRPr 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grouping</a:t>
                      </a:r>
                      <a:endParaRPr lang="en-US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baseline="0" dirty="0" smtClean="0"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en-US" sz="1800" b="1" i="0" baseline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match 0 or more times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urier New" pitchFamily="49" charset="0"/>
                          <a:cs typeface="Courier New" pitchFamily="49" charset="0"/>
                        </a:rPr>
                        <a:t>[]</a:t>
                      </a:r>
                      <a:endParaRPr 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set of characters</a:t>
                      </a:r>
                      <a:endParaRPr lang="en-US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baseline="0" dirty="0" smtClean="0"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en-US" sz="1800" b="1" i="0" baseline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match 1 or more times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urier New" pitchFamily="49" charset="0"/>
                          <a:cs typeface="Courier New" pitchFamily="49" charset="0"/>
                        </a:rPr>
                        <a:t>{}</a:t>
                      </a:r>
                      <a:endParaRPr 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repetition modifier</a:t>
                      </a:r>
                      <a:endParaRPr lang="en-US" sz="1800" dirty="0"/>
                    </a:p>
                  </a:txBody>
                  <a:tcPr marT="45733" marB="45733"/>
                </a:tc>
              </a:tr>
            </a:tbl>
          </a:graphicData>
        </a:graphic>
      </p:graphicFrame>
      <p:sp>
        <p:nvSpPr>
          <p:cNvPr id="56" name="Rectangle 5"/>
          <p:cNvSpPr txBox="1">
            <a:spLocks noChangeArrowheads="1"/>
          </p:cNvSpPr>
          <p:nvPr/>
        </p:nvSpPr>
        <p:spPr bwMode="auto">
          <a:xfrm>
            <a:off x="304800" y="5181600"/>
            <a:ext cx="8458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sz="2000" kern="0" dirty="0">
                <a:solidFill>
                  <a:srgbClr val="DBD600"/>
                </a:solidFill>
                <a:latin typeface="Arial" charset="0"/>
              </a:rPr>
              <a:t>To present these meta-characters as a character itself  use the ‘\’ character before each meta-characters. Examples: \^, \$, …</a:t>
            </a:r>
          </a:p>
          <a:p>
            <a:pPr>
              <a:spcBef>
                <a:spcPct val="20000"/>
              </a:spcBef>
              <a:defRPr/>
            </a:pPr>
            <a:endParaRPr lang="en-US" sz="2000" kern="0" dirty="0">
              <a:solidFill>
                <a:srgbClr val="DBD600"/>
              </a:solidFill>
              <a:latin typeface="Arial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sz="2000" kern="0" dirty="0">
                <a:solidFill>
                  <a:srgbClr val="DBD600"/>
                </a:solidFill>
                <a:latin typeface="Arial" charset="0"/>
              </a:rPr>
              <a:t>http://www.cs.tut.fi/~jkorpela/perl/regexp.html</a:t>
            </a:r>
          </a:p>
          <a:p>
            <a:pPr>
              <a:spcBef>
                <a:spcPct val="20000"/>
              </a:spcBef>
              <a:defRPr/>
            </a:pPr>
            <a:endParaRPr lang="en-US" sz="2000" kern="0" dirty="0">
              <a:solidFill>
                <a:srgbClr val="DBD600"/>
              </a:solidFill>
              <a:latin typeface="Arial" charset="0"/>
            </a:endParaRPr>
          </a:p>
        </p:txBody>
      </p:sp>
      <p:sp>
        <p:nvSpPr>
          <p:cNvPr id="29738" name="Slide Number Placeholder 5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9F36783-9D43-4317-8EFA-1D401102A39D}" type="slidenum">
              <a:rPr lang="en-US" altLang="en-US" sz="1400" smtClean="0"/>
              <a:pPr eaLnBrk="1" hangingPunct="1"/>
              <a:t>28</a:t>
            </a:fld>
            <a:endParaRPr lang="en-US" altLang="en-US" sz="140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DBD600"/>
                </a:solidFill>
              </a:rPr>
              <a:t>Basic Perl Programming</a:t>
            </a:r>
          </a:p>
        </p:txBody>
      </p:sp>
      <p:sp>
        <p:nvSpPr>
          <p:cNvPr id="3072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219200"/>
            <a:ext cx="8458200" cy="1371600"/>
          </a:xfrm>
          <a:noFill/>
        </p:spPr>
        <p:txBody>
          <a:bodyPr/>
          <a:lstStyle/>
          <a:p>
            <a:pPr algn="l" eaLnBrk="1" hangingPunct="1"/>
            <a:r>
              <a:rPr lang="en-US" altLang="en-US" sz="2400" b="1" smtClean="0">
                <a:solidFill>
                  <a:srgbClr val="DBD600"/>
                </a:solidFill>
                <a:latin typeface="Arial" pitchFamily="34" charset="0"/>
                <a:cs typeface="Tahoma" pitchFamily="34" charset="0"/>
              </a:rPr>
              <a:t>Pattern matching and string manipulation</a:t>
            </a:r>
            <a:r>
              <a:rPr lang="en-US" altLang="en-US" sz="2400" smtClean="0">
                <a:solidFill>
                  <a:srgbClr val="DBD600"/>
                </a:solidFill>
                <a:latin typeface="Arial" pitchFamily="34" charset="0"/>
              </a:rPr>
              <a:t> </a:t>
            </a:r>
          </a:p>
          <a:p>
            <a:pPr algn="l" eaLnBrk="1" hangingPunct="1"/>
            <a:r>
              <a:rPr lang="en-US" altLang="en-US" sz="2400" smtClean="0">
                <a:solidFill>
                  <a:srgbClr val="DBD600"/>
                </a:solidFill>
                <a:latin typeface="Tahoma" pitchFamily="34" charset="0"/>
                <a:cs typeface="Tahoma" pitchFamily="34" charset="0"/>
              </a:rPr>
              <a:t>Regular expression in the pattern (</a:t>
            </a:r>
            <a:r>
              <a:rPr lang="en-US" altLang="en-US" sz="2400" b="1" i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pattern_to_replace</a:t>
            </a:r>
            <a:r>
              <a:rPr lang="en-US" altLang="en-US" sz="2400" smtClean="0">
                <a:solidFill>
                  <a:srgbClr val="DBD600"/>
                </a:solidFill>
                <a:latin typeface="Tahoma" pitchFamily="34" charset="0"/>
                <a:cs typeface="Tahoma" pitchFamily="34" charset="0"/>
              </a:rPr>
              <a:t>)</a:t>
            </a:r>
          </a:p>
          <a:p>
            <a:pPr algn="l" eaLnBrk="1" hangingPunct="1"/>
            <a:r>
              <a:rPr lang="en-US" altLang="en-US" sz="2400" smtClean="0">
                <a:solidFill>
                  <a:srgbClr val="DBD600"/>
                </a:solidFill>
                <a:latin typeface="Tahoma" pitchFamily="34" charset="0"/>
                <a:cs typeface="Tahoma" pitchFamily="34" charset="0"/>
              </a:rPr>
              <a:t>                               </a:t>
            </a:r>
          </a:p>
          <a:p>
            <a:pPr algn="l" eaLnBrk="1" hangingPunct="1"/>
            <a:r>
              <a:rPr lang="en-US" altLang="en-US" sz="2400" smtClean="0">
                <a:solidFill>
                  <a:srgbClr val="DBD600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56" name="Rectangle 5"/>
          <p:cNvSpPr txBox="1">
            <a:spLocks noChangeArrowheads="1"/>
          </p:cNvSpPr>
          <p:nvPr/>
        </p:nvSpPr>
        <p:spPr bwMode="auto">
          <a:xfrm>
            <a:off x="381000" y="2438400"/>
            <a:ext cx="84582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sz="2000" kern="0" dirty="0">
                <a:solidFill>
                  <a:srgbClr val="DBD600"/>
                </a:solidFill>
                <a:latin typeface="Arial" charset="0"/>
              </a:rPr>
              <a:t>How to know if the string hold by the scalar  </a:t>
            </a:r>
            <a:r>
              <a:rPr lang="en-US" sz="2000" kern="0" dirty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$plate_no</a:t>
            </a:r>
            <a:r>
              <a:rPr lang="en-US" sz="2000" kern="0" dirty="0">
                <a:solidFill>
                  <a:srgbClr val="DBD600"/>
                </a:solidFill>
                <a:latin typeface="Arial" charset="0"/>
              </a:rPr>
              <a:t> is a valid Johor’s car plate number?</a:t>
            </a:r>
          </a:p>
          <a:p>
            <a:pPr>
              <a:spcBef>
                <a:spcPct val="20000"/>
              </a:spcBef>
              <a:defRPr/>
            </a:pPr>
            <a:endParaRPr lang="en-US" sz="2000" kern="0" dirty="0">
              <a:solidFill>
                <a:srgbClr val="DBD600"/>
              </a:solidFill>
              <a:latin typeface="Arial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sz="2000" kern="0" dirty="0">
                <a:solidFill>
                  <a:srgbClr val="DBD600"/>
                </a:solidFill>
                <a:latin typeface="Arial" charset="0"/>
              </a:rPr>
              <a:t>- All letters must be capital start with ‘J’</a:t>
            </a:r>
          </a:p>
          <a:p>
            <a:pPr>
              <a:spcBef>
                <a:spcPct val="20000"/>
              </a:spcBef>
              <a:defRPr/>
            </a:pPr>
            <a:r>
              <a:rPr lang="en-US" sz="2000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^J</a:t>
            </a:r>
          </a:p>
          <a:p>
            <a:pPr>
              <a:spcBef>
                <a:spcPct val="20000"/>
              </a:spcBef>
              <a:defRPr/>
            </a:pPr>
            <a:r>
              <a:rPr lang="en-US" sz="2000" kern="0" dirty="0">
                <a:solidFill>
                  <a:srgbClr val="DBD600"/>
                </a:solidFill>
                <a:latin typeface="Arial" charset="0"/>
              </a:rPr>
              <a:t>- The trailing letters not more than 2 and not including the ‘I’, ‘O’, and ‘Z’ letters</a:t>
            </a:r>
          </a:p>
          <a:p>
            <a:pPr>
              <a:spcBef>
                <a:spcPct val="20000"/>
              </a:spcBef>
              <a:defRPr/>
            </a:pPr>
            <a:r>
              <a:rPr lang="en-US" sz="2000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^J</a:t>
            </a:r>
            <a:r>
              <a:rPr lang="en-US" sz="2000" kern="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[A-H,J-N,P-Y]{1,2}</a:t>
            </a:r>
          </a:p>
          <a:p>
            <a:pPr>
              <a:spcBef>
                <a:spcPct val="20000"/>
              </a:spcBef>
              <a:defRPr/>
            </a:pPr>
            <a:r>
              <a:rPr lang="en-US" sz="2000" kern="0" dirty="0">
                <a:solidFill>
                  <a:srgbClr val="DBD600"/>
                </a:solidFill>
                <a:latin typeface="Arial" charset="0"/>
              </a:rPr>
              <a:t>- Ending with numbers not starting with ‘0’ and not more than 4 in total</a:t>
            </a:r>
          </a:p>
          <a:p>
            <a:pPr>
              <a:spcBef>
                <a:spcPct val="20000"/>
              </a:spcBef>
              <a:defRPr/>
            </a:pPr>
            <a:r>
              <a:rPr lang="en-US" sz="2000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^J</a:t>
            </a:r>
            <a:r>
              <a:rPr lang="en-US" sz="2000" kern="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[A-H,J-N,P-Y]{1,2}</a:t>
            </a:r>
            <a:r>
              <a:rPr lang="en-US" sz="2000" kern="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[1-9]{1}[0-9]{0,3}</a:t>
            </a:r>
          </a:p>
          <a:p>
            <a:pPr>
              <a:spcBef>
                <a:spcPct val="20000"/>
              </a:spcBef>
              <a:defRPr/>
            </a:pPr>
            <a:endParaRPr lang="en-US" sz="2000" kern="0" dirty="0">
              <a:solidFill>
                <a:srgbClr val="DBD6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20000"/>
              </a:spcBef>
              <a:defRPr/>
            </a:pPr>
            <a:endParaRPr lang="en-US" sz="2000" kern="0" dirty="0">
              <a:solidFill>
                <a:srgbClr val="DBD6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20000"/>
              </a:spcBef>
              <a:defRPr/>
            </a:pPr>
            <a:endParaRPr lang="en-US" sz="2000" kern="0" dirty="0">
              <a:solidFill>
                <a:srgbClr val="DBD6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20000"/>
              </a:spcBef>
              <a:defRPr/>
            </a:pPr>
            <a:endParaRPr lang="en-US" sz="2000" kern="0" dirty="0">
              <a:solidFill>
                <a:srgbClr val="DBD600"/>
              </a:solidFill>
              <a:latin typeface="Arial" charset="0"/>
            </a:endParaRPr>
          </a:p>
        </p:txBody>
      </p:sp>
      <p:sp>
        <p:nvSpPr>
          <p:cNvPr id="3072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F6F94AC-891C-4379-80AC-9916E993C82B}" type="slidenum">
              <a:rPr lang="en-US" altLang="en-US" sz="1400" smtClean="0"/>
              <a:pPr eaLnBrk="1" hangingPunct="1"/>
              <a:t>29</a:t>
            </a:fld>
            <a:endParaRPr lang="en-US" altLang="en-US" sz="140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2133600"/>
            <a:ext cx="6858000" cy="2895600"/>
          </a:xfrm>
        </p:spPr>
        <p:txBody>
          <a:bodyPr/>
          <a:lstStyle/>
          <a:p>
            <a:pPr algn="l" eaLnBrk="1" hangingPunct="1"/>
            <a:r>
              <a:rPr lang="en-US" altLang="en-US" sz="2400" b="1" smtClean="0">
                <a:solidFill>
                  <a:srgbClr val="DBD600"/>
                </a:solidFill>
                <a:latin typeface="Arial" pitchFamily="34" charset="0"/>
                <a:cs typeface="Tahoma" pitchFamily="34" charset="0"/>
              </a:rPr>
              <a:t>My first Perl program (Say hello to Perl)</a:t>
            </a:r>
            <a:endParaRPr lang="en-US" altLang="en-US" sz="2400" b="1" smtClean="0">
              <a:solidFill>
                <a:srgbClr val="DBD600"/>
              </a:solidFill>
              <a:latin typeface="Arial" pitchFamily="34" charset="0"/>
              <a:cs typeface="Times New Roman" pitchFamily="18" charset="0"/>
            </a:endParaRPr>
          </a:p>
          <a:p>
            <a:pPr algn="l" eaLnBrk="1" hangingPunct="1"/>
            <a:r>
              <a:rPr lang="en-US" altLang="en-US" sz="2400" smtClean="0">
                <a:solidFill>
                  <a:srgbClr val="DBD600"/>
                </a:solidFill>
                <a:latin typeface="Arial" pitchFamily="34" charset="0"/>
                <a:cs typeface="Times New Roman" pitchFamily="18" charset="0"/>
              </a:rPr>
              <a:t> </a:t>
            </a:r>
          </a:p>
          <a:p>
            <a:pPr algn="l" eaLnBrk="1" hangingPunct="1"/>
            <a:endParaRPr lang="en-US" altLang="en-US" sz="2400" smtClean="0">
              <a:solidFill>
                <a:srgbClr val="DBD600"/>
              </a:solidFill>
              <a:latin typeface="Arial" pitchFamily="34" charset="0"/>
              <a:cs typeface="Times New Roman" pitchFamily="18" charset="0"/>
            </a:endParaRPr>
          </a:p>
          <a:p>
            <a:pPr algn="l" eaLnBrk="1" hangingPunct="1"/>
            <a:r>
              <a:rPr lang="en-US" altLang="en-US" sz="24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#! /usr/bin/perl</a:t>
            </a:r>
            <a:endParaRPr lang="en-US" altLang="en-US" sz="2400" b="1" smtClean="0">
              <a:solidFill>
                <a:srgbClr val="DBD600"/>
              </a:solidFill>
              <a:latin typeface="Courier New" pitchFamily="49" charset="0"/>
              <a:cs typeface="Times New Roman" pitchFamily="18" charset="0"/>
            </a:endParaRPr>
          </a:p>
          <a:p>
            <a:pPr algn="l" eaLnBrk="1" hangingPunct="1"/>
            <a:r>
              <a:rPr lang="en-US" altLang="en-US" sz="24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altLang="en-US" sz="2400" b="1" smtClean="0">
              <a:solidFill>
                <a:srgbClr val="DBD600"/>
              </a:solidFill>
              <a:latin typeface="Courier New" pitchFamily="49" charset="0"/>
              <a:cs typeface="Times New Roman" pitchFamily="18" charset="0"/>
            </a:endParaRPr>
          </a:p>
          <a:p>
            <a:pPr algn="l" eaLnBrk="1" hangingPunct="1"/>
            <a:r>
              <a:rPr lang="en-US" altLang="en-US" sz="24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# print a words "Say hello to Perl"</a:t>
            </a:r>
            <a:endParaRPr lang="en-US" altLang="en-US" sz="2400" b="1" smtClean="0">
              <a:solidFill>
                <a:srgbClr val="DBD600"/>
              </a:solidFill>
              <a:latin typeface="Courier New" pitchFamily="49" charset="0"/>
              <a:cs typeface="Times New Roman" pitchFamily="18" charset="0"/>
            </a:endParaRPr>
          </a:p>
          <a:p>
            <a:pPr algn="l" eaLnBrk="1" hangingPunct="1"/>
            <a:r>
              <a:rPr lang="en-US" altLang="en-US" sz="24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print "Say hello to Perl.\n";</a:t>
            </a:r>
            <a:r>
              <a:rPr lang="en-US" altLang="en-US" sz="2400" smtClean="0">
                <a:solidFill>
                  <a:srgbClr val="DBD600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DBD600"/>
                </a:solidFill>
              </a:rPr>
              <a:t>Basic Perl Programming</a:t>
            </a:r>
          </a:p>
        </p:txBody>
      </p:sp>
      <p:sp>
        <p:nvSpPr>
          <p:cNvPr id="410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AD8ED02-7CA6-47F5-870E-0F0751B331E6}" type="slidenum">
              <a:rPr lang="en-US" altLang="en-US" sz="1400" smtClean="0"/>
              <a:pPr eaLnBrk="1" hangingPunct="1"/>
              <a:t>3</a:t>
            </a:fld>
            <a:endParaRPr lang="en-US" altLang="en-US" sz="140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DBD600"/>
                </a:solidFill>
              </a:rPr>
              <a:t>Basic Perl Programming</a:t>
            </a:r>
          </a:p>
        </p:txBody>
      </p:sp>
      <p:sp>
        <p:nvSpPr>
          <p:cNvPr id="3174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219200"/>
            <a:ext cx="8458200" cy="1371600"/>
          </a:xfrm>
          <a:noFill/>
        </p:spPr>
        <p:txBody>
          <a:bodyPr/>
          <a:lstStyle/>
          <a:p>
            <a:pPr algn="l" eaLnBrk="1" hangingPunct="1"/>
            <a:r>
              <a:rPr lang="en-US" altLang="en-US" sz="2400" b="1" smtClean="0">
                <a:solidFill>
                  <a:srgbClr val="DBD600"/>
                </a:solidFill>
                <a:latin typeface="Arial" pitchFamily="34" charset="0"/>
                <a:cs typeface="Tahoma" pitchFamily="34" charset="0"/>
              </a:rPr>
              <a:t>Pattern matching and string manipulation</a:t>
            </a:r>
            <a:endParaRPr lang="en-US" altLang="en-US" sz="2400" smtClean="0">
              <a:solidFill>
                <a:srgbClr val="DBD600"/>
              </a:solidFill>
              <a:latin typeface="Arial" pitchFamily="34" charset="0"/>
            </a:endParaRPr>
          </a:p>
          <a:p>
            <a:pPr algn="l" eaLnBrk="1" hangingPunct="1"/>
            <a:endParaRPr lang="en-US" altLang="en-US" sz="2400" smtClean="0">
              <a:solidFill>
                <a:srgbClr val="DBD600"/>
              </a:solidFill>
              <a:latin typeface="Tahoma" pitchFamily="34" charset="0"/>
            </a:endParaRPr>
          </a:p>
          <a:p>
            <a:pPr algn="l" eaLnBrk="1" hangingPunct="1"/>
            <a:r>
              <a:rPr lang="en-US" altLang="en-US" sz="2400" smtClean="0">
                <a:solidFill>
                  <a:srgbClr val="DBD600"/>
                </a:solidFill>
                <a:latin typeface="Tahoma" pitchFamily="34" charset="0"/>
                <a:cs typeface="Tahoma" pitchFamily="34" charset="0"/>
              </a:rPr>
              <a:t>String manipulation functions</a:t>
            </a:r>
            <a:r>
              <a:rPr lang="en-US" altLang="en-US" sz="2400" smtClean="0">
                <a:solidFill>
                  <a:srgbClr val="DBD600"/>
                </a:solidFill>
                <a:latin typeface="Arial" pitchFamily="34" charset="0"/>
              </a:rPr>
              <a:t> </a:t>
            </a:r>
          </a:p>
        </p:txBody>
      </p:sp>
      <p:grpSp>
        <p:nvGrpSpPr>
          <p:cNvPr id="31748" name="Group 50"/>
          <p:cNvGrpSpPr>
            <a:grpSpLocks/>
          </p:cNvGrpSpPr>
          <p:nvPr/>
        </p:nvGrpSpPr>
        <p:grpSpPr bwMode="auto">
          <a:xfrm>
            <a:off x="0" y="2743200"/>
            <a:ext cx="9144000" cy="3886200"/>
            <a:chOff x="-3" y="-3"/>
            <a:chExt cx="3661" cy="3174"/>
          </a:xfrm>
        </p:grpSpPr>
        <p:grpSp>
          <p:nvGrpSpPr>
            <p:cNvPr id="31750" name="Group 48"/>
            <p:cNvGrpSpPr>
              <a:grpSpLocks/>
            </p:cNvGrpSpPr>
            <p:nvPr/>
          </p:nvGrpSpPr>
          <p:grpSpPr bwMode="auto">
            <a:xfrm>
              <a:off x="0" y="0"/>
              <a:ext cx="3655" cy="3168"/>
              <a:chOff x="0" y="0"/>
              <a:chExt cx="3655" cy="3168"/>
            </a:xfrm>
          </p:grpSpPr>
          <p:grpSp>
            <p:nvGrpSpPr>
              <p:cNvPr id="31752" name="Group 21"/>
              <p:cNvGrpSpPr>
                <a:grpSpLocks/>
              </p:cNvGrpSpPr>
              <p:nvPr/>
            </p:nvGrpSpPr>
            <p:grpSpPr bwMode="auto">
              <a:xfrm>
                <a:off x="0" y="0"/>
                <a:ext cx="1137" cy="384"/>
                <a:chOff x="0" y="0"/>
                <a:chExt cx="1137" cy="384"/>
              </a:xfrm>
            </p:grpSpPr>
            <p:sp>
              <p:nvSpPr>
                <p:cNvPr id="31792" name="Rectangle 6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051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400" b="1">
                      <a:solidFill>
                        <a:schemeClr val="bg1"/>
                      </a:solidFill>
                      <a:latin typeface="Tahoma" pitchFamily="34" charset="0"/>
                      <a:cs typeface="Tahoma" pitchFamily="34" charset="0"/>
                    </a:rPr>
                    <a:t>Function</a:t>
                  </a:r>
                  <a:endParaRPr lang="en-US" altLang="en-US" sz="1400" b="1">
                    <a:solidFill>
                      <a:schemeClr val="bg1"/>
                    </a:solidFill>
                    <a:latin typeface="Tahoma" pitchFamily="34" charset="0"/>
                    <a:cs typeface="Times New Roman" pitchFamily="18" charset="0"/>
                  </a:endParaRPr>
                </a:p>
                <a:p>
                  <a:endParaRPr lang="en-US" altLang="en-US" sz="1400" b="1">
                    <a:solidFill>
                      <a:schemeClr val="bg1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1793" name="Rectangle 2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3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1753" name="Group 23"/>
              <p:cNvGrpSpPr>
                <a:grpSpLocks/>
              </p:cNvGrpSpPr>
              <p:nvPr/>
            </p:nvGrpSpPr>
            <p:grpSpPr bwMode="auto">
              <a:xfrm>
                <a:off x="1137" y="0"/>
                <a:ext cx="2518" cy="384"/>
                <a:chOff x="1137" y="0"/>
                <a:chExt cx="2518" cy="384"/>
              </a:xfrm>
            </p:grpSpPr>
            <p:sp>
              <p:nvSpPr>
                <p:cNvPr id="31790" name="Rectangle 7"/>
                <p:cNvSpPr>
                  <a:spLocks noChangeArrowheads="1"/>
                </p:cNvSpPr>
                <p:nvPr/>
              </p:nvSpPr>
              <p:spPr bwMode="auto">
                <a:xfrm>
                  <a:off x="1180" y="0"/>
                  <a:ext cx="243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400" b="1">
                      <a:solidFill>
                        <a:schemeClr val="bg1"/>
                      </a:solidFill>
                      <a:latin typeface="Tahoma" pitchFamily="34" charset="0"/>
                      <a:cs typeface="Tahoma" pitchFamily="34" charset="0"/>
                    </a:rPr>
                    <a:t>Description</a:t>
                  </a:r>
                  <a:endParaRPr lang="en-US" altLang="en-US" sz="1400" b="1">
                    <a:solidFill>
                      <a:schemeClr val="bg1"/>
                    </a:solidFill>
                    <a:latin typeface="Tahoma" pitchFamily="34" charset="0"/>
                    <a:cs typeface="Times New Roman" pitchFamily="18" charset="0"/>
                  </a:endParaRPr>
                </a:p>
                <a:p>
                  <a:endParaRPr lang="en-US" altLang="en-US" sz="1400" b="1">
                    <a:solidFill>
                      <a:srgbClr val="DBD600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1791" name="Rectangle 22"/>
                <p:cNvSpPr>
                  <a:spLocks noChangeArrowheads="1"/>
                </p:cNvSpPr>
                <p:nvPr/>
              </p:nvSpPr>
              <p:spPr bwMode="auto">
                <a:xfrm>
                  <a:off x="1137" y="0"/>
                  <a:ext cx="251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1754" name="Group 25"/>
              <p:cNvGrpSpPr>
                <a:grpSpLocks/>
              </p:cNvGrpSpPr>
              <p:nvPr/>
            </p:nvGrpSpPr>
            <p:grpSpPr bwMode="auto">
              <a:xfrm>
                <a:off x="0" y="384"/>
                <a:ext cx="1137" cy="480"/>
                <a:chOff x="0" y="384"/>
                <a:chExt cx="1137" cy="480"/>
              </a:xfrm>
            </p:grpSpPr>
            <p:sp>
              <p:nvSpPr>
                <p:cNvPr id="31788" name="Rectangle 8"/>
                <p:cNvSpPr>
                  <a:spLocks noChangeArrowheads="1"/>
                </p:cNvSpPr>
                <p:nvPr/>
              </p:nvSpPr>
              <p:spPr bwMode="auto">
                <a:xfrm>
                  <a:off x="43" y="384"/>
                  <a:ext cx="1051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400" b="1">
                      <a:solidFill>
                        <a:srgbClr val="DBD600"/>
                      </a:solidFill>
                      <a:latin typeface="Tahoma" pitchFamily="34" charset="0"/>
                      <a:cs typeface="Courier New" pitchFamily="49" charset="0"/>
                    </a:rPr>
                    <a:t>index (</a:t>
                  </a:r>
                  <a:r>
                    <a:rPr lang="en-US" altLang="en-US" sz="1400" b="1" i="1">
                      <a:solidFill>
                        <a:srgbClr val="DBD600"/>
                      </a:solidFill>
                      <a:latin typeface="Tahoma" pitchFamily="34" charset="0"/>
                      <a:cs typeface="Courier New" pitchFamily="49" charset="0"/>
                    </a:rPr>
                    <a:t>string</a:t>
                  </a:r>
                  <a:r>
                    <a:rPr lang="en-US" altLang="en-US" sz="1400" b="1">
                      <a:solidFill>
                        <a:srgbClr val="DBD600"/>
                      </a:solidFill>
                      <a:latin typeface="Tahoma" pitchFamily="34" charset="0"/>
                      <a:cs typeface="Courier New" pitchFamily="49" charset="0"/>
                    </a:rPr>
                    <a:t>, </a:t>
                  </a:r>
                  <a:r>
                    <a:rPr lang="en-US" altLang="en-US" sz="1400" b="1" i="1">
                      <a:solidFill>
                        <a:srgbClr val="DBD600"/>
                      </a:solidFill>
                      <a:latin typeface="Tahoma" pitchFamily="34" charset="0"/>
                      <a:cs typeface="Courier New" pitchFamily="49" charset="0"/>
                    </a:rPr>
                    <a:t>substring</a:t>
                  </a:r>
                  <a:r>
                    <a:rPr lang="en-US" altLang="en-US" sz="1400" b="1">
                      <a:solidFill>
                        <a:srgbClr val="DBD600"/>
                      </a:solidFill>
                      <a:latin typeface="Tahoma" pitchFamily="34" charset="0"/>
                      <a:cs typeface="Courier New" pitchFamily="49" charset="0"/>
                    </a:rPr>
                    <a:t>)</a:t>
                  </a:r>
                  <a:endParaRPr lang="en-US" altLang="en-US" sz="1400" b="1">
                    <a:solidFill>
                      <a:srgbClr val="DBD600"/>
                    </a:solidFill>
                    <a:latin typeface="Tahoma" pitchFamily="34" charset="0"/>
                    <a:cs typeface="Times New Roman" pitchFamily="18" charset="0"/>
                  </a:endParaRPr>
                </a:p>
                <a:p>
                  <a:endParaRPr lang="en-US" altLang="en-US" sz="1400" b="1">
                    <a:solidFill>
                      <a:srgbClr val="DBD600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1789" name="Rectangle 24"/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1137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1755" name="Group 27"/>
              <p:cNvGrpSpPr>
                <a:grpSpLocks/>
              </p:cNvGrpSpPr>
              <p:nvPr/>
            </p:nvGrpSpPr>
            <p:grpSpPr bwMode="auto">
              <a:xfrm>
                <a:off x="1137" y="384"/>
                <a:ext cx="2518" cy="480"/>
                <a:chOff x="1137" y="384"/>
                <a:chExt cx="2518" cy="480"/>
              </a:xfrm>
            </p:grpSpPr>
            <p:sp>
              <p:nvSpPr>
                <p:cNvPr id="31786" name="Rectangle 9"/>
                <p:cNvSpPr>
                  <a:spLocks noChangeArrowheads="1"/>
                </p:cNvSpPr>
                <p:nvPr/>
              </p:nvSpPr>
              <p:spPr bwMode="auto">
                <a:xfrm>
                  <a:off x="1180" y="384"/>
                  <a:ext cx="2432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400" b="1">
                      <a:solidFill>
                        <a:srgbClr val="DBD600"/>
                      </a:solidFill>
                      <a:latin typeface="Tahoma" pitchFamily="34" charset="0"/>
                      <a:cs typeface="Tahoma" pitchFamily="34" charset="0"/>
                    </a:rPr>
                    <a:t>Identify the location of a substring in a string.</a:t>
                  </a:r>
                  <a:endParaRPr lang="en-US" altLang="en-US" sz="1400" b="1">
                    <a:solidFill>
                      <a:srgbClr val="DBD600"/>
                    </a:solidFill>
                    <a:latin typeface="Tahoma" pitchFamily="34" charset="0"/>
                    <a:cs typeface="Times New Roman" pitchFamily="18" charset="0"/>
                  </a:endParaRPr>
                </a:p>
                <a:p>
                  <a:endParaRPr lang="en-US" altLang="en-US" sz="1400" b="1">
                    <a:solidFill>
                      <a:srgbClr val="DBD600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1787" name="Rectangle 26"/>
                <p:cNvSpPr>
                  <a:spLocks noChangeArrowheads="1"/>
                </p:cNvSpPr>
                <p:nvPr/>
              </p:nvSpPr>
              <p:spPr bwMode="auto">
                <a:xfrm>
                  <a:off x="1137" y="384"/>
                  <a:ext cx="251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1756" name="Group 29"/>
              <p:cNvGrpSpPr>
                <a:grpSpLocks/>
              </p:cNvGrpSpPr>
              <p:nvPr/>
            </p:nvGrpSpPr>
            <p:grpSpPr bwMode="auto">
              <a:xfrm>
                <a:off x="0" y="864"/>
                <a:ext cx="1137" cy="480"/>
                <a:chOff x="0" y="864"/>
                <a:chExt cx="1137" cy="480"/>
              </a:xfrm>
            </p:grpSpPr>
            <p:sp>
              <p:nvSpPr>
                <p:cNvPr id="31784" name="Rectangle 10"/>
                <p:cNvSpPr>
                  <a:spLocks noChangeArrowheads="1"/>
                </p:cNvSpPr>
                <p:nvPr/>
              </p:nvSpPr>
              <p:spPr bwMode="auto">
                <a:xfrm>
                  <a:off x="43" y="864"/>
                  <a:ext cx="1051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400" b="1">
                      <a:solidFill>
                        <a:srgbClr val="DBD600"/>
                      </a:solidFill>
                      <a:latin typeface="Tahoma" pitchFamily="34" charset="0"/>
                      <a:cs typeface="Courier New" pitchFamily="49" charset="0"/>
                    </a:rPr>
                    <a:t>rindex (</a:t>
                  </a:r>
                  <a:r>
                    <a:rPr lang="en-US" altLang="en-US" sz="1400" b="1" i="1">
                      <a:solidFill>
                        <a:srgbClr val="DBD600"/>
                      </a:solidFill>
                      <a:latin typeface="Tahoma" pitchFamily="34" charset="0"/>
                      <a:cs typeface="Courier New" pitchFamily="49" charset="0"/>
                    </a:rPr>
                    <a:t>string</a:t>
                  </a:r>
                  <a:r>
                    <a:rPr lang="en-US" altLang="en-US" sz="1400" b="1">
                      <a:solidFill>
                        <a:srgbClr val="DBD600"/>
                      </a:solidFill>
                      <a:latin typeface="Tahoma" pitchFamily="34" charset="0"/>
                      <a:cs typeface="Courier New" pitchFamily="49" charset="0"/>
                    </a:rPr>
                    <a:t>, </a:t>
                  </a:r>
                  <a:r>
                    <a:rPr lang="en-US" altLang="en-US" sz="1400" b="1" i="1">
                      <a:solidFill>
                        <a:srgbClr val="DBD600"/>
                      </a:solidFill>
                      <a:latin typeface="Tahoma" pitchFamily="34" charset="0"/>
                      <a:cs typeface="Courier New" pitchFamily="49" charset="0"/>
                    </a:rPr>
                    <a:t>substring</a:t>
                  </a:r>
                  <a:r>
                    <a:rPr lang="en-US" altLang="en-US" sz="1400" b="1">
                      <a:solidFill>
                        <a:srgbClr val="DBD600"/>
                      </a:solidFill>
                      <a:latin typeface="Tahoma" pitchFamily="34" charset="0"/>
                      <a:cs typeface="Courier New" pitchFamily="49" charset="0"/>
                    </a:rPr>
                    <a:t>)</a:t>
                  </a:r>
                  <a:endParaRPr lang="en-US" altLang="en-US" sz="1400" b="1">
                    <a:solidFill>
                      <a:srgbClr val="DBD600"/>
                    </a:solidFill>
                    <a:latin typeface="Tahoma" pitchFamily="34" charset="0"/>
                    <a:cs typeface="Times New Roman" pitchFamily="18" charset="0"/>
                  </a:endParaRPr>
                </a:p>
                <a:p>
                  <a:endParaRPr lang="en-US" altLang="en-US" sz="1400" b="1">
                    <a:solidFill>
                      <a:srgbClr val="DBD600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1785" name="Rectangle 28"/>
                <p:cNvSpPr>
                  <a:spLocks noChangeArrowheads="1"/>
                </p:cNvSpPr>
                <p:nvPr/>
              </p:nvSpPr>
              <p:spPr bwMode="auto">
                <a:xfrm>
                  <a:off x="0" y="864"/>
                  <a:ext cx="1137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1757" name="Group 31"/>
              <p:cNvGrpSpPr>
                <a:grpSpLocks/>
              </p:cNvGrpSpPr>
              <p:nvPr/>
            </p:nvGrpSpPr>
            <p:grpSpPr bwMode="auto">
              <a:xfrm>
                <a:off x="1137" y="864"/>
                <a:ext cx="2518" cy="480"/>
                <a:chOff x="1137" y="864"/>
                <a:chExt cx="2518" cy="480"/>
              </a:xfrm>
            </p:grpSpPr>
            <p:sp>
              <p:nvSpPr>
                <p:cNvPr id="31782" name="Rectangle 11"/>
                <p:cNvSpPr>
                  <a:spLocks noChangeArrowheads="1"/>
                </p:cNvSpPr>
                <p:nvPr/>
              </p:nvSpPr>
              <p:spPr bwMode="auto">
                <a:xfrm>
                  <a:off x="1180" y="864"/>
                  <a:ext cx="2432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400" b="1">
                      <a:solidFill>
                        <a:srgbClr val="DBD600"/>
                      </a:solidFill>
                      <a:latin typeface="Tahoma" pitchFamily="34" charset="0"/>
                      <a:cs typeface="Tahoma" pitchFamily="34" charset="0"/>
                    </a:rPr>
                    <a:t>Similar to the index function but starts searching from the right end of the string.</a:t>
                  </a:r>
                  <a:endParaRPr lang="en-US" altLang="en-US" sz="1400" b="1">
                    <a:solidFill>
                      <a:srgbClr val="DBD600"/>
                    </a:solidFill>
                    <a:latin typeface="Tahoma" pitchFamily="34" charset="0"/>
                    <a:cs typeface="Times New Roman" pitchFamily="18" charset="0"/>
                  </a:endParaRPr>
                </a:p>
                <a:p>
                  <a:endParaRPr lang="en-US" altLang="en-US" sz="1400" b="1">
                    <a:solidFill>
                      <a:srgbClr val="DBD600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1783" name="Rectangle 30"/>
                <p:cNvSpPr>
                  <a:spLocks noChangeArrowheads="1"/>
                </p:cNvSpPr>
                <p:nvPr/>
              </p:nvSpPr>
              <p:spPr bwMode="auto">
                <a:xfrm>
                  <a:off x="1137" y="864"/>
                  <a:ext cx="251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1758" name="Group 33"/>
              <p:cNvGrpSpPr>
                <a:grpSpLocks/>
              </p:cNvGrpSpPr>
              <p:nvPr/>
            </p:nvGrpSpPr>
            <p:grpSpPr bwMode="auto">
              <a:xfrm>
                <a:off x="0" y="1344"/>
                <a:ext cx="1137" cy="480"/>
                <a:chOff x="0" y="1344"/>
                <a:chExt cx="1137" cy="480"/>
              </a:xfrm>
            </p:grpSpPr>
            <p:sp>
              <p:nvSpPr>
                <p:cNvPr id="31780" name="Rectangle 12"/>
                <p:cNvSpPr>
                  <a:spLocks noChangeArrowheads="1"/>
                </p:cNvSpPr>
                <p:nvPr/>
              </p:nvSpPr>
              <p:spPr bwMode="auto">
                <a:xfrm>
                  <a:off x="43" y="1344"/>
                  <a:ext cx="1051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400" b="1">
                      <a:solidFill>
                        <a:srgbClr val="DBD600"/>
                      </a:solidFill>
                      <a:latin typeface="Tahoma" pitchFamily="34" charset="0"/>
                      <a:cs typeface="Courier New" pitchFamily="49" charset="0"/>
                    </a:rPr>
                    <a:t>length (</a:t>
                  </a:r>
                  <a:r>
                    <a:rPr lang="en-US" altLang="en-US" sz="1400" b="1" i="1">
                      <a:solidFill>
                        <a:srgbClr val="DBD600"/>
                      </a:solidFill>
                      <a:latin typeface="Tahoma" pitchFamily="34" charset="0"/>
                      <a:cs typeface="Courier New" pitchFamily="49" charset="0"/>
                    </a:rPr>
                    <a:t>string</a:t>
                  </a:r>
                  <a:r>
                    <a:rPr lang="en-US" altLang="en-US" sz="1400" b="1">
                      <a:solidFill>
                        <a:srgbClr val="DBD600"/>
                      </a:solidFill>
                      <a:latin typeface="Tahoma" pitchFamily="34" charset="0"/>
                      <a:cs typeface="Courier New" pitchFamily="49" charset="0"/>
                    </a:rPr>
                    <a:t>)</a:t>
                  </a:r>
                  <a:endParaRPr lang="en-US" altLang="en-US" sz="1400" b="1">
                    <a:solidFill>
                      <a:srgbClr val="DBD600"/>
                    </a:solidFill>
                    <a:latin typeface="Tahoma" pitchFamily="34" charset="0"/>
                    <a:cs typeface="Times New Roman" pitchFamily="18" charset="0"/>
                  </a:endParaRPr>
                </a:p>
                <a:p>
                  <a:endParaRPr lang="en-US" altLang="en-US" sz="1400" b="1">
                    <a:solidFill>
                      <a:srgbClr val="DBD600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1781" name="Rectangle 32"/>
                <p:cNvSpPr>
                  <a:spLocks noChangeArrowheads="1"/>
                </p:cNvSpPr>
                <p:nvPr/>
              </p:nvSpPr>
              <p:spPr bwMode="auto">
                <a:xfrm>
                  <a:off x="0" y="1344"/>
                  <a:ext cx="1137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1759" name="Group 35"/>
              <p:cNvGrpSpPr>
                <a:grpSpLocks/>
              </p:cNvGrpSpPr>
              <p:nvPr/>
            </p:nvGrpSpPr>
            <p:grpSpPr bwMode="auto">
              <a:xfrm>
                <a:off x="1137" y="1344"/>
                <a:ext cx="2518" cy="480"/>
                <a:chOff x="1137" y="1344"/>
                <a:chExt cx="2518" cy="480"/>
              </a:xfrm>
            </p:grpSpPr>
            <p:sp>
              <p:nvSpPr>
                <p:cNvPr id="31778" name="Rectangle 13"/>
                <p:cNvSpPr>
                  <a:spLocks noChangeArrowheads="1"/>
                </p:cNvSpPr>
                <p:nvPr/>
              </p:nvSpPr>
              <p:spPr bwMode="auto">
                <a:xfrm>
                  <a:off x="1180" y="1344"/>
                  <a:ext cx="2432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400" b="1">
                      <a:solidFill>
                        <a:srgbClr val="DBD600"/>
                      </a:solidFill>
                      <a:latin typeface="Tahoma" pitchFamily="34" charset="0"/>
                      <a:cs typeface="Tahoma" pitchFamily="34" charset="0"/>
                    </a:rPr>
                    <a:t>Returns the number of characters contained in a character string.</a:t>
                  </a:r>
                  <a:endParaRPr lang="en-US" altLang="en-US" sz="1400" b="1">
                    <a:solidFill>
                      <a:srgbClr val="DBD600"/>
                    </a:solidFill>
                    <a:latin typeface="Tahoma" pitchFamily="34" charset="0"/>
                    <a:cs typeface="Times New Roman" pitchFamily="18" charset="0"/>
                  </a:endParaRPr>
                </a:p>
                <a:p>
                  <a:endParaRPr lang="en-US" altLang="en-US" sz="1400" b="1">
                    <a:solidFill>
                      <a:srgbClr val="DBD600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1779" name="Rectangle 34"/>
                <p:cNvSpPr>
                  <a:spLocks noChangeArrowheads="1"/>
                </p:cNvSpPr>
                <p:nvPr/>
              </p:nvSpPr>
              <p:spPr bwMode="auto">
                <a:xfrm>
                  <a:off x="1137" y="1344"/>
                  <a:ext cx="251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1760" name="Group 37"/>
              <p:cNvGrpSpPr>
                <a:grpSpLocks/>
              </p:cNvGrpSpPr>
              <p:nvPr/>
            </p:nvGrpSpPr>
            <p:grpSpPr bwMode="auto">
              <a:xfrm>
                <a:off x="0" y="1824"/>
                <a:ext cx="1137" cy="576"/>
                <a:chOff x="0" y="1824"/>
                <a:chExt cx="1137" cy="576"/>
              </a:xfrm>
            </p:grpSpPr>
            <p:sp>
              <p:nvSpPr>
                <p:cNvPr id="31776" name="Rectangle 14"/>
                <p:cNvSpPr>
                  <a:spLocks noChangeArrowheads="1"/>
                </p:cNvSpPr>
                <p:nvPr/>
              </p:nvSpPr>
              <p:spPr bwMode="auto">
                <a:xfrm>
                  <a:off x="43" y="1824"/>
                  <a:ext cx="1051" cy="5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400" b="1">
                      <a:solidFill>
                        <a:srgbClr val="DBD600"/>
                      </a:solidFill>
                      <a:latin typeface="Tahoma" pitchFamily="34" charset="0"/>
                      <a:cs typeface="Courier New" pitchFamily="49" charset="0"/>
                    </a:rPr>
                    <a:t>substr (</a:t>
                  </a:r>
                  <a:r>
                    <a:rPr lang="en-US" altLang="en-US" sz="1400" b="1" i="1">
                      <a:solidFill>
                        <a:srgbClr val="DBD600"/>
                      </a:solidFill>
                      <a:latin typeface="Tahoma" pitchFamily="34" charset="0"/>
                      <a:cs typeface="Courier New" pitchFamily="49" charset="0"/>
                    </a:rPr>
                    <a:t>string</a:t>
                  </a:r>
                  <a:r>
                    <a:rPr lang="en-US" altLang="en-US" sz="1400" b="1">
                      <a:solidFill>
                        <a:srgbClr val="DBD600"/>
                      </a:solidFill>
                      <a:latin typeface="Tahoma" pitchFamily="34" charset="0"/>
                      <a:cs typeface="Courier New" pitchFamily="49" charset="0"/>
                    </a:rPr>
                    <a:t>, </a:t>
                  </a:r>
                  <a:r>
                    <a:rPr lang="en-US" altLang="en-US" sz="1400" b="1" i="1">
                      <a:solidFill>
                        <a:srgbClr val="DBD600"/>
                      </a:solidFill>
                      <a:latin typeface="Tahoma" pitchFamily="34" charset="0"/>
                      <a:cs typeface="Courier New" pitchFamily="49" charset="0"/>
                    </a:rPr>
                    <a:t>num_of_skip_char</a:t>
                  </a:r>
                  <a:r>
                    <a:rPr lang="en-US" altLang="en-US" sz="1400" b="1">
                      <a:solidFill>
                        <a:srgbClr val="DBD600"/>
                      </a:solidFill>
                      <a:latin typeface="Tahoma" pitchFamily="34" charset="0"/>
                      <a:cs typeface="Courier New" pitchFamily="49" charset="0"/>
                    </a:rPr>
                    <a:t>,  </a:t>
                  </a:r>
                  <a:r>
                    <a:rPr lang="en-US" altLang="en-US" sz="1400" b="1" i="1">
                      <a:solidFill>
                        <a:srgbClr val="DBD600"/>
                      </a:solidFill>
                      <a:latin typeface="Tahoma" pitchFamily="34" charset="0"/>
                      <a:cs typeface="Courier New" pitchFamily="49" charset="0"/>
                    </a:rPr>
                    <a:t>length</a:t>
                  </a:r>
                  <a:r>
                    <a:rPr lang="en-US" altLang="en-US" sz="1400" b="1">
                      <a:solidFill>
                        <a:srgbClr val="DBD600"/>
                      </a:solidFill>
                      <a:latin typeface="Tahoma" pitchFamily="34" charset="0"/>
                      <a:cs typeface="Courier New" pitchFamily="49" charset="0"/>
                    </a:rPr>
                    <a:t>)</a:t>
                  </a:r>
                  <a:endParaRPr lang="en-US" altLang="en-US" sz="1400" b="1">
                    <a:solidFill>
                      <a:srgbClr val="DBD600"/>
                    </a:solidFill>
                    <a:latin typeface="Tahoma" pitchFamily="34" charset="0"/>
                    <a:cs typeface="Times New Roman" pitchFamily="18" charset="0"/>
                  </a:endParaRPr>
                </a:p>
                <a:p>
                  <a:endParaRPr lang="en-US" altLang="en-US" sz="1400" b="1">
                    <a:solidFill>
                      <a:srgbClr val="DBD600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1777" name="Rectangle 36"/>
                <p:cNvSpPr>
                  <a:spLocks noChangeArrowheads="1"/>
                </p:cNvSpPr>
                <p:nvPr/>
              </p:nvSpPr>
              <p:spPr bwMode="auto">
                <a:xfrm>
                  <a:off x="0" y="1824"/>
                  <a:ext cx="1137" cy="57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1761" name="Group 39"/>
              <p:cNvGrpSpPr>
                <a:grpSpLocks/>
              </p:cNvGrpSpPr>
              <p:nvPr/>
            </p:nvGrpSpPr>
            <p:grpSpPr bwMode="auto">
              <a:xfrm>
                <a:off x="1137" y="1824"/>
                <a:ext cx="2518" cy="576"/>
                <a:chOff x="1137" y="1824"/>
                <a:chExt cx="2518" cy="576"/>
              </a:xfrm>
            </p:grpSpPr>
            <p:sp>
              <p:nvSpPr>
                <p:cNvPr id="31774" name="Rectangle 15"/>
                <p:cNvSpPr>
                  <a:spLocks noChangeArrowheads="1"/>
                </p:cNvSpPr>
                <p:nvPr/>
              </p:nvSpPr>
              <p:spPr bwMode="auto">
                <a:xfrm>
                  <a:off x="1180" y="1824"/>
                  <a:ext cx="2432" cy="5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400" b="1">
                      <a:solidFill>
                        <a:srgbClr val="DBD600"/>
                      </a:solidFill>
                      <a:latin typeface="Tahoma" pitchFamily="34" charset="0"/>
                      <a:cs typeface="Tahoma" pitchFamily="34" charset="0"/>
                    </a:rPr>
                    <a:t>Returns a part of a character string.</a:t>
                  </a:r>
                  <a:endParaRPr lang="en-US" altLang="en-US" sz="1400" b="1">
                    <a:solidFill>
                      <a:srgbClr val="DBD600"/>
                    </a:solidFill>
                    <a:latin typeface="Tahoma" pitchFamily="34" charset="0"/>
                    <a:cs typeface="Times New Roman" pitchFamily="18" charset="0"/>
                  </a:endParaRPr>
                </a:p>
                <a:p>
                  <a:endParaRPr lang="en-US" altLang="en-US" sz="1400" b="1">
                    <a:solidFill>
                      <a:srgbClr val="DBD600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1775" name="Rectangle 38"/>
                <p:cNvSpPr>
                  <a:spLocks noChangeArrowheads="1"/>
                </p:cNvSpPr>
                <p:nvPr/>
              </p:nvSpPr>
              <p:spPr bwMode="auto">
                <a:xfrm>
                  <a:off x="1137" y="1824"/>
                  <a:ext cx="2518" cy="57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1762" name="Group 41"/>
              <p:cNvGrpSpPr>
                <a:grpSpLocks/>
              </p:cNvGrpSpPr>
              <p:nvPr/>
            </p:nvGrpSpPr>
            <p:grpSpPr bwMode="auto">
              <a:xfrm>
                <a:off x="0" y="2400"/>
                <a:ext cx="1137" cy="384"/>
                <a:chOff x="0" y="2400"/>
                <a:chExt cx="1137" cy="384"/>
              </a:xfrm>
            </p:grpSpPr>
            <p:sp>
              <p:nvSpPr>
                <p:cNvPr id="31772" name="Rectangle 16"/>
                <p:cNvSpPr>
                  <a:spLocks noChangeArrowheads="1"/>
                </p:cNvSpPr>
                <p:nvPr/>
              </p:nvSpPr>
              <p:spPr bwMode="auto">
                <a:xfrm>
                  <a:off x="43" y="2400"/>
                  <a:ext cx="1051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400" b="1">
                      <a:solidFill>
                        <a:srgbClr val="DBD600"/>
                      </a:solidFill>
                      <a:latin typeface="Tahoma" pitchFamily="34" charset="0"/>
                      <a:cs typeface="Courier New" pitchFamily="49" charset="0"/>
                    </a:rPr>
                    <a:t>lc(</a:t>
                  </a:r>
                  <a:r>
                    <a:rPr lang="en-US" altLang="en-US" sz="1400" b="1" i="1">
                      <a:solidFill>
                        <a:srgbClr val="DBD600"/>
                      </a:solidFill>
                      <a:latin typeface="Tahoma" pitchFamily="34" charset="0"/>
                      <a:cs typeface="Courier New" pitchFamily="49" charset="0"/>
                    </a:rPr>
                    <a:t>string</a:t>
                  </a:r>
                  <a:r>
                    <a:rPr lang="en-US" altLang="en-US" sz="1400" b="1">
                      <a:solidFill>
                        <a:srgbClr val="DBD600"/>
                      </a:solidFill>
                      <a:latin typeface="Tahoma" pitchFamily="34" charset="0"/>
                      <a:cs typeface="Courier New" pitchFamily="49" charset="0"/>
                    </a:rPr>
                    <a:t>)</a:t>
                  </a:r>
                  <a:endParaRPr lang="en-US" altLang="en-US" sz="1400" b="1">
                    <a:solidFill>
                      <a:srgbClr val="DBD600"/>
                    </a:solidFill>
                    <a:latin typeface="Tahoma" pitchFamily="34" charset="0"/>
                    <a:cs typeface="Times New Roman" pitchFamily="18" charset="0"/>
                  </a:endParaRPr>
                </a:p>
                <a:p>
                  <a:endParaRPr lang="en-US" altLang="en-US" sz="1400" b="1">
                    <a:solidFill>
                      <a:srgbClr val="DBD600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1773" name="Rectangle 40"/>
                <p:cNvSpPr>
                  <a:spLocks noChangeArrowheads="1"/>
                </p:cNvSpPr>
                <p:nvPr/>
              </p:nvSpPr>
              <p:spPr bwMode="auto">
                <a:xfrm>
                  <a:off x="0" y="2400"/>
                  <a:ext cx="113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1763" name="Group 43"/>
              <p:cNvGrpSpPr>
                <a:grpSpLocks/>
              </p:cNvGrpSpPr>
              <p:nvPr/>
            </p:nvGrpSpPr>
            <p:grpSpPr bwMode="auto">
              <a:xfrm>
                <a:off x="1137" y="2400"/>
                <a:ext cx="2518" cy="384"/>
                <a:chOff x="1137" y="2400"/>
                <a:chExt cx="2518" cy="384"/>
              </a:xfrm>
            </p:grpSpPr>
            <p:sp>
              <p:nvSpPr>
                <p:cNvPr id="31770" name="Rectangle 17"/>
                <p:cNvSpPr>
                  <a:spLocks noChangeArrowheads="1"/>
                </p:cNvSpPr>
                <p:nvPr/>
              </p:nvSpPr>
              <p:spPr bwMode="auto">
                <a:xfrm>
                  <a:off x="1180" y="2400"/>
                  <a:ext cx="243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400" b="1">
                      <a:solidFill>
                        <a:srgbClr val="DBD600"/>
                      </a:solidFill>
                      <a:latin typeface="Tahoma" pitchFamily="34" charset="0"/>
                      <a:cs typeface="Courier New" pitchFamily="49" charset="0"/>
                    </a:rPr>
                    <a:t>Converts a string to lowercase.</a:t>
                  </a:r>
                  <a:endParaRPr lang="en-US" altLang="en-US" sz="1400" b="1">
                    <a:solidFill>
                      <a:srgbClr val="DBD600"/>
                    </a:solidFill>
                    <a:latin typeface="Tahoma" pitchFamily="34" charset="0"/>
                    <a:cs typeface="Times New Roman" pitchFamily="18" charset="0"/>
                  </a:endParaRPr>
                </a:p>
                <a:p>
                  <a:endParaRPr lang="en-US" altLang="en-US" sz="1400" b="1">
                    <a:solidFill>
                      <a:srgbClr val="DBD600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1771" name="Rectangle 42"/>
                <p:cNvSpPr>
                  <a:spLocks noChangeArrowheads="1"/>
                </p:cNvSpPr>
                <p:nvPr/>
              </p:nvSpPr>
              <p:spPr bwMode="auto">
                <a:xfrm>
                  <a:off x="1137" y="2400"/>
                  <a:ext cx="251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1764" name="Group 45"/>
              <p:cNvGrpSpPr>
                <a:grpSpLocks/>
              </p:cNvGrpSpPr>
              <p:nvPr/>
            </p:nvGrpSpPr>
            <p:grpSpPr bwMode="auto">
              <a:xfrm>
                <a:off x="0" y="2784"/>
                <a:ext cx="1137" cy="384"/>
                <a:chOff x="0" y="2784"/>
                <a:chExt cx="1137" cy="384"/>
              </a:xfrm>
            </p:grpSpPr>
            <p:sp>
              <p:nvSpPr>
                <p:cNvPr id="31768" name="Rectangle 18"/>
                <p:cNvSpPr>
                  <a:spLocks noChangeArrowheads="1"/>
                </p:cNvSpPr>
                <p:nvPr/>
              </p:nvSpPr>
              <p:spPr bwMode="auto">
                <a:xfrm>
                  <a:off x="43" y="2784"/>
                  <a:ext cx="1051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400" b="1">
                      <a:solidFill>
                        <a:srgbClr val="DBD600"/>
                      </a:solidFill>
                      <a:latin typeface="Tahoma" pitchFamily="34" charset="0"/>
                      <a:cs typeface="Courier New" pitchFamily="49" charset="0"/>
                    </a:rPr>
                    <a:t>uc(</a:t>
                  </a:r>
                  <a:r>
                    <a:rPr lang="en-US" altLang="en-US" sz="1400" b="1" i="1">
                      <a:solidFill>
                        <a:srgbClr val="DBD600"/>
                      </a:solidFill>
                      <a:latin typeface="Tahoma" pitchFamily="34" charset="0"/>
                      <a:cs typeface="Courier New" pitchFamily="49" charset="0"/>
                    </a:rPr>
                    <a:t>string</a:t>
                  </a:r>
                  <a:r>
                    <a:rPr lang="en-US" altLang="en-US" sz="1400" b="1">
                      <a:solidFill>
                        <a:srgbClr val="DBD600"/>
                      </a:solidFill>
                      <a:latin typeface="Tahoma" pitchFamily="34" charset="0"/>
                      <a:cs typeface="Courier New" pitchFamily="49" charset="0"/>
                    </a:rPr>
                    <a:t>)</a:t>
                  </a:r>
                  <a:endParaRPr lang="en-US" altLang="en-US" sz="1400" b="1">
                    <a:solidFill>
                      <a:srgbClr val="DBD600"/>
                    </a:solidFill>
                    <a:latin typeface="Tahoma" pitchFamily="34" charset="0"/>
                    <a:cs typeface="Times New Roman" pitchFamily="18" charset="0"/>
                  </a:endParaRPr>
                </a:p>
                <a:p>
                  <a:endParaRPr lang="en-US" altLang="en-US" sz="1400" b="1">
                    <a:solidFill>
                      <a:srgbClr val="DBD600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1769" name="Rectangle 44"/>
                <p:cNvSpPr>
                  <a:spLocks noChangeArrowheads="1"/>
                </p:cNvSpPr>
                <p:nvPr/>
              </p:nvSpPr>
              <p:spPr bwMode="auto">
                <a:xfrm>
                  <a:off x="0" y="2784"/>
                  <a:ext cx="113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1765" name="Group 47"/>
              <p:cNvGrpSpPr>
                <a:grpSpLocks/>
              </p:cNvGrpSpPr>
              <p:nvPr/>
            </p:nvGrpSpPr>
            <p:grpSpPr bwMode="auto">
              <a:xfrm>
                <a:off x="1137" y="2784"/>
                <a:ext cx="2518" cy="384"/>
                <a:chOff x="1137" y="2784"/>
                <a:chExt cx="2518" cy="384"/>
              </a:xfrm>
            </p:grpSpPr>
            <p:sp>
              <p:nvSpPr>
                <p:cNvPr id="31766" name="Rectangle 19"/>
                <p:cNvSpPr>
                  <a:spLocks noChangeArrowheads="1"/>
                </p:cNvSpPr>
                <p:nvPr/>
              </p:nvSpPr>
              <p:spPr bwMode="auto">
                <a:xfrm>
                  <a:off x="1180" y="2784"/>
                  <a:ext cx="243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r"/>
                      <a:tab pos="2743200" algn="ctr"/>
                      <a:tab pos="5486400" algn="r"/>
                    </a:tabLs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400" b="1">
                      <a:solidFill>
                        <a:srgbClr val="DBD600"/>
                      </a:solidFill>
                      <a:latin typeface="Tahoma" pitchFamily="34" charset="0"/>
                      <a:cs typeface="Courier New" pitchFamily="49" charset="0"/>
                    </a:rPr>
                    <a:t>Converts a string to uppercase.</a:t>
                  </a:r>
                  <a:endParaRPr lang="en-US" altLang="en-US" sz="1400" b="1">
                    <a:solidFill>
                      <a:srgbClr val="DBD600"/>
                    </a:solidFill>
                    <a:latin typeface="Tahoma" pitchFamily="34" charset="0"/>
                    <a:cs typeface="Times New Roman" pitchFamily="18" charset="0"/>
                  </a:endParaRPr>
                </a:p>
                <a:p>
                  <a:endParaRPr lang="en-US" altLang="en-US" sz="1400" b="1">
                    <a:solidFill>
                      <a:srgbClr val="DBD600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1767" name="Rectangle 46"/>
                <p:cNvSpPr>
                  <a:spLocks noChangeArrowheads="1"/>
                </p:cNvSpPr>
                <p:nvPr/>
              </p:nvSpPr>
              <p:spPr bwMode="auto">
                <a:xfrm>
                  <a:off x="1137" y="2784"/>
                  <a:ext cx="251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31751" name="Rectangle 49"/>
            <p:cNvSpPr>
              <a:spLocks noChangeArrowheads="1"/>
            </p:cNvSpPr>
            <p:nvPr/>
          </p:nvSpPr>
          <p:spPr bwMode="auto">
            <a:xfrm>
              <a:off x="-3" y="-3"/>
              <a:ext cx="3661" cy="317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1749" name="Slide Number Placeholder 4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87128A0-15BF-4E97-AAE5-7720C8118078}" type="slidenum">
              <a:rPr lang="en-US" altLang="en-US" sz="1400" smtClean="0"/>
              <a:pPr eaLnBrk="1" hangingPunct="1"/>
              <a:t>30</a:t>
            </a:fld>
            <a:endParaRPr lang="en-US" altLang="en-US" sz="140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DBD600"/>
                </a:solidFill>
              </a:rPr>
              <a:t>Basic Perl Programming</a:t>
            </a:r>
          </a:p>
        </p:txBody>
      </p:sp>
      <p:sp>
        <p:nvSpPr>
          <p:cNvPr id="3277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219200"/>
            <a:ext cx="8458200" cy="4724400"/>
          </a:xfrm>
          <a:noFill/>
        </p:spPr>
        <p:txBody>
          <a:bodyPr/>
          <a:lstStyle/>
          <a:p>
            <a:pPr algn="l" eaLnBrk="1" hangingPunct="1"/>
            <a:r>
              <a:rPr lang="en-US" altLang="en-US" sz="2400" b="1" smtClean="0">
                <a:solidFill>
                  <a:srgbClr val="DBD600"/>
                </a:solidFill>
                <a:latin typeface="Arial" pitchFamily="34" charset="0"/>
                <a:cs typeface="Tahoma" pitchFamily="34" charset="0"/>
              </a:rPr>
              <a:t>Pattern matching and string manipulation</a:t>
            </a:r>
            <a:endParaRPr lang="en-US" altLang="en-US" sz="2400" smtClean="0">
              <a:solidFill>
                <a:srgbClr val="DBD600"/>
              </a:solidFill>
              <a:latin typeface="Arial" pitchFamily="34" charset="0"/>
            </a:endParaRPr>
          </a:p>
          <a:p>
            <a:pPr algn="l" eaLnBrk="1" hangingPunct="1"/>
            <a:endParaRPr lang="en-US" altLang="en-US" sz="2400" smtClean="0">
              <a:solidFill>
                <a:srgbClr val="DBD600"/>
              </a:solidFill>
              <a:latin typeface="Tahoma" pitchFamily="34" charset="0"/>
            </a:endParaRPr>
          </a:p>
          <a:p>
            <a:pPr algn="l" eaLnBrk="1" hangingPunct="1"/>
            <a:r>
              <a:rPr lang="en-US" altLang="en-US" sz="2400" smtClean="0">
                <a:solidFill>
                  <a:srgbClr val="DBD600"/>
                </a:solidFill>
                <a:latin typeface="Tahoma" pitchFamily="34" charset="0"/>
                <a:cs typeface="Times New Roman" pitchFamily="18" charset="0"/>
              </a:rPr>
              <a:t>String concatenation</a:t>
            </a:r>
            <a:r>
              <a:rPr lang="en-US" altLang="en-US" sz="2400" smtClean="0">
                <a:solidFill>
                  <a:srgbClr val="DBD600"/>
                </a:solidFill>
                <a:latin typeface="Tahoma" pitchFamily="34" charset="0"/>
                <a:cs typeface="Tahoma" pitchFamily="34" charset="0"/>
              </a:rPr>
              <a:t>:</a:t>
            </a:r>
          </a:p>
          <a:p>
            <a:pPr algn="l" eaLnBrk="1" hangingPunct="1"/>
            <a:endParaRPr lang="en-US" altLang="en-US" sz="2400" smtClean="0">
              <a:solidFill>
                <a:srgbClr val="DBD600"/>
              </a:solidFill>
              <a:latin typeface="Tahoma" pitchFamily="34" charset="0"/>
              <a:cs typeface="Tahoma" pitchFamily="34" charset="0"/>
            </a:endParaRPr>
          </a:p>
          <a:p>
            <a:pPr algn="l" eaLnBrk="1" hangingPunct="1"/>
            <a:r>
              <a:rPr lang="en-US" altLang="en-US" sz="18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#! /usr/bin/perl</a:t>
            </a:r>
            <a:endParaRPr lang="en-US" altLang="en-US" sz="1800" b="1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algn="l" eaLnBrk="1" hangingPunct="1"/>
            <a:r>
              <a:rPr lang="en-US" altLang="en-US" sz="1800" b="1" smtClean="0">
                <a:solidFill>
                  <a:srgbClr val="DBD600"/>
                </a:solidFill>
                <a:latin typeface="Tahoma" pitchFamily="34" charset="0"/>
                <a:cs typeface="Courier New" pitchFamily="49" charset="0"/>
              </a:rPr>
              <a:t> </a:t>
            </a:r>
            <a:endParaRPr lang="en-US" altLang="en-US" sz="1800" b="1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algn="l" eaLnBrk="1" hangingPunct="1"/>
            <a:r>
              <a:rPr lang="en-US" altLang="en-US" sz="18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$string1 = </a:t>
            </a:r>
            <a:r>
              <a:rPr lang="en-US" altLang="en-US" sz="1800" b="1" smtClean="0">
                <a:solidFill>
                  <a:srgbClr val="DBD600"/>
                </a:solidFill>
                <a:latin typeface="Tahoma" pitchFamily="34" charset="0"/>
                <a:cs typeface="Courier New" pitchFamily="49" charset="0"/>
              </a:rPr>
              <a:t>“</a:t>
            </a:r>
            <a:r>
              <a:rPr lang="en-US" altLang="en-US" sz="18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The first string </a:t>
            </a:r>
            <a:r>
              <a:rPr lang="en-US" altLang="en-US" sz="1800" b="1" smtClean="0">
                <a:solidFill>
                  <a:srgbClr val="DBD600"/>
                </a:solidFill>
                <a:latin typeface="Tahoma" pitchFamily="34" charset="0"/>
                <a:cs typeface="Courier New" pitchFamily="49" charset="0"/>
              </a:rPr>
              <a:t>”</a:t>
            </a:r>
            <a:r>
              <a:rPr lang="en-US" altLang="en-US" sz="18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altLang="en-US" sz="1800" b="1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algn="l" eaLnBrk="1" hangingPunct="1"/>
            <a:r>
              <a:rPr lang="en-US" altLang="en-US" sz="18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$string2 = </a:t>
            </a:r>
            <a:r>
              <a:rPr lang="en-US" altLang="en-US" sz="1800" b="1" smtClean="0">
                <a:solidFill>
                  <a:srgbClr val="DBD600"/>
                </a:solidFill>
                <a:latin typeface="Tahoma" pitchFamily="34" charset="0"/>
                <a:cs typeface="Courier New" pitchFamily="49" charset="0"/>
              </a:rPr>
              <a:t>“</a:t>
            </a:r>
            <a:r>
              <a:rPr lang="en-US" altLang="en-US" sz="18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The second string</a:t>
            </a:r>
            <a:r>
              <a:rPr lang="en-US" altLang="en-US" sz="1800" b="1" smtClean="0">
                <a:solidFill>
                  <a:srgbClr val="DBD600"/>
                </a:solidFill>
                <a:latin typeface="Tahoma" pitchFamily="34" charset="0"/>
                <a:cs typeface="Courier New" pitchFamily="49" charset="0"/>
              </a:rPr>
              <a:t>”</a:t>
            </a:r>
            <a:r>
              <a:rPr lang="en-US" altLang="en-US" sz="18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altLang="en-US" sz="1800" b="1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algn="l" eaLnBrk="1" hangingPunct="1"/>
            <a:r>
              <a:rPr lang="en-US" altLang="en-US" sz="1800" b="1" smtClean="0">
                <a:solidFill>
                  <a:srgbClr val="DBD600"/>
                </a:solidFill>
                <a:latin typeface="Tahoma" pitchFamily="34" charset="0"/>
                <a:cs typeface="Courier New" pitchFamily="49" charset="0"/>
              </a:rPr>
              <a:t> </a:t>
            </a:r>
            <a:endParaRPr lang="en-US" altLang="en-US" sz="1800" b="1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algn="l" eaLnBrk="1" hangingPunct="1"/>
            <a:r>
              <a:rPr lang="en-US" altLang="en-US" sz="18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$my_string = $string1 . </a:t>
            </a:r>
            <a:r>
              <a:rPr lang="en-US" altLang="en-US" sz="1800" b="1" smtClean="0">
                <a:solidFill>
                  <a:srgbClr val="DBD600"/>
                </a:solidFill>
                <a:latin typeface="Tahoma" pitchFamily="34" charset="0"/>
                <a:cs typeface="Courier New" pitchFamily="49" charset="0"/>
              </a:rPr>
              <a:t>“</a:t>
            </a:r>
            <a:r>
              <a:rPr lang="en-US" altLang="en-US" sz="18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altLang="en-US" sz="1800" b="1" smtClean="0">
                <a:solidFill>
                  <a:srgbClr val="DBD600"/>
                </a:solidFill>
                <a:latin typeface="Tahoma" pitchFamily="34" charset="0"/>
                <a:cs typeface="Courier New" pitchFamily="49" charset="0"/>
              </a:rPr>
              <a:t>”</a:t>
            </a:r>
            <a:r>
              <a:rPr lang="en-US" altLang="en-US" sz="18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 . $string2 ;</a:t>
            </a:r>
            <a:endParaRPr lang="en-US" altLang="en-US" sz="1800" b="1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algn="l" eaLnBrk="1" hangingPunct="1"/>
            <a:r>
              <a:rPr lang="en-US" altLang="en-US" sz="1800" b="1" smtClean="0">
                <a:solidFill>
                  <a:srgbClr val="DBD600"/>
                </a:solidFill>
                <a:latin typeface="Tahoma" pitchFamily="34" charset="0"/>
                <a:cs typeface="Courier New" pitchFamily="49" charset="0"/>
              </a:rPr>
              <a:t> </a:t>
            </a:r>
            <a:endParaRPr lang="en-US" altLang="en-US" sz="1800" b="1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algn="l" eaLnBrk="1" hangingPunct="1"/>
            <a:r>
              <a:rPr lang="en-US" altLang="en-US" sz="18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altLang="en-US" sz="1800" b="1" smtClean="0">
                <a:solidFill>
                  <a:srgbClr val="DBD600"/>
                </a:solidFill>
                <a:latin typeface="Tahoma" pitchFamily="34" charset="0"/>
                <a:cs typeface="Courier New" pitchFamily="49" charset="0"/>
              </a:rPr>
              <a:t>“</a:t>
            </a:r>
            <a:r>
              <a:rPr lang="en-US" altLang="en-US" sz="18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$my_string \n</a:t>
            </a:r>
            <a:r>
              <a:rPr lang="en-US" altLang="en-US" sz="1800" b="1" smtClean="0">
                <a:solidFill>
                  <a:srgbClr val="DBD600"/>
                </a:solidFill>
                <a:latin typeface="Tahoma" pitchFamily="34" charset="0"/>
                <a:cs typeface="Courier New" pitchFamily="49" charset="0"/>
              </a:rPr>
              <a:t>”</a:t>
            </a:r>
            <a:r>
              <a:rPr lang="en-US" altLang="en-US" sz="18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altLang="en-US" sz="2400" smtClean="0">
                <a:solidFill>
                  <a:srgbClr val="DBD600"/>
                </a:solidFill>
                <a:latin typeface="Tahoma" pitchFamily="34" charset="0"/>
                <a:cs typeface="Tahoma" pitchFamily="34" charset="0"/>
              </a:rPr>
              <a:t> </a:t>
            </a:r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13B3EAA-75AE-4898-9FDC-3132578837C6}" type="slidenum">
              <a:rPr lang="en-US" altLang="en-US" sz="1400" smtClean="0"/>
              <a:pPr eaLnBrk="1" hangingPunct="1"/>
              <a:t>31</a:t>
            </a:fld>
            <a:endParaRPr lang="en-US" altLang="en-US" sz="140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1371600"/>
            <a:ext cx="8305800" cy="4800600"/>
          </a:xfrm>
        </p:spPr>
        <p:txBody>
          <a:bodyPr/>
          <a:lstStyle/>
          <a:p>
            <a:pPr algn="l" eaLnBrk="1" hangingPunct="1"/>
            <a:r>
              <a:rPr lang="en-US" altLang="en-US" sz="2400" b="1" smtClean="0">
                <a:solidFill>
                  <a:srgbClr val="DBD600"/>
                </a:solidFill>
                <a:latin typeface="Arial" pitchFamily="34" charset="0"/>
              </a:rPr>
              <a:t>File Input/Output</a:t>
            </a:r>
          </a:p>
          <a:p>
            <a:pPr algn="l" eaLnBrk="1" hangingPunct="1"/>
            <a:endParaRPr lang="en-US" altLang="en-US" sz="2400" b="1" smtClean="0">
              <a:solidFill>
                <a:srgbClr val="DBD600"/>
              </a:solidFill>
              <a:latin typeface="Arial" pitchFamily="34" charset="0"/>
            </a:endParaRPr>
          </a:p>
          <a:p>
            <a:pPr algn="l" eaLnBrk="1" hangingPunct="1"/>
            <a:r>
              <a:rPr lang="en-US" altLang="en-US" sz="2400" smtClean="0">
                <a:solidFill>
                  <a:srgbClr val="DBD600"/>
                </a:solidFill>
                <a:latin typeface="Tahoma" pitchFamily="34" charset="0"/>
              </a:rPr>
              <a:t>Read Operation:</a:t>
            </a:r>
          </a:p>
          <a:p>
            <a:pPr algn="l" eaLnBrk="1" hangingPunct="1"/>
            <a:endParaRPr lang="en-US" altLang="en-US" sz="2400" smtClean="0">
              <a:solidFill>
                <a:srgbClr val="DBD600"/>
              </a:solidFill>
              <a:latin typeface="Tahoma" pitchFamily="34" charset="0"/>
            </a:endParaRPr>
          </a:p>
          <a:p>
            <a:pPr algn="l" eaLnBrk="1" hangingPunct="1"/>
            <a:r>
              <a:rPr lang="en-US" altLang="en-US" sz="20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if(open(MYFILE, "&lt;</a:t>
            </a:r>
            <a:r>
              <a:rPr lang="en-US" altLang="en-US" sz="2000" b="1" i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directory</a:t>
            </a:r>
            <a:r>
              <a:rPr lang="en-US" altLang="en-US" sz="20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altLang="en-US" sz="2000" b="1" i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altLang="en-US" sz="20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")){</a:t>
            </a:r>
            <a:endParaRPr lang="en-US" altLang="en-US" sz="2000" b="1" smtClean="0">
              <a:solidFill>
                <a:srgbClr val="DBD600"/>
              </a:solidFill>
              <a:latin typeface="Arial" pitchFamily="34" charset="0"/>
              <a:cs typeface="Times New Roman" pitchFamily="18" charset="0"/>
            </a:endParaRPr>
          </a:p>
          <a:p>
            <a:pPr algn="l" eaLnBrk="1" hangingPunct="1"/>
            <a:r>
              <a:rPr lang="en-US" altLang="en-US" sz="20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	@</a:t>
            </a:r>
            <a:r>
              <a:rPr lang="en-US" altLang="en-US" sz="2000" b="1" i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array_var</a:t>
            </a:r>
            <a:r>
              <a:rPr lang="en-US" altLang="en-US" sz="20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 = &lt;MYFILE&gt;;</a:t>
            </a:r>
            <a:endParaRPr lang="en-US" altLang="en-US" sz="2000" b="1" smtClean="0">
              <a:solidFill>
                <a:srgbClr val="DBD600"/>
              </a:solidFill>
              <a:latin typeface="Arial" pitchFamily="34" charset="0"/>
              <a:cs typeface="Times New Roman" pitchFamily="18" charset="0"/>
            </a:endParaRPr>
          </a:p>
          <a:p>
            <a:pPr algn="l" eaLnBrk="1" hangingPunct="1"/>
            <a:r>
              <a:rPr lang="en-US" altLang="en-US" sz="20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	. . . </a:t>
            </a:r>
            <a:endParaRPr lang="en-US" altLang="en-US" sz="2000" b="1" smtClean="0">
              <a:solidFill>
                <a:srgbClr val="DBD600"/>
              </a:solidFill>
              <a:latin typeface="Arial" pitchFamily="34" charset="0"/>
              <a:cs typeface="Times New Roman" pitchFamily="18" charset="0"/>
            </a:endParaRPr>
          </a:p>
          <a:p>
            <a:pPr algn="l" eaLnBrk="1" hangingPunct="1"/>
            <a:r>
              <a:rPr lang="en-US" altLang="en-US" sz="20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 	. . .</a:t>
            </a:r>
            <a:endParaRPr lang="en-US" altLang="en-US" sz="2000" b="1" smtClean="0">
              <a:solidFill>
                <a:srgbClr val="DBD600"/>
              </a:solidFill>
              <a:latin typeface="Arial" pitchFamily="34" charset="0"/>
              <a:cs typeface="Times New Roman" pitchFamily="18" charset="0"/>
            </a:endParaRPr>
          </a:p>
          <a:p>
            <a:pPr algn="l" eaLnBrk="1" hangingPunct="1"/>
            <a:r>
              <a:rPr lang="en-US" altLang="en-US" sz="20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	. . . </a:t>
            </a:r>
            <a:endParaRPr lang="en-US" altLang="en-US" sz="2000" b="1" smtClean="0">
              <a:solidFill>
                <a:srgbClr val="DBD600"/>
              </a:solidFill>
              <a:latin typeface="Arial" pitchFamily="34" charset="0"/>
              <a:cs typeface="Times New Roman" pitchFamily="18" charset="0"/>
            </a:endParaRPr>
          </a:p>
          <a:p>
            <a:pPr algn="l" eaLnBrk="1" hangingPunct="1"/>
            <a:r>
              <a:rPr lang="en-US" altLang="en-US" sz="20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   	close(MYFILE);</a:t>
            </a:r>
            <a:endParaRPr lang="en-US" altLang="en-US" sz="2000" b="1" smtClean="0">
              <a:solidFill>
                <a:srgbClr val="DBD600"/>
              </a:solidFill>
              <a:latin typeface="Arial" pitchFamily="34" charset="0"/>
              <a:cs typeface="Times New Roman" pitchFamily="18" charset="0"/>
            </a:endParaRPr>
          </a:p>
          <a:p>
            <a:pPr algn="l" eaLnBrk="1" hangingPunct="1"/>
            <a:r>
              <a:rPr lang="en-US" altLang="en-US" sz="20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altLang="en-US" sz="2000" b="1" smtClean="0">
                <a:solidFill>
                  <a:srgbClr val="DBD600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33795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DBD600"/>
                </a:solidFill>
              </a:rPr>
              <a:t>Basic Perl Programming</a:t>
            </a:r>
          </a:p>
        </p:txBody>
      </p:sp>
      <p:sp>
        <p:nvSpPr>
          <p:cNvPr id="3379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E77DF98-E2B2-43F8-930A-16D42E0EB594}" type="slidenum">
              <a:rPr lang="en-US" altLang="en-US" sz="1400" smtClean="0"/>
              <a:pPr eaLnBrk="1" hangingPunct="1"/>
              <a:t>32</a:t>
            </a:fld>
            <a:endParaRPr lang="en-US" altLang="en-US" sz="140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81000" y="1371600"/>
            <a:ext cx="8305800" cy="4800600"/>
          </a:xfrm>
          <a:noFill/>
        </p:spPr>
        <p:txBody>
          <a:bodyPr/>
          <a:lstStyle/>
          <a:p>
            <a:pPr algn="l" eaLnBrk="1" hangingPunct="1"/>
            <a:r>
              <a:rPr lang="en-US" altLang="en-US" sz="2400" b="1" smtClean="0">
                <a:solidFill>
                  <a:srgbClr val="DBD600"/>
                </a:solidFill>
                <a:latin typeface="Arial" pitchFamily="34" charset="0"/>
              </a:rPr>
              <a:t>File Input/Output</a:t>
            </a:r>
          </a:p>
          <a:p>
            <a:pPr algn="l" eaLnBrk="1" hangingPunct="1"/>
            <a:endParaRPr lang="en-US" altLang="en-US" sz="2400" b="1" smtClean="0">
              <a:solidFill>
                <a:srgbClr val="DBD600"/>
              </a:solidFill>
              <a:latin typeface="Arial" pitchFamily="34" charset="0"/>
            </a:endParaRPr>
          </a:p>
          <a:p>
            <a:pPr algn="l" eaLnBrk="1" hangingPunct="1"/>
            <a:r>
              <a:rPr lang="en-US" altLang="en-US" sz="2400" smtClean="0">
                <a:solidFill>
                  <a:srgbClr val="DBD600"/>
                </a:solidFill>
                <a:latin typeface="Tahoma" pitchFamily="34" charset="0"/>
              </a:rPr>
              <a:t>Write Operation:</a:t>
            </a:r>
          </a:p>
          <a:p>
            <a:pPr algn="l" eaLnBrk="1" hangingPunct="1"/>
            <a:endParaRPr lang="en-US" altLang="en-US" sz="2400" smtClean="0">
              <a:solidFill>
                <a:srgbClr val="DBD600"/>
              </a:solidFill>
              <a:latin typeface="Tahoma" pitchFamily="34" charset="0"/>
            </a:endParaRPr>
          </a:p>
          <a:p>
            <a:pPr algn="l" eaLnBrk="1" hangingPunct="1"/>
            <a:r>
              <a:rPr lang="en-US" altLang="en-US" sz="20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if(open(MYFILE, “&gt;</a:t>
            </a:r>
            <a:r>
              <a:rPr lang="en-US" altLang="en-US" sz="2000" b="1" i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directory</a:t>
            </a:r>
            <a:r>
              <a:rPr lang="en-US" altLang="en-US" sz="20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altLang="en-US" sz="2000" b="1" i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altLang="en-US" sz="20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")) {</a:t>
            </a:r>
            <a:endParaRPr lang="en-US" altLang="en-US" sz="2000" b="1" smtClean="0">
              <a:solidFill>
                <a:srgbClr val="DBD600"/>
              </a:solidFill>
              <a:latin typeface="Arial" pitchFamily="34" charset="0"/>
              <a:cs typeface="Times New Roman" pitchFamily="18" charset="0"/>
            </a:endParaRPr>
          </a:p>
          <a:p>
            <a:pPr algn="l" eaLnBrk="1" hangingPunct="1"/>
            <a:r>
              <a:rPr lang="en-US" altLang="en-US" sz="20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	. . . </a:t>
            </a:r>
            <a:endParaRPr lang="en-US" altLang="en-US" sz="2000" b="1" smtClean="0">
              <a:solidFill>
                <a:srgbClr val="DBD600"/>
              </a:solidFill>
              <a:latin typeface="Arial" pitchFamily="34" charset="0"/>
              <a:cs typeface="Times New Roman" pitchFamily="18" charset="0"/>
            </a:endParaRPr>
          </a:p>
          <a:p>
            <a:pPr algn="l" eaLnBrk="1" hangingPunct="1"/>
            <a:r>
              <a:rPr lang="en-US" altLang="en-US" sz="20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 	. . .</a:t>
            </a:r>
            <a:endParaRPr lang="en-US" altLang="en-US" sz="2000" b="1" smtClean="0">
              <a:solidFill>
                <a:srgbClr val="DBD600"/>
              </a:solidFill>
              <a:latin typeface="Arial" pitchFamily="34" charset="0"/>
              <a:cs typeface="Times New Roman" pitchFamily="18" charset="0"/>
            </a:endParaRPr>
          </a:p>
          <a:p>
            <a:pPr algn="l" eaLnBrk="1" hangingPunct="1"/>
            <a:r>
              <a:rPr lang="en-US" altLang="en-US" sz="20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	. . . </a:t>
            </a:r>
          </a:p>
          <a:p>
            <a:pPr algn="l" eaLnBrk="1" hangingPunct="1"/>
            <a:endParaRPr lang="en-US" altLang="en-US" sz="2000" b="1" smtClean="0">
              <a:solidFill>
                <a:srgbClr val="DBD600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altLang="en-US" sz="20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</a:t>
            </a:r>
            <a:r>
              <a:rPr lang="en-US" altLang="en-US" sz="2000" b="1" smtClean="0">
                <a:solidFill>
                  <a:srgbClr val="DBD600"/>
                </a:solidFill>
                <a:latin typeface="Courier New" pitchFamily="49" charset="0"/>
                <a:cs typeface="Times New Roman" pitchFamily="18" charset="0"/>
              </a:rPr>
              <a:t>print MYFILE ($</a:t>
            </a:r>
            <a:r>
              <a:rPr lang="en-US" altLang="en-US" sz="2000" b="1" i="1" smtClean="0">
                <a:solidFill>
                  <a:srgbClr val="DBD600"/>
                </a:solidFill>
                <a:latin typeface="Courier New" pitchFamily="49" charset="0"/>
                <a:cs typeface="Times New Roman" pitchFamily="18" charset="0"/>
              </a:rPr>
              <a:t>var_store_file_content</a:t>
            </a:r>
            <a:r>
              <a:rPr lang="en-US" altLang="en-US" sz="2000" b="1" smtClean="0">
                <a:solidFill>
                  <a:srgbClr val="DBD600"/>
                </a:solidFill>
                <a:latin typeface="Courier New" pitchFamily="49" charset="0"/>
                <a:cs typeface="Times New Roman" pitchFamily="18" charset="0"/>
              </a:rPr>
              <a:t>);</a:t>
            </a:r>
            <a:r>
              <a:rPr lang="en-US" altLang="en-US" sz="20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altLang="en-US" sz="2000" b="1" smtClean="0">
              <a:solidFill>
                <a:srgbClr val="DBD600"/>
              </a:solidFill>
              <a:latin typeface="Arial" pitchFamily="34" charset="0"/>
              <a:cs typeface="Times New Roman" pitchFamily="18" charset="0"/>
            </a:endParaRPr>
          </a:p>
          <a:p>
            <a:pPr algn="l" eaLnBrk="1" hangingPunct="1"/>
            <a:r>
              <a:rPr lang="en-US" altLang="en-US" sz="20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   close(MYFILE);</a:t>
            </a:r>
            <a:endParaRPr lang="en-US" altLang="en-US" sz="2000" b="1" smtClean="0">
              <a:solidFill>
                <a:srgbClr val="DBD600"/>
              </a:solidFill>
              <a:latin typeface="Arial" pitchFamily="34" charset="0"/>
              <a:cs typeface="Times New Roman" pitchFamily="18" charset="0"/>
            </a:endParaRPr>
          </a:p>
          <a:p>
            <a:pPr algn="l" eaLnBrk="1" hangingPunct="1"/>
            <a:r>
              <a:rPr lang="en-US" altLang="en-US" sz="20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altLang="en-US" sz="2000" b="1" smtClean="0">
                <a:solidFill>
                  <a:srgbClr val="DBD600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3481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14400" y="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DBD600"/>
                </a:solidFill>
              </a:rPr>
              <a:t>Basic Perl Programming</a:t>
            </a:r>
          </a:p>
        </p:txBody>
      </p:sp>
      <p:sp>
        <p:nvSpPr>
          <p:cNvPr id="3482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3DFAA0E-03D9-4D4A-88A4-F34630FAF1F9}" type="slidenum">
              <a:rPr lang="en-US" altLang="en-US" sz="1400" smtClean="0"/>
              <a:pPr eaLnBrk="1" hangingPunct="1"/>
              <a:t>33</a:t>
            </a:fld>
            <a:endParaRPr lang="en-US" altLang="en-US" sz="140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DBD600"/>
                </a:solidFill>
              </a:rPr>
              <a:t>Basic Perl Programming</a:t>
            </a:r>
          </a:p>
        </p:txBody>
      </p:sp>
      <p:sp>
        <p:nvSpPr>
          <p:cNvPr id="3584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295400"/>
            <a:ext cx="7924800" cy="5410200"/>
          </a:xfrm>
          <a:noFill/>
        </p:spPr>
        <p:txBody>
          <a:bodyPr/>
          <a:lstStyle/>
          <a:p>
            <a:pPr algn="l" eaLnBrk="1" hangingPunct="1"/>
            <a:r>
              <a:rPr lang="en-US" altLang="en-US" sz="2400" b="1" smtClean="0">
                <a:solidFill>
                  <a:srgbClr val="DBD600"/>
                </a:solidFill>
                <a:latin typeface="Arial" pitchFamily="34" charset="0"/>
              </a:rPr>
              <a:t>Exercise 4:</a:t>
            </a:r>
          </a:p>
          <a:p>
            <a:pPr algn="l" eaLnBrk="1" hangingPunct="1"/>
            <a:endParaRPr lang="en-US" altLang="en-US" sz="2400" b="1" smtClean="0">
              <a:solidFill>
                <a:srgbClr val="DBD600"/>
              </a:solidFill>
              <a:latin typeface="Arial" pitchFamily="34" charset="0"/>
            </a:endParaRPr>
          </a:p>
          <a:p>
            <a:pPr algn="l" eaLnBrk="1" hangingPunct="1"/>
            <a:r>
              <a:rPr lang="en-US" altLang="en-US" sz="2400" smtClean="0">
                <a:solidFill>
                  <a:srgbClr val="DBD600"/>
                </a:solidFill>
                <a:latin typeface="Arial" pitchFamily="34" charset="0"/>
              </a:rPr>
              <a:t>Modify the script from exercise 3 so the output would also be available as an HTML file. Use the template below as a basic structure of the HTML file content.</a:t>
            </a:r>
          </a:p>
          <a:p>
            <a:pPr algn="l" eaLnBrk="1" hangingPunct="1"/>
            <a:endParaRPr lang="en-US" altLang="en-US" sz="2400" smtClean="0">
              <a:solidFill>
                <a:srgbClr val="DBD600"/>
              </a:solidFill>
              <a:latin typeface="Arial" pitchFamily="34" charset="0"/>
            </a:endParaRPr>
          </a:p>
          <a:p>
            <a:pPr algn="l" eaLnBrk="1" hangingPunct="1"/>
            <a:r>
              <a:rPr lang="en-US" altLang="en-US" sz="1800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algn="l" eaLnBrk="1" hangingPunct="1"/>
            <a:r>
              <a:rPr lang="en-US" altLang="en-US" sz="1800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algn="l" eaLnBrk="1" hangingPunct="1"/>
            <a:r>
              <a:rPr lang="en-US" altLang="en-US" sz="1800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&lt;table&gt;</a:t>
            </a:r>
          </a:p>
          <a:p>
            <a:pPr algn="l" eaLnBrk="1" hangingPunct="1"/>
            <a:r>
              <a:rPr lang="en-US" altLang="en-US" sz="1800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&lt;tr&gt;&lt;td&gt;Name&lt;/td&gt;&lt;td&gt;CPA&lt;/td&gt;&lt;td&gt;Class&lt;/td&gt;&lt;/tr&gt;</a:t>
            </a:r>
          </a:p>
          <a:p>
            <a:pPr algn="l" eaLnBrk="1" hangingPunct="1"/>
            <a:r>
              <a:rPr lang="en-US" altLang="en-US" sz="1800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&lt;tr&gt;&lt;td&gt;_name_&lt;/td&gt;&lt;td&gt;_cpa_&lt;/td&gt;&lt;td&gt;_class_&lt;/td&gt;&lt;/tr&gt;</a:t>
            </a:r>
          </a:p>
          <a:p>
            <a:pPr algn="l" eaLnBrk="1" hangingPunct="1"/>
            <a:r>
              <a:rPr lang="en-US" altLang="en-US" sz="1800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&lt;/table&gt;</a:t>
            </a:r>
          </a:p>
          <a:p>
            <a:pPr algn="l" eaLnBrk="1" hangingPunct="1"/>
            <a:r>
              <a:rPr lang="en-US" altLang="en-US" sz="1800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algn="l" eaLnBrk="1" hangingPunct="1"/>
            <a:r>
              <a:rPr lang="en-US" altLang="en-US" sz="1800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  <a:p>
            <a:pPr algn="l" eaLnBrk="1" hangingPunct="1"/>
            <a:endParaRPr lang="en-US" altLang="en-US" sz="2400" smtClean="0">
              <a:solidFill>
                <a:srgbClr val="DBD600"/>
              </a:solidFill>
              <a:latin typeface="Arial" pitchFamily="34" charset="0"/>
              <a:cs typeface="Courier New" pitchFamily="49" charset="0"/>
            </a:endParaRPr>
          </a:p>
          <a:p>
            <a:pPr algn="l" eaLnBrk="1" hangingPunct="1"/>
            <a:endParaRPr lang="en-US" altLang="en-US" sz="2000" smtClean="0">
              <a:solidFill>
                <a:srgbClr val="DBD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84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7175C1F-436E-47ED-ABA1-75428EE1C2B0}" type="slidenum">
              <a:rPr lang="en-US" altLang="en-US" sz="1400" smtClean="0"/>
              <a:pPr eaLnBrk="1" hangingPunct="1"/>
              <a:t>34</a:t>
            </a:fld>
            <a:endParaRPr lang="en-US" altLang="en-US" sz="140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DBD600"/>
                </a:solidFill>
              </a:rPr>
              <a:t>Basic Perl Programming</a:t>
            </a:r>
          </a:p>
        </p:txBody>
      </p:sp>
      <p:sp>
        <p:nvSpPr>
          <p:cNvPr id="3686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81000" y="1143000"/>
            <a:ext cx="8305800" cy="5486400"/>
          </a:xfrm>
          <a:noFill/>
        </p:spPr>
        <p:txBody>
          <a:bodyPr/>
          <a:lstStyle/>
          <a:p>
            <a:pPr algn="l" eaLnBrk="1" hangingPunct="1"/>
            <a:r>
              <a:rPr lang="en-US" altLang="en-US" sz="2400" b="1" smtClean="0">
                <a:solidFill>
                  <a:srgbClr val="DBD600"/>
                </a:solidFill>
                <a:latin typeface="Arial" pitchFamily="34" charset="0"/>
              </a:rPr>
              <a:t>Subroutine/Function</a:t>
            </a:r>
          </a:p>
          <a:p>
            <a:pPr algn="l" eaLnBrk="1" hangingPunct="1"/>
            <a:endParaRPr lang="en-US" altLang="en-US" sz="2400" b="1" smtClean="0">
              <a:solidFill>
                <a:srgbClr val="DBD600"/>
              </a:solidFill>
              <a:latin typeface="Arial" pitchFamily="34" charset="0"/>
            </a:endParaRPr>
          </a:p>
          <a:p>
            <a:pPr algn="l" eaLnBrk="1" hangingPunct="1"/>
            <a:r>
              <a:rPr lang="en-US" altLang="en-US" sz="2400" smtClean="0">
                <a:solidFill>
                  <a:srgbClr val="DBD600"/>
                </a:solidFill>
                <a:latin typeface="Tahoma" pitchFamily="34" charset="0"/>
                <a:cs typeface="Times New Roman" pitchFamily="18" charset="0"/>
              </a:rPr>
              <a:t>Create a subroutine in Perl script :</a:t>
            </a:r>
            <a:br>
              <a:rPr lang="en-US" altLang="en-US" sz="2400" smtClean="0">
                <a:solidFill>
                  <a:srgbClr val="DBD600"/>
                </a:solidFill>
                <a:latin typeface="Tahoma" pitchFamily="34" charset="0"/>
                <a:cs typeface="Times New Roman" pitchFamily="18" charset="0"/>
              </a:rPr>
            </a:br>
            <a:endParaRPr lang="en-US" altLang="en-US" sz="2400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algn="l" eaLnBrk="1" hangingPunct="1"/>
            <a:r>
              <a:rPr lang="en-US" altLang="en-US" sz="2000" b="1" smtClean="0">
                <a:solidFill>
                  <a:srgbClr val="DBD600"/>
                </a:solidFill>
                <a:latin typeface="Courier New" pitchFamily="49" charset="0"/>
                <a:cs typeface="Times New Roman" pitchFamily="18" charset="0"/>
              </a:rPr>
              <a:t>sub </a:t>
            </a:r>
            <a:r>
              <a:rPr lang="en-US" altLang="en-US" sz="2000" b="1" i="1" smtClean="0">
                <a:solidFill>
                  <a:srgbClr val="DBD600"/>
                </a:solidFill>
                <a:latin typeface="Courier New" pitchFamily="49" charset="0"/>
                <a:cs typeface="Times New Roman" pitchFamily="18" charset="0"/>
              </a:rPr>
              <a:t>subroutine_name</a:t>
            </a:r>
            <a:r>
              <a:rPr lang="en-US" altLang="en-US" sz="2000" b="1" smtClean="0">
                <a:solidFill>
                  <a:srgbClr val="DBD600"/>
                </a:solidFill>
                <a:latin typeface="Courier New" pitchFamily="49" charset="0"/>
                <a:cs typeface="Times New Roman" pitchFamily="18" charset="0"/>
              </a:rPr>
              <a:t> {</a:t>
            </a:r>
            <a:endParaRPr lang="en-US" altLang="en-US" sz="2000" b="1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algn="l" eaLnBrk="1" hangingPunct="1"/>
            <a:r>
              <a:rPr lang="en-US" altLang="en-US" sz="2000" b="1" smtClean="0">
                <a:solidFill>
                  <a:srgbClr val="DBD600"/>
                </a:solidFill>
                <a:latin typeface="Courier New" pitchFamily="49" charset="0"/>
                <a:cs typeface="Times New Roman" pitchFamily="18" charset="0"/>
              </a:rPr>
              <a:t>	. . .</a:t>
            </a:r>
            <a:endParaRPr lang="en-US" altLang="en-US" sz="2000" b="1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algn="l" eaLnBrk="1" hangingPunct="1"/>
            <a:r>
              <a:rPr lang="en-US" altLang="en-US" sz="2000" b="1" smtClean="0">
                <a:solidFill>
                  <a:srgbClr val="DBD600"/>
                </a:solidFill>
                <a:latin typeface="Courier New" pitchFamily="49" charset="0"/>
                <a:cs typeface="Times New Roman" pitchFamily="18" charset="0"/>
              </a:rPr>
              <a:t>   	. . .</a:t>
            </a:r>
            <a:endParaRPr lang="en-US" altLang="en-US" sz="2000" b="1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algn="l" eaLnBrk="1" hangingPunct="1"/>
            <a:r>
              <a:rPr lang="en-US" altLang="en-US" sz="2000" b="1" smtClean="0">
                <a:solidFill>
                  <a:srgbClr val="DBD600"/>
                </a:solidFill>
                <a:latin typeface="Courier New" pitchFamily="49" charset="0"/>
                <a:cs typeface="Times New Roman" pitchFamily="18" charset="0"/>
              </a:rPr>
              <a:t>	. . .</a:t>
            </a:r>
            <a:endParaRPr lang="en-US" altLang="en-US" sz="2000" b="1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algn="l" eaLnBrk="1" hangingPunct="1"/>
            <a:r>
              <a:rPr lang="en-US" altLang="en-US" sz="2000" b="1" smtClean="0">
                <a:solidFill>
                  <a:srgbClr val="DBD600"/>
                </a:solidFill>
                <a:latin typeface="Courier New" pitchFamily="49" charset="0"/>
                <a:cs typeface="Times New Roman" pitchFamily="18" charset="0"/>
              </a:rPr>
              <a:t>}</a:t>
            </a:r>
            <a:r>
              <a:rPr lang="en-US" altLang="en-US" sz="2000" b="1" smtClean="0">
                <a:solidFill>
                  <a:srgbClr val="DBD600"/>
                </a:solidFill>
                <a:latin typeface="Tahoma" pitchFamily="34" charset="0"/>
                <a:cs typeface="Times New Roman" pitchFamily="18" charset="0"/>
              </a:rPr>
              <a:t> </a:t>
            </a:r>
          </a:p>
          <a:p>
            <a:pPr algn="l" eaLnBrk="1" hangingPunct="1"/>
            <a:endParaRPr lang="en-US" altLang="en-US" sz="2000" b="1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algn="l" eaLnBrk="1" hangingPunct="1"/>
            <a:r>
              <a:rPr lang="en-US" altLang="en-US" sz="2400" smtClean="0">
                <a:solidFill>
                  <a:srgbClr val="DBD600"/>
                </a:solidFill>
                <a:latin typeface="Tahoma" pitchFamily="34" charset="0"/>
                <a:cs typeface="Times New Roman" pitchFamily="18" charset="0"/>
              </a:rPr>
              <a:t>Calling a subroutine:</a:t>
            </a:r>
            <a:br>
              <a:rPr lang="en-US" altLang="en-US" sz="2400" smtClean="0">
                <a:solidFill>
                  <a:srgbClr val="DBD600"/>
                </a:solidFill>
                <a:latin typeface="Tahoma" pitchFamily="34" charset="0"/>
                <a:cs typeface="Times New Roman" pitchFamily="18" charset="0"/>
              </a:rPr>
            </a:br>
            <a:endParaRPr lang="en-US" altLang="en-US" sz="2400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algn="l" eaLnBrk="1" hangingPunct="1"/>
            <a:r>
              <a:rPr lang="en-US" altLang="en-US" sz="20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altLang="en-US" sz="2000" b="1" i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subroutine_name</a:t>
            </a:r>
            <a:r>
              <a:rPr lang="en-US" altLang="en-US" sz="20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altLang="en-US" sz="2400" smtClean="0">
                <a:solidFill>
                  <a:srgbClr val="DBD600"/>
                </a:solidFill>
                <a:latin typeface="Tahoma" pitchFamily="34" charset="0"/>
                <a:cs typeface="Times New Roman" pitchFamily="18" charset="0"/>
              </a:rPr>
              <a:t> </a:t>
            </a:r>
          </a:p>
        </p:txBody>
      </p:sp>
      <p:sp>
        <p:nvSpPr>
          <p:cNvPr id="3686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B577A1C-BBEC-4EAF-9999-57E8BDBB0503}" type="slidenum">
              <a:rPr lang="en-US" altLang="en-US" sz="1400" smtClean="0"/>
              <a:pPr eaLnBrk="1" hangingPunct="1"/>
              <a:t>35</a:t>
            </a:fld>
            <a:endParaRPr lang="en-US" altLang="en-US" sz="1400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DBD600"/>
                </a:solidFill>
              </a:rPr>
              <a:t>Basic Perl Programming</a:t>
            </a:r>
          </a:p>
        </p:txBody>
      </p:sp>
      <p:sp>
        <p:nvSpPr>
          <p:cNvPr id="3789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81000" y="990600"/>
            <a:ext cx="8305800" cy="5486400"/>
          </a:xfrm>
          <a:noFill/>
        </p:spPr>
        <p:txBody>
          <a:bodyPr/>
          <a:lstStyle/>
          <a:p>
            <a:pPr algn="l" eaLnBrk="1" hangingPunct="1"/>
            <a:r>
              <a:rPr lang="en-US" altLang="en-US" sz="2400" b="1" smtClean="0">
                <a:solidFill>
                  <a:srgbClr val="DBD600"/>
                </a:solidFill>
                <a:latin typeface="Arial" pitchFamily="34" charset="0"/>
              </a:rPr>
              <a:t>Subroutine</a:t>
            </a:r>
          </a:p>
          <a:p>
            <a:pPr algn="l" eaLnBrk="1" hangingPunct="1"/>
            <a:endParaRPr lang="en-US" altLang="en-US" sz="2400" b="1" smtClean="0">
              <a:solidFill>
                <a:srgbClr val="DBD600"/>
              </a:solidFill>
              <a:latin typeface="Arial" pitchFamily="34" charset="0"/>
            </a:endParaRPr>
          </a:p>
          <a:p>
            <a:pPr algn="l" eaLnBrk="1" hangingPunct="1"/>
            <a:r>
              <a:rPr lang="en-US" altLang="en-US" sz="2400" smtClean="0">
                <a:solidFill>
                  <a:srgbClr val="DBD600"/>
                </a:solidFill>
                <a:latin typeface="Tahoma" pitchFamily="34" charset="0"/>
                <a:cs typeface="Times New Roman" pitchFamily="18" charset="0"/>
              </a:rPr>
              <a:t>Skeleton of perl script that using a subroutine:</a:t>
            </a:r>
          </a:p>
          <a:p>
            <a:pPr algn="l" eaLnBrk="1" hangingPunct="1"/>
            <a:r>
              <a:rPr lang="en-US" altLang="en-US" sz="16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en-US" sz="16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en-US" sz="16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#! /usr/bin/perl</a:t>
            </a:r>
            <a:endParaRPr lang="en-US" altLang="en-US" sz="1600" b="1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algn="l" eaLnBrk="1" hangingPunct="1"/>
            <a:r>
              <a:rPr lang="en-US" altLang="en-US" sz="16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altLang="en-US" sz="1600" b="1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algn="l" eaLnBrk="1" hangingPunct="1"/>
            <a:r>
              <a:rPr lang="en-US" altLang="en-US" sz="16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. . .</a:t>
            </a:r>
            <a:endParaRPr lang="en-US" altLang="en-US" sz="1600" b="1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algn="l" eaLnBrk="1" hangingPunct="1"/>
            <a:r>
              <a:rPr lang="en-US" altLang="en-US" sz="16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. . .</a:t>
            </a:r>
            <a:endParaRPr lang="en-US" altLang="en-US" sz="1600" b="1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algn="l" eaLnBrk="1" hangingPunct="1"/>
            <a:r>
              <a:rPr lang="en-US" altLang="en-US" sz="16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altLang="en-US" sz="1600" b="1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algn="l" eaLnBrk="1" hangingPunct="1"/>
            <a:r>
              <a:rPr lang="en-US" altLang="en-US" sz="16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altLang="en-US" sz="1600" b="1" i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subroutine_name</a:t>
            </a:r>
            <a:r>
              <a:rPr lang="en-US" altLang="en-US" sz="16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altLang="en-US" sz="1600" b="1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algn="l" eaLnBrk="1" hangingPunct="1"/>
            <a:r>
              <a:rPr lang="en-US" altLang="en-US" sz="16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altLang="en-US" sz="1600" b="1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algn="l" eaLnBrk="1" hangingPunct="1"/>
            <a:r>
              <a:rPr lang="en-US" altLang="en-US" sz="16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. . .</a:t>
            </a:r>
            <a:endParaRPr lang="en-US" altLang="en-US" sz="1600" b="1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algn="l" eaLnBrk="1" hangingPunct="1"/>
            <a:r>
              <a:rPr lang="en-US" altLang="en-US" sz="16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. . .</a:t>
            </a:r>
            <a:endParaRPr lang="en-US" altLang="en-US" sz="1600" b="1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algn="l" eaLnBrk="1" hangingPunct="1"/>
            <a:r>
              <a:rPr lang="en-US" altLang="en-US" sz="16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altLang="en-US" sz="1600" b="1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algn="l" eaLnBrk="1" hangingPunct="1"/>
            <a:r>
              <a:rPr lang="en-US" altLang="en-US" sz="16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sub </a:t>
            </a:r>
            <a:r>
              <a:rPr lang="en-US" altLang="en-US" sz="1600" b="1" i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subroutine_name</a:t>
            </a:r>
            <a:r>
              <a:rPr lang="en-US" altLang="en-US" sz="16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 {</a:t>
            </a:r>
            <a:endParaRPr lang="en-US" altLang="en-US" sz="1600" b="1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algn="l" eaLnBrk="1" hangingPunct="1"/>
            <a:r>
              <a:rPr lang="en-US" altLang="en-US" sz="16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	. . .</a:t>
            </a:r>
            <a:endParaRPr lang="en-US" altLang="en-US" sz="1600" b="1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algn="l" eaLnBrk="1" hangingPunct="1"/>
            <a:r>
              <a:rPr lang="en-US" altLang="en-US" sz="16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   	. . .</a:t>
            </a:r>
            <a:endParaRPr lang="en-US" altLang="en-US" sz="1600" b="1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algn="l" eaLnBrk="1" hangingPunct="1"/>
            <a:r>
              <a:rPr lang="en-US" altLang="en-US" sz="16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altLang="en-US" sz="1600" b="1" smtClean="0">
                <a:solidFill>
                  <a:srgbClr val="DBD600"/>
                </a:solidFill>
                <a:latin typeface="Tahoma" pitchFamily="34" charset="0"/>
                <a:cs typeface="Times New Roman" pitchFamily="18" charset="0"/>
              </a:rPr>
              <a:t> </a:t>
            </a:r>
          </a:p>
        </p:txBody>
      </p:sp>
      <p:sp>
        <p:nvSpPr>
          <p:cNvPr id="3789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0650F7E-1C2D-471E-9842-E64E87FFA75C}" type="slidenum">
              <a:rPr lang="en-US" altLang="en-US" sz="1400" smtClean="0"/>
              <a:pPr eaLnBrk="1" hangingPunct="1"/>
              <a:t>36</a:t>
            </a:fld>
            <a:endParaRPr lang="en-US" altLang="en-US" sz="140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14400" y="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DBD600"/>
                </a:solidFill>
              </a:rPr>
              <a:t>Basic Perl Programming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81000" y="990600"/>
            <a:ext cx="8305800" cy="5486400"/>
          </a:xfrm>
          <a:noFill/>
        </p:spPr>
        <p:txBody>
          <a:bodyPr/>
          <a:lstStyle/>
          <a:p>
            <a:pPr algn="l" eaLnBrk="1" hangingPunct="1"/>
            <a:r>
              <a:rPr lang="en-US" altLang="en-US" sz="2400" b="1" smtClean="0">
                <a:solidFill>
                  <a:srgbClr val="DBD600"/>
                </a:solidFill>
                <a:latin typeface="Arial" pitchFamily="34" charset="0"/>
              </a:rPr>
              <a:t>Subroutine</a:t>
            </a:r>
          </a:p>
          <a:p>
            <a:pPr algn="l" eaLnBrk="1" hangingPunct="1"/>
            <a:endParaRPr lang="en-US" altLang="en-US" sz="2400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algn="l" eaLnBrk="1" hangingPunct="1"/>
            <a:r>
              <a:rPr lang="en-US" altLang="en-US" sz="2400" smtClean="0">
                <a:solidFill>
                  <a:srgbClr val="DBD600"/>
                </a:solidFill>
                <a:latin typeface="Tahoma" pitchFamily="34" charset="0"/>
                <a:cs typeface="Times New Roman" pitchFamily="18" charset="0"/>
              </a:rPr>
              <a:t>Example:</a:t>
            </a:r>
          </a:p>
          <a:p>
            <a:pPr algn="l" eaLnBrk="1" hangingPunct="1"/>
            <a:r>
              <a:rPr lang="en-US" altLang="en-US" sz="1600" b="1" smtClean="0">
                <a:solidFill>
                  <a:srgbClr val="DBD600"/>
                </a:solidFill>
                <a:latin typeface="Courier New" pitchFamily="49" charset="0"/>
                <a:cs typeface="Times New Roman" pitchFamily="18" charset="0"/>
              </a:rPr>
              <a:t>#! /usr/bin/perl</a:t>
            </a:r>
            <a:endParaRPr lang="en-US" altLang="en-US" sz="1600" b="1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algn="l" eaLnBrk="1" hangingPunct="1"/>
            <a:r>
              <a:rPr lang="en-US" altLang="en-US" sz="1600" b="1" smtClean="0">
                <a:solidFill>
                  <a:srgbClr val="DBD600"/>
                </a:solidFill>
                <a:latin typeface="Courier New" pitchFamily="49" charset="0"/>
                <a:cs typeface="Times New Roman" pitchFamily="18" charset="0"/>
              </a:rPr>
              <a:t> </a:t>
            </a:r>
            <a:endParaRPr lang="en-US" altLang="en-US" sz="1600" b="1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algn="l" eaLnBrk="1" hangingPunct="1"/>
            <a:r>
              <a:rPr lang="en-US" altLang="en-US" sz="1600" b="1" smtClean="0">
                <a:solidFill>
                  <a:srgbClr val="DBD600"/>
                </a:solidFill>
                <a:latin typeface="Courier New" pitchFamily="49" charset="0"/>
                <a:cs typeface="Times New Roman" pitchFamily="18" charset="0"/>
              </a:rPr>
              <a:t>print "Perl script welcoming the users.\n\n";</a:t>
            </a:r>
            <a:endParaRPr lang="en-US" altLang="en-US" sz="1600" b="1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algn="l" eaLnBrk="1" hangingPunct="1"/>
            <a:r>
              <a:rPr lang="en-US" altLang="en-US" sz="1600" b="1" smtClean="0">
                <a:solidFill>
                  <a:srgbClr val="DBD600"/>
                </a:solidFill>
                <a:latin typeface="Courier New" pitchFamily="49" charset="0"/>
                <a:cs typeface="Times New Roman" pitchFamily="18" charset="0"/>
              </a:rPr>
              <a:t> </a:t>
            </a:r>
            <a:endParaRPr lang="en-US" altLang="en-US" sz="1600" b="1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algn="l" eaLnBrk="1" hangingPunct="1"/>
            <a:r>
              <a:rPr lang="en-US" altLang="en-US" sz="1600" b="1" smtClean="0">
                <a:solidFill>
                  <a:srgbClr val="DBD600"/>
                </a:solidFill>
                <a:latin typeface="Courier New" pitchFamily="49" charset="0"/>
                <a:cs typeface="Times New Roman" pitchFamily="18" charset="0"/>
              </a:rPr>
              <a:t>&amp;welcome_user;</a:t>
            </a:r>
            <a:endParaRPr lang="en-US" altLang="en-US" sz="1600" b="1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algn="l" eaLnBrk="1" hangingPunct="1"/>
            <a:r>
              <a:rPr lang="en-US" altLang="en-US" sz="1600" b="1" smtClean="0">
                <a:solidFill>
                  <a:srgbClr val="DBD600"/>
                </a:solidFill>
                <a:latin typeface="Courier New" pitchFamily="49" charset="0"/>
                <a:cs typeface="Times New Roman" pitchFamily="18" charset="0"/>
              </a:rPr>
              <a:t> </a:t>
            </a:r>
            <a:endParaRPr lang="en-US" altLang="en-US" sz="1600" b="1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algn="l" eaLnBrk="1" hangingPunct="1"/>
            <a:r>
              <a:rPr lang="en-US" altLang="en-US" sz="1600" b="1" smtClean="0">
                <a:solidFill>
                  <a:srgbClr val="DBD600"/>
                </a:solidFill>
                <a:latin typeface="Courier New" pitchFamily="49" charset="0"/>
                <a:cs typeface="Times New Roman" pitchFamily="18" charset="0"/>
              </a:rPr>
              <a:t> </a:t>
            </a:r>
            <a:endParaRPr lang="en-US" altLang="en-US" sz="1600" b="1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algn="l" eaLnBrk="1" hangingPunct="1"/>
            <a:r>
              <a:rPr lang="en-US" altLang="en-US" sz="1600" b="1" smtClean="0">
                <a:solidFill>
                  <a:srgbClr val="DBD600"/>
                </a:solidFill>
                <a:latin typeface="Courier New" pitchFamily="49" charset="0"/>
                <a:cs typeface="Times New Roman" pitchFamily="18" charset="0"/>
              </a:rPr>
              <a:t>sub welcomeUser {</a:t>
            </a:r>
            <a:endParaRPr lang="en-US" altLang="en-US" sz="1600" b="1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algn="l" eaLnBrk="1" hangingPunct="1"/>
            <a:r>
              <a:rPr lang="en-US" altLang="en-US" sz="1600" b="1" smtClean="0">
                <a:solidFill>
                  <a:srgbClr val="DBD600"/>
                </a:solidFill>
                <a:latin typeface="Courier New" pitchFamily="49" charset="0"/>
                <a:cs typeface="Times New Roman" pitchFamily="18" charset="0"/>
              </a:rPr>
              <a:t>        print "Your name please: ";</a:t>
            </a:r>
            <a:endParaRPr lang="en-US" altLang="en-US" sz="1600" b="1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algn="l" eaLnBrk="1" hangingPunct="1"/>
            <a:r>
              <a:rPr lang="en-US" altLang="en-US" sz="1600" b="1" smtClean="0">
                <a:solidFill>
                  <a:srgbClr val="DBD600"/>
                </a:solidFill>
                <a:latin typeface="Courier New" pitchFamily="49" charset="0"/>
                <a:cs typeface="Times New Roman" pitchFamily="18" charset="0"/>
              </a:rPr>
              <a:t>        $name = &lt;STDIN&gt;;</a:t>
            </a:r>
            <a:endParaRPr lang="en-US" altLang="en-US" sz="1600" b="1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algn="l" eaLnBrk="1" hangingPunct="1"/>
            <a:r>
              <a:rPr lang="en-US" altLang="en-US" sz="1600" b="1" smtClean="0">
                <a:solidFill>
                  <a:srgbClr val="DBD600"/>
                </a:solidFill>
                <a:latin typeface="Courier New" pitchFamily="49" charset="0"/>
                <a:cs typeface="Times New Roman" pitchFamily="18" charset="0"/>
              </a:rPr>
              <a:t>        chop($name);</a:t>
            </a:r>
            <a:endParaRPr lang="en-US" altLang="en-US" sz="1600" b="1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algn="l" eaLnBrk="1" hangingPunct="1"/>
            <a:r>
              <a:rPr lang="en-US" altLang="en-US" sz="1600" b="1" smtClean="0">
                <a:solidFill>
                  <a:srgbClr val="DBD600"/>
                </a:solidFill>
                <a:latin typeface="Courier New" pitchFamily="49" charset="0"/>
                <a:cs typeface="Times New Roman" pitchFamily="18" charset="0"/>
              </a:rPr>
              <a:t> </a:t>
            </a:r>
            <a:endParaRPr lang="en-US" altLang="en-US" sz="1600" b="1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algn="l" eaLnBrk="1" hangingPunct="1"/>
            <a:r>
              <a:rPr lang="en-US" altLang="en-US" sz="1600" b="1" smtClean="0">
                <a:solidFill>
                  <a:srgbClr val="DBD600"/>
                </a:solidFill>
                <a:latin typeface="Courier New" pitchFamily="49" charset="0"/>
                <a:cs typeface="Times New Roman" pitchFamily="18" charset="0"/>
              </a:rPr>
              <a:t>        print "\nHello $name, welcome to Perl world.\n\n";</a:t>
            </a:r>
            <a:endParaRPr lang="en-US" altLang="en-US" sz="1600" b="1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algn="l" eaLnBrk="1" hangingPunct="1"/>
            <a:r>
              <a:rPr lang="en-US" altLang="en-US" sz="1600" b="1" smtClean="0">
                <a:solidFill>
                  <a:srgbClr val="DBD600"/>
                </a:solidFill>
                <a:latin typeface="Courier New" pitchFamily="49" charset="0"/>
                <a:cs typeface="Times New Roman" pitchFamily="18" charset="0"/>
              </a:rPr>
              <a:t>}</a:t>
            </a:r>
            <a:r>
              <a:rPr lang="en-US" altLang="en-US" sz="1600" b="1" smtClean="0">
                <a:solidFill>
                  <a:srgbClr val="DBD600"/>
                </a:solidFill>
                <a:latin typeface="Tahoma" pitchFamily="34" charset="0"/>
                <a:cs typeface="Times New Roman" pitchFamily="18" charset="0"/>
              </a:rPr>
              <a:t> </a:t>
            </a:r>
          </a:p>
        </p:txBody>
      </p:sp>
      <p:sp>
        <p:nvSpPr>
          <p:cNvPr id="3891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8DA56B8-BA3F-4EDE-8A80-8534190A9475}" type="slidenum">
              <a:rPr lang="en-US" altLang="en-US" sz="1400" smtClean="0"/>
              <a:pPr eaLnBrk="1" hangingPunct="1"/>
              <a:t>37</a:t>
            </a:fld>
            <a:endParaRPr lang="en-US" altLang="en-US" sz="140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DBD600"/>
                </a:solidFill>
              </a:rPr>
              <a:t>Basic Perl Programming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990600"/>
            <a:ext cx="8305800" cy="5486400"/>
          </a:xfrm>
          <a:noFill/>
        </p:spPr>
        <p:txBody>
          <a:bodyPr/>
          <a:lstStyle/>
          <a:p>
            <a:pPr marL="533400" indent="-533400" algn="l" eaLnBrk="1" hangingPunct="1"/>
            <a:r>
              <a:rPr lang="en-US" altLang="en-US" sz="2400" b="1" smtClean="0">
                <a:solidFill>
                  <a:srgbClr val="DBD600"/>
                </a:solidFill>
                <a:latin typeface="Arial" pitchFamily="34" charset="0"/>
              </a:rPr>
              <a:t>Subroutine</a:t>
            </a:r>
          </a:p>
          <a:p>
            <a:pPr marL="533400" indent="-533400" algn="l" eaLnBrk="1" hangingPunct="1"/>
            <a:endParaRPr lang="en-US" altLang="en-US" sz="2400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marL="533400" indent="-533400" algn="l" eaLnBrk="1" hangingPunct="1"/>
            <a:r>
              <a:rPr lang="en-US" altLang="en-US" sz="2400" smtClean="0">
                <a:solidFill>
                  <a:srgbClr val="DBD600"/>
                </a:solidFill>
                <a:latin typeface="Tahoma" pitchFamily="34" charset="0"/>
                <a:cs typeface="Times New Roman" pitchFamily="18" charset="0"/>
              </a:rPr>
              <a:t>Pass and return values to/from subroutine </a:t>
            </a:r>
          </a:p>
          <a:p>
            <a:pPr marL="533400" indent="-533400" algn="l" eaLnBrk="1" hangingPunct="1"/>
            <a:endParaRPr lang="en-US" altLang="en-US" sz="2400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marL="533400" indent="-533400" algn="l" eaLnBrk="1" hangingPunct="1">
              <a:buFontTx/>
              <a:buChar char="•"/>
            </a:pPr>
            <a:r>
              <a:rPr lang="en-US" altLang="en-US" sz="2000" smtClean="0">
                <a:solidFill>
                  <a:srgbClr val="DBD600"/>
                </a:solidFill>
                <a:latin typeface="Tahoma" pitchFamily="34" charset="0"/>
                <a:cs typeface="Times New Roman" pitchFamily="18" charset="0"/>
              </a:rPr>
              <a:t>make a subroutine more flexible and useful </a:t>
            </a:r>
          </a:p>
          <a:p>
            <a:pPr marL="533400" indent="-533400" algn="l" eaLnBrk="1" hangingPunct="1"/>
            <a:endParaRPr lang="en-US" altLang="en-US" sz="2000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marL="533400" indent="-533400" algn="l" eaLnBrk="1" hangingPunct="1">
              <a:buFontTx/>
              <a:buChar char="•"/>
            </a:pPr>
            <a:r>
              <a:rPr lang="en-US" altLang="en-US" sz="2000" smtClean="0">
                <a:solidFill>
                  <a:srgbClr val="DBD600"/>
                </a:solidFill>
                <a:latin typeface="Tahoma" pitchFamily="34" charset="0"/>
                <a:cs typeface="Times New Roman" pitchFamily="18" charset="0"/>
              </a:rPr>
              <a:t>based on three guidelines :</a:t>
            </a:r>
          </a:p>
          <a:p>
            <a:pPr marL="533400" indent="-533400" algn="l" eaLnBrk="1" hangingPunct="1"/>
            <a:endParaRPr lang="en-US" altLang="en-US" sz="2000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marL="533400" indent="-533400" algn="l" eaLnBrk="1" hangingPunct="1">
              <a:buFontTx/>
              <a:buAutoNum type="arabicPeriod"/>
            </a:pPr>
            <a:r>
              <a:rPr lang="en-US" altLang="en-US" sz="1600" smtClean="0">
                <a:solidFill>
                  <a:srgbClr val="DBD600"/>
                </a:solidFill>
                <a:latin typeface="Tahoma" pitchFamily="34" charset="0"/>
                <a:cs typeface="Times New Roman" pitchFamily="18" charset="0"/>
              </a:rPr>
              <a:t>The subroutine can accept more than </a:t>
            </a:r>
            <a:r>
              <a:rPr lang="en-US" altLang="en-US" sz="1600" b="1" smtClean="0">
                <a:solidFill>
                  <a:srgbClr val="DBD600"/>
                </a:solidFill>
                <a:latin typeface="Tahoma" pitchFamily="34" charset="0"/>
                <a:cs typeface="Times New Roman" pitchFamily="18" charset="0"/>
              </a:rPr>
              <a:t>one scalar variable</a:t>
            </a:r>
            <a:r>
              <a:rPr lang="en-US" altLang="en-US" sz="1600" smtClean="0">
                <a:solidFill>
                  <a:srgbClr val="DBD600"/>
                </a:solidFill>
                <a:latin typeface="Tahoma" pitchFamily="34" charset="0"/>
                <a:cs typeface="Times New Roman" pitchFamily="18" charset="0"/>
              </a:rPr>
              <a:t> and </a:t>
            </a:r>
            <a:r>
              <a:rPr lang="en-US" altLang="en-US" sz="1600" b="1" smtClean="0">
                <a:solidFill>
                  <a:srgbClr val="DBD600"/>
                </a:solidFill>
                <a:latin typeface="Tahoma" pitchFamily="34" charset="0"/>
                <a:cs typeface="Times New Roman" pitchFamily="18" charset="0"/>
              </a:rPr>
              <a:t>only one array variable</a:t>
            </a:r>
            <a:r>
              <a:rPr lang="en-US" altLang="en-US" sz="1600" smtClean="0">
                <a:solidFill>
                  <a:srgbClr val="DBD600"/>
                </a:solidFill>
                <a:latin typeface="Tahoma" pitchFamily="34" charset="0"/>
                <a:cs typeface="Times New Roman" pitchFamily="18" charset="0"/>
              </a:rPr>
              <a:t> </a:t>
            </a:r>
          </a:p>
          <a:p>
            <a:pPr marL="533400" indent="-533400" algn="l" eaLnBrk="1" hangingPunct="1">
              <a:buFontTx/>
              <a:buAutoNum type="arabicPeriod"/>
            </a:pPr>
            <a:endParaRPr lang="en-US" altLang="en-US" sz="1600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marL="533400" indent="-533400" algn="l" eaLnBrk="1" hangingPunct="1">
              <a:buFontTx/>
              <a:buAutoNum type="arabicPeriod"/>
            </a:pPr>
            <a:r>
              <a:rPr lang="en-US" altLang="en-US" sz="1600" smtClean="0">
                <a:solidFill>
                  <a:srgbClr val="DBD600"/>
                </a:solidFill>
                <a:latin typeface="Tahoma" pitchFamily="34" charset="0"/>
                <a:cs typeface="Times New Roman" pitchFamily="18" charset="0"/>
              </a:rPr>
              <a:t>If the subroutine accept both scalar and array variables the array variable must appear last in the arguments</a:t>
            </a:r>
            <a:r>
              <a:rPr lang="en-US" altLang="en-US" sz="2000" smtClean="0">
                <a:solidFill>
                  <a:srgbClr val="DBD600"/>
                </a:solidFill>
                <a:latin typeface="Tahoma" pitchFamily="34" charset="0"/>
                <a:cs typeface="Times New Roman" pitchFamily="18" charset="0"/>
              </a:rPr>
              <a:t> </a:t>
            </a:r>
            <a:br>
              <a:rPr lang="en-US" altLang="en-US" sz="2000" smtClean="0">
                <a:solidFill>
                  <a:srgbClr val="DBD600"/>
                </a:solidFill>
                <a:latin typeface="Tahoma" pitchFamily="34" charset="0"/>
                <a:cs typeface="Times New Roman" pitchFamily="18" charset="0"/>
              </a:rPr>
            </a:br>
            <a:endParaRPr lang="en-US" altLang="en-US" sz="2000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marL="533400" indent="-533400" algn="l" eaLnBrk="1" hangingPunct="1">
              <a:buFontTx/>
              <a:buAutoNum type="arabicPeriod"/>
            </a:pPr>
            <a:r>
              <a:rPr lang="en-US" altLang="en-US" sz="1600" smtClean="0">
                <a:solidFill>
                  <a:srgbClr val="DBD600"/>
                </a:solidFill>
                <a:latin typeface="Tahoma" pitchFamily="34" charset="0"/>
                <a:cs typeface="Times New Roman" pitchFamily="18" charset="0"/>
              </a:rPr>
              <a:t>The first two guidelines above can be ignored by passing array/hash as a reference</a:t>
            </a:r>
          </a:p>
          <a:p>
            <a:pPr marL="533400" indent="-533400" algn="l" eaLnBrk="1" hangingPunct="1"/>
            <a:endParaRPr lang="en-US" altLang="en-US" sz="1600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marL="533400" indent="-533400" algn="l" eaLnBrk="1" hangingPunct="1"/>
            <a:endParaRPr lang="en-US" altLang="en-US" sz="2000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3994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4216388-0D26-4483-B729-F61BD7C5DA4A}" type="slidenum">
              <a:rPr lang="en-US" altLang="en-US" sz="1400" smtClean="0"/>
              <a:pPr eaLnBrk="1" hangingPunct="1"/>
              <a:t>38</a:t>
            </a:fld>
            <a:endParaRPr lang="en-US" altLang="en-US" sz="1400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DBD600"/>
                </a:solidFill>
              </a:rPr>
              <a:t>Basic Perl Programming</a:t>
            </a:r>
          </a:p>
        </p:txBody>
      </p:sp>
      <p:sp>
        <p:nvSpPr>
          <p:cNvPr id="4096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81000" y="990600"/>
            <a:ext cx="8305800" cy="5486400"/>
          </a:xfrm>
          <a:noFill/>
        </p:spPr>
        <p:txBody>
          <a:bodyPr/>
          <a:lstStyle/>
          <a:p>
            <a:pPr marL="533400" indent="-533400" algn="l" eaLnBrk="1" hangingPunct="1"/>
            <a:r>
              <a:rPr lang="en-US" altLang="en-US" sz="2400" b="1" smtClean="0">
                <a:solidFill>
                  <a:srgbClr val="DBD600"/>
                </a:solidFill>
                <a:latin typeface="Arial" pitchFamily="34" charset="0"/>
              </a:rPr>
              <a:t>Subroutine</a:t>
            </a:r>
          </a:p>
          <a:p>
            <a:pPr marL="533400" indent="-533400" algn="l" eaLnBrk="1" hangingPunct="1"/>
            <a:endParaRPr lang="en-US" altLang="en-US" sz="2400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marL="533400" indent="-533400" algn="l" eaLnBrk="1" hangingPunct="1"/>
            <a:r>
              <a:rPr lang="en-US" altLang="en-US" sz="2400" smtClean="0">
                <a:solidFill>
                  <a:srgbClr val="DBD600"/>
                </a:solidFill>
                <a:latin typeface="Tahoma" pitchFamily="34" charset="0"/>
                <a:cs typeface="Times New Roman" pitchFamily="18" charset="0"/>
              </a:rPr>
              <a:t>Pass and return values to/from subroutine </a:t>
            </a:r>
          </a:p>
          <a:p>
            <a:pPr marL="533400" indent="-533400" algn="l" eaLnBrk="1" hangingPunct="1"/>
            <a:endParaRPr lang="en-US" altLang="en-US" sz="2400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marL="533400" indent="-533400" algn="l" eaLnBrk="1" hangingPunct="1"/>
            <a:r>
              <a:rPr lang="en-US" altLang="en-US" sz="1600" b="1" smtClean="0">
                <a:solidFill>
                  <a:srgbClr val="DBD600"/>
                </a:solidFill>
                <a:latin typeface="Tahoma" pitchFamily="34" charset="0"/>
                <a:cs typeface="Times New Roman" pitchFamily="18" charset="0"/>
              </a:rPr>
              <a:t>The Skeleton:</a:t>
            </a:r>
          </a:p>
          <a:p>
            <a:pPr marL="533400" indent="-533400" algn="l" eaLnBrk="1" hangingPunct="1"/>
            <a:endParaRPr lang="en-US" altLang="en-US" sz="1600" b="1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marL="533400" indent="-533400" algn="l" eaLnBrk="1" hangingPunct="1"/>
            <a:r>
              <a:rPr lang="en-US" altLang="en-US" sz="16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sub </a:t>
            </a:r>
            <a:r>
              <a:rPr lang="en-US" altLang="en-US" sz="1600" b="1" i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subroutine_name</a:t>
            </a:r>
            <a:r>
              <a:rPr lang="en-US" altLang="en-US" sz="16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 {</a:t>
            </a:r>
            <a:endParaRPr lang="en-US" altLang="en-US" sz="1600" b="1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marL="533400" indent="-533400" algn="l" eaLnBrk="1" hangingPunct="1"/>
            <a:r>
              <a:rPr lang="en-US" altLang="en-US" sz="16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	$</a:t>
            </a:r>
            <a:r>
              <a:rPr lang="en-US" altLang="en-US" sz="1600" b="1" i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scalar_var_name_1</a:t>
            </a:r>
            <a:r>
              <a:rPr lang="en-US" altLang="en-US" sz="16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 = shift @_;</a:t>
            </a:r>
            <a:endParaRPr lang="en-US" altLang="en-US" sz="1600" b="1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marL="533400" indent="-533400" algn="l" eaLnBrk="1" hangingPunct="1"/>
            <a:r>
              <a:rPr lang="en-US" altLang="en-US" sz="16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	. . .</a:t>
            </a:r>
            <a:endParaRPr lang="en-US" altLang="en-US" sz="1600" b="1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marL="533400" indent="-533400" algn="l" eaLnBrk="1" hangingPunct="1"/>
            <a:r>
              <a:rPr lang="en-US" altLang="en-US" sz="16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	$</a:t>
            </a:r>
            <a:r>
              <a:rPr lang="en-US" altLang="en-US" sz="1600" b="1" i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scalar_var_name_n </a:t>
            </a:r>
            <a:r>
              <a:rPr lang="en-US" altLang="en-US" sz="16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= shift @_;</a:t>
            </a:r>
            <a:endParaRPr lang="en-US" altLang="en-US" sz="1600" b="1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marL="533400" indent="-533400" algn="l" eaLnBrk="1" hangingPunct="1"/>
            <a:r>
              <a:rPr lang="en-US" altLang="en-US" sz="16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altLang="en-US" sz="1600" b="1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marL="533400" indent="-533400" algn="l" eaLnBrk="1" hangingPunct="1"/>
            <a:r>
              <a:rPr lang="en-US" altLang="en-US" sz="16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	@</a:t>
            </a:r>
            <a:r>
              <a:rPr lang="en-US" altLang="en-US" sz="1600" b="1" i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array_var_name</a:t>
            </a:r>
            <a:r>
              <a:rPr lang="en-US" altLang="en-US" sz="16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 = @_;</a:t>
            </a:r>
            <a:endParaRPr lang="en-US" altLang="en-US" sz="1600" b="1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marL="533400" indent="-533400" algn="l" eaLnBrk="1" hangingPunct="1"/>
            <a:r>
              <a:rPr lang="en-US" altLang="en-US" sz="16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	. . .</a:t>
            </a:r>
            <a:endParaRPr lang="en-US" altLang="en-US" sz="1600" b="1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marL="533400" indent="-533400" algn="l" eaLnBrk="1" hangingPunct="1"/>
            <a:r>
              <a:rPr lang="en-US" altLang="en-US" sz="16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	. . .</a:t>
            </a:r>
            <a:endParaRPr lang="en-US" altLang="en-US" sz="1600" b="1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marL="533400" indent="-533400" algn="l" eaLnBrk="1" hangingPunct="1"/>
            <a:r>
              <a:rPr lang="en-US" altLang="en-US" sz="16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	return (</a:t>
            </a:r>
            <a:r>
              <a:rPr lang="en-US" altLang="en-US" sz="1600" b="1" i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altLang="en-US" sz="16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altLang="en-US" sz="1600" b="1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marL="533400" indent="-533400" algn="l" eaLnBrk="1" hangingPunct="1"/>
            <a:r>
              <a:rPr lang="en-US" altLang="en-US" sz="16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altLang="en-US" sz="1600" b="1" smtClean="0">
                <a:solidFill>
                  <a:srgbClr val="DBD600"/>
                </a:solidFill>
                <a:latin typeface="Tahoma" pitchFamily="34" charset="0"/>
                <a:cs typeface="Times New Roman" pitchFamily="18" charset="0"/>
              </a:rPr>
              <a:t> </a:t>
            </a:r>
          </a:p>
          <a:p>
            <a:pPr marL="533400" indent="-533400" algn="l" eaLnBrk="1" hangingPunct="1"/>
            <a:endParaRPr lang="en-US" altLang="en-US" sz="1600" b="1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4096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D2D3380-3A0F-4460-B638-34C2DF6E898F}" type="slidenum">
              <a:rPr lang="en-US" altLang="en-US" sz="1400" smtClean="0"/>
              <a:pPr eaLnBrk="1" hangingPunct="1"/>
              <a:t>39</a:t>
            </a:fld>
            <a:endParaRPr lang="en-US" altLang="en-US" sz="140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676400"/>
            <a:ext cx="8001000" cy="4495800"/>
          </a:xfrm>
        </p:spPr>
        <p:txBody>
          <a:bodyPr/>
          <a:lstStyle/>
          <a:p>
            <a:pPr algn="l" eaLnBrk="1" hangingPunct="1"/>
            <a:r>
              <a:rPr lang="en-US" altLang="en-US" sz="2400" b="1" smtClean="0">
                <a:solidFill>
                  <a:srgbClr val="DBD600"/>
                </a:solidFill>
                <a:latin typeface="Arial" pitchFamily="34" charset="0"/>
                <a:cs typeface="Tahoma" pitchFamily="34" charset="0"/>
              </a:rPr>
              <a:t>Basic Standard Input/Output</a:t>
            </a:r>
            <a:endParaRPr lang="en-US" altLang="en-US" sz="2400" b="1" smtClean="0">
              <a:solidFill>
                <a:srgbClr val="DBD600"/>
              </a:solidFill>
              <a:latin typeface="Arial" pitchFamily="34" charset="0"/>
              <a:cs typeface="Times New Roman" pitchFamily="18" charset="0"/>
            </a:endParaRPr>
          </a:p>
          <a:p>
            <a:pPr algn="l" eaLnBrk="1" hangingPunct="1"/>
            <a:r>
              <a:rPr lang="en-US" altLang="en-US" sz="2400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altLang="en-US" sz="2400" smtClean="0">
              <a:solidFill>
                <a:srgbClr val="DBD600"/>
              </a:solidFill>
              <a:cs typeface="Times New Roman" pitchFamily="18" charset="0"/>
            </a:endParaRPr>
          </a:p>
          <a:p>
            <a:pPr algn="l" eaLnBrk="1" hangingPunct="1"/>
            <a:r>
              <a:rPr lang="en-US" altLang="en-US" sz="24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#! /usr/bin/perl</a:t>
            </a:r>
            <a:endParaRPr lang="en-US" altLang="en-US" sz="2400" b="1" smtClean="0">
              <a:solidFill>
                <a:srgbClr val="DBD600"/>
              </a:solidFill>
              <a:cs typeface="Times New Roman" pitchFamily="18" charset="0"/>
            </a:endParaRPr>
          </a:p>
          <a:p>
            <a:pPr algn="l" eaLnBrk="1" hangingPunct="1"/>
            <a:r>
              <a:rPr lang="en-US" altLang="en-US" sz="24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altLang="en-US" sz="2400" b="1" smtClean="0">
              <a:solidFill>
                <a:srgbClr val="DBD600"/>
              </a:solidFill>
              <a:cs typeface="Times New Roman" pitchFamily="18" charset="0"/>
            </a:endParaRPr>
          </a:p>
          <a:p>
            <a:pPr algn="l" eaLnBrk="1" hangingPunct="1"/>
            <a:r>
              <a:rPr lang="en-US" altLang="en-US" sz="24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print "\nPlease enter your name: ";</a:t>
            </a:r>
            <a:endParaRPr lang="en-US" altLang="en-US" sz="2400" b="1" smtClean="0">
              <a:solidFill>
                <a:srgbClr val="DBD600"/>
              </a:solidFill>
              <a:cs typeface="Times New Roman" pitchFamily="18" charset="0"/>
            </a:endParaRPr>
          </a:p>
          <a:p>
            <a:pPr algn="l" eaLnBrk="1" hangingPunct="1"/>
            <a:r>
              <a:rPr lang="en-US" altLang="en-US" sz="24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altLang="en-US" sz="2400" b="1" smtClean="0">
              <a:solidFill>
                <a:srgbClr val="DBD600"/>
              </a:solidFill>
              <a:cs typeface="Times New Roman" pitchFamily="18" charset="0"/>
            </a:endParaRPr>
          </a:p>
          <a:p>
            <a:pPr algn="l" eaLnBrk="1" hangingPunct="1"/>
            <a:r>
              <a:rPr lang="en-US" altLang="en-US" sz="24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$user_name = &lt;STDIN&gt;;</a:t>
            </a:r>
            <a:endParaRPr lang="en-US" altLang="en-US" sz="2400" b="1" smtClean="0">
              <a:solidFill>
                <a:srgbClr val="DBD600"/>
              </a:solidFill>
              <a:cs typeface="Times New Roman" pitchFamily="18" charset="0"/>
            </a:endParaRPr>
          </a:p>
          <a:p>
            <a:pPr algn="l" eaLnBrk="1" hangingPunct="1"/>
            <a:r>
              <a:rPr lang="en-US" altLang="en-US" sz="24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altLang="en-US" sz="2400" b="1" smtClean="0">
              <a:solidFill>
                <a:srgbClr val="DBD600"/>
              </a:solidFill>
              <a:cs typeface="Times New Roman" pitchFamily="18" charset="0"/>
            </a:endParaRPr>
          </a:p>
          <a:p>
            <a:pPr algn="l" eaLnBrk="1" hangingPunct="1"/>
            <a:r>
              <a:rPr lang="en-US" altLang="en-US" sz="24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print "\nHello ", $user_name, </a:t>
            </a:r>
          </a:p>
          <a:p>
            <a:pPr algn="l" eaLnBrk="1" hangingPunct="1"/>
            <a:r>
              <a:rPr lang="en-US" altLang="en-US" sz="24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      "Please say hello to Perl\n";</a:t>
            </a:r>
            <a:r>
              <a:rPr lang="en-US" altLang="en-US" sz="2400" smtClean="0">
                <a:solidFill>
                  <a:srgbClr val="DBD600"/>
                </a:solidFill>
              </a:rPr>
              <a:t> </a:t>
            </a: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DBD600"/>
                </a:solidFill>
              </a:rPr>
              <a:t>Basic Perl Programming</a:t>
            </a:r>
          </a:p>
        </p:txBody>
      </p:sp>
      <p:sp>
        <p:nvSpPr>
          <p:cNvPr id="512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236E3A7-FBC8-41F7-924C-88653FE0C9C5}" type="slidenum">
              <a:rPr lang="en-US" altLang="en-US" sz="1400" smtClean="0"/>
              <a:pPr eaLnBrk="1" hangingPunct="1"/>
              <a:t>4</a:t>
            </a:fld>
            <a:endParaRPr lang="en-US" altLang="en-US" sz="1400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DBD600"/>
                </a:solidFill>
              </a:rPr>
              <a:t>Basic Perl Programming</a:t>
            </a:r>
          </a:p>
        </p:txBody>
      </p:sp>
      <p:sp>
        <p:nvSpPr>
          <p:cNvPr id="4198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6200" y="990600"/>
            <a:ext cx="8305800" cy="5486400"/>
          </a:xfrm>
          <a:noFill/>
        </p:spPr>
        <p:txBody>
          <a:bodyPr/>
          <a:lstStyle/>
          <a:p>
            <a:pPr marL="533400" indent="-533400" algn="l" eaLnBrk="1" hangingPunct="1"/>
            <a:r>
              <a:rPr lang="en-US" altLang="en-US" sz="2400" b="1" smtClean="0">
                <a:solidFill>
                  <a:srgbClr val="DBD600"/>
                </a:solidFill>
                <a:latin typeface="Arial" pitchFamily="34" charset="0"/>
              </a:rPr>
              <a:t>Subroutine</a:t>
            </a:r>
          </a:p>
          <a:p>
            <a:pPr marL="533400" indent="-533400" algn="l" eaLnBrk="1" hangingPunct="1"/>
            <a:endParaRPr lang="en-US" altLang="en-US" sz="2400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marL="533400" indent="-533400" algn="l" eaLnBrk="1" hangingPunct="1"/>
            <a:r>
              <a:rPr lang="en-US" altLang="en-US" sz="2400" smtClean="0">
                <a:solidFill>
                  <a:srgbClr val="DBD600"/>
                </a:solidFill>
                <a:latin typeface="Tahoma" pitchFamily="34" charset="0"/>
                <a:cs typeface="Times New Roman" pitchFamily="18" charset="0"/>
              </a:rPr>
              <a:t>Pass and return values to/from subroutine </a:t>
            </a:r>
          </a:p>
          <a:p>
            <a:pPr marL="533400" indent="-533400" algn="l" eaLnBrk="1" hangingPunct="1"/>
            <a:endParaRPr lang="en-US" altLang="en-US" sz="2400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marL="533400" indent="-533400" algn="l" eaLnBrk="1" hangingPunct="1"/>
            <a:r>
              <a:rPr lang="en-US" altLang="en-US" sz="2000" smtClean="0">
                <a:solidFill>
                  <a:srgbClr val="DBD600"/>
                </a:solidFill>
                <a:latin typeface="Tahoma" pitchFamily="34" charset="0"/>
                <a:cs typeface="Times New Roman" pitchFamily="18" charset="0"/>
              </a:rPr>
              <a:t>Calling a subroutine that can accept and return values:</a:t>
            </a:r>
          </a:p>
          <a:p>
            <a:pPr marL="533400" indent="-533400" algn="l" eaLnBrk="1" hangingPunct="1"/>
            <a:endParaRPr lang="en-US" altLang="en-US" sz="2000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marL="533400" indent="-533400" algn="l" eaLnBrk="1" hangingPunct="1"/>
            <a:r>
              <a:rPr lang="en-US" altLang="en-US" sz="1600" b="1" i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$var_name</a:t>
            </a:r>
            <a:r>
              <a:rPr lang="en-US" altLang="en-US" sz="16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 =  &amp;</a:t>
            </a:r>
            <a:r>
              <a:rPr lang="en-US" altLang="en-US" sz="1600" b="1" i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subroutine_name</a:t>
            </a:r>
            <a:r>
              <a:rPr lang="en-US" altLang="en-US" sz="16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600" b="1" i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scalar</a:t>
            </a:r>
            <a:r>
              <a:rPr lang="en-US" altLang="en-US" sz="1600" b="1" i="1" smtClean="0">
                <a:solidFill>
                  <a:srgbClr val="DC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sz="16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, . . ., </a:t>
            </a:r>
            <a:r>
              <a:rPr lang="en-US" altLang="en-US" sz="1600" b="1" i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scalar</a:t>
            </a:r>
            <a:r>
              <a:rPr lang="en-US" altLang="en-US" sz="1600" b="1" i="1" smtClean="0">
                <a:solidFill>
                  <a:srgbClr val="DC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en-US" sz="16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sz="1600" b="1" i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altLang="en-US" sz="16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altLang="en-US" sz="1600" b="1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4198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7326AE9-9652-489F-9847-DE9F8C510169}" type="slidenum">
              <a:rPr lang="en-US" altLang="en-US" sz="1400" smtClean="0"/>
              <a:pPr eaLnBrk="1" hangingPunct="1"/>
              <a:t>40</a:t>
            </a:fld>
            <a:endParaRPr lang="en-US" altLang="en-US" sz="140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DBD600"/>
                </a:solidFill>
              </a:rPr>
              <a:t>Basic Perl Programming</a:t>
            </a:r>
          </a:p>
        </p:txBody>
      </p:sp>
      <p:sp>
        <p:nvSpPr>
          <p:cNvPr id="43011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76200" y="990600"/>
            <a:ext cx="8305800" cy="5486400"/>
          </a:xfrm>
          <a:noFill/>
        </p:spPr>
        <p:txBody>
          <a:bodyPr/>
          <a:lstStyle/>
          <a:p>
            <a:pPr marL="533400" indent="-533400" algn="l" eaLnBrk="1" hangingPunct="1"/>
            <a:r>
              <a:rPr lang="en-US" altLang="en-US" sz="2400" b="1" smtClean="0">
                <a:solidFill>
                  <a:srgbClr val="DBD600"/>
                </a:solidFill>
                <a:latin typeface="Arial" pitchFamily="34" charset="0"/>
              </a:rPr>
              <a:t>Subroutine</a:t>
            </a:r>
          </a:p>
          <a:p>
            <a:pPr marL="533400" indent="-533400" algn="l" eaLnBrk="1" hangingPunct="1"/>
            <a:endParaRPr lang="en-US" altLang="en-US" sz="2400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marL="533400" indent="-533400" algn="l" eaLnBrk="1" hangingPunct="1"/>
            <a:r>
              <a:rPr lang="en-US" altLang="en-US" sz="2400" smtClean="0">
                <a:solidFill>
                  <a:srgbClr val="DBD600"/>
                </a:solidFill>
                <a:latin typeface="Tahoma" pitchFamily="34" charset="0"/>
                <a:cs typeface="Times New Roman" pitchFamily="18" charset="0"/>
              </a:rPr>
              <a:t>Pass and return values to/from subroutine </a:t>
            </a:r>
          </a:p>
          <a:p>
            <a:pPr marL="533400" indent="-533400" algn="l" eaLnBrk="1" hangingPunct="1"/>
            <a:endParaRPr lang="en-US" altLang="en-US" sz="2400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marL="533400" indent="-533400" algn="l" eaLnBrk="1" hangingPunct="1"/>
            <a:r>
              <a:rPr lang="en-US" altLang="en-US" sz="2000" smtClean="0">
                <a:solidFill>
                  <a:srgbClr val="DBD600"/>
                </a:solidFill>
                <a:latin typeface="Tahoma" pitchFamily="34" charset="0"/>
                <a:cs typeface="Times New Roman" pitchFamily="18" charset="0"/>
              </a:rPr>
              <a:t>The story so far:</a:t>
            </a:r>
            <a:br>
              <a:rPr lang="en-US" altLang="en-US" sz="2000" smtClean="0">
                <a:solidFill>
                  <a:srgbClr val="DBD600"/>
                </a:solidFill>
                <a:latin typeface="Tahoma" pitchFamily="34" charset="0"/>
                <a:cs typeface="Times New Roman" pitchFamily="18" charset="0"/>
              </a:rPr>
            </a:br>
            <a:endParaRPr lang="en-US" altLang="en-US" sz="2000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marL="533400" indent="-533400" algn="l" eaLnBrk="1" hangingPunct="1">
              <a:buFontTx/>
              <a:buChar char="•"/>
            </a:pPr>
            <a:r>
              <a:rPr lang="en-US" altLang="en-US" sz="1800" smtClean="0">
                <a:solidFill>
                  <a:srgbClr val="DBD600"/>
                </a:solidFill>
                <a:latin typeface="Tahoma" pitchFamily="34" charset="0"/>
                <a:cs typeface="Times New Roman" pitchFamily="18" charset="0"/>
              </a:rPr>
              <a:t>To return a value the command: </a:t>
            </a:r>
            <a:r>
              <a:rPr lang="en-US" altLang="en-US" sz="1800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return (value);</a:t>
            </a:r>
            <a:r>
              <a:rPr lang="en-US" altLang="en-US" sz="1800" smtClean="0">
                <a:solidFill>
                  <a:srgbClr val="DBD600"/>
                </a:solidFill>
                <a:latin typeface="Tahoma" pitchFamily="34" charset="0"/>
                <a:cs typeface="Times New Roman" pitchFamily="18" charset="0"/>
              </a:rPr>
              <a:t> is used inside the subroutine where value can be either scalar, array or result of an expression</a:t>
            </a:r>
          </a:p>
          <a:p>
            <a:pPr marL="533400" indent="-533400" algn="l" eaLnBrk="1" hangingPunct="1">
              <a:buFontTx/>
              <a:buChar char="•"/>
            </a:pPr>
            <a:endParaRPr lang="en-US" altLang="en-US" sz="1800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marL="533400" indent="-533400" algn="l" eaLnBrk="1" hangingPunct="1">
              <a:buFontTx/>
              <a:buChar char="•"/>
            </a:pPr>
            <a:r>
              <a:rPr lang="en-US" altLang="en-US" sz="1800" smtClean="0">
                <a:solidFill>
                  <a:srgbClr val="DBD600"/>
                </a:solidFill>
                <a:latin typeface="Tahoma" pitchFamily="34" charset="0"/>
                <a:cs typeface="Times New Roman" pitchFamily="18" charset="0"/>
              </a:rPr>
              <a:t>When values passed to the subroutine, all the values are stored in the special array variable named  </a:t>
            </a:r>
            <a:r>
              <a:rPr lang="en-US" altLang="en-US" sz="1800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@_</a:t>
            </a:r>
            <a:r>
              <a:rPr lang="en-US" altLang="en-US" sz="1800" smtClean="0">
                <a:solidFill>
                  <a:srgbClr val="DBD600"/>
                </a:solidFill>
                <a:latin typeface="Tahoma" pitchFamily="34" charset="0"/>
                <a:cs typeface="Times New Roman" pitchFamily="18" charset="0"/>
              </a:rPr>
              <a:t> </a:t>
            </a:r>
          </a:p>
          <a:p>
            <a:pPr marL="533400" indent="-533400" algn="l" eaLnBrk="1" hangingPunct="1">
              <a:buFontTx/>
              <a:buChar char="•"/>
            </a:pPr>
            <a:endParaRPr lang="en-US" altLang="en-US" sz="1800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marL="533400" indent="-533400" algn="l" eaLnBrk="1" hangingPunct="1">
              <a:buFontTx/>
              <a:buChar char="•"/>
            </a:pPr>
            <a:r>
              <a:rPr lang="en-US" altLang="en-US" sz="1800" smtClean="0">
                <a:solidFill>
                  <a:srgbClr val="DBD600"/>
                </a:solidFill>
                <a:latin typeface="Tahoma" pitchFamily="34" charset="0"/>
                <a:cs typeface="Times New Roman" pitchFamily="18" charset="0"/>
              </a:rPr>
              <a:t>The subroutine must extract all the values from this special array variable and pass it to the appropriate variables following the guidelines given previously</a:t>
            </a:r>
            <a:endParaRPr lang="en-US" altLang="en-US" sz="2000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4301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C1A9B8D-B808-46CF-972D-C4F270C2D387}" type="slidenum">
              <a:rPr lang="en-US" altLang="en-US" sz="1400" smtClean="0"/>
              <a:pPr eaLnBrk="1" hangingPunct="1"/>
              <a:t>41</a:t>
            </a:fld>
            <a:endParaRPr lang="en-US" altLang="en-US" sz="1400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DBD600"/>
                </a:solidFill>
              </a:rPr>
              <a:t>Basic Perl Programming</a:t>
            </a:r>
          </a:p>
        </p:txBody>
      </p:sp>
      <p:sp>
        <p:nvSpPr>
          <p:cNvPr id="4403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6200" y="990600"/>
            <a:ext cx="8305800" cy="5486400"/>
          </a:xfrm>
          <a:noFill/>
        </p:spPr>
        <p:txBody>
          <a:bodyPr/>
          <a:lstStyle/>
          <a:p>
            <a:pPr marL="533400" indent="-533400" algn="l" eaLnBrk="1" hangingPunct="1"/>
            <a:r>
              <a:rPr lang="en-US" altLang="en-US" sz="2400" b="1" smtClean="0">
                <a:solidFill>
                  <a:srgbClr val="DBD600"/>
                </a:solidFill>
                <a:latin typeface="Arial" pitchFamily="34" charset="0"/>
              </a:rPr>
              <a:t>Subroutine</a:t>
            </a:r>
          </a:p>
          <a:p>
            <a:pPr marL="533400" indent="-533400" algn="l" eaLnBrk="1" hangingPunct="1"/>
            <a:endParaRPr lang="en-US" altLang="en-US" sz="2400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marL="533400" indent="-533400" algn="l" eaLnBrk="1" hangingPunct="1"/>
            <a:r>
              <a:rPr lang="en-US" altLang="en-US" sz="2400" smtClean="0">
                <a:solidFill>
                  <a:srgbClr val="DBD600"/>
                </a:solidFill>
                <a:latin typeface="Tahoma" pitchFamily="34" charset="0"/>
                <a:cs typeface="Times New Roman" pitchFamily="18" charset="0"/>
              </a:rPr>
              <a:t>Pass and return values to/from subroutine </a:t>
            </a:r>
          </a:p>
          <a:p>
            <a:pPr marL="533400" indent="-533400" algn="l" eaLnBrk="1" hangingPunct="1"/>
            <a:endParaRPr lang="en-US" altLang="en-US" sz="2400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marL="533400" indent="-533400" algn="l" eaLnBrk="1" hangingPunct="1"/>
            <a:r>
              <a:rPr lang="en-US" altLang="en-US" sz="2000" smtClean="0">
                <a:solidFill>
                  <a:srgbClr val="DBD600"/>
                </a:solidFill>
                <a:latin typeface="Tahoma" pitchFamily="34" charset="0"/>
                <a:cs typeface="Times New Roman" pitchFamily="18" charset="0"/>
              </a:rPr>
              <a:t>The story so far:</a:t>
            </a:r>
            <a:br>
              <a:rPr lang="en-US" altLang="en-US" sz="2000" smtClean="0">
                <a:solidFill>
                  <a:srgbClr val="DBD600"/>
                </a:solidFill>
                <a:latin typeface="Tahoma" pitchFamily="34" charset="0"/>
                <a:cs typeface="Times New Roman" pitchFamily="18" charset="0"/>
              </a:rPr>
            </a:br>
            <a:endParaRPr lang="en-US" altLang="en-US" sz="2000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marL="533400" indent="-533400" algn="l" eaLnBrk="1" hangingPunct="1">
              <a:buFontTx/>
              <a:buChar char="•"/>
            </a:pPr>
            <a:r>
              <a:rPr lang="en-US" altLang="en-US" sz="1800" smtClean="0">
                <a:solidFill>
                  <a:srgbClr val="DBD600"/>
                </a:solidFill>
                <a:latin typeface="Tahoma" pitchFamily="34" charset="0"/>
                <a:cs typeface="Times New Roman" pitchFamily="18" charset="0"/>
              </a:rPr>
              <a:t>To return a value the command: return (value); is used inside the subroutine where value can be either scalar, array or result of an expression</a:t>
            </a:r>
          </a:p>
          <a:p>
            <a:pPr marL="533400" indent="-533400" algn="l" eaLnBrk="1" hangingPunct="1">
              <a:buFontTx/>
              <a:buChar char="•"/>
            </a:pPr>
            <a:endParaRPr lang="en-US" altLang="en-US" sz="1800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marL="533400" indent="-533400" algn="l" eaLnBrk="1" hangingPunct="1">
              <a:buFontTx/>
              <a:buChar char="•"/>
            </a:pPr>
            <a:r>
              <a:rPr lang="en-US" altLang="en-US" sz="1800" smtClean="0">
                <a:solidFill>
                  <a:srgbClr val="DBD600"/>
                </a:solidFill>
                <a:latin typeface="Tahoma" pitchFamily="34" charset="0"/>
                <a:cs typeface="Times New Roman" pitchFamily="18" charset="0"/>
              </a:rPr>
              <a:t>When values passed to the subroutine, all the values are stored in the special array variable named as: </a:t>
            </a:r>
            <a:r>
              <a:rPr lang="en-US" altLang="en-US" sz="1800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@_</a:t>
            </a:r>
            <a:r>
              <a:rPr lang="en-US" altLang="en-US" sz="1800" smtClean="0">
                <a:solidFill>
                  <a:srgbClr val="DBD600"/>
                </a:solidFill>
                <a:latin typeface="Tahoma" pitchFamily="34" charset="0"/>
                <a:cs typeface="Times New Roman" pitchFamily="18" charset="0"/>
              </a:rPr>
              <a:t> </a:t>
            </a:r>
          </a:p>
          <a:p>
            <a:pPr marL="533400" indent="-533400" algn="l" eaLnBrk="1" hangingPunct="1">
              <a:buFontTx/>
              <a:buChar char="•"/>
            </a:pPr>
            <a:endParaRPr lang="en-US" altLang="en-US" sz="1800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marL="533400" indent="-533400" algn="l" eaLnBrk="1" hangingPunct="1">
              <a:buFontTx/>
              <a:buChar char="•"/>
            </a:pPr>
            <a:r>
              <a:rPr lang="en-US" altLang="en-US" sz="1800" smtClean="0">
                <a:solidFill>
                  <a:srgbClr val="DBD600"/>
                </a:solidFill>
                <a:latin typeface="Tahoma" pitchFamily="34" charset="0"/>
                <a:cs typeface="Times New Roman" pitchFamily="18" charset="0"/>
              </a:rPr>
              <a:t>The subroutine then must extract all the values from this special array variable and pass it to the appropriate variables using the two  guidelines above</a:t>
            </a:r>
            <a:r>
              <a:rPr lang="en-US" altLang="en-US" sz="2000" smtClean="0">
                <a:solidFill>
                  <a:srgbClr val="DBD600"/>
                </a:solidFill>
                <a:latin typeface="Tahoma" pitchFamily="34" charset="0"/>
                <a:cs typeface="Times New Roman" pitchFamily="18" charset="0"/>
              </a:rPr>
              <a:t> </a:t>
            </a:r>
          </a:p>
        </p:txBody>
      </p:sp>
      <p:sp>
        <p:nvSpPr>
          <p:cNvPr id="4403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06F7535-8135-4391-8733-27D7D58FD298}" type="slidenum">
              <a:rPr lang="en-US" altLang="en-US" sz="1400" smtClean="0"/>
              <a:pPr eaLnBrk="1" hangingPunct="1"/>
              <a:t>42</a:t>
            </a:fld>
            <a:endParaRPr lang="en-US" altLang="en-US" sz="1400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DBD600"/>
                </a:solidFill>
              </a:rPr>
              <a:t>Basic Perl Programming</a:t>
            </a:r>
          </a:p>
        </p:txBody>
      </p:sp>
      <p:sp>
        <p:nvSpPr>
          <p:cNvPr id="4505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6200" y="838200"/>
            <a:ext cx="8305800" cy="5867400"/>
          </a:xfrm>
          <a:noFill/>
        </p:spPr>
        <p:txBody>
          <a:bodyPr/>
          <a:lstStyle/>
          <a:p>
            <a:pPr marL="533400" indent="-533400" algn="l" eaLnBrk="1" hangingPunct="1"/>
            <a:r>
              <a:rPr lang="en-US" altLang="en-US" sz="2400" b="1" smtClean="0">
                <a:solidFill>
                  <a:srgbClr val="DBD600"/>
                </a:solidFill>
                <a:latin typeface="Arial" pitchFamily="34" charset="0"/>
              </a:rPr>
              <a:t>Subroutine</a:t>
            </a:r>
            <a:br>
              <a:rPr lang="en-US" altLang="en-US" sz="2400" b="1" smtClean="0">
                <a:solidFill>
                  <a:srgbClr val="DBD600"/>
                </a:solidFill>
                <a:latin typeface="Arial" pitchFamily="34" charset="0"/>
              </a:rPr>
            </a:br>
            <a:endParaRPr lang="en-US" altLang="en-US" sz="2400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marL="533400" indent="-533400" algn="l" eaLnBrk="1" hangingPunct="1"/>
            <a:r>
              <a:rPr lang="en-US" altLang="en-US" sz="2400" smtClean="0">
                <a:solidFill>
                  <a:srgbClr val="DBD600"/>
                </a:solidFill>
                <a:latin typeface="Tahoma" pitchFamily="34" charset="0"/>
                <a:cs typeface="Times New Roman" pitchFamily="18" charset="0"/>
              </a:rPr>
              <a:t>Pass and return values to/from subroutine </a:t>
            </a:r>
            <a:br>
              <a:rPr lang="en-US" altLang="en-US" sz="2400" smtClean="0">
                <a:solidFill>
                  <a:srgbClr val="DBD600"/>
                </a:solidFill>
                <a:latin typeface="Tahoma" pitchFamily="34" charset="0"/>
                <a:cs typeface="Times New Roman" pitchFamily="18" charset="0"/>
              </a:rPr>
            </a:br>
            <a:endParaRPr lang="en-US" altLang="en-US" sz="2400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marL="533400" indent="-533400" algn="l" eaLnBrk="1" hangingPunct="1"/>
            <a:r>
              <a:rPr lang="en-US" altLang="en-US" sz="2000" smtClean="0">
                <a:solidFill>
                  <a:srgbClr val="DBD600"/>
                </a:solidFill>
                <a:latin typeface="Tahoma" pitchFamily="34" charset="0"/>
                <a:cs typeface="Times New Roman" pitchFamily="18" charset="0"/>
              </a:rPr>
              <a:t>The story so far:</a:t>
            </a:r>
            <a:br>
              <a:rPr lang="en-US" altLang="en-US" sz="2000" smtClean="0">
                <a:solidFill>
                  <a:srgbClr val="DBD600"/>
                </a:solidFill>
                <a:latin typeface="Tahoma" pitchFamily="34" charset="0"/>
                <a:cs typeface="Times New Roman" pitchFamily="18" charset="0"/>
              </a:rPr>
            </a:br>
            <a:endParaRPr lang="en-US" altLang="en-US" sz="2000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marL="533400" indent="-533400" algn="l" eaLnBrk="1" hangingPunct="1">
              <a:buFontTx/>
              <a:buChar char="•"/>
            </a:pPr>
            <a:r>
              <a:rPr lang="en-US" altLang="en-US" sz="1800" smtClean="0">
                <a:solidFill>
                  <a:srgbClr val="DBD600"/>
                </a:solidFill>
                <a:latin typeface="Tahoma" pitchFamily="34" charset="0"/>
                <a:cs typeface="Times New Roman" pitchFamily="18" charset="0"/>
              </a:rPr>
              <a:t>The command: </a:t>
            </a:r>
            <a:r>
              <a:rPr lang="en-US" altLang="en-US" sz="1800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shift @_; </a:t>
            </a:r>
            <a:r>
              <a:rPr lang="en-US" altLang="en-US" sz="1800" smtClean="0">
                <a:solidFill>
                  <a:srgbClr val="DBD600"/>
                </a:solidFill>
                <a:latin typeface="Tahoma" pitchFamily="34" charset="0"/>
                <a:cs typeface="Times New Roman" pitchFamily="18" charset="0"/>
              </a:rPr>
              <a:t>will extract and shift the first item in </a:t>
            </a:r>
            <a:r>
              <a:rPr lang="en-US" altLang="en-US" sz="1800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@_</a:t>
            </a:r>
            <a:br>
              <a:rPr lang="en-US" altLang="en-US" sz="1800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en-US" sz="1800" smtClean="0">
                <a:solidFill>
                  <a:srgbClr val="DBD600"/>
                </a:solidFill>
                <a:latin typeface="Tahoma" pitchFamily="34" charset="0"/>
                <a:cs typeface="Times New Roman" pitchFamily="18" charset="0"/>
              </a:rPr>
              <a:t> </a:t>
            </a:r>
          </a:p>
          <a:p>
            <a:pPr marL="533400" indent="-533400" algn="l" eaLnBrk="1" hangingPunct="1">
              <a:buFontTx/>
              <a:buChar char="•"/>
            </a:pPr>
            <a:r>
              <a:rPr lang="en-US" altLang="en-US" sz="1800" smtClean="0">
                <a:solidFill>
                  <a:srgbClr val="DBD600"/>
                </a:solidFill>
                <a:latin typeface="Tahoma" pitchFamily="34" charset="0"/>
                <a:cs typeface="Times New Roman" pitchFamily="18" charset="0"/>
              </a:rPr>
              <a:t>The command: </a:t>
            </a:r>
            <a:r>
              <a:rPr lang="en-US" altLang="en-US" sz="1800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altLang="en-US" sz="1800" i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array_var_name</a:t>
            </a:r>
            <a:r>
              <a:rPr lang="en-US" altLang="en-US" sz="1800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 = @_; </a:t>
            </a:r>
            <a:r>
              <a:rPr lang="en-US" altLang="en-US" sz="1800" smtClean="0">
                <a:solidFill>
                  <a:srgbClr val="DBD600"/>
                </a:solidFill>
                <a:latin typeface="Tahoma" pitchFamily="34" charset="0"/>
                <a:cs typeface="Times New Roman" pitchFamily="18" charset="0"/>
              </a:rPr>
              <a:t>will assigns all the values of </a:t>
            </a:r>
            <a:r>
              <a:rPr lang="en-US" altLang="en-US" sz="1800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@_ </a:t>
            </a:r>
            <a:r>
              <a:rPr lang="en-US" altLang="en-US" sz="1800" smtClean="0">
                <a:solidFill>
                  <a:srgbClr val="DBD600"/>
                </a:solidFill>
                <a:latin typeface="Tahoma" pitchFamily="34" charset="0"/>
                <a:cs typeface="Times New Roman" pitchFamily="18" charset="0"/>
              </a:rPr>
              <a:t>to </a:t>
            </a:r>
            <a:r>
              <a:rPr lang="en-US" altLang="en-US" sz="1800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altLang="en-US" sz="1800" i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array_var_name</a:t>
            </a:r>
            <a:r>
              <a:rPr lang="en-US" altLang="en-US" sz="1800" smtClean="0">
                <a:solidFill>
                  <a:srgbClr val="DBD600"/>
                </a:solidFill>
                <a:latin typeface="Tahoma" pitchFamily="34" charset="0"/>
                <a:cs typeface="Times New Roman" pitchFamily="18" charset="0"/>
              </a:rPr>
              <a:t> </a:t>
            </a:r>
            <a:br>
              <a:rPr lang="en-US" altLang="en-US" sz="1800" smtClean="0">
                <a:solidFill>
                  <a:srgbClr val="DBD600"/>
                </a:solidFill>
                <a:latin typeface="Tahoma" pitchFamily="34" charset="0"/>
                <a:cs typeface="Times New Roman" pitchFamily="18" charset="0"/>
              </a:rPr>
            </a:br>
            <a:endParaRPr lang="en-US" altLang="en-US" sz="1800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marL="533400" indent="-533400" algn="l" eaLnBrk="1" hangingPunct="1">
              <a:buFontTx/>
              <a:buChar char="•"/>
            </a:pPr>
            <a:r>
              <a:rPr lang="en-US" altLang="en-US" sz="1800" smtClean="0">
                <a:solidFill>
                  <a:srgbClr val="DBD600"/>
                </a:solidFill>
                <a:latin typeface="Tahoma" pitchFamily="34" charset="0"/>
                <a:cs typeface="Times New Roman" pitchFamily="18" charset="0"/>
              </a:rPr>
              <a:t>Example:</a:t>
            </a:r>
            <a:br>
              <a:rPr lang="en-US" altLang="en-US" sz="1800" smtClean="0">
                <a:solidFill>
                  <a:srgbClr val="DBD600"/>
                </a:solidFill>
                <a:latin typeface="Tahoma" pitchFamily="34" charset="0"/>
                <a:cs typeface="Times New Roman" pitchFamily="18" charset="0"/>
              </a:rPr>
            </a:br>
            <a:endParaRPr lang="en-US" altLang="en-US" sz="1800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marL="533400" indent="-533400" algn="l" eaLnBrk="1" hangingPunct="1">
              <a:buFontTx/>
              <a:buAutoNum type="arabicPeriod"/>
            </a:pPr>
            <a:r>
              <a:rPr lang="en-US" altLang="en-US" sz="1600" smtClean="0">
                <a:solidFill>
                  <a:srgbClr val="DBD600"/>
                </a:solidFill>
                <a:latin typeface="Tahoma" pitchFamily="34" charset="0"/>
                <a:cs typeface="Times New Roman" pitchFamily="18" charset="0"/>
              </a:rPr>
              <a:t>Variable </a:t>
            </a:r>
            <a:r>
              <a:rPr lang="en-US" altLang="en-US" sz="1600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@_</a:t>
            </a:r>
            <a:r>
              <a:rPr lang="en-US" altLang="en-US" sz="1600" smtClean="0">
                <a:solidFill>
                  <a:srgbClr val="DBD600"/>
                </a:solidFill>
                <a:latin typeface="Tahoma" pitchFamily="34" charset="0"/>
                <a:cs typeface="Times New Roman" pitchFamily="18" charset="0"/>
              </a:rPr>
              <a:t> contains the values: </a:t>
            </a:r>
            <a:r>
              <a:rPr lang="en-US" altLang="en-US" sz="1600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(“A”, “B”, “C”)</a:t>
            </a:r>
            <a:r>
              <a:rPr lang="en-US" altLang="en-US" sz="1600" smtClean="0">
                <a:solidFill>
                  <a:srgbClr val="DBD600"/>
                </a:solidFill>
                <a:latin typeface="Tahoma" pitchFamily="34" charset="0"/>
                <a:cs typeface="Times New Roman" pitchFamily="18" charset="0"/>
              </a:rPr>
              <a:t> </a:t>
            </a:r>
          </a:p>
          <a:p>
            <a:pPr marL="533400" indent="-533400" algn="l" eaLnBrk="1" hangingPunct="1">
              <a:buFontTx/>
              <a:buAutoNum type="arabicPeriod"/>
            </a:pPr>
            <a:r>
              <a:rPr lang="en-US" altLang="en-US" sz="1600" smtClean="0">
                <a:solidFill>
                  <a:srgbClr val="DBD600"/>
                </a:solidFill>
                <a:latin typeface="Tahoma" pitchFamily="34" charset="0"/>
                <a:cs typeface="Times New Roman" pitchFamily="18" charset="0"/>
              </a:rPr>
              <a:t>The command </a:t>
            </a:r>
            <a:r>
              <a:rPr lang="en-US" altLang="en-US" sz="1600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$var_name = shift @_</a:t>
            </a:r>
            <a:r>
              <a:rPr lang="en-US" altLang="en-US" sz="1600" smtClean="0">
                <a:solidFill>
                  <a:srgbClr val="DBD600"/>
                </a:solidFill>
                <a:latin typeface="Tahoma" pitchFamily="34" charset="0"/>
                <a:cs typeface="Times New Roman" pitchFamily="18" charset="0"/>
              </a:rPr>
              <a:t> will extract the first item of </a:t>
            </a:r>
            <a:r>
              <a:rPr lang="en-US" altLang="en-US" sz="1600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@_</a:t>
            </a:r>
            <a:r>
              <a:rPr lang="en-US" altLang="en-US" sz="1600" smtClean="0">
                <a:solidFill>
                  <a:srgbClr val="DBD600"/>
                </a:solidFill>
                <a:latin typeface="Tahoma" pitchFamily="34" charset="0"/>
                <a:cs typeface="Times New Roman" pitchFamily="18" charset="0"/>
              </a:rPr>
              <a:t> which is </a:t>
            </a:r>
            <a:r>
              <a:rPr lang="en-US" altLang="en-US" sz="1600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“A”</a:t>
            </a:r>
            <a:r>
              <a:rPr lang="en-US" altLang="en-US" sz="1600" smtClean="0">
                <a:solidFill>
                  <a:srgbClr val="DBD600"/>
                </a:solidFill>
                <a:latin typeface="Tahoma" pitchFamily="34" charset="0"/>
                <a:cs typeface="Times New Roman" pitchFamily="18" charset="0"/>
              </a:rPr>
              <a:t>, pass it to  </a:t>
            </a:r>
            <a:r>
              <a:rPr lang="en-US" altLang="en-US" sz="1600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$var_name</a:t>
            </a:r>
            <a:r>
              <a:rPr lang="en-US" altLang="en-US" sz="1600" smtClean="0">
                <a:solidFill>
                  <a:srgbClr val="DBD600"/>
                </a:solidFill>
                <a:latin typeface="Tahoma" pitchFamily="34" charset="0"/>
                <a:cs typeface="Times New Roman" pitchFamily="18" charset="0"/>
              </a:rPr>
              <a:t> and left the </a:t>
            </a:r>
            <a:r>
              <a:rPr lang="en-US" altLang="en-US" sz="1600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@_</a:t>
            </a:r>
            <a:r>
              <a:rPr lang="en-US" altLang="en-US" sz="1600" smtClean="0">
                <a:solidFill>
                  <a:srgbClr val="DBD600"/>
                </a:solidFill>
                <a:latin typeface="Tahoma" pitchFamily="34" charset="0"/>
                <a:cs typeface="Times New Roman" pitchFamily="18" charset="0"/>
              </a:rPr>
              <a:t> with the values: </a:t>
            </a:r>
            <a:r>
              <a:rPr lang="en-US" altLang="en-US" sz="1600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(“B”, “C”)</a:t>
            </a:r>
            <a:r>
              <a:rPr lang="en-US" altLang="en-US" sz="1600" smtClean="0">
                <a:solidFill>
                  <a:srgbClr val="DBD600"/>
                </a:solidFill>
                <a:latin typeface="Tahoma" pitchFamily="34" charset="0"/>
                <a:cs typeface="Times New Roman" pitchFamily="18" charset="0"/>
              </a:rPr>
              <a:t> </a:t>
            </a:r>
          </a:p>
          <a:p>
            <a:pPr marL="533400" indent="-533400" algn="l" eaLnBrk="1" hangingPunct="1">
              <a:buFontTx/>
              <a:buAutoNum type="arabicPeriod"/>
            </a:pPr>
            <a:r>
              <a:rPr lang="en-US" altLang="en-US" sz="1600" smtClean="0">
                <a:solidFill>
                  <a:srgbClr val="DBD600"/>
                </a:solidFill>
                <a:latin typeface="Tahoma" pitchFamily="34" charset="0"/>
                <a:cs typeface="Times New Roman" pitchFamily="18" charset="0"/>
              </a:rPr>
              <a:t>The next command </a:t>
            </a:r>
            <a:r>
              <a:rPr lang="en-US" altLang="en-US" sz="1600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@var_name2 = @_</a:t>
            </a:r>
            <a:r>
              <a:rPr lang="en-US" altLang="en-US" sz="1600" smtClean="0">
                <a:solidFill>
                  <a:srgbClr val="DBD600"/>
                </a:solidFill>
                <a:latin typeface="Tahoma" pitchFamily="34" charset="0"/>
                <a:cs typeface="Times New Roman" pitchFamily="18" charset="0"/>
              </a:rPr>
              <a:t> will make the variable </a:t>
            </a:r>
            <a:r>
              <a:rPr lang="en-US" altLang="en-US" sz="1600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@var_name2</a:t>
            </a:r>
            <a:r>
              <a:rPr lang="en-US" altLang="en-US" sz="1600" smtClean="0">
                <a:solidFill>
                  <a:srgbClr val="DBD600"/>
                </a:solidFill>
                <a:latin typeface="Tahoma" pitchFamily="34" charset="0"/>
                <a:cs typeface="Times New Roman" pitchFamily="18" charset="0"/>
              </a:rPr>
              <a:t> contains the values: </a:t>
            </a:r>
            <a:r>
              <a:rPr lang="en-US" altLang="en-US" sz="1600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(“B”, “C”)</a:t>
            </a:r>
            <a:r>
              <a:rPr lang="en-US" altLang="en-US" sz="1600" smtClean="0">
                <a:solidFill>
                  <a:srgbClr val="DBD600"/>
                </a:solidFill>
                <a:latin typeface="Tahoma" pitchFamily="34" charset="0"/>
                <a:cs typeface="Times New Roman" pitchFamily="18" charset="0"/>
              </a:rPr>
              <a:t> </a:t>
            </a:r>
          </a:p>
        </p:txBody>
      </p:sp>
      <p:sp>
        <p:nvSpPr>
          <p:cNvPr id="4506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330D691-3203-419F-9A3F-CEC4CEECE3F6}" type="slidenum">
              <a:rPr lang="en-US" altLang="en-US" sz="1400" smtClean="0"/>
              <a:pPr eaLnBrk="1" hangingPunct="1"/>
              <a:t>43</a:t>
            </a:fld>
            <a:endParaRPr lang="en-US" altLang="en-US" sz="1400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DBD600"/>
                </a:solidFill>
              </a:rPr>
              <a:t>Basic Perl Programming</a:t>
            </a:r>
          </a:p>
        </p:txBody>
      </p:sp>
      <p:sp>
        <p:nvSpPr>
          <p:cNvPr id="4608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295400"/>
            <a:ext cx="7924800" cy="5410200"/>
          </a:xfrm>
          <a:noFill/>
        </p:spPr>
        <p:txBody>
          <a:bodyPr/>
          <a:lstStyle/>
          <a:p>
            <a:pPr algn="l" eaLnBrk="1" hangingPunct="1"/>
            <a:r>
              <a:rPr lang="en-US" altLang="en-US" sz="2400" b="1" smtClean="0">
                <a:solidFill>
                  <a:srgbClr val="DBD600"/>
                </a:solidFill>
                <a:latin typeface="Arial" pitchFamily="34" charset="0"/>
              </a:rPr>
              <a:t>Exercise 5:</a:t>
            </a:r>
          </a:p>
          <a:p>
            <a:pPr algn="l" eaLnBrk="1" hangingPunct="1"/>
            <a:endParaRPr lang="en-US" altLang="en-US" sz="2400" b="1" smtClean="0">
              <a:solidFill>
                <a:srgbClr val="DBD600"/>
              </a:solidFill>
              <a:latin typeface="Arial" pitchFamily="34" charset="0"/>
            </a:endParaRPr>
          </a:p>
          <a:p>
            <a:pPr algn="l" eaLnBrk="1" hangingPunct="1"/>
            <a:r>
              <a:rPr lang="en-US" altLang="en-US" sz="2400" smtClean="0">
                <a:solidFill>
                  <a:srgbClr val="DBD600"/>
                </a:solidFill>
                <a:latin typeface="Arial" pitchFamily="34" charset="0"/>
              </a:rPr>
              <a:t>Modify the script from exercise 4 so the core tasks are written modularly using subroutines/functions. </a:t>
            </a:r>
            <a:endParaRPr lang="en-US" altLang="en-US" sz="1800" smtClean="0">
              <a:solidFill>
                <a:srgbClr val="DBD600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altLang="en-US" sz="2400" smtClean="0">
              <a:solidFill>
                <a:srgbClr val="DBD600"/>
              </a:solidFill>
              <a:latin typeface="Arial" pitchFamily="34" charset="0"/>
              <a:cs typeface="Courier New" pitchFamily="49" charset="0"/>
            </a:endParaRPr>
          </a:p>
          <a:p>
            <a:pPr algn="l" eaLnBrk="1" hangingPunct="1"/>
            <a:endParaRPr lang="en-US" altLang="en-US" sz="2000" smtClean="0">
              <a:solidFill>
                <a:srgbClr val="DBD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08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2308F4F-9BDD-4809-A86A-A1AF3D9BDDE4}" type="slidenum">
              <a:rPr lang="en-US" altLang="en-US" sz="1400" smtClean="0"/>
              <a:pPr eaLnBrk="1" hangingPunct="1"/>
              <a:t>44</a:t>
            </a:fld>
            <a:endParaRPr lang="en-US" altLang="en-US" sz="1400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DBD600"/>
                </a:solidFill>
              </a:rPr>
              <a:t>Basic Perl Programming</a:t>
            </a:r>
          </a:p>
        </p:txBody>
      </p:sp>
      <p:sp>
        <p:nvSpPr>
          <p:cNvPr id="4710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6200" y="838200"/>
            <a:ext cx="8305800" cy="5867400"/>
          </a:xfrm>
          <a:noFill/>
        </p:spPr>
        <p:txBody>
          <a:bodyPr/>
          <a:lstStyle/>
          <a:p>
            <a:pPr marL="533400" indent="-533400" algn="l" eaLnBrk="1" hangingPunct="1"/>
            <a:r>
              <a:rPr lang="en-US" altLang="en-US" sz="2400" b="1" smtClean="0">
                <a:solidFill>
                  <a:srgbClr val="DBD600"/>
                </a:solidFill>
                <a:latin typeface="Arial" pitchFamily="34" charset="0"/>
              </a:rPr>
              <a:t>Subroutine</a:t>
            </a:r>
            <a:br>
              <a:rPr lang="en-US" altLang="en-US" sz="2400" b="1" smtClean="0">
                <a:solidFill>
                  <a:srgbClr val="DBD600"/>
                </a:solidFill>
                <a:latin typeface="Arial" pitchFamily="34" charset="0"/>
              </a:rPr>
            </a:br>
            <a:endParaRPr lang="en-US" altLang="en-US" sz="2400" b="1" smtClean="0">
              <a:solidFill>
                <a:srgbClr val="DBD600"/>
              </a:solidFill>
              <a:latin typeface="Arial" pitchFamily="34" charset="0"/>
            </a:endParaRPr>
          </a:p>
          <a:p>
            <a:pPr marL="533400" indent="-533400" algn="l" eaLnBrk="1" hangingPunct="1"/>
            <a:endParaRPr lang="en-US" altLang="en-US" sz="2400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marL="533400" indent="-533400" algn="l" eaLnBrk="1" hangingPunct="1"/>
            <a:r>
              <a:rPr lang="en-US" altLang="en-US" sz="2000" b="1" smtClean="0">
                <a:solidFill>
                  <a:srgbClr val="DBD600"/>
                </a:solidFill>
                <a:latin typeface="Tahoma" pitchFamily="34" charset="0"/>
                <a:cs typeface="Times New Roman" pitchFamily="18" charset="0"/>
              </a:rPr>
              <a:t>Writing subroutines as a libraries</a:t>
            </a:r>
            <a:r>
              <a:rPr lang="en-US" altLang="en-US" sz="2000" smtClean="0">
                <a:solidFill>
                  <a:srgbClr val="DBD600"/>
                </a:solidFill>
                <a:latin typeface="Tahoma" pitchFamily="34" charset="0"/>
                <a:cs typeface="Times New Roman" pitchFamily="18" charset="0"/>
              </a:rPr>
              <a:t> </a:t>
            </a:r>
          </a:p>
          <a:p>
            <a:pPr marL="533400" indent="-533400" algn="l" eaLnBrk="1" hangingPunct="1"/>
            <a:endParaRPr lang="en-US" altLang="en-US" sz="2000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marL="533400" indent="-533400" algn="l" eaLnBrk="1" hangingPunct="1"/>
            <a:endParaRPr lang="en-US" altLang="en-US" sz="2000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marL="533400" indent="-533400" algn="l" eaLnBrk="1" hangingPunct="1">
              <a:buFontTx/>
              <a:buChar char="•"/>
            </a:pPr>
            <a:r>
              <a:rPr lang="en-US" altLang="en-US" sz="2000" smtClean="0">
                <a:solidFill>
                  <a:srgbClr val="DBD600"/>
                </a:solidFill>
                <a:latin typeface="Tahoma" pitchFamily="34" charset="0"/>
                <a:cs typeface="Times New Roman" pitchFamily="18" charset="0"/>
              </a:rPr>
              <a:t>The technique for writing a subroutine before caused the subroutine can only be used by the script who implementing them </a:t>
            </a:r>
          </a:p>
          <a:p>
            <a:pPr marL="533400" indent="-533400" algn="l" eaLnBrk="1" hangingPunct="1"/>
            <a:endParaRPr lang="en-US" altLang="en-US" sz="2000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marL="533400" indent="-533400" algn="l" eaLnBrk="1" hangingPunct="1"/>
            <a:endParaRPr lang="en-US" altLang="en-US" sz="2000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marL="533400" indent="-533400" algn="l" eaLnBrk="1" hangingPunct="1">
              <a:buFontTx/>
              <a:buChar char="•"/>
            </a:pPr>
            <a:r>
              <a:rPr lang="en-US" altLang="en-US" sz="2000" smtClean="0">
                <a:solidFill>
                  <a:srgbClr val="DBD600"/>
                </a:solidFill>
                <a:latin typeface="Tahoma" pitchFamily="34" charset="0"/>
                <a:cs typeface="Times New Roman" pitchFamily="18" charset="0"/>
              </a:rPr>
              <a:t>Writing subroutines as a libraries provide more flexible subroutine that can be used many times by other scripts </a:t>
            </a:r>
          </a:p>
          <a:p>
            <a:pPr marL="533400" indent="-533400" algn="l" eaLnBrk="1" hangingPunct="1">
              <a:buFontTx/>
              <a:buChar char="•"/>
            </a:pPr>
            <a:endParaRPr lang="en-US" altLang="en-US" sz="2000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4710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CEC149D-C12A-42AD-9B1F-19289F8B09DC}" type="slidenum">
              <a:rPr lang="en-US" altLang="en-US" sz="1400" smtClean="0"/>
              <a:pPr eaLnBrk="1" hangingPunct="1"/>
              <a:t>45</a:t>
            </a:fld>
            <a:endParaRPr lang="en-US" altLang="en-US" sz="1400" smtClean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DBD600"/>
                </a:solidFill>
              </a:rPr>
              <a:t>Basic Perl Programming</a:t>
            </a:r>
          </a:p>
        </p:txBody>
      </p:sp>
      <p:sp>
        <p:nvSpPr>
          <p:cNvPr id="4813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6200" y="838200"/>
            <a:ext cx="8305800" cy="5867400"/>
          </a:xfrm>
          <a:noFill/>
        </p:spPr>
        <p:txBody>
          <a:bodyPr/>
          <a:lstStyle/>
          <a:p>
            <a:pPr marL="533400" indent="-533400" algn="l" eaLnBrk="1" hangingPunct="1"/>
            <a:r>
              <a:rPr lang="en-US" altLang="en-US" sz="2400" b="1" smtClean="0">
                <a:solidFill>
                  <a:srgbClr val="DBD600"/>
                </a:solidFill>
                <a:latin typeface="Arial" pitchFamily="34" charset="0"/>
              </a:rPr>
              <a:t>Subroutine</a:t>
            </a:r>
            <a:br>
              <a:rPr lang="en-US" altLang="en-US" sz="2400" b="1" smtClean="0">
                <a:solidFill>
                  <a:srgbClr val="DBD600"/>
                </a:solidFill>
                <a:latin typeface="Arial" pitchFamily="34" charset="0"/>
              </a:rPr>
            </a:br>
            <a:endParaRPr lang="en-US" altLang="en-US" sz="2400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marL="533400" indent="-533400" algn="l" eaLnBrk="1" hangingPunct="1"/>
            <a:r>
              <a:rPr lang="en-US" altLang="en-US" sz="2000" b="1" smtClean="0">
                <a:solidFill>
                  <a:srgbClr val="DBD600"/>
                </a:solidFill>
                <a:latin typeface="Tahoma" pitchFamily="34" charset="0"/>
                <a:cs typeface="Times New Roman" pitchFamily="18" charset="0"/>
              </a:rPr>
              <a:t>Writing subroutines as a libraries</a:t>
            </a:r>
            <a:r>
              <a:rPr lang="en-US" altLang="en-US" sz="2000" smtClean="0">
                <a:solidFill>
                  <a:srgbClr val="DBD600"/>
                </a:solidFill>
                <a:latin typeface="Tahoma" pitchFamily="34" charset="0"/>
                <a:cs typeface="Times New Roman" pitchFamily="18" charset="0"/>
              </a:rPr>
              <a:t> </a:t>
            </a:r>
          </a:p>
          <a:p>
            <a:pPr marL="533400" indent="-533400" algn="l" eaLnBrk="1" hangingPunct="1"/>
            <a:endParaRPr lang="en-US" altLang="en-US" sz="2000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marL="533400" indent="-533400" algn="l" eaLnBrk="1" hangingPunct="1">
              <a:buFontTx/>
              <a:buChar char="•"/>
            </a:pPr>
            <a:r>
              <a:rPr lang="en-US" altLang="en-US" sz="2000" smtClean="0">
                <a:solidFill>
                  <a:srgbClr val="DBD600"/>
                </a:solidFill>
                <a:latin typeface="Tahoma" pitchFamily="34" charset="0"/>
                <a:cs typeface="Times New Roman" pitchFamily="18" charset="0"/>
              </a:rPr>
              <a:t>Skeleton for writing subroutine as a libraries: </a:t>
            </a:r>
          </a:p>
          <a:p>
            <a:pPr marL="533400" indent="-533400" algn="l" eaLnBrk="1" hangingPunct="1"/>
            <a:endParaRPr lang="en-US" altLang="en-US" sz="2000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marL="533400" indent="-533400" algn="l" eaLnBrk="1" hangingPunct="1"/>
            <a:r>
              <a:rPr lang="en-US" altLang="en-US" sz="16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package </a:t>
            </a:r>
            <a:r>
              <a:rPr lang="en-US" altLang="en-US" sz="1600" b="1" i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library_name</a:t>
            </a:r>
            <a:r>
              <a:rPr lang="en-US" altLang="en-US" sz="16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altLang="en-US" sz="1600" b="1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marL="533400" indent="-533400" algn="l" eaLnBrk="1" hangingPunct="1"/>
            <a:endParaRPr lang="en-US" altLang="en-US" sz="1600" b="1" smtClean="0">
              <a:solidFill>
                <a:srgbClr val="DBD600"/>
              </a:solidFill>
              <a:latin typeface="Courier New" pitchFamily="49" charset="0"/>
              <a:cs typeface="Courier New" pitchFamily="49" charset="0"/>
            </a:endParaRPr>
          </a:p>
          <a:p>
            <a:pPr marL="533400" indent="-533400" algn="l" eaLnBrk="1" hangingPunct="1"/>
            <a:r>
              <a:rPr lang="en-US" altLang="en-US" sz="1600" b="1" i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subroutines goes here . . .</a:t>
            </a:r>
            <a:endParaRPr lang="en-US" altLang="en-US" sz="1600" b="1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marL="533400" indent="-533400" algn="l" eaLnBrk="1" hangingPunct="1"/>
            <a:r>
              <a:rPr lang="en-US" altLang="en-US" sz="16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altLang="en-US" sz="1600" b="1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marL="533400" indent="-533400" algn="l" eaLnBrk="1" hangingPunct="1"/>
            <a:r>
              <a:rPr lang="en-US" altLang="en-US" sz="16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sz="1600" b="1" smtClean="0">
                <a:solidFill>
                  <a:srgbClr val="DBD600"/>
                </a:solidFill>
                <a:latin typeface="Tahoma" pitchFamily="34" charset="0"/>
                <a:cs typeface="Times New Roman" pitchFamily="18" charset="0"/>
              </a:rPr>
              <a:t>; </a:t>
            </a:r>
          </a:p>
          <a:p>
            <a:pPr marL="533400" indent="-533400" algn="l" eaLnBrk="1" hangingPunct="1"/>
            <a:endParaRPr lang="en-US" altLang="en-US" sz="1600" b="1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marL="533400" indent="-533400" algn="l" eaLnBrk="1" hangingPunct="1">
              <a:buFontTx/>
              <a:buChar char="•"/>
            </a:pPr>
            <a:r>
              <a:rPr lang="en-US" altLang="en-US" sz="2000" smtClean="0">
                <a:solidFill>
                  <a:srgbClr val="DBD600"/>
                </a:solidFill>
                <a:latin typeface="Tahoma" pitchFamily="34" charset="0"/>
                <a:cs typeface="Times New Roman" pitchFamily="18" charset="0"/>
              </a:rPr>
              <a:t>The scripts that are intended to be a libraries  must be saved as </a:t>
            </a:r>
            <a:r>
              <a:rPr lang="en-US" altLang="en-US" sz="1600" b="1" i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library_name.</a:t>
            </a:r>
            <a:r>
              <a:rPr lang="en-US" altLang="en-US" sz="16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pl</a:t>
            </a:r>
            <a:endParaRPr lang="en-US" altLang="en-US" sz="2000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marL="533400" indent="-533400" algn="l" eaLnBrk="1" hangingPunct="1"/>
            <a:endParaRPr lang="en-US" altLang="en-US" sz="1600" b="1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marL="533400" indent="-533400" algn="l" eaLnBrk="1" hangingPunct="1">
              <a:buFontTx/>
              <a:buChar char="•"/>
            </a:pPr>
            <a:r>
              <a:rPr lang="en-US" altLang="en-US" sz="2000" smtClean="0">
                <a:solidFill>
                  <a:srgbClr val="DBD600"/>
                </a:solidFill>
                <a:latin typeface="Tahoma" pitchFamily="34" charset="0"/>
                <a:cs typeface="Times New Roman" pitchFamily="18" charset="0"/>
              </a:rPr>
              <a:t>The: </a:t>
            </a:r>
            <a:r>
              <a:rPr lang="en-US" altLang="en-US" sz="16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sz="1600" b="1" smtClean="0">
                <a:solidFill>
                  <a:srgbClr val="DBD600"/>
                </a:solidFill>
                <a:latin typeface="Tahoma" pitchFamily="34" charset="0"/>
                <a:cs typeface="Times New Roman" pitchFamily="18" charset="0"/>
              </a:rPr>
              <a:t>;  </a:t>
            </a:r>
            <a:r>
              <a:rPr lang="en-US" altLang="en-US" sz="2000" smtClean="0">
                <a:solidFill>
                  <a:srgbClr val="DBD600"/>
                </a:solidFill>
                <a:latin typeface="Tahoma" pitchFamily="34" charset="0"/>
                <a:cs typeface="Times New Roman" pitchFamily="18" charset="0"/>
              </a:rPr>
              <a:t>at the end of libraries script is a mandatory so the perl interpreter can call and run the libraries correctly</a:t>
            </a:r>
          </a:p>
        </p:txBody>
      </p:sp>
      <p:sp>
        <p:nvSpPr>
          <p:cNvPr id="4813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8E578A2-D7DF-4D44-B71F-AF7E4338C958}" type="slidenum">
              <a:rPr lang="en-US" altLang="en-US" sz="1400" smtClean="0"/>
              <a:pPr eaLnBrk="1" hangingPunct="1"/>
              <a:t>46</a:t>
            </a:fld>
            <a:endParaRPr lang="en-US" altLang="en-US" sz="1400" smtClean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DBD600"/>
                </a:solidFill>
              </a:rPr>
              <a:t>Basic Perl Programming</a:t>
            </a:r>
          </a:p>
        </p:txBody>
      </p:sp>
      <p:sp>
        <p:nvSpPr>
          <p:cNvPr id="4915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6200" y="838200"/>
            <a:ext cx="8305800" cy="5867400"/>
          </a:xfrm>
          <a:noFill/>
        </p:spPr>
        <p:txBody>
          <a:bodyPr/>
          <a:lstStyle/>
          <a:p>
            <a:pPr marL="533400" indent="-533400" algn="l" eaLnBrk="1" hangingPunct="1"/>
            <a:r>
              <a:rPr lang="en-US" altLang="en-US" sz="2400" b="1" smtClean="0">
                <a:solidFill>
                  <a:srgbClr val="DBD600"/>
                </a:solidFill>
                <a:latin typeface="Arial" pitchFamily="34" charset="0"/>
              </a:rPr>
              <a:t>Subroutine</a:t>
            </a:r>
            <a:br>
              <a:rPr lang="en-US" altLang="en-US" sz="2400" b="1" smtClean="0">
                <a:solidFill>
                  <a:srgbClr val="DBD600"/>
                </a:solidFill>
                <a:latin typeface="Arial" pitchFamily="34" charset="0"/>
              </a:rPr>
            </a:br>
            <a:endParaRPr lang="en-US" altLang="en-US" sz="2400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marL="533400" indent="-533400" algn="l" eaLnBrk="1" hangingPunct="1"/>
            <a:r>
              <a:rPr lang="en-US" altLang="en-US" sz="2000" b="1" smtClean="0">
                <a:solidFill>
                  <a:srgbClr val="DBD600"/>
                </a:solidFill>
                <a:latin typeface="Tahoma" pitchFamily="34" charset="0"/>
                <a:cs typeface="Times New Roman" pitchFamily="18" charset="0"/>
              </a:rPr>
              <a:t>Writing subroutines as a libraries</a:t>
            </a:r>
            <a:r>
              <a:rPr lang="en-US" altLang="en-US" sz="2000" smtClean="0">
                <a:solidFill>
                  <a:srgbClr val="DBD600"/>
                </a:solidFill>
                <a:latin typeface="Tahoma" pitchFamily="34" charset="0"/>
                <a:cs typeface="Times New Roman" pitchFamily="18" charset="0"/>
              </a:rPr>
              <a:t> </a:t>
            </a:r>
          </a:p>
          <a:p>
            <a:pPr marL="533400" indent="-533400" algn="l" eaLnBrk="1" hangingPunct="1"/>
            <a:endParaRPr lang="en-US" altLang="en-US" sz="2000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marL="533400" indent="-533400" algn="l" eaLnBrk="1" hangingPunct="1">
              <a:buFontTx/>
              <a:buChar char="•"/>
            </a:pPr>
            <a:r>
              <a:rPr lang="en-US" altLang="en-US" sz="2000" smtClean="0">
                <a:solidFill>
                  <a:srgbClr val="DBD600"/>
                </a:solidFill>
                <a:latin typeface="Tahoma" pitchFamily="34" charset="0"/>
                <a:cs typeface="Times New Roman" pitchFamily="18" charset="0"/>
              </a:rPr>
              <a:t>Calling and use subroutine from the libraries:</a:t>
            </a:r>
          </a:p>
          <a:p>
            <a:pPr marL="533400" indent="-533400" algn="l" eaLnBrk="1" hangingPunct="1">
              <a:buFontTx/>
              <a:buChar char="•"/>
            </a:pPr>
            <a:endParaRPr lang="en-US" altLang="en-US" sz="2000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marL="533400" indent="-533400" algn="l" eaLnBrk="1" hangingPunct="1"/>
            <a:r>
              <a:rPr lang="en-US" altLang="en-US" sz="2000" b="1" smtClean="0">
                <a:solidFill>
                  <a:srgbClr val="DBD600"/>
                </a:solidFill>
                <a:latin typeface="Courier New" pitchFamily="49" charset="0"/>
                <a:cs typeface="Times New Roman" pitchFamily="18" charset="0"/>
              </a:rPr>
              <a:t>#! /usr/bin/perl</a:t>
            </a:r>
          </a:p>
          <a:p>
            <a:pPr marL="533400" indent="-533400" algn="l" eaLnBrk="1" hangingPunct="1"/>
            <a:endParaRPr lang="en-US" altLang="en-US" sz="2000" b="1" smtClean="0">
              <a:solidFill>
                <a:srgbClr val="DBD600"/>
              </a:solidFill>
              <a:latin typeface="Courier New" pitchFamily="49" charset="0"/>
              <a:cs typeface="Times New Roman" pitchFamily="18" charset="0"/>
            </a:endParaRPr>
          </a:p>
          <a:p>
            <a:pPr marL="533400" indent="-533400" algn="l" eaLnBrk="1" hangingPunct="1"/>
            <a:r>
              <a:rPr lang="en-US" altLang="en-US" sz="2000" b="1" smtClean="0">
                <a:solidFill>
                  <a:srgbClr val="DBD600"/>
                </a:solidFill>
                <a:latin typeface="Courier New" pitchFamily="49" charset="0"/>
                <a:cs typeface="Times New Roman" pitchFamily="18" charset="0"/>
              </a:rPr>
              <a:t>require (“</a:t>
            </a:r>
            <a:r>
              <a:rPr lang="en-US" altLang="en-US" sz="2000" b="1" i="1" smtClean="0">
                <a:solidFill>
                  <a:srgbClr val="DBD600"/>
                </a:solidFill>
                <a:latin typeface="Courier New" pitchFamily="49" charset="0"/>
                <a:cs typeface="Times New Roman" pitchFamily="18" charset="0"/>
              </a:rPr>
              <a:t>library_name</a:t>
            </a:r>
            <a:r>
              <a:rPr lang="en-US" altLang="en-US" sz="2000" b="1" smtClean="0">
                <a:solidFill>
                  <a:srgbClr val="DBD600"/>
                </a:solidFill>
                <a:latin typeface="Courier New" pitchFamily="49" charset="0"/>
                <a:cs typeface="Times New Roman" pitchFamily="18" charset="0"/>
              </a:rPr>
              <a:t>.pl");</a:t>
            </a:r>
          </a:p>
          <a:p>
            <a:pPr marL="533400" indent="-533400" algn="l" eaLnBrk="1" hangingPunct="1"/>
            <a:endParaRPr lang="en-US" altLang="en-US" sz="2000" b="1" smtClean="0">
              <a:solidFill>
                <a:srgbClr val="DBD600"/>
              </a:solidFill>
              <a:latin typeface="Courier New" pitchFamily="49" charset="0"/>
              <a:cs typeface="Times New Roman" pitchFamily="18" charset="0"/>
            </a:endParaRPr>
          </a:p>
          <a:p>
            <a:pPr marL="533400" indent="-533400" algn="l" eaLnBrk="1" hangingPunct="1"/>
            <a:r>
              <a:rPr lang="en-US" altLang="en-US" sz="2000" b="1" smtClean="0">
                <a:solidFill>
                  <a:srgbClr val="DBD600"/>
                </a:solidFill>
                <a:latin typeface="Courier New" pitchFamily="49" charset="0"/>
                <a:cs typeface="Times New Roman" pitchFamily="18" charset="0"/>
              </a:rPr>
              <a:t>. . . </a:t>
            </a:r>
          </a:p>
          <a:p>
            <a:pPr marL="533400" indent="-533400" algn="l" eaLnBrk="1" hangingPunct="1"/>
            <a:r>
              <a:rPr lang="en-US" altLang="en-US" sz="2000" b="1" smtClean="0">
                <a:solidFill>
                  <a:srgbClr val="DBD600"/>
                </a:solidFill>
                <a:latin typeface="Courier New" pitchFamily="49" charset="0"/>
                <a:cs typeface="Times New Roman" pitchFamily="18" charset="0"/>
              </a:rPr>
              <a:t>$val = &amp;</a:t>
            </a:r>
            <a:r>
              <a:rPr lang="en-US" altLang="en-US" sz="2000" b="1" i="1" smtClean="0">
                <a:solidFill>
                  <a:srgbClr val="DBD600"/>
                </a:solidFill>
                <a:latin typeface="Courier New" pitchFamily="49" charset="0"/>
                <a:cs typeface="Times New Roman" pitchFamily="18" charset="0"/>
              </a:rPr>
              <a:t>library_name</a:t>
            </a:r>
            <a:r>
              <a:rPr lang="en-US" altLang="en-US" sz="2000" b="1" smtClean="0">
                <a:solidFill>
                  <a:srgbClr val="DBD600"/>
                </a:solidFill>
                <a:latin typeface="Courier New" pitchFamily="49" charset="0"/>
                <a:cs typeface="Times New Roman" pitchFamily="18" charset="0"/>
              </a:rPr>
              <a:t>’</a:t>
            </a:r>
            <a:r>
              <a:rPr lang="en-US" altLang="en-US" sz="2000" b="1" i="1" smtClean="0">
                <a:solidFill>
                  <a:srgbClr val="DBD600"/>
                </a:solidFill>
                <a:latin typeface="Courier New" pitchFamily="49" charset="0"/>
                <a:cs typeface="Times New Roman" pitchFamily="18" charset="0"/>
              </a:rPr>
              <a:t>subroutine_name1</a:t>
            </a:r>
            <a:r>
              <a:rPr lang="en-US" altLang="en-US" sz="2000" b="1" smtClean="0">
                <a:solidFill>
                  <a:srgbClr val="DBD600"/>
                </a:solidFill>
                <a:latin typeface="Courier New" pitchFamily="49" charset="0"/>
                <a:cs typeface="Times New Roman" pitchFamily="18" charset="0"/>
              </a:rPr>
              <a:t>;</a:t>
            </a:r>
          </a:p>
          <a:p>
            <a:pPr marL="533400" indent="-533400" algn="l" eaLnBrk="1" hangingPunct="1"/>
            <a:r>
              <a:rPr lang="en-US" altLang="en-US" sz="2000" b="1" smtClean="0">
                <a:solidFill>
                  <a:srgbClr val="DBD600"/>
                </a:solidFill>
                <a:latin typeface="Courier New" pitchFamily="49" charset="0"/>
                <a:cs typeface="Times New Roman" pitchFamily="18" charset="0"/>
              </a:rPr>
              <a:t>&amp;</a:t>
            </a:r>
            <a:r>
              <a:rPr lang="en-US" altLang="en-US" sz="2000" b="1" i="1" smtClean="0">
                <a:solidFill>
                  <a:srgbClr val="DBD600"/>
                </a:solidFill>
                <a:latin typeface="Courier New" pitchFamily="49" charset="0"/>
                <a:cs typeface="Times New Roman" pitchFamily="18" charset="0"/>
              </a:rPr>
              <a:t>library_name</a:t>
            </a:r>
            <a:r>
              <a:rPr lang="en-US" altLang="en-US" sz="2000" b="1" smtClean="0">
                <a:solidFill>
                  <a:srgbClr val="DBD600"/>
                </a:solidFill>
                <a:latin typeface="Courier New" pitchFamily="49" charset="0"/>
                <a:cs typeface="Times New Roman" pitchFamily="18" charset="0"/>
              </a:rPr>
              <a:t>’</a:t>
            </a:r>
            <a:r>
              <a:rPr lang="en-US" altLang="en-US" sz="2000" b="1" i="1" smtClean="0">
                <a:solidFill>
                  <a:srgbClr val="DBD600"/>
                </a:solidFill>
                <a:latin typeface="Courier New" pitchFamily="49" charset="0"/>
                <a:cs typeface="Times New Roman" pitchFamily="18" charset="0"/>
              </a:rPr>
              <a:t>subroutine_name2</a:t>
            </a:r>
            <a:r>
              <a:rPr lang="en-US" altLang="en-US" sz="2000" b="1" smtClean="0">
                <a:solidFill>
                  <a:srgbClr val="DBD600"/>
                </a:solidFill>
                <a:latin typeface="Courier New" pitchFamily="49" charset="0"/>
                <a:cs typeface="Times New Roman" pitchFamily="18" charset="0"/>
              </a:rPr>
              <a:t>(. . .);</a:t>
            </a:r>
          </a:p>
          <a:p>
            <a:pPr marL="533400" indent="-533400" algn="l" eaLnBrk="1" hangingPunct="1"/>
            <a:r>
              <a:rPr lang="en-US" altLang="en-US" sz="2000" b="1" smtClean="0">
                <a:solidFill>
                  <a:srgbClr val="DBD600"/>
                </a:solidFill>
                <a:latin typeface="Courier New" pitchFamily="49" charset="0"/>
                <a:cs typeface="Times New Roman" pitchFamily="18" charset="0"/>
              </a:rPr>
              <a:t>. . .</a:t>
            </a:r>
          </a:p>
          <a:p>
            <a:pPr marL="533400" indent="-533400" algn="l" eaLnBrk="1" hangingPunct="1"/>
            <a:endParaRPr lang="en-US" altLang="en-US" sz="2000" b="1" smtClean="0">
              <a:solidFill>
                <a:srgbClr val="DBD600"/>
              </a:solidFill>
              <a:latin typeface="Courier New" pitchFamily="49" charset="0"/>
              <a:cs typeface="Times New Roman" pitchFamily="18" charset="0"/>
            </a:endParaRPr>
          </a:p>
          <a:p>
            <a:pPr marL="533400" indent="-533400" algn="l" eaLnBrk="1" hangingPunct="1"/>
            <a:endParaRPr lang="en-US" altLang="en-US" sz="2000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marL="533400" indent="-533400" algn="l" eaLnBrk="1" hangingPunct="1"/>
            <a:endParaRPr lang="en-US" altLang="en-US" sz="2000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marL="533400" indent="-533400" algn="l" eaLnBrk="1" hangingPunct="1"/>
            <a:endParaRPr lang="en-US" altLang="en-US" sz="2000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4915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09B34C9-DD6A-4C88-80A7-EF9AA5B9C1DF}" type="slidenum">
              <a:rPr lang="en-US" altLang="en-US" sz="1400" smtClean="0"/>
              <a:pPr eaLnBrk="1" hangingPunct="1"/>
              <a:t>47</a:t>
            </a:fld>
            <a:endParaRPr lang="en-US" altLang="en-US" sz="1400" smtClean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DBD600"/>
                </a:solidFill>
              </a:rPr>
              <a:t>Basic Perl Programming</a:t>
            </a:r>
          </a:p>
        </p:txBody>
      </p:sp>
      <p:sp>
        <p:nvSpPr>
          <p:cNvPr id="5017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6200" y="838200"/>
            <a:ext cx="8305800" cy="1219200"/>
          </a:xfrm>
          <a:noFill/>
        </p:spPr>
        <p:txBody>
          <a:bodyPr/>
          <a:lstStyle/>
          <a:p>
            <a:pPr marL="533400" indent="-533400" algn="l" eaLnBrk="1" hangingPunct="1"/>
            <a:r>
              <a:rPr lang="en-US" altLang="en-US" sz="2400" b="1" smtClean="0">
                <a:solidFill>
                  <a:srgbClr val="DBD600"/>
                </a:solidFill>
                <a:latin typeface="Arial" pitchFamily="34" charset="0"/>
              </a:rPr>
              <a:t>Subroutine</a:t>
            </a:r>
            <a:br>
              <a:rPr lang="en-US" altLang="en-US" sz="2400" b="1" smtClean="0">
                <a:solidFill>
                  <a:srgbClr val="DBD600"/>
                </a:solidFill>
                <a:latin typeface="Arial" pitchFamily="34" charset="0"/>
              </a:rPr>
            </a:br>
            <a:endParaRPr lang="en-US" altLang="en-US" sz="2400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  <a:p>
            <a:pPr marL="533400" indent="-533400" algn="l" eaLnBrk="1" hangingPunct="1"/>
            <a:r>
              <a:rPr lang="en-US" altLang="en-US" sz="2000" b="1" smtClean="0">
                <a:solidFill>
                  <a:srgbClr val="DBD600"/>
                </a:solidFill>
                <a:latin typeface="Tahoma" pitchFamily="34" charset="0"/>
                <a:cs typeface="Times New Roman" pitchFamily="18" charset="0"/>
              </a:rPr>
              <a:t>Variable scope:</a:t>
            </a:r>
            <a:r>
              <a:rPr lang="en-US" altLang="en-US" sz="2000" smtClean="0">
                <a:solidFill>
                  <a:srgbClr val="DBD600"/>
                </a:solidFill>
                <a:latin typeface="Tahoma" pitchFamily="34" charset="0"/>
                <a:cs typeface="Times New Roman" pitchFamily="18" charset="0"/>
              </a:rPr>
              <a:t> </a:t>
            </a:r>
          </a:p>
          <a:p>
            <a:pPr marL="533400" indent="-533400" algn="l" eaLnBrk="1" hangingPunct="1"/>
            <a:endParaRPr lang="en-US" altLang="en-US" sz="2000" smtClean="0">
              <a:solidFill>
                <a:srgbClr val="DBD600"/>
              </a:solidFill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50180" name="Text Box 7"/>
          <p:cNvSpPr txBox="1">
            <a:spLocks noChangeArrowheads="1"/>
          </p:cNvSpPr>
          <p:nvPr/>
        </p:nvSpPr>
        <p:spPr bwMode="auto">
          <a:xfrm>
            <a:off x="2193925" y="3622675"/>
            <a:ext cx="2987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1" name="Text Box 8"/>
          <p:cNvSpPr txBox="1">
            <a:spLocks noChangeArrowheads="1"/>
          </p:cNvSpPr>
          <p:nvPr/>
        </p:nvSpPr>
        <p:spPr bwMode="auto">
          <a:xfrm>
            <a:off x="152400" y="2286000"/>
            <a:ext cx="4359275" cy="36718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800" b="1">
                <a:solidFill>
                  <a:srgbClr val="FFFF00"/>
                </a:solidFill>
                <a:latin typeface="Courier New" pitchFamily="49" charset="0"/>
              </a:rPr>
              <a:t>#! /usr/bin/perl</a:t>
            </a:r>
          </a:p>
          <a:p>
            <a:pPr eaLnBrk="1" hangingPunct="1"/>
            <a:endParaRPr lang="en-US" altLang="en-US" sz="1800" b="1">
              <a:solidFill>
                <a:srgbClr val="FFFF00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en-US" sz="1800" b="1">
                <a:solidFill>
                  <a:srgbClr val="FFFF00"/>
                </a:solidFill>
                <a:latin typeface="Courier New" pitchFamily="49" charset="0"/>
              </a:rPr>
              <a:t>$name = "Your name";</a:t>
            </a:r>
          </a:p>
          <a:p>
            <a:pPr eaLnBrk="1" hangingPunct="1"/>
            <a:endParaRPr lang="en-US" altLang="en-US" sz="1800" b="1">
              <a:solidFill>
                <a:srgbClr val="FFFF00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en-US" sz="1800" b="1">
                <a:solidFill>
                  <a:srgbClr val="FFFF00"/>
                </a:solidFill>
                <a:latin typeface="Courier New" pitchFamily="49" charset="0"/>
              </a:rPr>
              <a:t>print "\$name: $name\n";</a:t>
            </a:r>
          </a:p>
          <a:p>
            <a:pPr eaLnBrk="1" hangingPunct="1"/>
            <a:endParaRPr lang="en-US" altLang="en-US" sz="1800" b="1">
              <a:solidFill>
                <a:srgbClr val="FFFF00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en-US" sz="1800" b="1">
                <a:solidFill>
                  <a:srgbClr val="FFFF00"/>
                </a:solidFill>
                <a:latin typeface="Courier New" pitchFamily="49" charset="0"/>
              </a:rPr>
              <a:t>&amp;change_name;</a:t>
            </a:r>
          </a:p>
          <a:p>
            <a:pPr eaLnBrk="1" hangingPunct="1"/>
            <a:endParaRPr lang="en-US" altLang="en-US" sz="1800" b="1">
              <a:solidFill>
                <a:srgbClr val="FFFF00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en-US" sz="1800" b="1">
                <a:solidFill>
                  <a:srgbClr val="FFFF00"/>
                </a:solidFill>
                <a:latin typeface="Courier New" pitchFamily="49" charset="0"/>
              </a:rPr>
              <a:t>print "\Sname: $name\n";</a:t>
            </a:r>
          </a:p>
          <a:p>
            <a:pPr eaLnBrk="1" hangingPunct="1"/>
            <a:endParaRPr lang="en-US" altLang="en-US" sz="1800" b="1">
              <a:solidFill>
                <a:srgbClr val="FFFF00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en-US" sz="1800" b="1">
                <a:solidFill>
                  <a:srgbClr val="FFFF00"/>
                </a:solidFill>
                <a:latin typeface="Courier New" pitchFamily="49" charset="0"/>
              </a:rPr>
              <a:t>sub change_name {</a:t>
            </a:r>
          </a:p>
          <a:p>
            <a:pPr eaLnBrk="1" hangingPunct="1"/>
            <a:r>
              <a:rPr lang="en-US" altLang="en-US" sz="1800" b="1">
                <a:solidFill>
                  <a:srgbClr val="FFFF00"/>
                </a:solidFill>
                <a:latin typeface="Courier New" pitchFamily="49" charset="0"/>
              </a:rPr>
              <a:t>        </a:t>
            </a:r>
            <a:r>
              <a:rPr lang="en-US" altLang="en-US" sz="1800" b="1">
                <a:solidFill>
                  <a:srgbClr val="92D050"/>
                </a:solidFill>
                <a:latin typeface="Courier New" pitchFamily="49" charset="0"/>
              </a:rPr>
              <a:t>my $name = "My name";</a:t>
            </a:r>
          </a:p>
          <a:p>
            <a:pPr eaLnBrk="1" hangingPunct="1"/>
            <a:r>
              <a:rPr lang="en-US" altLang="en-US" sz="1800" b="1">
                <a:solidFill>
                  <a:srgbClr val="FFFF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50182" name="Text Box 9"/>
          <p:cNvSpPr txBox="1">
            <a:spLocks noChangeArrowheads="1"/>
          </p:cNvSpPr>
          <p:nvPr/>
        </p:nvSpPr>
        <p:spPr bwMode="auto">
          <a:xfrm>
            <a:off x="4724400" y="2286000"/>
            <a:ext cx="4359275" cy="36718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800" b="1">
                <a:solidFill>
                  <a:srgbClr val="FFFF00"/>
                </a:solidFill>
                <a:latin typeface="Courier New" pitchFamily="49" charset="0"/>
              </a:rPr>
              <a:t>#! /usr/bin/perl</a:t>
            </a:r>
          </a:p>
          <a:p>
            <a:pPr eaLnBrk="1" hangingPunct="1"/>
            <a:endParaRPr lang="en-US" altLang="en-US" sz="1800" b="1">
              <a:solidFill>
                <a:srgbClr val="FFFF00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en-US" sz="1800" b="1">
                <a:solidFill>
                  <a:srgbClr val="FFFF00"/>
                </a:solidFill>
                <a:latin typeface="Courier New" pitchFamily="49" charset="0"/>
              </a:rPr>
              <a:t>$name = "Your name";</a:t>
            </a:r>
          </a:p>
          <a:p>
            <a:pPr eaLnBrk="1" hangingPunct="1"/>
            <a:endParaRPr lang="en-US" altLang="en-US" sz="1800" b="1">
              <a:solidFill>
                <a:srgbClr val="FFFF00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en-US" sz="1800" b="1">
                <a:solidFill>
                  <a:srgbClr val="FFFF00"/>
                </a:solidFill>
                <a:latin typeface="Courier New" pitchFamily="49" charset="0"/>
              </a:rPr>
              <a:t>print "\$name: $name\n";</a:t>
            </a:r>
          </a:p>
          <a:p>
            <a:pPr eaLnBrk="1" hangingPunct="1"/>
            <a:endParaRPr lang="en-US" altLang="en-US" sz="1800" b="1">
              <a:solidFill>
                <a:srgbClr val="FFFF00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en-US" sz="1800" b="1">
                <a:solidFill>
                  <a:srgbClr val="FFFF00"/>
                </a:solidFill>
                <a:latin typeface="Courier New" pitchFamily="49" charset="0"/>
              </a:rPr>
              <a:t>&amp;change_name;</a:t>
            </a:r>
          </a:p>
          <a:p>
            <a:pPr eaLnBrk="1" hangingPunct="1"/>
            <a:endParaRPr lang="en-US" altLang="en-US" sz="1800" b="1">
              <a:solidFill>
                <a:srgbClr val="FFFF00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en-US" sz="1800" b="1">
                <a:solidFill>
                  <a:srgbClr val="FFFF00"/>
                </a:solidFill>
                <a:latin typeface="Courier New" pitchFamily="49" charset="0"/>
              </a:rPr>
              <a:t>print "\Sname: $name\n";</a:t>
            </a:r>
          </a:p>
          <a:p>
            <a:pPr eaLnBrk="1" hangingPunct="1"/>
            <a:endParaRPr lang="en-US" altLang="en-US" sz="1800" b="1">
              <a:solidFill>
                <a:srgbClr val="FFFF00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en-US" sz="1800" b="1">
                <a:solidFill>
                  <a:srgbClr val="FFFF00"/>
                </a:solidFill>
                <a:latin typeface="Courier New" pitchFamily="49" charset="0"/>
              </a:rPr>
              <a:t>sub change_name {</a:t>
            </a:r>
          </a:p>
          <a:p>
            <a:pPr eaLnBrk="1" hangingPunct="1"/>
            <a:r>
              <a:rPr lang="en-US" altLang="en-US" sz="1800" b="1">
                <a:solidFill>
                  <a:srgbClr val="FFFF00"/>
                </a:solidFill>
                <a:latin typeface="Courier New" pitchFamily="49" charset="0"/>
              </a:rPr>
              <a:t>        </a:t>
            </a:r>
            <a:r>
              <a:rPr lang="en-US" altLang="en-US" sz="1800" b="1">
                <a:solidFill>
                  <a:srgbClr val="92D050"/>
                </a:solidFill>
                <a:latin typeface="Courier New" pitchFamily="49" charset="0"/>
              </a:rPr>
              <a:t>$name = "My name";</a:t>
            </a:r>
          </a:p>
          <a:p>
            <a:pPr eaLnBrk="1" hangingPunct="1"/>
            <a:r>
              <a:rPr lang="en-US" altLang="en-US" sz="1800" b="1">
                <a:solidFill>
                  <a:srgbClr val="FFFF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50183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F1B9E25-C945-4163-8616-D78ABC79EF5D}" type="slidenum">
              <a:rPr lang="en-US" altLang="en-US" sz="1400" smtClean="0"/>
              <a:pPr eaLnBrk="1" hangingPunct="1"/>
              <a:t>48</a:t>
            </a:fld>
            <a:endParaRPr lang="en-US" altLang="en-US" sz="140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914400"/>
            <a:ext cx="8153400" cy="5791200"/>
          </a:xfrm>
        </p:spPr>
        <p:txBody>
          <a:bodyPr/>
          <a:lstStyle/>
          <a:p>
            <a:pPr algn="l" eaLnBrk="1" hangingPunct="1"/>
            <a:r>
              <a:rPr lang="en-US" altLang="en-US" sz="2400" b="1" smtClean="0">
                <a:solidFill>
                  <a:srgbClr val="DBD600"/>
                </a:solidFill>
                <a:latin typeface="Arial" pitchFamily="34" charset="0"/>
              </a:rPr>
              <a:t>Variable (Scalar)</a:t>
            </a:r>
          </a:p>
          <a:p>
            <a:pPr algn="l" eaLnBrk="1" hangingPunct="1"/>
            <a:endParaRPr lang="en-US" altLang="en-US" sz="2400" b="1" smtClean="0">
              <a:solidFill>
                <a:srgbClr val="DBD600"/>
              </a:solidFill>
              <a:latin typeface="Arial" pitchFamily="34" charset="0"/>
            </a:endParaRPr>
          </a:p>
          <a:p>
            <a:pPr algn="l" eaLnBrk="1" hangingPunct="1">
              <a:buFontTx/>
              <a:buChar char="•"/>
            </a:pPr>
            <a:r>
              <a:rPr lang="en-US" altLang="en-US" sz="2400" smtClean="0">
                <a:solidFill>
                  <a:srgbClr val="DBD600"/>
                </a:solidFill>
                <a:latin typeface="Tahoma" pitchFamily="34" charset="0"/>
              </a:rPr>
              <a:t>   </a:t>
            </a:r>
            <a:r>
              <a:rPr lang="en-US" altLang="en-US" sz="2400" smtClean="0">
                <a:solidFill>
                  <a:srgbClr val="DBD600"/>
                </a:solidFill>
                <a:latin typeface="Arial" pitchFamily="34" charset="0"/>
              </a:rPr>
              <a:t>must be preceded with ‘$’ sign</a:t>
            </a:r>
          </a:p>
          <a:p>
            <a:pPr algn="l" eaLnBrk="1" hangingPunct="1">
              <a:buFontTx/>
              <a:buChar char="•"/>
            </a:pPr>
            <a:r>
              <a:rPr lang="en-US" altLang="en-US" sz="2400" smtClean="0">
                <a:solidFill>
                  <a:srgbClr val="DBD600"/>
                </a:solidFill>
                <a:latin typeface="Tahoma" pitchFamily="34" charset="0"/>
              </a:rPr>
              <a:t>   </a:t>
            </a:r>
            <a:r>
              <a:rPr lang="en-US" altLang="en-US" sz="2400" smtClean="0">
                <a:solidFill>
                  <a:srgbClr val="DBD600"/>
                </a:solidFill>
                <a:latin typeface="Arial" pitchFamily="34" charset="0"/>
              </a:rPr>
              <a:t>no specific data types (int, float, char)</a:t>
            </a:r>
          </a:p>
          <a:p>
            <a:pPr algn="l" eaLnBrk="1" hangingPunct="1"/>
            <a:r>
              <a:rPr lang="en-US" altLang="en-US" sz="1400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en-US" sz="1400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en-US" sz="14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#! /usr/bin/perl</a:t>
            </a:r>
            <a:endParaRPr lang="en-US" altLang="en-US" sz="1400" b="1" smtClean="0">
              <a:solidFill>
                <a:srgbClr val="DBD600"/>
              </a:solidFill>
              <a:cs typeface="Times New Roman" pitchFamily="18" charset="0"/>
            </a:endParaRPr>
          </a:p>
          <a:p>
            <a:pPr algn="l" eaLnBrk="1" hangingPunct="1"/>
            <a:r>
              <a:rPr lang="en-US" altLang="en-US" sz="14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altLang="en-US" sz="1400" b="1" smtClean="0">
              <a:solidFill>
                <a:srgbClr val="DBD600"/>
              </a:solidFill>
              <a:cs typeface="Times New Roman" pitchFamily="18" charset="0"/>
            </a:endParaRPr>
          </a:p>
          <a:p>
            <a:pPr algn="l" eaLnBrk="1" hangingPunct="1"/>
            <a:r>
              <a:rPr lang="en-US" altLang="en-US" sz="14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$food = "2-Piece Chicken";</a:t>
            </a:r>
            <a:endParaRPr lang="en-US" altLang="en-US" sz="1400" b="1" smtClean="0">
              <a:solidFill>
                <a:srgbClr val="DBD600"/>
              </a:solidFill>
              <a:cs typeface="Times New Roman" pitchFamily="18" charset="0"/>
            </a:endParaRPr>
          </a:p>
          <a:p>
            <a:pPr algn="l" eaLnBrk="1" hangingPunct="1"/>
            <a:r>
              <a:rPr lang="en-US" altLang="en-US" sz="14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$drink = "Pepsi";</a:t>
            </a:r>
            <a:endParaRPr lang="en-US" altLang="en-US" sz="1400" b="1" smtClean="0">
              <a:solidFill>
                <a:srgbClr val="DBD600"/>
              </a:solidFill>
              <a:cs typeface="Times New Roman" pitchFamily="18" charset="0"/>
            </a:endParaRPr>
          </a:p>
          <a:p>
            <a:pPr algn="l" eaLnBrk="1" hangingPunct="1"/>
            <a:r>
              <a:rPr lang="en-US" altLang="en-US" sz="14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altLang="en-US" sz="1400" b="1" smtClean="0">
              <a:solidFill>
                <a:srgbClr val="DBD600"/>
              </a:solidFill>
              <a:cs typeface="Times New Roman" pitchFamily="18" charset="0"/>
            </a:endParaRPr>
          </a:p>
          <a:p>
            <a:pPr algn="l" eaLnBrk="1" hangingPunct="1"/>
            <a:r>
              <a:rPr lang="en-US" altLang="en-US" sz="14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print "Food = $food\n";</a:t>
            </a:r>
            <a:endParaRPr lang="en-US" altLang="en-US" sz="1400" b="1" smtClean="0">
              <a:solidFill>
                <a:srgbClr val="DBD600"/>
              </a:solidFill>
              <a:cs typeface="Times New Roman" pitchFamily="18" charset="0"/>
            </a:endParaRPr>
          </a:p>
          <a:p>
            <a:pPr algn="l" eaLnBrk="1" hangingPunct="1"/>
            <a:r>
              <a:rPr lang="en-US" altLang="en-US" sz="14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print "Drink = $drink\n\n";</a:t>
            </a:r>
            <a:endParaRPr lang="en-US" altLang="en-US" sz="1400" b="1" smtClean="0">
              <a:solidFill>
                <a:srgbClr val="DBD600"/>
              </a:solidFill>
              <a:cs typeface="Times New Roman" pitchFamily="18" charset="0"/>
            </a:endParaRPr>
          </a:p>
          <a:p>
            <a:pPr algn="l" eaLnBrk="1" hangingPunct="1"/>
            <a:r>
              <a:rPr lang="en-US" altLang="en-US" sz="14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altLang="en-US" sz="1400" b="1" smtClean="0">
              <a:solidFill>
                <a:srgbClr val="DBD600"/>
              </a:solidFill>
              <a:cs typeface="Times New Roman" pitchFamily="18" charset="0"/>
            </a:endParaRPr>
          </a:p>
          <a:p>
            <a:pPr algn="l" eaLnBrk="1" hangingPunct="1"/>
            <a:r>
              <a:rPr lang="en-US" altLang="en-US" sz="14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$food = 4.59;</a:t>
            </a:r>
            <a:endParaRPr lang="en-US" altLang="en-US" sz="1400" b="1" smtClean="0">
              <a:solidFill>
                <a:srgbClr val="DBD600"/>
              </a:solidFill>
              <a:cs typeface="Times New Roman" pitchFamily="18" charset="0"/>
            </a:endParaRPr>
          </a:p>
          <a:p>
            <a:pPr algn="l" eaLnBrk="1" hangingPunct="1"/>
            <a:r>
              <a:rPr lang="en-US" altLang="en-US" sz="14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$drink = 1.7;</a:t>
            </a:r>
          </a:p>
          <a:p>
            <a:pPr algn="l" eaLnBrk="1" hangingPunct="1"/>
            <a:endParaRPr lang="en-US" altLang="en-US" sz="1400" b="1" smtClean="0">
              <a:solidFill>
                <a:srgbClr val="DBD600"/>
              </a:solidFill>
              <a:cs typeface="Times New Roman" pitchFamily="18" charset="0"/>
            </a:endParaRPr>
          </a:p>
          <a:p>
            <a:pPr algn="l" eaLnBrk="1" hangingPunct="1"/>
            <a:r>
              <a:rPr lang="en-US" altLang="en-US" sz="14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print "Food price= $food\n";</a:t>
            </a:r>
            <a:endParaRPr lang="en-US" altLang="en-US" sz="1400" b="1" smtClean="0">
              <a:solidFill>
                <a:srgbClr val="DBD600"/>
              </a:solidFill>
              <a:cs typeface="Times New Roman" pitchFamily="18" charset="0"/>
            </a:endParaRPr>
          </a:p>
          <a:p>
            <a:pPr algn="l" eaLnBrk="1" hangingPunct="1"/>
            <a:r>
              <a:rPr lang="en-US" altLang="en-US" sz="14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print "Drink price= $drink\n";</a:t>
            </a:r>
            <a:endParaRPr lang="en-US" altLang="en-US" sz="1400" b="1" smtClean="0">
              <a:solidFill>
                <a:srgbClr val="DBD600"/>
              </a:solidFill>
              <a:cs typeface="Times New Roman" pitchFamily="18" charset="0"/>
            </a:endParaRPr>
          </a:p>
          <a:p>
            <a:pPr algn="l" eaLnBrk="1" hangingPunct="1"/>
            <a:r>
              <a:rPr lang="en-US" altLang="en-US" sz="14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print "Total price= ", $drink + $food, "\n";</a:t>
            </a:r>
            <a:r>
              <a:rPr lang="en-US" altLang="en-US" sz="1400" smtClean="0">
                <a:solidFill>
                  <a:srgbClr val="DBD600"/>
                </a:solidFill>
              </a:rPr>
              <a:t> </a:t>
            </a:r>
          </a:p>
          <a:p>
            <a:pPr algn="l" eaLnBrk="1" hangingPunct="1"/>
            <a:endParaRPr lang="en-US" altLang="en-US" sz="1400" smtClean="0">
              <a:solidFill>
                <a:srgbClr val="DBD600"/>
              </a:solidFill>
            </a:endParaRP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-152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DBD600"/>
                </a:solidFill>
              </a:rPr>
              <a:t>Basic Perl Programming</a:t>
            </a:r>
          </a:p>
        </p:txBody>
      </p:sp>
      <p:sp>
        <p:nvSpPr>
          <p:cNvPr id="614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36CD953-7450-40A3-B017-F97E9E135C85}" type="slidenum">
              <a:rPr lang="en-US" altLang="en-US" sz="1400" smtClean="0"/>
              <a:pPr eaLnBrk="1" hangingPunct="1"/>
              <a:t>5</a:t>
            </a:fld>
            <a:endParaRPr lang="en-US" altLang="en-US" sz="140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676400"/>
            <a:ext cx="8001000" cy="4495800"/>
          </a:xfrm>
        </p:spPr>
        <p:txBody>
          <a:bodyPr/>
          <a:lstStyle/>
          <a:p>
            <a:pPr algn="l" eaLnBrk="1" hangingPunct="1"/>
            <a:r>
              <a:rPr lang="en-US" altLang="en-US" sz="2400" b="1" smtClean="0">
                <a:solidFill>
                  <a:srgbClr val="DBD600"/>
                </a:solidFill>
                <a:latin typeface="Arial" pitchFamily="34" charset="0"/>
                <a:cs typeface="Tahoma" pitchFamily="34" charset="0"/>
              </a:rPr>
              <a:t>Exercise 1:</a:t>
            </a:r>
            <a:endParaRPr lang="en-US" altLang="en-US" sz="2400" b="1" smtClean="0">
              <a:solidFill>
                <a:srgbClr val="DBD600"/>
              </a:solidFill>
              <a:latin typeface="Arial" pitchFamily="34" charset="0"/>
              <a:cs typeface="Times New Roman" pitchFamily="18" charset="0"/>
            </a:endParaRPr>
          </a:p>
          <a:p>
            <a:pPr algn="l" eaLnBrk="1" hangingPunct="1"/>
            <a:r>
              <a:rPr lang="en-US" altLang="en-US" sz="2400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altLang="en-US" sz="2400" smtClean="0">
              <a:solidFill>
                <a:srgbClr val="DBD600"/>
              </a:solidFill>
              <a:cs typeface="Times New Roman" pitchFamily="18" charset="0"/>
            </a:endParaRPr>
          </a:p>
          <a:p>
            <a:pPr algn="l" eaLnBrk="1" hangingPunct="1"/>
            <a:r>
              <a:rPr lang="en-US" altLang="en-US" sz="2400" smtClean="0">
                <a:solidFill>
                  <a:srgbClr val="DBD600"/>
                </a:solidFill>
                <a:latin typeface="Arial" pitchFamily="34" charset="0"/>
                <a:cs typeface="Arial" pitchFamily="34" charset="0"/>
              </a:rPr>
              <a:t>Write Perl script to ask student to enter name, e-mail, and course. The script will later print out all the information entered. </a:t>
            </a:r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DBD600"/>
                </a:solidFill>
              </a:rPr>
              <a:t>Basic Perl Programming</a:t>
            </a:r>
          </a:p>
        </p:txBody>
      </p:sp>
      <p:sp>
        <p:nvSpPr>
          <p:cNvPr id="717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AD17EED-ECBE-448D-8EDF-C4977A9195DD}" type="slidenum">
              <a:rPr lang="en-US" altLang="en-US" sz="1400" smtClean="0"/>
              <a:pPr eaLnBrk="1" hangingPunct="1"/>
              <a:t>6</a:t>
            </a:fld>
            <a:endParaRPr lang="en-US" altLang="en-US" sz="140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295400"/>
            <a:ext cx="7924800" cy="5410200"/>
          </a:xfrm>
        </p:spPr>
        <p:txBody>
          <a:bodyPr/>
          <a:lstStyle/>
          <a:p>
            <a:pPr algn="l" eaLnBrk="1" hangingPunct="1"/>
            <a:r>
              <a:rPr lang="en-US" altLang="en-US" sz="2400" b="1" smtClean="0">
                <a:solidFill>
                  <a:srgbClr val="DBD600"/>
                </a:solidFill>
                <a:latin typeface="Arial" pitchFamily="34" charset="0"/>
              </a:rPr>
              <a:t>Variable (Array)</a:t>
            </a:r>
          </a:p>
          <a:p>
            <a:pPr algn="l" eaLnBrk="1" hangingPunct="1"/>
            <a:endParaRPr lang="en-US" altLang="en-US" sz="2400" b="1" smtClean="0">
              <a:solidFill>
                <a:srgbClr val="DBD600"/>
              </a:solidFill>
              <a:latin typeface="Arial" pitchFamily="34" charset="0"/>
            </a:endParaRPr>
          </a:p>
          <a:p>
            <a:pPr algn="l" eaLnBrk="1" hangingPunct="1">
              <a:buFontTx/>
              <a:buChar char="•"/>
            </a:pPr>
            <a:r>
              <a:rPr lang="en-US" altLang="en-US" sz="2400" b="1" smtClean="0">
                <a:solidFill>
                  <a:srgbClr val="DBD600"/>
                </a:solidFill>
                <a:latin typeface="Arial" pitchFamily="34" charset="0"/>
              </a:rPr>
              <a:t>   </a:t>
            </a:r>
            <a:r>
              <a:rPr lang="en-US" altLang="en-US" sz="2400" smtClean="0">
                <a:solidFill>
                  <a:srgbClr val="DBD600"/>
                </a:solidFill>
                <a:latin typeface="Arial" pitchFamily="34" charset="0"/>
              </a:rPr>
              <a:t>preceded with ‘@’ sign</a:t>
            </a:r>
          </a:p>
          <a:p>
            <a:pPr algn="l" eaLnBrk="1" hangingPunct="1"/>
            <a:endParaRPr lang="en-US" altLang="en-US" sz="2400" b="1" smtClean="0">
              <a:solidFill>
                <a:srgbClr val="DBD600"/>
              </a:solidFill>
              <a:latin typeface="Arial" pitchFamily="34" charset="0"/>
            </a:endParaRPr>
          </a:p>
          <a:p>
            <a:pPr algn="l" eaLnBrk="1" hangingPunct="1">
              <a:buFontTx/>
              <a:buChar char="•"/>
            </a:pPr>
            <a:r>
              <a:rPr lang="en-US" altLang="en-US" sz="2400" b="1" smtClean="0">
                <a:solidFill>
                  <a:srgbClr val="DBD600"/>
                </a:solidFill>
                <a:latin typeface="Arial" pitchFamily="34" charset="0"/>
              </a:rPr>
              <a:t>   </a:t>
            </a:r>
            <a:r>
              <a:rPr lang="en-US" altLang="en-US" sz="2400" smtClean="0">
                <a:solidFill>
                  <a:srgbClr val="DBD600"/>
                </a:solidFill>
                <a:latin typeface="Arial" pitchFamily="34" charset="0"/>
              </a:rPr>
              <a:t>several ways to define array:</a:t>
            </a:r>
            <a:r>
              <a:rPr lang="en-US" altLang="en-US" sz="2400" b="1" smtClean="0">
                <a:solidFill>
                  <a:srgbClr val="DBD600"/>
                </a:solidFill>
                <a:latin typeface="Arial" pitchFamily="34" charset="0"/>
              </a:rPr>
              <a:t/>
            </a:r>
            <a:br>
              <a:rPr lang="en-US" altLang="en-US" sz="2400" b="1" smtClean="0">
                <a:solidFill>
                  <a:srgbClr val="DBD600"/>
                </a:solidFill>
                <a:latin typeface="Arial" pitchFamily="34" charset="0"/>
              </a:rPr>
            </a:br>
            <a:endParaRPr lang="en-US" altLang="en-US" sz="2400" b="1" smtClean="0">
              <a:solidFill>
                <a:srgbClr val="DBD600"/>
              </a:solidFill>
              <a:latin typeface="Arial" pitchFamily="34" charset="0"/>
            </a:endParaRPr>
          </a:p>
          <a:p>
            <a:pPr algn="l" eaLnBrk="1" hangingPunct="1"/>
            <a:r>
              <a:rPr lang="en-US" altLang="en-US" sz="18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@food = (“”);</a:t>
            </a:r>
            <a:endParaRPr lang="en-US" altLang="en-US" sz="1800" b="1" smtClean="0">
              <a:solidFill>
                <a:srgbClr val="DBD600"/>
              </a:solidFill>
              <a:latin typeface="Courier New" pitchFamily="49" charset="0"/>
              <a:cs typeface="Times New Roman" pitchFamily="18" charset="0"/>
            </a:endParaRPr>
          </a:p>
          <a:p>
            <a:pPr algn="l" eaLnBrk="1" hangingPunct="1"/>
            <a:r>
              <a:rPr lang="en-US" altLang="en-US" sz="18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$food[0] = “2-Piece Chickens”;</a:t>
            </a:r>
            <a:endParaRPr lang="en-US" altLang="en-US" sz="1800" b="1" smtClean="0">
              <a:solidFill>
                <a:srgbClr val="DBD600"/>
              </a:solidFill>
              <a:latin typeface="Courier New" pitchFamily="49" charset="0"/>
              <a:cs typeface="Times New Roman" pitchFamily="18" charset="0"/>
            </a:endParaRPr>
          </a:p>
          <a:p>
            <a:pPr algn="l" eaLnBrk="1" hangingPunct="1"/>
            <a:r>
              <a:rPr lang="en-US" altLang="en-US" sz="18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$food[1] = “Kentucky Nuggets (6 Pieces)”;</a:t>
            </a:r>
            <a:endParaRPr lang="en-US" altLang="en-US" sz="1800" b="1" smtClean="0">
              <a:solidFill>
                <a:srgbClr val="DBD600"/>
              </a:solidFill>
              <a:latin typeface="Courier New" pitchFamily="49" charset="0"/>
              <a:cs typeface="Times New Roman" pitchFamily="18" charset="0"/>
            </a:endParaRPr>
          </a:p>
          <a:p>
            <a:pPr algn="l" eaLnBrk="1" hangingPunct="1"/>
            <a:r>
              <a:rPr lang="en-US" altLang="en-US" sz="18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$food[2] = “Deli Burger”;</a:t>
            </a:r>
            <a:endParaRPr lang="en-US" altLang="en-US" sz="1800" b="1" smtClean="0">
              <a:solidFill>
                <a:srgbClr val="DBD600"/>
              </a:solidFill>
              <a:latin typeface="Courier New" pitchFamily="49" charset="0"/>
              <a:cs typeface="Times New Roman" pitchFamily="18" charset="0"/>
            </a:endParaRPr>
          </a:p>
          <a:p>
            <a:pPr algn="l" eaLnBrk="1" hangingPunct="1"/>
            <a:r>
              <a:rPr lang="en-US" altLang="en-US" sz="18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altLang="en-US" sz="1800" b="1" smtClean="0">
              <a:solidFill>
                <a:srgbClr val="DBD600"/>
              </a:solidFill>
              <a:latin typeface="Courier New" pitchFamily="49" charset="0"/>
              <a:cs typeface="Times New Roman" pitchFamily="18" charset="0"/>
            </a:endParaRPr>
          </a:p>
          <a:p>
            <a:pPr algn="l" eaLnBrk="1" hangingPunct="1"/>
            <a:r>
              <a:rPr lang="en-US" altLang="en-US" sz="18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@drink = (“Pepsi”, “Ice Lemon Tea”, “Orange Juice”);</a:t>
            </a:r>
            <a:r>
              <a:rPr lang="en-US" altLang="en-US" sz="2400" b="1" smtClean="0">
                <a:solidFill>
                  <a:srgbClr val="DBD600"/>
                </a:solidFill>
              </a:rPr>
              <a:t> </a:t>
            </a:r>
          </a:p>
          <a:p>
            <a:pPr algn="l" eaLnBrk="1" hangingPunct="1"/>
            <a:endParaRPr lang="en-US" altLang="en-US" sz="2400" b="1" smtClean="0">
              <a:solidFill>
                <a:srgbClr val="DBD600"/>
              </a:solidFill>
            </a:endParaRP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14400" y="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DBD600"/>
                </a:solidFill>
              </a:rPr>
              <a:t>Basic Perl Programming</a:t>
            </a:r>
          </a:p>
        </p:txBody>
      </p:sp>
      <p:sp>
        <p:nvSpPr>
          <p:cNvPr id="819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92EF65B-1D1F-4F24-B31B-CBE0F8C9A4BE}" type="slidenum">
              <a:rPr lang="en-US" altLang="en-US" sz="1400" smtClean="0"/>
              <a:pPr eaLnBrk="1" hangingPunct="1"/>
              <a:t>7</a:t>
            </a:fld>
            <a:endParaRPr lang="en-US" altLang="en-US" sz="140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295400"/>
            <a:ext cx="7924800" cy="5410200"/>
          </a:xfrm>
          <a:noFill/>
        </p:spPr>
        <p:txBody>
          <a:bodyPr/>
          <a:lstStyle/>
          <a:p>
            <a:pPr algn="l" eaLnBrk="1" hangingPunct="1"/>
            <a:r>
              <a:rPr lang="en-US" altLang="en-US" sz="2400" b="1" smtClean="0">
                <a:solidFill>
                  <a:srgbClr val="DBD600"/>
                </a:solidFill>
                <a:latin typeface="Arial" pitchFamily="34" charset="0"/>
              </a:rPr>
              <a:t>Variable (Array)</a:t>
            </a:r>
          </a:p>
          <a:p>
            <a:pPr algn="l" eaLnBrk="1" hangingPunct="1"/>
            <a:endParaRPr lang="en-US" altLang="en-US" sz="2400" b="1" smtClean="0">
              <a:solidFill>
                <a:srgbClr val="DBD600"/>
              </a:solidFill>
              <a:latin typeface="Arial" pitchFamily="34" charset="0"/>
            </a:endParaRPr>
          </a:p>
          <a:p>
            <a:pPr algn="l" eaLnBrk="1" hangingPunct="1">
              <a:buFontTx/>
              <a:buChar char="•"/>
            </a:pPr>
            <a:r>
              <a:rPr lang="en-US" altLang="en-US" sz="2400" b="1" smtClean="0">
                <a:solidFill>
                  <a:srgbClr val="DBD600"/>
                </a:solidFill>
                <a:latin typeface="Arial" pitchFamily="34" charset="0"/>
              </a:rPr>
              <a:t>   </a:t>
            </a:r>
            <a:r>
              <a:rPr lang="en-US" altLang="en-US" sz="2400" smtClean="0">
                <a:solidFill>
                  <a:srgbClr val="DBD600"/>
                </a:solidFill>
                <a:latin typeface="Arial" pitchFamily="34" charset="0"/>
              </a:rPr>
              <a:t>syntax to get an array element:</a:t>
            </a:r>
            <a:r>
              <a:rPr lang="en-US" altLang="en-US" sz="2400" b="1" smtClean="0">
                <a:solidFill>
                  <a:srgbClr val="DBD600"/>
                </a:solidFill>
                <a:latin typeface="Arial" pitchFamily="34" charset="0"/>
              </a:rPr>
              <a:t/>
            </a:r>
            <a:br>
              <a:rPr lang="en-US" altLang="en-US" sz="2400" b="1" smtClean="0">
                <a:solidFill>
                  <a:srgbClr val="DBD600"/>
                </a:solidFill>
                <a:latin typeface="Arial" pitchFamily="34" charset="0"/>
              </a:rPr>
            </a:br>
            <a:r>
              <a:rPr lang="en-US" altLang="en-US" sz="2400" b="1" smtClean="0">
                <a:solidFill>
                  <a:srgbClr val="DBD600"/>
                </a:solidFill>
                <a:latin typeface="Arial" pitchFamily="34" charset="0"/>
              </a:rPr>
              <a:t/>
            </a:r>
            <a:br>
              <a:rPr lang="en-US" altLang="en-US" sz="2400" b="1" smtClean="0">
                <a:solidFill>
                  <a:srgbClr val="DBD600"/>
                </a:solidFill>
                <a:latin typeface="Arial" pitchFamily="34" charset="0"/>
              </a:rPr>
            </a:br>
            <a:r>
              <a:rPr lang="en-US" altLang="en-US" sz="2400" b="1" smtClean="0">
                <a:solidFill>
                  <a:srgbClr val="DBD600"/>
                </a:solidFill>
                <a:latin typeface="Arial" pitchFamily="34" charset="0"/>
              </a:rPr>
              <a:t>    </a:t>
            </a:r>
            <a:r>
              <a:rPr lang="en-US" altLang="en-US" sz="1800" b="1" smtClean="0">
                <a:solidFill>
                  <a:srgbClr val="DBD600"/>
                </a:solidFill>
                <a:latin typeface="Arial" pitchFamily="34" charset="0"/>
                <a:cs typeface="Times New Roman" pitchFamily="18" charset="0"/>
              </a:rPr>
              <a:t>$</a:t>
            </a:r>
            <a:r>
              <a:rPr lang="en-US" altLang="en-US" sz="1800" b="1" i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array_variable_name</a:t>
            </a:r>
            <a:r>
              <a:rPr lang="en-US" altLang="en-US" sz="18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en-US" sz="1800" b="1" i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index_value</a:t>
            </a:r>
            <a:r>
              <a:rPr lang="en-US" altLang="en-US" sz="18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];</a:t>
            </a:r>
            <a:r>
              <a:rPr lang="en-US" altLang="en-US" sz="2400" b="1" smtClean="0">
                <a:solidFill>
                  <a:srgbClr val="DBD600"/>
                </a:solidFill>
                <a:latin typeface="Arial" pitchFamily="34" charset="0"/>
              </a:rPr>
              <a:t> </a:t>
            </a:r>
          </a:p>
          <a:p>
            <a:pPr algn="l" eaLnBrk="1" hangingPunct="1"/>
            <a:endParaRPr lang="en-US" altLang="en-US" sz="2400" b="1" smtClean="0">
              <a:solidFill>
                <a:srgbClr val="DBD600"/>
              </a:solidFill>
              <a:latin typeface="Arial" pitchFamily="34" charset="0"/>
            </a:endParaRPr>
          </a:p>
          <a:p>
            <a:pPr algn="l" eaLnBrk="1" hangingPunct="1">
              <a:buFontTx/>
              <a:buChar char="•"/>
            </a:pPr>
            <a:r>
              <a:rPr lang="en-US" altLang="en-US" sz="2400" smtClean="0">
                <a:solidFill>
                  <a:srgbClr val="DBD600"/>
                </a:solidFill>
                <a:latin typeface="Tahoma" pitchFamily="34" charset="0"/>
                <a:cs typeface="Tahoma" pitchFamily="34" charset="0"/>
              </a:rPr>
              <a:t>   </a:t>
            </a:r>
            <a:r>
              <a:rPr lang="en-US" altLang="en-US" sz="2400" smtClean="0">
                <a:solidFill>
                  <a:srgbClr val="DBD600"/>
                </a:solidFill>
                <a:latin typeface="Arial" pitchFamily="34" charset="0"/>
                <a:cs typeface="Tahoma" pitchFamily="34" charset="0"/>
              </a:rPr>
              <a:t>retrieve the number of item and length of index of </a:t>
            </a:r>
            <a:br>
              <a:rPr lang="en-US" altLang="en-US" sz="2400" smtClean="0">
                <a:solidFill>
                  <a:srgbClr val="DBD600"/>
                </a:solidFill>
                <a:latin typeface="Arial" pitchFamily="34" charset="0"/>
                <a:cs typeface="Tahoma" pitchFamily="34" charset="0"/>
              </a:rPr>
            </a:br>
            <a:r>
              <a:rPr lang="en-US" altLang="en-US" sz="2400" smtClean="0">
                <a:solidFill>
                  <a:srgbClr val="DBD600"/>
                </a:solidFill>
                <a:latin typeface="Arial" pitchFamily="34" charset="0"/>
                <a:cs typeface="Tahoma" pitchFamily="34" charset="0"/>
              </a:rPr>
              <a:t>     array variable</a:t>
            </a:r>
            <a:r>
              <a:rPr lang="en-US" altLang="en-US" sz="2400" smtClean="0">
                <a:solidFill>
                  <a:srgbClr val="DBD600"/>
                </a:solidFill>
                <a:latin typeface="Arial" pitchFamily="34" charset="0"/>
              </a:rPr>
              <a:t>:</a:t>
            </a:r>
          </a:p>
          <a:p>
            <a:pPr algn="l" eaLnBrk="1" hangingPunct="1"/>
            <a:endParaRPr lang="en-US" altLang="en-US" sz="1600" b="1" smtClean="0">
              <a:solidFill>
                <a:srgbClr val="DBD600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altLang="en-US" sz="16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   $items = @drink  # $ items will get the value of 3</a:t>
            </a:r>
            <a:endParaRPr lang="en-US" altLang="en-US" sz="1600" b="1" smtClean="0">
              <a:solidFill>
                <a:srgbClr val="DBD600"/>
              </a:solidFill>
              <a:latin typeface="Courier New" pitchFamily="49" charset="0"/>
              <a:cs typeface="Times New Roman" pitchFamily="18" charset="0"/>
            </a:endParaRPr>
          </a:p>
          <a:p>
            <a:pPr algn="l" eaLnBrk="1" hangingPunct="1"/>
            <a:r>
              <a:rPr lang="en-US" altLang="en-US" sz="16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   $length = </a:t>
            </a:r>
            <a:r>
              <a:rPr lang="en-US" altLang="en-US" sz="1600" b="1" smtClean="0">
                <a:solidFill>
                  <a:srgbClr val="DC0000"/>
                </a:solidFill>
                <a:latin typeface="Courier New" pitchFamily="49" charset="0"/>
                <a:cs typeface="Courier New" pitchFamily="49" charset="0"/>
              </a:rPr>
              <a:t>$#</a:t>
            </a:r>
            <a:r>
              <a:rPr lang="en-US" altLang="en-US" sz="16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drink  # $length will get the value of 2</a:t>
            </a:r>
            <a:r>
              <a:rPr lang="en-US" altLang="en-US" sz="2400" smtClean="0">
                <a:solidFill>
                  <a:srgbClr val="DBD600"/>
                </a:solidFill>
                <a:latin typeface="Tahoma" pitchFamily="34" charset="0"/>
              </a:rPr>
              <a:t> </a:t>
            </a:r>
          </a:p>
        </p:txBody>
      </p:sp>
      <p:sp>
        <p:nvSpPr>
          <p:cNvPr id="9219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14400" y="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DBD600"/>
                </a:solidFill>
              </a:rPr>
              <a:t>Basic Perl Programming</a:t>
            </a: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2389A5D-E5E0-46D1-A4B5-27CC7275A0E7}" type="slidenum">
              <a:rPr lang="en-US" altLang="en-US" sz="1400" smtClean="0"/>
              <a:pPr eaLnBrk="1" hangingPunct="1"/>
              <a:t>8</a:t>
            </a:fld>
            <a:endParaRPr lang="en-US" altLang="en-US" sz="140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DBD600"/>
                </a:solidFill>
              </a:rPr>
              <a:t>Basic Perl Programming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295400"/>
            <a:ext cx="7924800" cy="5410200"/>
          </a:xfrm>
          <a:noFill/>
        </p:spPr>
        <p:txBody>
          <a:bodyPr/>
          <a:lstStyle/>
          <a:p>
            <a:pPr algn="l" eaLnBrk="1" hangingPunct="1"/>
            <a:r>
              <a:rPr lang="en-US" altLang="en-US" sz="2400" b="1" smtClean="0">
                <a:solidFill>
                  <a:srgbClr val="DBD600"/>
                </a:solidFill>
                <a:latin typeface="Arial" pitchFamily="34" charset="0"/>
              </a:rPr>
              <a:t>Variable (Array)</a:t>
            </a:r>
          </a:p>
          <a:p>
            <a:pPr algn="l" eaLnBrk="1" hangingPunct="1"/>
            <a:endParaRPr lang="en-US" altLang="en-US" sz="2400" b="1" smtClean="0">
              <a:solidFill>
                <a:srgbClr val="DBD600"/>
              </a:solidFill>
              <a:latin typeface="Arial" pitchFamily="34" charset="0"/>
            </a:endParaRPr>
          </a:p>
          <a:p>
            <a:pPr algn="l" eaLnBrk="1" hangingPunct="1">
              <a:buFontTx/>
              <a:buChar char="•"/>
            </a:pPr>
            <a:r>
              <a:rPr lang="en-US" altLang="en-US" sz="2400" b="1" smtClean="0">
                <a:solidFill>
                  <a:srgbClr val="DBD600"/>
                </a:solidFill>
                <a:latin typeface="Arial" pitchFamily="34" charset="0"/>
              </a:rPr>
              <a:t>   </a:t>
            </a:r>
            <a:r>
              <a:rPr lang="en-US" altLang="en-US" sz="2400" smtClean="0">
                <a:solidFill>
                  <a:srgbClr val="DBD600"/>
                </a:solidFill>
                <a:latin typeface="Tahoma" pitchFamily="34" charset="0"/>
                <a:cs typeface="Tahoma" pitchFamily="34" charset="0"/>
              </a:rPr>
              <a:t>define and assign a value of array variable using</a:t>
            </a:r>
            <a:br>
              <a:rPr lang="en-US" altLang="en-US" sz="2400" smtClean="0">
                <a:solidFill>
                  <a:srgbClr val="DBD600"/>
                </a:solidFill>
                <a:latin typeface="Tahoma" pitchFamily="34" charset="0"/>
                <a:cs typeface="Tahoma" pitchFamily="34" charset="0"/>
              </a:rPr>
            </a:br>
            <a:r>
              <a:rPr lang="en-US" altLang="en-US" sz="2400" smtClean="0">
                <a:solidFill>
                  <a:srgbClr val="DBD600"/>
                </a:solidFill>
                <a:latin typeface="Tahoma" pitchFamily="34" charset="0"/>
                <a:cs typeface="Tahoma" pitchFamily="34" charset="0"/>
              </a:rPr>
              <a:t>    split function</a:t>
            </a:r>
            <a:r>
              <a:rPr lang="en-US" altLang="en-US" sz="2400" smtClean="0">
                <a:solidFill>
                  <a:srgbClr val="DBD600"/>
                </a:solidFill>
                <a:latin typeface="Arial" pitchFamily="34" charset="0"/>
              </a:rPr>
              <a:t> </a:t>
            </a:r>
            <a:r>
              <a:rPr lang="en-US" altLang="en-US" sz="2400" b="1" smtClean="0">
                <a:solidFill>
                  <a:srgbClr val="DBD600"/>
                </a:solidFill>
                <a:latin typeface="Arial" pitchFamily="34" charset="0"/>
              </a:rPr>
              <a:t/>
            </a:r>
            <a:br>
              <a:rPr lang="en-US" altLang="en-US" sz="2400" b="1" smtClean="0">
                <a:solidFill>
                  <a:srgbClr val="DBD600"/>
                </a:solidFill>
                <a:latin typeface="Arial" pitchFamily="34" charset="0"/>
              </a:rPr>
            </a:br>
            <a:endParaRPr lang="en-US" altLang="en-US" sz="2400" b="1" smtClean="0">
              <a:solidFill>
                <a:srgbClr val="DBD600"/>
              </a:solidFill>
              <a:latin typeface="Arial" pitchFamily="34" charset="0"/>
            </a:endParaRPr>
          </a:p>
          <a:p>
            <a:pPr algn="l" eaLnBrk="1" hangingPunct="1"/>
            <a:r>
              <a:rPr lang="en-US" altLang="en-US" sz="20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$f_price = “4.59 3.99 2.00”;</a:t>
            </a:r>
            <a:endParaRPr lang="en-US" altLang="en-US" sz="2000" b="1" smtClean="0">
              <a:solidFill>
                <a:srgbClr val="DBD600"/>
              </a:solidFill>
              <a:latin typeface="Courier New" pitchFamily="49" charset="0"/>
              <a:cs typeface="Times New Roman" pitchFamily="18" charset="0"/>
            </a:endParaRPr>
          </a:p>
          <a:p>
            <a:pPr algn="l" eaLnBrk="1" hangingPunct="1"/>
            <a:r>
              <a:rPr lang="en-US" altLang="en-US" sz="20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@food_price = split(/ /, $f_price);</a:t>
            </a:r>
            <a:endParaRPr lang="en-US" altLang="en-US" sz="2000" b="1" smtClean="0">
              <a:solidFill>
                <a:srgbClr val="DBD600"/>
              </a:solidFill>
              <a:latin typeface="Courier New" pitchFamily="49" charset="0"/>
              <a:cs typeface="Times New Roman" pitchFamily="18" charset="0"/>
            </a:endParaRPr>
          </a:p>
          <a:p>
            <a:pPr algn="l" eaLnBrk="1" hangingPunct="1"/>
            <a:r>
              <a:rPr lang="en-US" altLang="en-US" sz="20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altLang="en-US" sz="2000" b="1" smtClean="0">
              <a:solidFill>
                <a:srgbClr val="DBD600"/>
              </a:solidFill>
              <a:latin typeface="Courier New" pitchFamily="49" charset="0"/>
              <a:cs typeface="Times New Roman" pitchFamily="18" charset="0"/>
            </a:endParaRPr>
          </a:p>
          <a:p>
            <a:pPr algn="l" eaLnBrk="1" hangingPunct="1"/>
            <a:r>
              <a:rPr lang="en-US" altLang="en-US" sz="2000" b="1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@drink_price = split(/:/, “1.70:2.20:2.20”);</a:t>
            </a:r>
            <a:r>
              <a:rPr lang="en-US" altLang="en-US" sz="2000" smtClean="0">
                <a:solidFill>
                  <a:srgbClr val="DBD6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1024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81F417A-B9D7-4B8E-BDB7-FF89B449C7BE}" type="slidenum">
              <a:rPr lang="en-US" altLang="en-US" sz="1400" smtClean="0"/>
              <a:pPr eaLnBrk="1" hangingPunct="1"/>
              <a:t>9</a:t>
            </a:fld>
            <a:endParaRPr lang="en-US" altLang="en-US" sz="140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</TotalTime>
  <Words>1374</Words>
  <Application>Microsoft Office PowerPoint</Application>
  <PresentationFormat>On-screen Show (4:3)</PresentationFormat>
  <Paragraphs>617</Paragraphs>
  <Slides>48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Times New Roman</vt:lpstr>
      <vt:lpstr>Arial</vt:lpstr>
      <vt:lpstr>Calibri</vt:lpstr>
      <vt:lpstr>Tahoma</vt:lpstr>
      <vt:lpstr>Courier New</vt:lpstr>
      <vt:lpstr>Default Design</vt:lpstr>
      <vt:lpstr>Basic Perl Programming</vt:lpstr>
      <vt:lpstr>Getting Perl</vt:lpstr>
      <vt:lpstr>Basic Perl Programming</vt:lpstr>
      <vt:lpstr>Basic Perl Programming</vt:lpstr>
      <vt:lpstr>Basic Perl Programming</vt:lpstr>
      <vt:lpstr>Basic Perl Programming</vt:lpstr>
      <vt:lpstr>Basic Perl Programming</vt:lpstr>
      <vt:lpstr>Basic Perl Programming</vt:lpstr>
      <vt:lpstr>Basic Perl Programming</vt:lpstr>
      <vt:lpstr>Basic Perl Programming</vt:lpstr>
      <vt:lpstr>Basic Perl Programming</vt:lpstr>
      <vt:lpstr>PowerPoint Presentation</vt:lpstr>
      <vt:lpstr>Basic Perl Programming</vt:lpstr>
      <vt:lpstr>Basic Perl Programming</vt:lpstr>
      <vt:lpstr>PowerPoint Presentation</vt:lpstr>
      <vt:lpstr>PowerPoint Presentation</vt:lpstr>
      <vt:lpstr>Basic Perl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Perl Programming</vt:lpstr>
      <vt:lpstr>Basic Perl Programming</vt:lpstr>
      <vt:lpstr>PowerPoint Presentation</vt:lpstr>
      <vt:lpstr>Basic Perl Programming</vt:lpstr>
      <vt:lpstr>Basic Perl Programming</vt:lpstr>
      <vt:lpstr>Basic Perl Programming</vt:lpstr>
      <vt:lpstr>Basic Perl Programming</vt:lpstr>
      <vt:lpstr>Basic Perl Programming</vt:lpstr>
      <vt:lpstr>Basic Perl Programming</vt:lpstr>
      <vt:lpstr>Basic Perl Programming</vt:lpstr>
      <vt:lpstr>Basic Perl Programming</vt:lpstr>
      <vt:lpstr>Basic Perl Programming</vt:lpstr>
      <vt:lpstr>Basic Perl Programming</vt:lpstr>
      <vt:lpstr>Basic Perl Programming</vt:lpstr>
      <vt:lpstr>Basic Perl Programming</vt:lpstr>
      <vt:lpstr>Basic Perl Programming</vt:lpstr>
      <vt:lpstr>Basic Perl Programming</vt:lpstr>
      <vt:lpstr>Basic Perl Programming</vt:lpstr>
      <vt:lpstr>Basic Perl Programming</vt:lpstr>
      <vt:lpstr>Basic Perl Programming</vt:lpstr>
      <vt:lpstr>Basic Perl Programming</vt:lpstr>
      <vt:lpstr>Basic Perl Programming</vt:lpstr>
      <vt:lpstr>Basic Perl Programming</vt:lpstr>
      <vt:lpstr>Basic Perl Programming</vt:lpstr>
      <vt:lpstr>Basic Perl Programming</vt:lpstr>
      <vt:lpstr>Basic Perl Programming</vt:lpstr>
    </vt:vector>
  </TitlesOfParts>
  <Company>FSKSM UTM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Perl Programming</dc:title>
  <cp:lastModifiedBy>rtjones</cp:lastModifiedBy>
  <cp:revision>186</cp:revision>
  <dcterms:created xsi:type="dcterms:W3CDTF">2003-07-09T06:37:22Z</dcterms:created>
  <dcterms:modified xsi:type="dcterms:W3CDTF">2015-10-27T12:45:45Z</dcterms:modified>
</cp:coreProperties>
</file>