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77" r:id="rId4"/>
    <p:sldId id="276" r:id="rId5"/>
    <p:sldId id="284" r:id="rId6"/>
    <p:sldId id="285" r:id="rId7"/>
    <p:sldId id="278" r:id="rId8"/>
    <p:sldId id="279" r:id="rId9"/>
    <p:sldId id="257" r:id="rId10"/>
    <p:sldId id="261" r:id="rId11"/>
    <p:sldId id="260" r:id="rId12"/>
    <p:sldId id="263" r:id="rId13"/>
    <p:sldId id="258" r:id="rId14"/>
    <p:sldId id="259" r:id="rId15"/>
    <p:sldId id="262" r:id="rId16"/>
    <p:sldId id="264" r:id="rId17"/>
    <p:sldId id="265" r:id="rId18"/>
    <p:sldId id="266" r:id="rId19"/>
    <p:sldId id="267" r:id="rId20"/>
    <p:sldId id="280" r:id="rId21"/>
    <p:sldId id="281" r:id="rId22"/>
    <p:sldId id="282" r:id="rId23"/>
    <p:sldId id="269" r:id="rId24"/>
    <p:sldId id="270" r:id="rId25"/>
    <p:sldId id="275" r:id="rId26"/>
    <p:sldId id="271" r:id="rId27"/>
    <p:sldId id="272" r:id="rId28"/>
    <p:sldId id="273" r:id="rId29"/>
    <p:sldId id="274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39" d="100"/>
          <a:sy n="139" d="100"/>
        </p:scale>
        <p:origin x="-83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17F21-E764-4979-BB73-B0CC35132FE1}" type="datetime1">
              <a:rPr lang="en-US" altLang="en-US"/>
              <a:pPr/>
              <a:t>10/8/2015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45600-75C5-44AC-BE69-BFCA1C62B1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D39835-23B9-49C6-8840-DB208166F9B1}" type="datetime1">
              <a:rPr lang="en-US" altLang="en-US"/>
              <a:pPr/>
              <a:t>10/8/2015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FF8D9-977F-4688-A704-6E3A9A917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99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8E00A-AED8-4A9E-98DE-06FBDABE69A4}" type="datetime1">
              <a:rPr lang="en-US" altLang="en-US"/>
              <a:pPr/>
              <a:t>10/8/2015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36925-3B81-43F1-A5E1-73C4607E4F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9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FCAA2-3161-410F-ABD3-BB014FF76A6B}" type="datetime1">
              <a:rPr lang="en-US" altLang="en-US"/>
              <a:pPr/>
              <a:t>10/8/2015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A1ABF-DCDE-4E33-BB17-A431B554C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8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7CCE1-EE3A-4201-B587-8AD827AABA6B}" type="datetime1">
              <a:rPr lang="en-US" altLang="en-US"/>
              <a:pPr/>
              <a:t>10/8/2015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99CF3-7829-4304-941E-0C1560EFEA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4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0450B-4984-4D23-A766-CECB432DB9C8}" type="datetime1">
              <a:rPr lang="en-US" altLang="en-US"/>
              <a:pPr/>
              <a:t>10/8/2015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1B5B0-3BF6-4581-B694-05478770DA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42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072EA8-68A7-49BB-8027-88818806E87C}" type="datetime1">
              <a:rPr lang="en-US" altLang="en-US"/>
              <a:pPr/>
              <a:t>10/8/2015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95051-577C-4413-8ADF-E8FE9E6D1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0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9E34EF-19E8-4B76-9B88-F21B2EDCFD0B}" type="datetime1">
              <a:rPr lang="en-US" altLang="en-US"/>
              <a:pPr/>
              <a:t>10/8/2015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583C7-D34E-4F5C-9D72-4FA57E78E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60D5D0-3A8D-4F16-916E-EC698330A34D}" type="datetime1">
              <a:rPr lang="en-US" altLang="en-US"/>
              <a:pPr/>
              <a:t>10/8/2015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507E8-665E-4595-90E1-65C68966B7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60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2235E8-9C86-404F-AB72-594E85EF9E2C}" type="datetime1">
              <a:rPr lang="en-US" altLang="en-US"/>
              <a:pPr/>
              <a:t>10/8/2015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8E5FB-64C4-417D-B6A3-BFA631578A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07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FE025F-90C7-4939-99AE-8C73428DE3B6}" type="datetime1">
              <a:rPr lang="en-US" altLang="en-US"/>
              <a:pPr/>
              <a:t>10/8/2015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6C85A-AB1E-4283-A42C-F17108A256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74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36D88C6C-273D-470A-8D56-A64625F5E045}" type="datetime1">
              <a:rPr lang="en-US" altLang="en-US"/>
              <a:pPr/>
              <a:t>10/8/2015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B4EB0C-17A6-4399-A5D6-CCEC370C8C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Dovecot IMAP Server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898989"/>
                </a:solidFill>
              </a:rPr>
              <a:t>Timo</a:t>
            </a:r>
            <a:r>
              <a:rPr lang="en-US" altLang="en-US" dirty="0" smtClean="0">
                <a:solidFill>
                  <a:srgbClr val="898989"/>
                </a:solidFill>
              </a:rPr>
              <a:t> </a:t>
            </a:r>
            <a:r>
              <a:rPr lang="en-US" altLang="en-US" dirty="0" err="1" smtClean="0">
                <a:solidFill>
                  <a:srgbClr val="898989"/>
                </a:solidFill>
              </a:rPr>
              <a:t>Sirainen</a:t>
            </a:r>
            <a:endParaRPr lang="en-US" altLang="en-US" dirty="0" smtClean="0">
              <a:solidFill>
                <a:srgbClr val="898989"/>
              </a:solidFill>
            </a:endParaRPr>
          </a:p>
          <a:p>
            <a:pPr eaLnBrk="1" hangingPunct="1"/>
            <a:r>
              <a:rPr lang="en-US" altLang="en-US" smtClean="0">
                <a:solidFill>
                  <a:srgbClr val="898989"/>
                </a:solidFill>
              </a:rPr>
              <a:t>August 2008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371600" y="3416300"/>
            <a:ext cx="6400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2800"/>
              <a:t>http://www.dovecot.org/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Dovecot’s IMAP Extensions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v1.0: SASL-IR </a:t>
            </a:r>
            <a:r>
              <a:rPr lang="en-US" altLang="en-US" b="1" smtClean="0"/>
              <a:t>SORT THREAD=REFERENCES </a:t>
            </a:r>
            <a:r>
              <a:rPr lang="en-US" altLang="en-US" smtClean="0"/>
              <a:t>MULTIAPPEND UNSELECT LITERAL+ </a:t>
            </a:r>
            <a:r>
              <a:rPr lang="en-US" altLang="en-US" b="1" smtClean="0"/>
              <a:t>IDLE </a:t>
            </a:r>
            <a:r>
              <a:rPr lang="en-US" altLang="en-US" smtClean="0"/>
              <a:t>CHILDREN NAMESPACE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v1.1: </a:t>
            </a:r>
            <a:r>
              <a:rPr lang="en-US" altLang="en-US" b="1" smtClean="0"/>
              <a:t>UIDPLUS </a:t>
            </a:r>
            <a:r>
              <a:rPr lang="en-US" altLang="en-US" smtClean="0"/>
              <a:t>LIST-EXTENDED </a:t>
            </a:r>
            <a:r>
              <a:rPr lang="en-US" altLang="en-US" b="1" smtClean="0"/>
              <a:t>I18NLEVEL=1 </a:t>
            </a:r>
            <a:r>
              <a:rPr lang="en-US" altLang="en-US" smtClean="0"/>
              <a:t>STATUS-IN-LIST (draft)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v1.2: CONDSTORE </a:t>
            </a:r>
            <a:r>
              <a:rPr lang="en-US" altLang="en-US" b="1" smtClean="0"/>
              <a:t>QRESYNC </a:t>
            </a:r>
            <a:r>
              <a:rPr lang="en-US" altLang="en-US" smtClean="0"/>
              <a:t>WITHIN ID SEARCHRES SEARCH=INTHREAD ESEARCH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Future: Lemonade extensions (CATENATE, URLAUTH, NOTIFY, ..)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ImapTest IMAP server tester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Written originally for Dovecot stress testing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Found a lot of crashes, hangs and mailbox corruption on other IMAP servers as well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Tests IMAP server compliance with static tests and dynamic random stress testing.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Dovecot is currently the only IMAP server that fully passes all of ImapTest tests.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Most other servers fail in many different ways.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“Professional” IMAP servers from large companies are among the worst.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http://imapwiki.org/ImapTest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IMAP Server Performance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Difficult to benchmark</a:t>
            </a:r>
          </a:p>
          <a:p>
            <a:pPr eaLnBrk="1" hangingPunct="1"/>
            <a:r>
              <a:rPr lang="en-US" altLang="en-US" smtClean="0"/>
              <a:t>Depends a lot on clients (online vs. offline – more on next slides)</a:t>
            </a:r>
          </a:p>
          <a:p>
            <a:pPr eaLnBrk="1" hangingPunct="1"/>
            <a:r>
              <a:rPr lang="en-US" altLang="en-US" smtClean="0"/>
              <a:t>What data to index/cache?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Offline clients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Typically downloads the newly seen messages’ bodies once  and caches them locally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Often can be configured to download immediately vs. download when reading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Some use server side searches (Thunderbird) and some don’t (Outlook – if some messages haven’t been downloaded, those aren’t searched)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Usually also fetch messages’ metadata once (headers, received date)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Caching may help, but not that much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Online clients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Webmails often keep asking for the same information over and over and over again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Pine and some webmails cache what they’ve already seen, but not permanently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Mutt (without local cache) and some others fetch all messages’ metadata every time when opening a mailbox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Caching is very useful, but different clients want different metadata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Dovecot Cache File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Dynamic: caches only what clients want.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Specific message headers (From:, Subject:, etc)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Message MIME structure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Message sent / received date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Caching decisions for each field: “no”, “temporary”, “permanent”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Unused fields dropped after a month.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Cached data never changes (IMAP guarantees)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Cache file gets “compressed” once in a while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Often about 10-20% of mailbox size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Dovecot Index Files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6075363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b="1" smtClean="0"/>
              <a:t>dovecot.index </a:t>
            </a:r>
            <a:r>
              <a:rPr lang="en-US" altLang="en-US" smtClean="0"/>
              <a:t>contains current metadata</a:t>
            </a:r>
          </a:p>
          <a:p>
            <a:pPr lvl="1" eaLnBrk="1" hangingPunct="1"/>
            <a:r>
              <a:rPr lang="en-US" altLang="en-US" smtClean="0"/>
              <a:t>Fixed size records only, one per message</a:t>
            </a:r>
          </a:p>
          <a:p>
            <a:pPr lvl="1" eaLnBrk="1" hangingPunct="1"/>
            <a:r>
              <a:rPr lang="en-US" altLang="en-US" smtClean="0"/>
              <a:t>IMAP Unique ID number (</a:t>
            </a:r>
            <a:r>
              <a:rPr lang="en-US" altLang="en-US" b="1" smtClean="0"/>
              <a:t>UID</a:t>
            </a:r>
            <a:r>
              <a:rPr lang="en-US" altLang="en-US" smtClean="0"/>
              <a:t>) identifies messages</a:t>
            </a:r>
          </a:p>
          <a:p>
            <a:pPr lvl="1" eaLnBrk="1" hangingPunct="1"/>
            <a:r>
              <a:rPr lang="en-US" altLang="en-US" smtClean="0"/>
              <a:t>Flags (\Seen, \Answered, etc.)</a:t>
            </a:r>
          </a:p>
          <a:p>
            <a:pPr lvl="1" eaLnBrk="1" hangingPunct="1"/>
            <a:r>
              <a:rPr lang="en-US" altLang="en-US" smtClean="0"/>
              <a:t>Keywords (aka. tags, labels,custom flags) as a bitmask (optimized for few keywords)</a:t>
            </a:r>
          </a:p>
          <a:p>
            <a:pPr lvl="1" eaLnBrk="1" hangingPunct="1"/>
            <a:r>
              <a:rPr lang="en-US" altLang="en-US" smtClean="0"/>
              <a:t>Extension data: mbox file offsets, cache file offsets, modseq number (v1.2 CONDSTORE), etc.</a:t>
            </a:r>
          </a:p>
          <a:p>
            <a:pPr eaLnBrk="1" hangingPunct="1"/>
            <a:r>
              <a:rPr lang="en-US" altLang="en-US" smtClean="0"/>
              <a:t>Lazily created/updated since v1.1</a:t>
            </a:r>
          </a:p>
          <a:p>
            <a:pPr lvl="1" eaLnBrk="1" hangingPunct="1"/>
            <a:r>
              <a:rPr lang="en-US" altLang="en-US" b="1" smtClean="0"/>
              <a:t>dovecot.index.log </a:t>
            </a:r>
            <a:r>
              <a:rPr lang="en-US" altLang="en-US" smtClean="0"/>
              <a:t>has all the latest changes. </a:t>
            </a:r>
            <a:r>
              <a:rPr lang="en-US" altLang="en-US" b="1" smtClean="0"/>
              <a:t>dovecot.index </a:t>
            </a:r>
            <a:r>
              <a:rPr lang="en-US" altLang="en-US" smtClean="0"/>
              <a:t>is updated after 1 kB of new data has been written to the .log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Dovecot Index Files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dovecot.index.log</a:t>
            </a:r>
            <a:r>
              <a:rPr lang="en-US" altLang="en-US" smtClean="0"/>
              <a:t> contains transaction log</a:t>
            </a:r>
          </a:p>
          <a:p>
            <a:pPr lvl="1" eaLnBrk="1" hangingPunct="1"/>
            <a:r>
              <a:rPr lang="en-US" altLang="en-US" smtClean="0"/>
              <a:t>Somewhat similar to databases’ transaction logs or filesystem journals.</a:t>
            </a:r>
          </a:p>
          <a:p>
            <a:pPr lvl="1" eaLnBrk="1" hangingPunct="1"/>
            <a:r>
              <a:rPr lang="en-US" altLang="en-US" smtClean="0"/>
              <a:t>Contains all changes to be done to </a:t>
            </a:r>
            <a:r>
              <a:rPr lang="en-US" altLang="en-US" b="1" smtClean="0"/>
              <a:t>dovecot.index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After </a:t>
            </a:r>
            <a:r>
              <a:rPr lang="en-US" altLang="en-US" b="1" smtClean="0"/>
              <a:t>dovecot.index </a:t>
            </a:r>
            <a:r>
              <a:rPr lang="en-US" altLang="en-US" smtClean="0"/>
              <a:t>is read once, Dovecot usually never reads it again but only updates the in-memory copy from </a:t>
            </a:r>
            <a:r>
              <a:rPr lang="en-US" altLang="en-US" b="1" smtClean="0"/>
              <a:t>dovecot.index.log</a:t>
            </a:r>
          </a:p>
          <a:p>
            <a:pPr lvl="1" eaLnBrk="1" hangingPunct="1"/>
            <a:r>
              <a:rPr lang="en-US" altLang="en-US" smtClean="0"/>
              <a:t>Very efficient with NFS / clustered filesystems!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Locking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Dovecot uses several techniques to avoid traditional read/write locking (no waiting!)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b="1" smtClean="0"/>
              <a:t>dovecot.index.log </a:t>
            </a:r>
            <a:r>
              <a:rPr lang="en-US" altLang="en-US" sz="3000" smtClean="0"/>
              <a:t>is currently write-locked when writing, reads are lockless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O_APPEND could be used to make write-lockless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b="1" smtClean="0"/>
              <a:t>dovecot.index </a:t>
            </a:r>
            <a:r>
              <a:rPr lang="en-US" altLang="en-US" sz="3000" smtClean="0"/>
              <a:t>is read-locked. If write-locking fails, the file is recreated instead of waiting.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b="1" smtClean="0"/>
              <a:t>dovecot.index.cache </a:t>
            </a:r>
            <a:r>
              <a:rPr lang="en-US" altLang="en-US" sz="3000" smtClean="0"/>
              <a:t>does short write locks to reserve space. Reads are lockless.</a:t>
            </a:r>
            <a:endParaRPr lang="en-US" altLang="en-US" sz="26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Maildir syncing requires locking (or inotify)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Plugins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Dovecot plugins can hook into almost anything and modify Dovecot’s behavior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Access Control Lists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Quota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Full text search indexes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Reading gzip-compressed mboxes/maildir files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Can add new IMAP commands (although enhancing existing commands could use more work)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Implement new mail storage backends (virtual, SQL, IMAP proxying)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Dovecot</a:t>
            </a:r>
          </a:p>
        </p:txBody>
      </p:sp>
      <p:pic>
        <p:nvPicPr>
          <p:cNvPr id="14339" name="Content Placeholder 3" descr="450px-Dove_hous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1787525"/>
            <a:ext cx="3200400" cy="4267200"/>
          </a:xfrm>
        </p:spPr>
      </p:pic>
      <p:pic>
        <p:nvPicPr>
          <p:cNvPr id="14340" name="Picture 4" descr="800px-Dovecotewiki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7525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5099050" y="6316663"/>
            <a:ext cx="37766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100"/>
              <a:t>Pictures from Wikipedia, by </a:t>
            </a:r>
            <a:r>
              <a:rPr lang="en-US" altLang="en-US" sz="1100" i="1"/>
              <a:t>Cyril Thomas and </a:t>
            </a:r>
            <a:r>
              <a:rPr lang="en-US" altLang="en-US" sz="1100"/>
              <a:t>Carcharoth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Mailbox Formats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eaLnBrk="1" hangingPunct="1"/>
            <a:r>
              <a:rPr lang="en-US" altLang="en-US" smtClean="0"/>
              <a:t>mbox</a:t>
            </a:r>
          </a:p>
          <a:p>
            <a:pPr lvl="1" eaLnBrk="1" hangingPunct="1"/>
            <a:r>
              <a:rPr lang="en-US" altLang="en-US" smtClean="0"/>
              <a:t>Oldest format, widely supported</a:t>
            </a:r>
          </a:p>
          <a:p>
            <a:pPr lvl="1" eaLnBrk="1" hangingPunct="1"/>
            <a:r>
              <a:rPr lang="en-US" altLang="en-US" smtClean="0"/>
              <a:t>One mailbox = one file</a:t>
            </a:r>
          </a:p>
          <a:p>
            <a:pPr lvl="2" eaLnBrk="1" hangingPunct="1"/>
            <a:r>
              <a:rPr lang="en-US" altLang="en-US" smtClean="0"/>
              <a:t>Slow to delete messages from the middle</a:t>
            </a:r>
          </a:p>
          <a:p>
            <a:pPr eaLnBrk="1" hangingPunct="1"/>
            <a:r>
              <a:rPr lang="en-US" altLang="en-US" smtClean="0"/>
              <a:t>Maildir</a:t>
            </a:r>
          </a:p>
          <a:p>
            <a:pPr lvl="1" eaLnBrk="1" hangingPunct="1"/>
            <a:r>
              <a:rPr lang="en-US" altLang="en-US" smtClean="0"/>
              <a:t>One file = one message</a:t>
            </a:r>
          </a:p>
          <a:p>
            <a:pPr lvl="2" eaLnBrk="1" hangingPunct="1"/>
            <a:r>
              <a:rPr lang="en-US" altLang="en-US" smtClean="0"/>
              <a:t>Fast to delete messages</a:t>
            </a:r>
          </a:p>
          <a:p>
            <a:pPr lvl="2" eaLnBrk="1" hangingPunct="1"/>
            <a:r>
              <a:rPr lang="en-US" altLang="en-US" smtClean="0"/>
              <a:t>Slow(er) to read through all messages</a:t>
            </a:r>
          </a:p>
          <a:p>
            <a:pPr eaLnBrk="1" hangingPunct="1"/>
            <a:r>
              <a:rPr lang="en-US" altLang="en-US" smtClean="0"/>
              <a:t>dbox</a:t>
            </a:r>
          </a:p>
          <a:p>
            <a:pPr lvl="1" eaLnBrk="1" hangingPunct="1"/>
            <a:r>
              <a:rPr lang="en-US" altLang="en-US" smtClean="0"/>
              <a:t>Dovecot’s extensible and high-peformance mailbox format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Dbox Mailbox Format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Either one file = one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Lockless reads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Main difference to Maildir: file name doesn’t change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Or one file = multiple messages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Some locking necessary for reads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A new file is created when old one grows above configured size (e.g. 2 MB) or when the file is older than n days (useful for incremental backups)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Changing used file size changes read/delete performance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Not fully implemented yet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Dbox Mailbox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Primary metadata storage is Dovecot’s index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Metadata is backed up to dbox files about once a day, so if indexes are lost, all flags won’t get lost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Messages’ metadata is extensible with arbitrary key=value pairs. This will useful in future: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Separating attachments to a single instance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Storing messages compressed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Extremely easy and fast migration from Maildir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smtClean="0"/>
              <a:t>Compatibility mode: Rename cur/ to dbox dir, move files in new/ and metadata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 descr="replic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724400"/>
            <a:ext cx="4114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Multi-Master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Necessary?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Not possible to implement reliably with low-level replication because of IMAP Unique message ID (UIDs)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IMAP UIDs are </a:t>
            </a:r>
            <a:r>
              <a:rPr lang="en-US" altLang="en-US" b="1" smtClean="0"/>
              <a:t>increasing </a:t>
            </a:r>
            <a:r>
              <a:rPr lang="en-US" altLang="en-US" smtClean="0"/>
              <a:t>32bit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Global sync required or conflicts will happen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Conflicts always possible with M-M replication, but fixing not possible with low-level replication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Multi-Master Replication Goals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Synchronous operation: Never lose even a single mail (if 1..n replicas die)</a:t>
            </a:r>
          </a:p>
          <a:p>
            <a:pPr eaLnBrk="1" hangingPunct="1"/>
            <a:r>
              <a:rPr lang="en-US" altLang="en-US" smtClean="0"/>
              <a:t>Performance should be good in all-active multi-master setup</a:t>
            </a:r>
          </a:p>
          <a:p>
            <a:pPr eaLnBrk="1" hangingPunct="1"/>
            <a:r>
              <a:rPr lang="en-US" altLang="en-US" smtClean="0"/>
              <a:t>Desynchronizations happen: Fix them and conflicts caused by syncing automatically and efficiently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Multi-Master Replication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Saving mails (the most critical part)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Expunging mails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Updating message flags/keywords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CONDSTORE extension: Updating modification sequences (</a:t>
            </a:r>
            <a:r>
              <a:rPr lang="en-US" altLang="en-US" sz="3000" b="1" smtClean="0"/>
              <a:t>modseqs</a:t>
            </a:r>
            <a:r>
              <a:rPr lang="en-US" altLang="en-US" sz="30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Per-msg modseq increases on every flag etc. change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Modseqs are also very useful for replication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Mailbox creates, renames, deletes,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Two very different data: Potentially huge message bodies vs. small metadata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Replication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/>
              <a:t>3 mostly separate parts: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altLang="en-US" smtClean="0"/>
              <a:t>Incremental mailbox sync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altLang="en-US" smtClean="0"/>
              <a:t>Fixing a (large) mailbox desync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</a:pPr>
            <a:r>
              <a:rPr lang="en-US" altLang="en-US" smtClean="0"/>
              <a:t>Syncing mailbox list (mailbox creates, deletes, renames)</a:t>
            </a:r>
          </a:p>
          <a:p>
            <a:pPr eaLnBrk="1" hangingPunct="1"/>
            <a:r>
              <a:rPr lang="en-US" altLang="en-US" smtClean="0"/>
              <a:t>Implemented in different stages (1-3). Incremental mailbox sync is the most difficult to get working correctly and fast.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Replication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IMAP UIDs must be globally growing -&gt; UIDs can be allocated only by a “mailbox master” server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Master may move between servers (and at least initially it always will if a server wants to save a new mail)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Master can also handle CONDSTORE extension’s STORE UNCHANGEDSINCE.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If network dies between two servers, both may allocate the same UID -&gt; UID conflict that must be fixed later when servers see each others again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Replication Processes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Simpler to have separate processes for separate tasks.</a:t>
            </a:r>
          </a:p>
          <a:p>
            <a:pPr eaLnBrk="1" hangingPunct="1"/>
            <a:r>
              <a:rPr lang="en-US" altLang="en-US" smtClean="0"/>
              <a:t>Better security: Less code that has write access to users’ mailboxes</a:t>
            </a:r>
          </a:p>
          <a:p>
            <a:pPr eaLnBrk="1" hangingPunct="1"/>
            <a:r>
              <a:rPr lang="en-US" altLang="en-US" smtClean="0"/>
              <a:t>Worker processes when there can be waiting on locks, so work still continues elsewhere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replication-process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28600"/>
            <a:ext cx="8181975" cy="643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610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Often has better performance than competition.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Optimized for minimizing disk I/O (index/cache files)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Highly configurable for different environments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Support for standard mbox and maildir formats, as well as a new Dovecot-specific high-performance dbox format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Supports NFS and clustered filesystems, soon support for internal multi-master replication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Extremely flexible authentication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smtClean="0"/>
              <a:t>Postfix and Exim support Dovecot for SMTP AUTH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Admin-friendly / self-healing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All errors are logged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Understandable error messages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Detected (index) corruption gets fixed automatically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Dovecot design was started around June 2002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Why?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First release was July 2002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Late 2003 a redesign started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v1.0.0 released April 13</a:t>
            </a:r>
            <a:r>
              <a:rPr lang="en-US" altLang="en-US" baseline="30000" smtClean="0"/>
              <a:t>th</a:t>
            </a:r>
            <a:r>
              <a:rPr lang="en-US" altLang="en-US" smtClean="0"/>
              <a:t> 2007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v1.1.0 released June 21</a:t>
            </a:r>
            <a:r>
              <a:rPr lang="en-US" altLang="en-US" baseline="30000" smtClean="0"/>
              <a:t>st</a:t>
            </a:r>
            <a:r>
              <a:rPr lang="en-US" altLang="en-US" smtClean="0"/>
              <a:t> 2008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v1.2 dev tree already has a lot of new features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95% of code is written by me – others have mostly written authentication related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Development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350"/>
          </a:xfrm>
        </p:spPr>
        <p:txBody>
          <a:bodyPr/>
          <a:lstStyle/>
          <a:p>
            <a:r>
              <a:rPr lang="en-US" altLang="en-US" smtClean="0"/>
              <a:t>All discussions in mailing list</a:t>
            </a:r>
          </a:p>
          <a:p>
            <a:pPr lvl="1"/>
            <a:r>
              <a:rPr lang="en-US" altLang="en-US" smtClean="0"/>
              <a:t>I try to answer all questions others don’t answer</a:t>
            </a:r>
          </a:p>
          <a:p>
            <a:r>
              <a:rPr lang="en-US" altLang="en-US" smtClean="0"/>
              <a:t>Mercurial for version control</a:t>
            </a:r>
          </a:p>
          <a:p>
            <a:pPr lvl="1"/>
            <a:r>
              <a:rPr lang="en-US" altLang="en-US" smtClean="0"/>
              <a:t>Distributed VCS should make it easier for others to contribute code</a:t>
            </a:r>
          </a:p>
          <a:p>
            <a:r>
              <a:rPr lang="en-US" altLang="en-US" smtClean="0"/>
              <a:t>Currently no bug tracking system</a:t>
            </a:r>
          </a:p>
          <a:p>
            <a:pPr lvl="1"/>
            <a:r>
              <a:rPr lang="en-US" altLang="en-US" smtClean="0"/>
              <a:t>I fear it would make my life more difficult</a:t>
            </a:r>
          </a:p>
          <a:p>
            <a:pPr lvl="1"/>
            <a:r>
              <a:rPr lang="en-US" altLang="en-US" smtClean="0"/>
              <a:t>BTS that fully integrated with mailing list would be nice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Code Design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altLang="en-US" smtClean="0"/>
              <a:t>Written with C language</a:t>
            </a:r>
          </a:p>
          <a:p>
            <a:pPr lvl="1"/>
            <a:r>
              <a:rPr lang="en-US" altLang="en-US" smtClean="0"/>
              <a:t>Uses several Dovecot-specific APIs to make coding easier and more difficult to cause security holes</a:t>
            </a:r>
          </a:p>
          <a:p>
            <a:pPr lvl="2"/>
            <a:r>
              <a:rPr lang="en-US" altLang="en-US" smtClean="0"/>
              <a:t>Memory pools, data stack – avoid free()</a:t>
            </a:r>
          </a:p>
          <a:p>
            <a:pPr lvl="2"/>
            <a:r>
              <a:rPr lang="en-US" altLang="en-US" smtClean="0"/>
              <a:t>Buffers, strings and type-safe arrays</a:t>
            </a:r>
          </a:p>
          <a:p>
            <a:pPr lvl="2"/>
            <a:r>
              <a:rPr lang="en-US" altLang="en-US" smtClean="0"/>
              <a:t>Stackable input/output streams</a:t>
            </a:r>
          </a:p>
          <a:p>
            <a:pPr lvl="1"/>
            <a:r>
              <a:rPr lang="en-US" altLang="en-US" smtClean="0"/>
              <a:t>Some say it’s very unlike any other C code</a:t>
            </a:r>
          </a:p>
          <a:p>
            <a:r>
              <a:rPr lang="en-US" altLang="en-US" smtClean="0"/>
              <a:t>Prefers to (assert-)crash rather than continue with possibly bad state</a:t>
            </a:r>
          </a:p>
          <a:p>
            <a:r>
              <a:rPr lang="en-US" altLang="en-US" smtClean="0"/>
              <a:t>Unit tests are slowly being added..</a:t>
            </a:r>
          </a:p>
          <a:p>
            <a:pPr lvl="1"/>
            <a:r>
              <a:rPr lang="en-US" altLang="en-US" smtClean="0"/>
              <a:t>Help would be appreciated. </a:t>
            </a:r>
            <a:r>
              <a:rPr lang="en-US" altLang="en-US" smtClean="0">
                <a:sym typeface="Wingdings" pitchFamily="2" charset="2"/>
              </a:rPr>
              <a:t>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10" descr="Dovecot process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381000"/>
            <a:ext cx="7164388" cy="36972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smtClean="0"/>
              <a:t>Dovecot Processes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717925"/>
            <a:ext cx="6348413" cy="31400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Calibri" pitchFamily="34" charset="0"/>
              <a:buAutoNum type="arabicPeriod"/>
            </a:pPr>
            <a:r>
              <a:rPr lang="en-US" altLang="en-US" sz="1800">
                <a:latin typeface="Calibri" pitchFamily="34" charset="0"/>
              </a:rPr>
              <a:t>IMAP command: LOGIN username password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en-US" sz="1800">
                <a:latin typeface="Calibri" pitchFamily="34" charset="0"/>
              </a:rPr>
              <a:t>Forward username and password to auth process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en-US" sz="1800">
                <a:latin typeface="Calibri" pitchFamily="34" charset="0"/>
              </a:rPr>
              <a:t>Success/Failure reply (reason isn’t returned – see log for that)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en-US" sz="1800">
                <a:latin typeface="Calibri" pitchFamily="34" charset="0"/>
              </a:rPr>
              <a:t>“Log me in” request – TCP socket fd sent via UNIX socket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en-US" sz="1800">
                <a:latin typeface="Calibri" pitchFamily="34" charset="0"/>
              </a:rPr>
              <a:t>Auth verification (to make sure pre-login didn’t fake it)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en-US" sz="1800">
                <a:latin typeface="Calibri" pitchFamily="34" charset="0"/>
              </a:rPr>
              <a:t>Returns userdb fields (home, UNIX UID &amp; GID, etc.) or “Internal failure” (practically never)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en-US" sz="1800">
                <a:latin typeface="Calibri" pitchFamily="34" charset="0"/>
              </a:rPr>
              <a:t>a) Returns success / failure – pre-login stops IMAP processing b) IMAP process forked &amp; fd transferred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lang="en-US" altLang="en-US" sz="1800">
                <a:latin typeface="Calibri" pitchFamily="34" charset="0"/>
              </a:rPr>
              <a:t>IMAP reply: OK Logged in.</a:t>
            </a:r>
          </a:p>
          <a:p>
            <a:pPr eaLnBrk="1" hangingPunct="1">
              <a:buFontTx/>
              <a:buChar char="-"/>
            </a:pPr>
            <a:endParaRPr lang="en-US" altLang="en-US" sz="1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Authentication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Authentication mechanisms: PLAIN, CRAM-MD5, DIGEST-MD5, Kerberos,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Password schemes: Plaintext, CRYPT, MD5, SHA1, SHA256, SSHA,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Password databases: User &lt;-&gt; password mapping mostly (PAM, SQL, LDAP, etc)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User databases: User’s home dir, UNIX UID&amp;GID, other settings like quota (passwd, SQL, LDAP, etc.)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Passdb/userdb separation allows e.g. passdb PAM + userdb LDAP or passdb SQL + userdb static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Support for multiple dbs: Support for both system (passwd) and virtual (e.g. SQL) users (or for any other reason)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700" smtClean="0"/>
              <a:t>SQL/LDAP lookups are fully configurable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IMAP Protocol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34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700" smtClean="0"/>
              <a:t>Base protocol is complex – difficult to implement it correctly (both client &amp; server)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smtClean="0"/>
              <a:t>Flexible – many different ways to implement a client (online &amp; offline – defined later)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smtClean="0"/>
              <a:t>Extensible – there are a lot of extensions. IETF groups: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/>
              <a:t>imapext </a:t>
            </a:r>
            <a:r>
              <a:rPr lang="en-US" altLang="en-US" sz="2400" smtClean="0"/>
              <a:t>created many extensions over many years (ACL, SORT, THREAD, etc). Shut down on June 2008.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smtClean="0"/>
              <a:t>Lemonade </a:t>
            </a:r>
            <a:r>
              <a:rPr lang="en-US" altLang="en-US" sz="2400" smtClean="0"/>
              <a:t>contains many extensions mainly intended for mobile clients (forward-without-download, etc)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Message Organizing (</a:t>
            </a:r>
            <a:r>
              <a:rPr lang="en-US" altLang="en-US" sz="2400" b="1" smtClean="0"/>
              <a:t>morg</a:t>
            </a:r>
            <a:r>
              <a:rPr lang="en-US" altLang="en-US" sz="2400" smtClean="0"/>
              <a:t>) group is starting up (e.g. multi-mailbox search, mailbox metadata, new comparator, etc)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 smtClean="0"/>
              <a:t>Talks about a simplified IMAP5 protocol have started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11376</TotalTime>
  <Words>1775</Words>
  <Application>Microsoft Office PowerPoint</Application>
  <PresentationFormat>On-screen Show (4:3)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MS PGothic</vt:lpstr>
      <vt:lpstr>Calibri</vt:lpstr>
      <vt:lpstr>Wingdings</vt:lpstr>
      <vt:lpstr>Office Theme</vt:lpstr>
      <vt:lpstr>Dovecot IMAP Server</vt:lpstr>
      <vt:lpstr>Dovecot</vt:lpstr>
      <vt:lpstr>Features</vt:lpstr>
      <vt:lpstr>History</vt:lpstr>
      <vt:lpstr>Development</vt:lpstr>
      <vt:lpstr>Code Design</vt:lpstr>
      <vt:lpstr>Dovecot Processes</vt:lpstr>
      <vt:lpstr>Authentication</vt:lpstr>
      <vt:lpstr>IMAP Protocol</vt:lpstr>
      <vt:lpstr>Dovecot’s IMAP Extensions</vt:lpstr>
      <vt:lpstr>ImapTest IMAP server tester</vt:lpstr>
      <vt:lpstr>IMAP Server Performance</vt:lpstr>
      <vt:lpstr>Offline clients</vt:lpstr>
      <vt:lpstr>Online clients</vt:lpstr>
      <vt:lpstr>Dovecot Cache File</vt:lpstr>
      <vt:lpstr>Dovecot Index Files</vt:lpstr>
      <vt:lpstr>Dovecot Index Files</vt:lpstr>
      <vt:lpstr>Locking</vt:lpstr>
      <vt:lpstr>Plugins</vt:lpstr>
      <vt:lpstr>Mailbox Formats</vt:lpstr>
      <vt:lpstr>Dbox Mailbox Format</vt:lpstr>
      <vt:lpstr>Dbox Mailbox Format</vt:lpstr>
      <vt:lpstr>Multi-Master Replication</vt:lpstr>
      <vt:lpstr>Multi-Master Replication Goals</vt:lpstr>
      <vt:lpstr>Multi-Master Replication</vt:lpstr>
      <vt:lpstr>Replication Parts</vt:lpstr>
      <vt:lpstr>Replication Master</vt:lpstr>
      <vt:lpstr>Replication Processes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Dovecot IMAP Server</dc:title>
  <dc:creator>Timo Sirainen</dc:creator>
  <cp:lastModifiedBy>rtjones</cp:lastModifiedBy>
  <cp:revision>132</cp:revision>
  <cp:lastPrinted>2008-08-06T15:43:32Z</cp:lastPrinted>
  <dcterms:created xsi:type="dcterms:W3CDTF">2008-08-05T22:28:30Z</dcterms:created>
  <dcterms:modified xsi:type="dcterms:W3CDTF">2015-10-08T12:33:56Z</dcterms:modified>
</cp:coreProperties>
</file>