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27"/>
  </p:notesMasterIdLst>
  <p:handoutMasterIdLst>
    <p:handoutMasterId r:id="rId28"/>
  </p:handoutMasterIdLst>
  <p:sldIdLst>
    <p:sldId id="256" r:id="rId2"/>
    <p:sldId id="281" r:id="rId3"/>
    <p:sldId id="257" r:id="rId4"/>
    <p:sldId id="258" r:id="rId5"/>
    <p:sldId id="259" r:id="rId6"/>
    <p:sldId id="273" r:id="rId7"/>
    <p:sldId id="27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80" r:id="rId19"/>
    <p:sldId id="274" r:id="rId20"/>
    <p:sldId id="275" r:id="rId21"/>
    <p:sldId id="276" r:id="rId22"/>
    <p:sldId id="271" r:id="rId23"/>
    <p:sldId id="272" r:id="rId24"/>
    <p:sldId id="270" r:id="rId25"/>
    <p:sldId id="277" r:id="rId2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-65" charset="0"/>
                <a:ea typeface="ＭＳ Ｐゴシック" pitchFamily="-6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-65" charset="0"/>
                <a:ea typeface="ＭＳ Ｐゴシック" pitchFamily="-65" charset="-128"/>
              </a:defRPr>
            </a:lvl1pPr>
          </a:lstStyle>
          <a:p>
            <a:pPr>
              <a:defRPr/>
            </a:pPr>
            <a:fld id="{BA9C1E2F-8F36-4C0C-8FD9-66457F6DCAF8}" type="datetime1">
              <a:rPr lang="en-US"/>
              <a:pPr>
                <a:defRPr/>
              </a:pPr>
              <a:t>10/26/2015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-65" charset="0"/>
                <a:ea typeface="ＭＳ Ｐゴシック" pitchFamily="-6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-65" charset="0"/>
                <a:ea typeface="ＭＳ Ｐゴシック" pitchFamily="-65" charset="-128"/>
              </a:defRPr>
            </a:lvl1pPr>
          </a:lstStyle>
          <a:p>
            <a:pPr>
              <a:defRPr/>
            </a:pPr>
            <a:fld id="{B529D773-AC21-4C92-85BF-B296098977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9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-65" charset="0"/>
                <a:ea typeface="ＭＳ Ｐゴシック" pitchFamily="-6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-65" charset="0"/>
                <a:ea typeface="ＭＳ Ｐゴシック" pitchFamily="-65" charset="-128"/>
              </a:defRPr>
            </a:lvl1pPr>
          </a:lstStyle>
          <a:p>
            <a:pPr>
              <a:defRPr/>
            </a:pPr>
            <a:fld id="{3A378526-8229-4108-9528-6C8FDEFD7F58}" type="datetime1">
              <a:rPr lang="en-US"/>
              <a:pPr>
                <a:defRPr/>
              </a:pPr>
              <a:t>10/26/2015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-65" charset="0"/>
                <a:ea typeface="ＭＳ Ｐゴシック" pitchFamily="-6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-65" charset="0"/>
                <a:ea typeface="ＭＳ Ｐゴシック" pitchFamily="-65" charset="-128"/>
              </a:defRPr>
            </a:lvl1pPr>
          </a:lstStyle>
          <a:p>
            <a:pPr>
              <a:defRPr/>
            </a:pPr>
            <a:fld id="{37F8A4AC-424C-4674-9F5A-44DBB4C6BF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583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-65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-65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-65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-65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-65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-65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-65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-65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-65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EDB3D3D-6696-487D-B69F-1A4765834A8D}" type="slidenum">
              <a:rPr lang="en-US" altLang="en-US" smtClean="0"/>
              <a:pPr eaLnBrk="1" hangingPunct="1">
                <a:spcBef>
                  <a:spcPct val="0"/>
                </a:spcBef>
              </a:pPr>
              <a:t>25</a:t>
            </a:fld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079625"/>
            <a:ext cx="7772400" cy="155575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10000"/>
            <a:ext cx="6400800" cy="12192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600200" y="6248400"/>
            <a:ext cx="1676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6B0B50-A984-451F-BA9F-F71F241881A1}" type="datetime1">
              <a:rPr lang="en-US"/>
              <a:pPr>
                <a:defRPr/>
              </a:pPr>
              <a:t>10/26/2015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362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FFF680-28A2-49B6-A292-3B4D16C22F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356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35EADF-98C8-4162-93FF-B8B773BB4BA7}" type="datetime1">
              <a:rPr lang="en-US"/>
              <a:pPr>
                <a:defRPr/>
              </a:pPr>
              <a:t>10/26/2015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3B88D5-3F15-4A4D-A3E8-10138D5DB1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990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4150" y="106363"/>
            <a:ext cx="2000250" cy="59896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106363"/>
            <a:ext cx="5848350" cy="59896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D97E7-2F27-44F6-AB25-BB54BF562027}" type="datetime1">
              <a:rPr lang="en-US"/>
              <a:pPr>
                <a:defRPr/>
              </a:pPr>
              <a:t>10/26/2015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BAC9A-4EB5-4E57-8C4E-B5A244D582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397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D931B6-F96B-4342-800C-00D0EEB4D8BA}" type="datetime1">
              <a:rPr lang="en-US"/>
              <a:pPr>
                <a:defRPr/>
              </a:pPr>
              <a:t>10/26/2015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B15F7-CD7C-43AA-96A0-04DDF6168C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982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5E7AE1-02C1-4361-BD91-E324BCF931CF}" type="datetime1">
              <a:rPr lang="en-US"/>
              <a:pPr>
                <a:defRPr/>
              </a:pPr>
              <a:t>10/26/2015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A579AB-7F88-4669-AF64-7CF13DF141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811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5240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5240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13A9DF-D346-4D0A-8EA3-4F36B6B2D8CF}" type="datetime1">
              <a:rPr lang="en-US"/>
              <a:pPr>
                <a:defRPr/>
              </a:pPr>
              <a:t>10/26/2015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576318-2FF3-45CB-835D-81D6C146BB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41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9DB04B-C3C0-4BCC-9784-59B220F3C918}" type="datetime1">
              <a:rPr lang="en-US"/>
              <a:pPr>
                <a:defRPr/>
              </a:pPr>
              <a:t>10/26/2015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9AC48B-206E-401C-BC01-EC54F0C3AF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62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799913-FB7A-4A81-815A-A6B443786CE9}" type="datetime1">
              <a:rPr lang="en-US"/>
              <a:pPr>
                <a:defRPr/>
              </a:pPr>
              <a:t>10/26/2015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19782B-8925-45E6-A4A3-5A9A1596E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38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2B4BDC-CCF9-48D9-B00B-0B92DA021646}" type="datetime1">
              <a:rPr lang="en-US"/>
              <a:pPr>
                <a:defRPr/>
              </a:pPr>
              <a:t>10/26/2015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527091-CDEA-4862-8F44-A23B53F5D3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674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BF66D9-4282-4444-A036-175A481B4734}" type="datetime1">
              <a:rPr lang="en-US"/>
              <a:pPr>
                <a:defRPr/>
              </a:pPr>
              <a:t>10/26/2015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DE2504-9536-464F-897C-26201E1E87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17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6FF425-FB68-477E-B1B8-373C22B898C8}" type="datetime1">
              <a:rPr lang="en-US"/>
              <a:pPr>
                <a:defRPr/>
              </a:pPr>
              <a:t>10/26/2015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251CD1-ED82-43F1-ADFB-CF9D838764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85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06363"/>
            <a:ext cx="80010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24000"/>
            <a:ext cx="8001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09800" y="62484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a typeface="ＭＳ Ｐゴシック" pitchFamily="-65" charset="-128"/>
              </a:defRPr>
            </a:lvl1pPr>
          </a:lstStyle>
          <a:p>
            <a:pPr>
              <a:defRPr/>
            </a:pPr>
            <a:fld id="{1DAF8B02-C733-4542-BE54-0C3E517F8827}" type="datetime1">
              <a:rPr lang="en-US"/>
              <a:pPr>
                <a:defRPr/>
              </a:pPr>
              <a:t>10/26/2015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62400" y="6248400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a typeface="ＭＳ Ｐゴシック" pitchFamily="-6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a typeface="ＭＳ Ｐゴシック" pitchFamily="-65" charset="-128"/>
              </a:defRPr>
            </a:lvl1pPr>
          </a:lstStyle>
          <a:p>
            <a:pPr>
              <a:defRPr/>
            </a:pPr>
            <a:fld id="{CC862057-B8A5-4F92-A103-595D470753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55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urceforge.net/projects/pywin32/" TargetMode="External"/><Relationship Id="rId2" Type="http://schemas.openxmlformats.org/officeDocument/2006/relationships/hyperlink" Target="http://en.wikipedia.org/wiki/IDLE_(Python)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lib/string-method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Introduction to Python</a:t>
            </a:r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String Methods</a:t>
            </a:r>
          </a:p>
        </p:txBody>
      </p:sp>
      <p:sp>
        <p:nvSpPr>
          <p:cNvPr id="12291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Assign a string to a variable</a:t>
            </a:r>
          </a:p>
          <a:p>
            <a:pPr eaLnBrk="1" hangingPunct="1"/>
            <a:r>
              <a:rPr lang="en-US" altLang="en-US" smtClean="0"/>
              <a:t>In this case “</a:t>
            </a:r>
            <a:r>
              <a:rPr lang="en-US" altLang="en-US" smtClean="0">
                <a:latin typeface="Courier New" pitchFamily="-65" charset="0"/>
                <a:cs typeface="Courier New" pitchFamily="-65" charset="0"/>
              </a:rPr>
              <a:t>hw</a:t>
            </a:r>
            <a:r>
              <a:rPr lang="en-US" altLang="en-US" smtClean="0"/>
              <a:t>”</a:t>
            </a:r>
          </a:p>
          <a:p>
            <a:pPr eaLnBrk="1" hangingPunct="1"/>
            <a:r>
              <a:rPr lang="en-US" altLang="en-US" smtClean="0">
                <a:latin typeface="Courier New" pitchFamily="-65" charset="0"/>
                <a:cs typeface="Courier New" pitchFamily="-65" charset="0"/>
              </a:rPr>
              <a:t>hw.title()</a:t>
            </a:r>
          </a:p>
          <a:p>
            <a:pPr eaLnBrk="1" hangingPunct="1"/>
            <a:r>
              <a:rPr lang="en-US" altLang="en-US" smtClean="0">
                <a:latin typeface="Courier New" pitchFamily="-65" charset="0"/>
                <a:cs typeface="Courier New" pitchFamily="-65" charset="0"/>
              </a:rPr>
              <a:t>hw.upper()</a:t>
            </a:r>
          </a:p>
          <a:p>
            <a:pPr eaLnBrk="1" hangingPunct="1"/>
            <a:r>
              <a:rPr lang="en-US" altLang="en-US" smtClean="0">
                <a:latin typeface="Courier New" pitchFamily="-65" charset="0"/>
                <a:cs typeface="Courier New" pitchFamily="-65" charset="0"/>
              </a:rPr>
              <a:t>hw.isdigit()</a:t>
            </a:r>
          </a:p>
          <a:p>
            <a:pPr eaLnBrk="1" hangingPunct="1"/>
            <a:r>
              <a:rPr lang="en-US" altLang="en-US" smtClean="0">
                <a:latin typeface="Courier New" pitchFamily="-65" charset="0"/>
                <a:cs typeface="Courier New" pitchFamily="-65" charset="0"/>
              </a:rPr>
              <a:t>hw.islower()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5800" y="1981200"/>
            <a:ext cx="4548188" cy="384333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rotWithShape="0">
              <a:srgbClr val="808080">
                <a:alpha val="42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String Methods</a:t>
            </a:r>
          </a:p>
        </p:txBody>
      </p:sp>
      <p:sp>
        <p:nvSpPr>
          <p:cNvPr id="13315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string held in your variable remains the same</a:t>
            </a:r>
          </a:p>
          <a:p>
            <a:pPr eaLnBrk="1" hangingPunct="1"/>
            <a:r>
              <a:rPr lang="en-US" altLang="en-US" smtClean="0"/>
              <a:t>The method returns an altered string</a:t>
            </a:r>
          </a:p>
          <a:p>
            <a:pPr eaLnBrk="1" hangingPunct="1"/>
            <a:r>
              <a:rPr lang="en-US" altLang="en-US" smtClean="0"/>
              <a:t>Changing the variable requires reassignment</a:t>
            </a:r>
          </a:p>
          <a:p>
            <a:pPr lvl="1" eaLnBrk="1" hangingPunct="1"/>
            <a:r>
              <a:rPr lang="en-US" altLang="en-US" smtClean="0">
                <a:latin typeface="Courier New" pitchFamily="-65" charset="0"/>
                <a:cs typeface="Courier New" pitchFamily="-65" charset="0"/>
              </a:rPr>
              <a:t>hw = hw.upper()</a:t>
            </a:r>
          </a:p>
          <a:p>
            <a:pPr lvl="1" eaLnBrk="1" hangingPunct="1"/>
            <a:r>
              <a:rPr lang="en-US" altLang="en-US" smtClean="0">
                <a:latin typeface="Courier New" pitchFamily="-65" charset="0"/>
                <a:cs typeface="Courier New" pitchFamily="-65" charset="0"/>
              </a:rPr>
              <a:t>hw</a:t>
            </a:r>
            <a:r>
              <a:rPr lang="en-US" altLang="en-US" smtClean="0"/>
              <a:t> now equals “HELLO WORLD”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Other Python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Lists (mutable sets of strings)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smtClean="0">
                <a:latin typeface="Courier New" pitchFamily="-65" charset="0"/>
                <a:cs typeface="Courier New" pitchFamily="-65" charset="0"/>
              </a:rPr>
              <a:t>var = [] # create list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smtClean="0">
                <a:latin typeface="Courier New" pitchFamily="-65" charset="0"/>
                <a:cs typeface="Courier New" pitchFamily="-65" charset="0"/>
              </a:rPr>
              <a:t>var = [‘one’, 2, ‘three’, ‘banana’]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mtClean="0">
                <a:cs typeface="Courier New" pitchFamily="-65" charset="0"/>
              </a:rPr>
              <a:t>Tuples (immutable sets)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smtClean="0">
                <a:latin typeface="Courier New" pitchFamily="-65" charset="0"/>
                <a:cs typeface="Courier New" pitchFamily="-65" charset="0"/>
              </a:rPr>
              <a:t>var = (‘one’, 2, ‘three’, ‘banana’)</a:t>
            </a:r>
            <a:endParaRPr lang="en-US" sz="2400" smtClean="0">
              <a:latin typeface="Courier New" pitchFamily="-65" charset="0"/>
              <a:cs typeface="Courier New" pitchFamily="-65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mtClean="0">
                <a:cs typeface="Courier New" pitchFamily="-65" charset="0"/>
              </a:rPr>
              <a:t>Dictionaries (associative arrays or ‘hashes’)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smtClean="0">
                <a:latin typeface="Courier New" pitchFamily="-65" charset="0"/>
                <a:cs typeface="Courier New" pitchFamily="-65" charset="0"/>
              </a:rPr>
              <a:t>var = {} # create dictionary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smtClean="0">
                <a:latin typeface="Courier New" pitchFamily="-65" charset="0"/>
                <a:cs typeface="Courier New" pitchFamily="-65" charset="0"/>
              </a:rPr>
              <a:t>var = {‘lat’: 40.20547, ‘lon’: -74.76322}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smtClean="0">
                <a:latin typeface="Courier New" pitchFamily="-65" charset="0"/>
                <a:cs typeface="Courier New" pitchFamily="-65" charset="0"/>
              </a:rPr>
              <a:t>var[‘lat’] = 40.2054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mtClean="0">
                <a:cs typeface="Courier New" pitchFamily="-65" charset="0"/>
              </a:rPr>
              <a:t>Each has its own set of methods</a:t>
            </a:r>
            <a:endParaRPr lang="en-US" sz="2400" smtClean="0">
              <a:cs typeface="Courier New" pitchFamily="-65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endParaRPr lang="en-US" sz="2400" smtClean="0">
              <a:latin typeface="Courier New" pitchFamily="-65" charset="0"/>
              <a:cs typeface="Courier New" pitchFamily="-6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Lists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eaLnBrk="1" hangingPunct="1"/>
            <a:r>
              <a:rPr lang="en-US" altLang="en-US" smtClean="0"/>
              <a:t>Think of a list as a stack of cards, on which your information is written</a:t>
            </a:r>
          </a:p>
          <a:p>
            <a:pPr eaLnBrk="1" hangingPunct="1"/>
            <a:r>
              <a:rPr lang="en-US" altLang="en-US" smtClean="0"/>
              <a:t>The information stays in the order you place it in until you modify that order</a:t>
            </a:r>
          </a:p>
          <a:p>
            <a:pPr eaLnBrk="1" hangingPunct="1"/>
            <a:r>
              <a:rPr lang="en-US" altLang="en-US" smtClean="0"/>
              <a:t>Methods return a string or subset of the list or modify the list to add or remove components</a:t>
            </a:r>
          </a:p>
          <a:p>
            <a:pPr eaLnBrk="1" hangingPunct="1"/>
            <a:r>
              <a:rPr lang="en-US" altLang="en-US" smtClean="0"/>
              <a:t>Written as </a:t>
            </a:r>
            <a:r>
              <a:rPr lang="en-US" altLang="en-US" smtClean="0">
                <a:cs typeface="Courier New" pitchFamily="-65" charset="0"/>
              </a:rPr>
              <a:t>var[</a:t>
            </a:r>
            <a:r>
              <a:rPr lang="en-US" altLang="en-US" i="1" smtClean="0">
                <a:cs typeface="Courier New" pitchFamily="-65" charset="0"/>
              </a:rPr>
              <a:t>index</a:t>
            </a:r>
            <a:r>
              <a:rPr lang="en-US" altLang="en-US" smtClean="0">
                <a:cs typeface="Courier New" pitchFamily="-65" charset="0"/>
              </a:rPr>
              <a:t>]</a:t>
            </a:r>
            <a:r>
              <a:rPr lang="en-US" altLang="en-US" smtClean="0"/>
              <a:t>, index refers to order within set (think card number, starting at 0)</a:t>
            </a:r>
          </a:p>
          <a:p>
            <a:pPr eaLnBrk="1" hangingPunct="1"/>
            <a:r>
              <a:rPr lang="en-US" altLang="en-US" smtClean="0"/>
              <a:t>You can step through lists as part of a loop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List Methods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700" smtClean="0"/>
              <a:t>Adding to the List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var[</a:t>
            </a:r>
            <a:r>
              <a:rPr lang="en-US" altLang="en-US" sz="2400" i="1" smtClean="0"/>
              <a:t>n</a:t>
            </a:r>
            <a:r>
              <a:rPr lang="en-US" altLang="en-US" sz="2400" smtClean="0"/>
              <a:t>] = </a:t>
            </a:r>
            <a:r>
              <a:rPr lang="en-US" altLang="en-US" sz="2400" i="1" smtClean="0"/>
              <a:t>object</a:t>
            </a:r>
            <a:endParaRPr lang="en-US" altLang="en-US" sz="2400" smtClean="0"/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smtClean="0"/>
              <a:t>replaces </a:t>
            </a:r>
            <a:r>
              <a:rPr lang="en-US" altLang="en-US" sz="2000" i="1" smtClean="0"/>
              <a:t>n</a:t>
            </a:r>
            <a:r>
              <a:rPr lang="en-US" altLang="en-US" sz="2000" smtClean="0"/>
              <a:t> with </a:t>
            </a:r>
            <a:r>
              <a:rPr lang="en-US" altLang="en-US" sz="2000" i="1" smtClean="0"/>
              <a:t>object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var.append(</a:t>
            </a:r>
            <a:r>
              <a:rPr lang="en-US" altLang="en-US" sz="2400" i="1" smtClean="0"/>
              <a:t>object</a:t>
            </a:r>
            <a:r>
              <a:rPr lang="en-US" altLang="en-US" sz="2400" smtClean="0"/>
              <a:t>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smtClean="0"/>
              <a:t>adds </a:t>
            </a:r>
            <a:r>
              <a:rPr lang="en-US" altLang="en-US" sz="2000" i="1" smtClean="0"/>
              <a:t>object</a:t>
            </a:r>
            <a:r>
              <a:rPr lang="en-US" altLang="en-US" sz="2000" smtClean="0"/>
              <a:t> to the end of the list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700" smtClean="0"/>
              <a:t>Removing from the List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var[</a:t>
            </a:r>
            <a:r>
              <a:rPr lang="en-US" altLang="en-US" sz="2400" i="1" smtClean="0"/>
              <a:t>n</a:t>
            </a:r>
            <a:r>
              <a:rPr lang="en-US" altLang="en-US" sz="2400" smtClean="0"/>
              <a:t>] = []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smtClean="0"/>
              <a:t>empties contents of card, but preserves order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var.remove(</a:t>
            </a:r>
            <a:r>
              <a:rPr lang="en-US" altLang="en-US" sz="2400" i="1" smtClean="0"/>
              <a:t>n</a:t>
            </a:r>
            <a:r>
              <a:rPr lang="en-US" altLang="en-US" sz="2400" smtClean="0"/>
              <a:t>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smtClean="0"/>
              <a:t>removes card at </a:t>
            </a:r>
            <a:r>
              <a:rPr lang="en-US" altLang="en-US" sz="2000" i="1" smtClean="0"/>
              <a:t>n</a:t>
            </a:r>
            <a:endParaRPr lang="en-US" altLang="en-US" sz="20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var.pop(</a:t>
            </a:r>
            <a:r>
              <a:rPr lang="en-US" altLang="en-US" sz="2400" i="1" smtClean="0"/>
              <a:t>n</a:t>
            </a:r>
            <a:r>
              <a:rPr lang="en-US" altLang="en-US" sz="2400" smtClean="0"/>
              <a:t>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smtClean="0"/>
              <a:t>removes </a:t>
            </a:r>
            <a:r>
              <a:rPr lang="en-US" altLang="en-US" sz="2000" i="1" smtClean="0"/>
              <a:t>n</a:t>
            </a:r>
            <a:r>
              <a:rPr lang="en-US" altLang="en-US" sz="2000" smtClean="0"/>
              <a:t> and returns its value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Lists in ArcToolbox</a:t>
            </a:r>
          </a:p>
        </p:txBody>
      </p:sp>
      <p:sp>
        <p:nvSpPr>
          <p:cNvPr id="17411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mtClean="0"/>
              <a:t>You will create lists:</a:t>
            </a:r>
          </a:p>
          <a:p>
            <a:pPr eaLnBrk="1" hangingPunct="1"/>
            <a:r>
              <a:rPr lang="en-US" altLang="en-US" smtClean="0"/>
              <a:t>Layers as inputs</a:t>
            </a:r>
          </a:p>
          <a:p>
            <a:pPr eaLnBrk="1" hangingPunct="1"/>
            <a:r>
              <a:rPr lang="en-US" altLang="en-US" smtClean="0"/>
              <a:t>Attributes to match</a:t>
            </a:r>
          </a:p>
          <a:p>
            <a:pPr eaLnBrk="1" hangingPunct="1"/>
            <a:r>
              <a:rPr lang="en-US" altLang="en-US" smtClean="0"/>
              <a:t>Arrays of objects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You will work with lists:</a:t>
            </a:r>
          </a:p>
          <a:p>
            <a:pPr eaLnBrk="1" hangingPunct="1"/>
            <a:r>
              <a:rPr lang="en-US" altLang="en-US" smtClean="0"/>
              <a:t>List of field names</a:t>
            </a:r>
          </a:p>
          <a:p>
            <a:pPr eaLnBrk="1" hangingPunct="1"/>
            <a:r>
              <a:rPr lang="en-US" altLang="en-US" smtClean="0"/>
              <a:t>List of selected features</a:t>
            </a:r>
          </a:p>
        </p:txBody>
      </p:sp>
      <p:pic>
        <p:nvPicPr>
          <p:cNvPr id="17412" name="Content Placeholder 5" descr="clip_counties_dialog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10100" y="2347913"/>
            <a:ext cx="3924300" cy="29241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Tuples</a:t>
            </a:r>
          </a:p>
        </p:txBody>
      </p:sp>
      <p:sp>
        <p:nvSpPr>
          <p:cNvPr id="18435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Like a list, tuples are iterable arrays of objects</a:t>
            </a:r>
          </a:p>
          <a:p>
            <a:pPr eaLnBrk="1" hangingPunct="1"/>
            <a:r>
              <a:rPr lang="en-US" altLang="en-US" smtClean="0"/>
              <a:t>Tuples are immutable –</a:t>
            </a:r>
            <a:br>
              <a:rPr lang="en-US" altLang="en-US" smtClean="0"/>
            </a:br>
            <a:r>
              <a:rPr lang="en-US" altLang="en-US" smtClean="0"/>
              <a:t>once created, unchangeable</a:t>
            </a:r>
          </a:p>
          <a:p>
            <a:pPr eaLnBrk="1" hangingPunct="1"/>
            <a:r>
              <a:rPr lang="en-US" altLang="en-US" smtClean="0"/>
              <a:t>To add or remove items, you must redeclare</a:t>
            </a:r>
          </a:p>
          <a:p>
            <a:pPr eaLnBrk="1" hangingPunct="1"/>
            <a:r>
              <a:rPr lang="en-US" altLang="en-US" smtClean="0"/>
              <a:t>Example uses of tuples</a:t>
            </a:r>
          </a:p>
          <a:p>
            <a:pPr lvl="1" eaLnBrk="1" hangingPunct="1"/>
            <a:r>
              <a:rPr lang="en-US" altLang="en-US" smtClean="0"/>
              <a:t>County Names</a:t>
            </a:r>
          </a:p>
          <a:p>
            <a:pPr lvl="1" eaLnBrk="1" hangingPunct="1"/>
            <a:r>
              <a:rPr lang="en-US" altLang="en-US" smtClean="0"/>
              <a:t>Land Use Codes</a:t>
            </a:r>
          </a:p>
          <a:p>
            <a:pPr lvl="1" eaLnBrk="1" hangingPunct="1"/>
            <a:r>
              <a:rPr lang="en-US" altLang="en-US" smtClean="0"/>
              <a:t>Ordered set of functions 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Dictionaries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Dictionaries are sets of key &amp; value pairs</a:t>
            </a:r>
          </a:p>
          <a:p>
            <a:pPr eaLnBrk="1" hangingPunct="1"/>
            <a:r>
              <a:rPr lang="en-US" altLang="en-US" smtClean="0"/>
              <a:t>Allows you to identify values by a descriptive name instead of order in a list</a:t>
            </a:r>
          </a:p>
          <a:p>
            <a:pPr eaLnBrk="1" hangingPunct="1"/>
            <a:r>
              <a:rPr lang="en-US" altLang="en-US" smtClean="0"/>
              <a:t>Keys are unordered unless explicitly sorted</a:t>
            </a:r>
          </a:p>
          <a:p>
            <a:pPr eaLnBrk="1" hangingPunct="1"/>
            <a:r>
              <a:rPr lang="en-US" altLang="en-US" smtClean="0"/>
              <a:t>Keys are unique:</a:t>
            </a:r>
          </a:p>
          <a:p>
            <a:pPr lvl="1" eaLnBrk="1" hangingPunct="1"/>
            <a:r>
              <a:rPr lang="en-US" altLang="en-US" smtClean="0"/>
              <a:t>var[‘item’] = “apple”</a:t>
            </a:r>
          </a:p>
          <a:p>
            <a:pPr lvl="1" eaLnBrk="1" hangingPunct="1"/>
            <a:r>
              <a:rPr lang="en-US" altLang="en-US" smtClean="0"/>
              <a:t>var[‘item’] = “banana”</a:t>
            </a:r>
          </a:p>
          <a:p>
            <a:pPr lvl="1" eaLnBrk="1" hangingPunct="1"/>
            <a:r>
              <a:rPr lang="en-US" altLang="en-US" smtClean="0"/>
              <a:t>print var[‘item’] prints just banana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Indentation and Blocks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Python uses whitespace and indents to denote blocks of code</a:t>
            </a:r>
          </a:p>
          <a:p>
            <a:pPr eaLnBrk="1" hangingPunct="1"/>
            <a:r>
              <a:rPr lang="en-US" altLang="en-US" smtClean="0"/>
              <a:t>Lines of code that begin a block end in a colon:</a:t>
            </a:r>
          </a:p>
          <a:p>
            <a:pPr eaLnBrk="1" hangingPunct="1"/>
            <a:r>
              <a:rPr lang="en-US" altLang="en-US" smtClean="0"/>
              <a:t>Lines within the code block are indented at the same level</a:t>
            </a:r>
          </a:p>
          <a:p>
            <a:pPr eaLnBrk="1" hangingPunct="1"/>
            <a:r>
              <a:rPr lang="en-US" altLang="en-US" smtClean="0"/>
              <a:t>To end a code block, remove the indentation</a:t>
            </a:r>
          </a:p>
          <a:p>
            <a:pPr eaLnBrk="1" hangingPunct="1"/>
            <a:r>
              <a:rPr lang="en-US" altLang="en-US" smtClean="0"/>
              <a:t>You'll want blocks of code that run only when certain conditions are met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Conditional Branching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if and else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if variable == condition:</a:t>
            </a:r>
            <a:br>
              <a:rPr lang="en-US" altLang="en-US" smtClean="0"/>
            </a:br>
            <a:r>
              <a:rPr lang="en-US" altLang="en-US" smtClean="0"/>
              <a:t>		#do something based on v == c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else: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			#do something based on v != c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elif allows for additional branching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if </a:t>
            </a:r>
            <a:r>
              <a:rPr lang="en-US" altLang="en-US" i="1" smtClean="0"/>
              <a:t>condition</a:t>
            </a:r>
            <a:r>
              <a:rPr lang="en-US" altLang="en-US" smtClean="0"/>
              <a:t>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elif </a:t>
            </a:r>
            <a:r>
              <a:rPr lang="en-US" altLang="en-US" i="1" smtClean="0"/>
              <a:t>another condition</a:t>
            </a:r>
            <a:r>
              <a:rPr lang="en-US" altLang="en-US" smtClean="0"/>
              <a:t>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…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else: #none of the above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upload.wikimedia.org/wikipedia/commons/thumb/6/66/Guido_van_Rossum_OSCON_2006.jpg/200px-Guido_van_Rossum_OSCON_2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09600"/>
            <a:ext cx="3733800" cy="560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267200" y="762000"/>
            <a:ext cx="4876800" cy="45720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 smtClean="0"/>
              <a:t>Guido van Rossum</a:t>
            </a:r>
          </a:p>
          <a:p>
            <a:pPr marL="0" indent="0" eaLnBrk="1" hangingPunct="1">
              <a:buFontTx/>
              <a:buNone/>
            </a:pPr>
            <a:r>
              <a:rPr lang="en-US" altLang="en-US" smtClean="0"/>
              <a:t>Dutch Programmer</a:t>
            </a:r>
          </a:p>
          <a:p>
            <a:pPr marL="0" indent="0" eaLnBrk="1" hangingPunct="1">
              <a:buFontTx/>
              <a:buNone/>
            </a:pPr>
            <a:r>
              <a:rPr lang="en-US" altLang="en-US" smtClean="0"/>
              <a:t>Inventor of Python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Looping with For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3000" smtClean="0"/>
              <a:t>For allows you to loop over a block of code a set number of times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3000" smtClean="0"/>
              <a:t>For is great for manipulating lists: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3000" smtClean="0"/>
              <a:t>	a = ['cat', 'window', 'defenestrate']</a:t>
            </a:r>
            <a:br>
              <a:rPr lang="en-US" altLang="en-US" sz="3000" smtClean="0"/>
            </a:br>
            <a:r>
              <a:rPr lang="en-US" altLang="en-US" sz="3000" smtClean="0"/>
              <a:t>for x in a:</a:t>
            </a:r>
            <a:br>
              <a:rPr lang="en-US" altLang="en-US" sz="3000" smtClean="0"/>
            </a:br>
            <a:r>
              <a:rPr lang="en-US" altLang="en-US" sz="3000" smtClean="0"/>
              <a:t>		print x, len(x)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3000" smtClean="0"/>
              <a:t>	Results: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600" smtClean="0"/>
              <a:t>cat 3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600" smtClean="0"/>
              <a:t>window 6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600" smtClean="0"/>
              <a:t>defenestrate 12</a:t>
            </a:r>
          </a:p>
          <a:p>
            <a:pPr eaLnBrk="1" hangingPunct="1">
              <a:lnSpc>
                <a:spcPct val="80000"/>
              </a:lnSpc>
            </a:pPr>
            <a:endParaRPr lang="en-US" altLang="en-US" sz="3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Looping with For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We could use a for loop to perform geoprocessing tasks on each layer in a list</a:t>
            </a:r>
          </a:p>
          <a:p>
            <a:pPr eaLnBrk="1" hangingPunct="1"/>
            <a:r>
              <a:rPr lang="en-US" altLang="en-US" smtClean="0"/>
              <a:t>We could get a list of features in a feature class and loop over each, checking attributes</a:t>
            </a:r>
          </a:p>
          <a:p>
            <a:pPr eaLnBrk="1" hangingPunct="1"/>
            <a:r>
              <a:rPr lang="en-US" altLang="en-US" smtClean="0"/>
              <a:t>Anything in a sequence or list can be used in a For loop</a:t>
            </a:r>
          </a:p>
          <a:p>
            <a:pPr eaLnBrk="1" hangingPunct="1"/>
            <a:r>
              <a:rPr lang="en-US" altLang="en-US" smtClean="0"/>
              <a:t>Just be sure not to modify the list while looping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Modules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Modules are additional pieces of code that further extend Python’s functionality</a:t>
            </a:r>
          </a:p>
          <a:p>
            <a:pPr eaLnBrk="1" hangingPunct="1"/>
            <a:r>
              <a:rPr lang="en-US" altLang="en-US" smtClean="0"/>
              <a:t>A module typically has a specific function</a:t>
            </a:r>
          </a:p>
          <a:p>
            <a:pPr lvl="1" eaLnBrk="1" hangingPunct="1"/>
            <a:r>
              <a:rPr lang="en-US" altLang="en-US" smtClean="0"/>
              <a:t>additional math functions, databases, network…</a:t>
            </a:r>
          </a:p>
          <a:p>
            <a:pPr eaLnBrk="1" hangingPunct="1"/>
            <a:r>
              <a:rPr lang="en-US" altLang="en-US" smtClean="0"/>
              <a:t>Python comes with many useful modules</a:t>
            </a:r>
          </a:p>
          <a:p>
            <a:pPr eaLnBrk="1" hangingPunct="1"/>
            <a:r>
              <a:rPr lang="en-US" altLang="en-US" i="1" smtClean="0"/>
              <a:t>arcgisscripting</a:t>
            </a:r>
            <a:r>
              <a:rPr lang="en-US" altLang="en-US" smtClean="0"/>
              <a:t> is the module we will use to load ArcGIS toolbox functions into Python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Modules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Modules are accessed using import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import sys, os # imports two modules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Modules can have subsets of functions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os.path is a subset within os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Modules are then addressed by modulename.function()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sys.argv # list of arguments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filename = os.path.splitext("points.txt")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filename[1] # equals ".txt"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Files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Files are manipulated by creating a file object</a:t>
            </a:r>
          </a:p>
          <a:p>
            <a:pPr lvl="1" eaLnBrk="1" hangingPunct="1"/>
            <a:r>
              <a:rPr lang="en-US" altLang="en-US" smtClean="0"/>
              <a:t>f = open("points.txt", "r")</a:t>
            </a:r>
          </a:p>
          <a:p>
            <a:pPr eaLnBrk="1" hangingPunct="1"/>
            <a:r>
              <a:rPr lang="en-US" altLang="en-US" smtClean="0"/>
              <a:t>The file object then has new methods</a:t>
            </a:r>
          </a:p>
          <a:p>
            <a:pPr lvl="1" eaLnBrk="1" hangingPunct="1"/>
            <a:r>
              <a:rPr lang="en-US" altLang="en-US" smtClean="0"/>
              <a:t>print f.readline() </a:t>
            </a:r>
            <a:r>
              <a:rPr lang="en-US" altLang="en-US" i="1" smtClean="0"/>
              <a:t># prints line from file</a:t>
            </a:r>
          </a:p>
          <a:p>
            <a:pPr eaLnBrk="1" hangingPunct="1"/>
            <a:r>
              <a:rPr lang="en-US" altLang="en-US" smtClean="0"/>
              <a:t>Files can be accessed to read or write</a:t>
            </a:r>
          </a:p>
          <a:p>
            <a:pPr lvl="1" eaLnBrk="1" hangingPunct="1"/>
            <a:r>
              <a:rPr lang="en-US" altLang="en-US" smtClean="0"/>
              <a:t>f = open("output.txt", "w")</a:t>
            </a:r>
          </a:p>
          <a:p>
            <a:pPr lvl="1" eaLnBrk="1" hangingPunct="1"/>
            <a:r>
              <a:rPr lang="en-US" altLang="en-US" smtClean="0"/>
              <a:t>f.write("Important Output!")</a:t>
            </a:r>
          </a:p>
          <a:p>
            <a:pPr eaLnBrk="1" hangingPunct="1"/>
            <a:r>
              <a:rPr lang="en-US" altLang="en-US" smtClean="0"/>
              <a:t>Files are iterable objects, like lists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Error Capture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Check for type assignment errors, items not in a list, etc.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Try &amp; Except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try: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		</a:t>
            </a:r>
            <a:r>
              <a:rPr lang="en-US" altLang="en-US" i="1" smtClean="0"/>
              <a:t>a block of code that might have an error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except:</a:t>
            </a:r>
            <a:br>
              <a:rPr lang="en-US" altLang="en-US" smtClean="0"/>
            </a:br>
            <a:r>
              <a:rPr lang="en-US" altLang="en-US" smtClean="0"/>
              <a:t>	</a:t>
            </a:r>
            <a:r>
              <a:rPr lang="en-US" altLang="en-US" i="1" smtClean="0"/>
              <a:t>code to execute if an error occurs in "try"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Allows for graceful failure</a:t>
            </a:r>
            <a:br>
              <a:rPr lang="en-US" altLang="en-US" smtClean="0"/>
            </a:br>
            <a:r>
              <a:rPr lang="en-US" altLang="en-US" smtClean="0"/>
              <a:t> – important in ArcGIS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Introduction to Python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Python is a high-level programming language</a:t>
            </a:r>
          </a:p>
          <a:p>
            <a:pPr eaLnBrk="1" hangingPunct="1"/>
            <a:r>
              <a:rPr lang="en-US" altLang="en-US" smtClean="0"/>
              <a:t>Open source and community driven</a:t>
            </a:r>
          </a:p>
          <a:p>
            <a:pPr eaLnBrk="1" hangingPunct="1"/>
            <a:r>
              <a:rPr lang="en-US" altLang="en-US" smtClean="0"/>
              <a:t>“Batteries Included”</a:t>
            </a:r>
          </a:p>
          <a:p>
            <a:pPr lvl="1" eaLnBrk="1" hangingPunct="1"/>
            <a:r>
              <a:rPr lang="en-US" altLang="en-US" smtClean="0"/>
              <a:t>a standard distribution includes many modules</a:t>
            </a:r>
          </a:p>
          <a:p>
            <a:pPr eaLnBrk="1" hangingPunct="1"/>
            <a:r>
              <a:rPr lang="en-US" altLang="en-US" smtClean="0"/>
              <a:t>Dynamic typed</a:t>
            </a:r>
          </a:p>
          <a:p>
            <a:pPr eaLnBrk="1" hangingPunct="1"/>
            <a:r>
              <a:rPr lang="en-US" altLang="en-US" smtClean="0"/>
              <a:t>Source can be compiled or run just-in-time</a:t>
            </a:r>
          </a:p>
          <a:p>
            <a:pPr eaLnBrk="1" hangingPunct="1"/>
            <a:r>
              <a:rPr lang="en-US" altLang="en-US" smtClean="0"/>
              <a:t>Similar to perl, tcl, ruby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Why Python?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“Tried and true” language that has been in development since 1991</a:t>
            </a:r>
          </a:p>
          <a:p>
            <a:pPr eaLnBrk="1" hangingPunct="1"/>
            <a:r>
              <a:rPr lang="en-US" altLang="en-US" smtClean="0"/>
              <a:t>Can interface with the Component Object Model (COM) used by Windows</a:t>
            </a:r>
          </a:p>
          <a:p>
            <a:pPr eaLnBrk="1" hangingPunct="1"/>
            <a:r>
              <a:rPr lang="en-US" altLang="en-US" smtClean="0"/>
              <a:t>Can interface with Open Source GIS toolsets</a:t>
            </a:r>
          </a:p>
          <a:p>
            <a:pPr eaLnBrk="1" hangingPunct="1"/>
            <a:r>
              <a:rPr lang="en-US" altLang="en-US" smtClean="0"/>
              <a:t>Written in an “English” sort of format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Why not Visual Basic?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458200" cy="4572000"/>
          </a:xfrm>
        </p:spPr>
        <p:txBody>
          <a:bodyPr/>
          <a:lstStyle/>
          <a:p>
            <a:pPr eaLnBrk="1" hangingPunct="1"/>
            <a:r>
              <a:rPr lang="en-US" altLang="en-US" smtClean="0"/>
              <a:t>Visual Basic is still the method of configuring and customizing ArcMap</a:t>
            </a:r>
          </a:p>
          <a:p>
            <a:pPr eaLnBrk="1" hangingPunct="1"/>
            <a:r>
              <a:rPr lang="en-US" altLang="en-US" smtClean="0"/>
              <a:t>If you have a button on the toolbar, it’s VB</a:t>
            </a:r>
          </a:p>
          <a:p>
            <a:pPr eaLnBrk="1" hangingPunct="1"/>
            <a:r>
              <a:rPr lang="en-US" altLang="en-US" smtClean="0"/>
              <a:t>Python scripts can be placed in ArcToolbox</a:t>
            </a:r>
          </a:p>
          <a:p>
            <a:pPr eaLnBrk="1" hangingPunct="1"/>
            <a:r>
              <a:rPr lang="en-US" altLang="en-US" smtClean="0"/>
              <a:t>Python can be run from the command line without ArcMap or ArcCatalog being open</a:t>
            </a:r>
          </a:p>
          <a:p>
            <a:pPr eaLnBrk="1" hangingPunct="1"/>
            <a:r>
              <a:rPr lang="en-US" altLang="en-US" smtClean="0"/>
              <a:t>Using just the GIS Engine, lower overhead</a:t>
            </a:r>
          </a:p>
          <a:p>
            <a:pPr eaLnBrk="1" hangingPunct="1"/>
            <a:r>
              <a:rPr lang="en-US" altLang="en-US" smtClean="0"/>
              <a:t>Rapid prototyping, ease of authoring,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Python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smtClean="0">
                <a:hlinkClick r:id="rId2"/>
              </a:rPr>
              <a:t>IDLE</a:t>
            </a:r>
            <a:r>
              <a:rPr lang="en-US" smtClean="0"/>
              <a:t> – a cross-platform Python development environment</a:t>
            </a:r>
          </a:p>
          <a:p>
            <a:pPr eaLnBrk="1" hangingPunct="1">
              <a:defRPr/>
            </a:pPr>
            <a:r>
              <a:rPr lang="en-US" smtClean="0">
                <a:hlinkClick r:id="rId3"/>
              </a:rPr>
              <a:t>PythonWin</a:t>
            </a:r>
            <a:r>
              <a:rPr lang="en-US" smtClean="0"/>
              <a:t> – a Windows only interface to Python</a:t>
            </a:r>
          </a:p>
          <a:p>
            <a:pPr eaLnBrk="1" hangingPunct="1">
              <a:defRPr/>
            </a:pPr>
            <a:r>
              <a:rPr lang="en-US" smtClean="0"/>
              <a:t>Python Shell – running 'python' from the Command Line opens this interactive shell</a:t>
            </a:r>
          </a:p>
          <a:p>
            <a:pPr eaLnBrk="1" hangingPunct="1">
              <a:defRPr/>
            </a:pPr>
            <a:r>
              <a:rPr lang="en-US" smtClean="0"/>
              <a:t>For the exercises, we'll use IDLE, but you can try them all and pick a favorite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IDLE – Development Environment</a:t>
            </a:r>
          </a:p>
        </p:txBody>
      </p:sp>
      <p:sp>
        <p:nvSpPr>
          <p:cNvPr id="9219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IDLE helps you program in Python by:</a:t>
            </a:r>
          </a:p>
          <a:p>
            <a:pPr lvl="1" eaLnBrk="1" hangingPunct="1"/>
            <a:r>
              <a:rPr lang="en-US" altLang="en-US" smtClean="0"/>
              <a:t>color-coding your program code</a:t>
            </a:r>
          </a:p>
          <a:p>
            <a:pPr lvl="1" eaLnBrk="1" hangingPunct="1"/>
            <a:r>
              <a:rPr lang="en-US" altLang="en-US" smtClean="0"/>
              <a:t>debugging</a:t>
            </a:r>
          </a:p>
          <a:p>
            <a:pPr lvl="1" eaLnBrk="1" hangingPunct="1"/>
            <a:r>
              <a:rPr lang="en-US" altLang="en-US" smtClean="0"/>
              <a:t>auto-indent</a:t>
            </a:r>
          </a:p>
          <a:p>
            <a:pPr lvl="1" eaLnBrk="1" hangingPunct="1"/>
            <a:r>
              <a:rPr lang="en-US" altLang="en-US" smtClean="0"/>
              <a:t>interactive shell</a:t>
            </a:r>
          </a:p>
        </p:txBody>
      </p:sp>
      <p:pic>
        <p:nvPicPr>
          <p:cNvPr id="9220" name="Content Placeholder 5" descr="idlecolor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08425" y="2209800"/>
            <a:ext cx="4854575" cy="243998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Python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191000" cy="4525963"/>
          </a:xfrm>
        </p:spPr>
        <p:txBody>
          <a:bodyPr/>
          <a:lstStyle/>
          <a:p>
            <a:pPr eaLnBrk="1" hangingPunct="1"/>
            <a:r>
              <a:rPr lang="en-US" altLang="en-US" smtClean="0"/>
              <a:t>Hello World</a:t>
            </a:r>
          </a:p>
          <a:p>
            <a:pPr lvl="1" eaLnBrk="1" hangingPunct="1">
              <a:buFontTx/>
              <a:buNone/>
            </a:pPr>
            <a:r>
              <a:rPr lang="en-US" altLang="en-US" smtClean="0">
                <a:solidFill>
                  <a:srgbClr val="F79646"/>
                </a:solidFill>
                <a:latin typeface="Courier New" pitchFamily="-65" charset="0"/>
                <a:cs typeface="Courier New" pitchFamily="-65" charset="0"/>
              </a:rPr>
              <a:t>print</a:t>
            </a:r>
            <a:r>
              <a:rPr lang="en-US" altLang="en-US" smtClean="0">
                <a:latin typeface="Courier New" pitchFamily="-65" charset="0"/>
                <a:cs typeface="Courier New" pitchFamily="-65" charset="0"/>
              </a:rPr>
              <a:t> </a:t>
            </a:r>
            <a:r>
              <a:rPr lang="en-US" altLang="en-US" smtClean="0">
                <a:solidFill>
                  <a:srgbClr val="9BBB59"/>
                </a:solidFill>
                <a:latin typeface="Courier New" pitchFamily="-65" charset="0"/>
                <a:cs typeface="Courier New" pitchFamily="-65" charset="0"/>
              </a:rPr>
              <a:t>“hello world”</a:t>
            </a:r>
          </a:p>
          <a:p>
            <a:pPr eaLnBrk="1" hangingPunct="1"/>
            <a:r>
              <a:rPr lang="en-US" altLang="en-US" smtClean="0">
                <a:cs typeface="Courier New" pitchFamily="-65" charset="0"/>
              </a:rPr>
              <a:t>Prints </a:t>
            </a:r>
            <a:r>
              <a:rPr lang="en-US" altLang="en-US" smtClean="0">
                <a:solidFill>
                  <a:schemeClr val="accent1"/>
                </a:solidFill>
                <a:cs typeface="Courier New" pitchFamily="-65" charset="0"/>
              </a:rPr>
              <a:t>hello world </a:t>
            </a:r>
            <a:r>
              <a:rPr lang="en-US" altLang="en-US" smtClean="0">
                <a:cs typeface="Courier New" pitchFamily="-65" charset="0"/>
              </a:rPr>
              <a:t>to standard out</a:t>
            </a:r>
          </a:p>
          <a:p>
            <a:pPr eaLnBrk="1" hangingPunct="1"/>
            <a:r>
              <a:rPr lang="en-US" altLang="en-US" smtClean="0">
                <a:cs typeface="Courier New" pitchFamily="-65" charset="0"/>
              </a:rPr>
              <a:t>Open IDLE and try it out yourself</a:t>
            </a:r>
          </a:p>
          <a:p>
            <a:pPr eaLnBrk="1" hangingPunct="1"/>
            <a:r>
              <a:rPr lang="en-US" altLang="en-US" smtClean="0">
                <a:cs typeface="Courier New" pitchFamily="-65" charset="0"/>
              </a:rPr>
              <a:t>Follow along using IDLE</a:t>
            </a:r>
          </a:p>
          <a:p>
            <a:pPr eaLnBrk="1" hangingPunct="1">
              <a:buFontTx/>
              <a:buNone/>
            </a:pPr>
            <a:endParaRPr lang="en-US" altLang="en-US" smtClean="0">
              <a:cs typeface="Courier New" pitchFamily="-65" charset="0"/>
            </a:endParaRPr>
          </a:p>
          <a:p>
            <a:pPr eaLnBrk="1" hangingPunct="1"/>
            <a:endParaRPr lang="en-US" altLang="en-US" smtClean="0">
              <a:latin typeface="Courier New" pitchFamily="-65" charset="0"/>
              <a:cs typeface="Courier New" pitchFamily="-65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1747838"/>
            <a:ext cx="4064000" cy="389731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rotWithShape="0">
              <a:srgbClr val="808080">
                <a:alpha val="42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More than just printing</a:t>
            </a:r>
          </a:p>
        </p:txBody>
      </p:sp>
      <p:sp>
        <p:nvSpPr>
          <p:cNvPr id="11267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Python is an object oriented language</a:t>
            </a:r>
          </a:p>
          <a:p>
            <a:pPr eaLnBrk="1" hangingPunct="1"/>
            <a:r>
              <a:rPr lang="en-US" altLang="en-US" dirty="0" smtClean="0"/>
              <a:t>Practically everything can be treated as an object</a:t>
            </a:r>
          </a:p>
          <a:p>
            <a:pPr eaLnBrk="1" hangingPunct="1"/>
            <a:r>
              <a:rPr lang="en-US" altLang="en-US" dirty="0" smtClean="0">
                <a:solidFill>
                  <a:srgbClr val="9BBB59"/>
                </a:solidFill>
              </a:rPr>
              <a:t>“hello world”</a:t>
            </a:r>
            <a:r>
              <a:rPr lang="en-US" altLang="en-US" dirty="0" smtClean="0"/>
              <a:t> is a string</a:t>
            </a:r>
          </a:p>
          <a:p>
            <a:pPr eaLnBrk="1" hangingPunct="1"/>
            <a:r>
              <a:rPr lang="en-US" altLang="en-US" dirty="0" smtClean="0"/>
              <a:t>Strings, as objects, </a:t>
            </a:r>
            <a:r>
              <a:rPr lang="en-US" altLang="en-US" dirty="0" smtClean="0">
                <a:hlinkClick r:id="rId2"/>
              </a:rPr>
              <a:t>have methods</a:t>
            </a:r>
            <a:r>
              <a:rPr lang="en-US" altLang="en-US" dirty="0" smtClean="0"/>
              <a:t> that return the result of a function on the string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001072146">
  <a:themeElements>
    <a:clrScheme name="Office Theme 12">
      <a:dk1>
        <a:srgbClr val="003366"/>
      </a:dk1>
      <a:lt1>
        <a:srgbClr val="FFFFFF"/>
      </a:lt1>
      <a:dk2>
        <a:srgbClr val="0000FF"/>
      </a:dk2>
      <a:lt2>
        <a:srgbClr val="CCECFF"/>
      </a:lt2>
      <a:accent1>
        <a:srgbClr val="3366CC"/>
      </a:accent1>
      <a:accent2>
        <a:srgbClr val="004570"/>
      </a:accent2>
      <a:accent3>
        <a:srgbClr val="AAAAFF"/>
      </a:accent3>
      <a:accent4>
        <a:srgbClr val="DADADA"/>
      </a:accent4>
      <a:accent5>
        <a:srgbClr val="ADB8E2"/>
      </a:accent5>
      <a:accent6>
        <a:srgbClr val="003E65"/>
      </a:accent6>
      <a:hlink>
        <a:srgbClr val="99CCFF"/>
      </a:hlink>
      <a:folHlink>
        <a:srgbClr val="FFE701"/>
      </a:folHlink>
    </a:clrScheme>
    <a:fontScheme name="Office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336699"/>
        </a:dk1>
        <a:lt1>
          <a:srgbClr val="FFFFFF"/>
        </a:lt1>
        <a:dk2>
          <a:srgbClr val="969696"/>
        </a:dk2>
        <a:lt2>
          <a:srgbClr val="E3EBF1"/>
        </a:lt2>
        <a:accent1>
          <a:srgbClr val="003399"/>
        </a:accent1>
        <a:accent2>
          <a:srgbClr val="59A7E1"/>
        </a:accent2>
        <a:accent3>
          <a:srgbClr val="C9C9C9"/>
        </a:accent3>
        <a:accent4>
          <a:srgbClr val="DADADA"/>
        </a:accent4>
        <a:accent5>
          <a:srgbClr val="AAADCA"/>
        </a:accent5>
        <a:accent6>
          <a:srgbClr val="5097CC"/>
        </a:accent6>
        <a:hlink>
          <a:srgbClr val="66CCFF"/>
        </a:hlink>
        <a:folHlink>
          <a:srgbClr val="F8F8F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2D2015"/>
        </a:dk1>
        <a:lt1>
          <a:srgbClr val="FFFFFF"/>
        </a:lt1>
        <a:dk2>
          <a:srgbClr val="A17A4B"/>
        </a:dk2>
        <a:lt2>
          <a:srgbClr val="DFC08D"/>
        </a:lt2>
        <a:accent1>
          <a:srgbClr val="8C7B70"/>
        </a:accent1>
        <a:accent2>
          <a:srgbClr val="354FBB"/>
        </a:accent2>
        <a:accent3>
          <a:srgbClr val="CDBEB1"/>
        </a:accent3>
        <a:accent4>
          <a:srgbClr val="DADADA"/>
        </a:accent4>
        <a:accent5>
          <a:srgbClr val="C5BFBB"/>
        </a:accent5>
        <a:accent6>
          <a:srgbClr val="2F47A9"/>
        </a:accent6>
        <a:hlink>
          <a:srgbClr val="CCB400"/>
        </a:hlink>
        <a:folHlink>
          <a:srgbClr val="BEC9C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777777"/>
        </a:dk1>
        <a:lt1>
          <a:srgbClr val="FFFFFF"/>
        </a:lt1>
        <a:dk2>
          <a:srgbClr val="A1A496"/>
        </a:dk2>
        <a:lt2>
          <a:srgbClr val="D1D1CB"/>
        </a:lt2>
        <a:accent1>
          <a:srgbClr val="909082"/>
        </a:accent1>
        <a:accent2>
          <a:srgbClr val="6484C4"/>
        </a:accent2>
        <a:accent3>
          <a:srgbClr val="CDCFC9"/>
        </a:accent3>
        <a:accent4>
          <a:srgbClr val="DADADA"/>
        </a:accent4>
        <a:accent5>
          <a:srgbClr val="C6C6C1"/>
        </a:accent5>
        <a:accent6>
          <a:srgbClr val="5A77B1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3E3E5C"/>
        </a:dk1>
        <a:lt1>
          <a:srgbClr val="FFFFFF"/>
        </a:lt1>
        <a:dk2>
          <a:srgbClr val="819DC5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C1CCDF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5A58"/>
        </a:dk1>
        <a:lt1>
          <a:srgbClr val="99CCFF"/>
        </a:lt1>
        <a:dk2>
          <a:srgbClr val="0099CC"/>
        </a:dk2>
        <a:lt2>
          <a:srgbClr val="CCECFF"/>
        </a:lt2>
        <a:accent1>
          <a:srgbClr val="256487"/>
        </a:accent1>
        <a:accent2>
          <a:srgbClr val="6D6FC7"/>
        </a:accent2>
        <a:accent3>
          <a:srgbClr val="AACAE2"/>
        </a:accent3>
        <a:accent4>
          <a:srgbClr val="82AEDA"/>
        </a:accent4>
        <a:accent5>
          <a:srgbClr val="ACB8C3"/>
        </a:accent5>
        <a:accent6>
          <a:srgbClr val="6264B4"/>
        </a:accent6>
        <a:hlink>
          <a:srgbClr val="85A8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B2B2B2"/>
        </a:dk1>
        <a:lt1>
          <a:srgbClr val="DEF6F1"/>
        </a:lt1>
        <a:dk2>
          <a:srgbClr val="FFFFFF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979797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C8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777777"/>
        </a:dk1>
        <a:lt1>
          <a:srgbClr val="CCFFFF"/>
        </a:lt1>
        <a:dk2>
          <a:srgbClr val="CCECFF"/>
        </a:dk2>
        <a:lt2>
          <a:srgbClr val="99CCFF"/>
        </a:lt2>
        <a:accent1>
          <a:srgbClr val="99CCFF"/>
        </a:accent1>
        <a:accent2>
          <a:srgbClr val="003399"/>
        </a:accent2>
        <a:accent3>
          <a:srgbClr val="E2F4FF"/>
        </a:accent3>
        <a:accent4>
          <a:srgbClr val="AEDADA"/>
        </a:accent4>
        <a:accent5>
          <a:srgbClr val="CAE2FF"/>
        </a:accent5>
        <a:accent6>
          <a:srgbClr val="002D8A"/>
        </a:accent6>
        <a:hlink>
          <a:srgbClr val="FF5050"/>
        </a:hlink>
        <a:folHlink>
          <a:srgbClr val="00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F8F8F8"/>
        </a:dk1>
        <a:lt1>
          <a:srgbClr val="FFFFFF"/>
        </a:lt1>
        <a:dk2>
          <a:srgbClr val="DDDDDD"/>
        </a:dk2>
        <a:lt2>
          <a:srgbClr val="333333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D4D4D4"/>
        </a:accent4>
        <a:accent5>
          <a:srgbClr val="DCDCDC"/>
        </a:accent5>
        <a:accent6>
          <a:srgbClr val="737373"/>
        </a:accent6>
        <a:hlink>
          <a:srgbClr val="4D4D4D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9">
        <a:dk1>
          <a:srgbClr val="5C1F00"/>
        </a:dk1>
        <a:lt1>
          <a:srgbClr val="FFF8EB"/>
        </a:lt1>
        <a:dk2>
          <a:srgbClr val="FFEBD7"/>
        </a:dk2>
        <a:lt2>
          <a:srgbClr val="FFFFF7"/>
        </a:lt2>
        <a:accent1>
          <a:srgbClr val="CC3300"/>
        </a:accent1>
        <a:accent2>
          <a:srgbClr val="BE7960"/>
        </a:accent2>
        <a:accent3>
          <a:srgbClr val="FFF3E8"/>
        </a:accent3>
        <a:accent4>
          <a:srgbClr val="DAD4C9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969696"/>
        </a:dk1>
        <a:lt1>
          <a:srgbClr val="F8F8F8"/>
        </a:lt1>
        <a:dk2>
          <a:srgbClr val="DDDDDD"/>
        </a:dk2>
        <a:lt2>
          <a:srgbClr val="CC9900"/>
        </a:lt2>
        <a:accent1>
          <a:srgbClr val="DFBB05"/>
        </a:accent1>
        <a:accent2>
          <a:srgbClr val="FF9966"/>
        </a:accent2>
        <a:accent3>
          <a:srgbClr val="EBEBEB"/>
        </a:accent3>
        <a:accent4>
          <a:srgbClr val="D4D4D4"/>
        </a:accent4>
        <a:accent5>
          <a:srgbClr val="ECDAAA"/>
        </a:accent5>
        <a:accent6>
          <a:srgbClr val="E78A5C"/>
        </a:accent6>
        <a:hlink>
          <a:srgbClr val="CC3300"/>
        </a:hlink>
        <a:folHlink>
          <a:srgbClr val="00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808080"/>
        </a:dk1>
        <a:lt1>
          <a:srgbClr val="F8F8F8"/>
        </a:lt1>
        <a:dk2>
          <a:srgbClr val="EAEAEA"/>
        </a:dk2>
        <a:lt2>
          <a:srgbClr val="FFFFFF"/>
        </a:lt2>
        <a:accent1>
          <a:srgbClr val="99CCFF"/>
        </a:accent1>
        <a:accent2>
          <a:srgbClr val="9999FF"/>
        </a:accent2>
        <a:accent3>
          <a:srgbClr val="F3F3F3"/>
        </a:accent3>
        <a:accent4>
          <a:srgbClr val="D4D4D4"/>
        </a:accent4>
        <a:accent5>
          <a:srgbClr val="CAE2FF"/>
        </a:accent5>
        <a:accent6>
          <a:srgbClr val="8A8AE7"/>
        </a:accent6>
        <a:hlink>
          <a:srgbClr val="3333CC"/>
        </a:hlink>
        <a:folHlink>
          <a:srgbClr val="8927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003366"/>
        </a:dk1>
        <a:lt1>
          <a:srgbClr val="FFFFFF"/>
        </a:lt1>
        <a:dk2>
          <a:srgbClr val="0000FF"/>
        </a:dk2>
        <a:lt2>
          <a:srgbClr val="CCECFF"/>
        </a:lt2>
        <a:accent1>
          <a:srgbClr val="3366CC"/>
        </a:accent1>
        <a:accent2>
          <a:srgbClr val="004570"/>
        </a:accent2>
        <a:accent3>
          <a:srgbClr val="AAAAFF"/>
        </a:accent3>
        <a:accent4>
          <a:srgbClr val="DADADA"/>
        </a:accent4>
        <a:accent5>
          <a:srgbClr val="ADB8E2"/>
        </a:accent5>
        <a:accent6>
          <a:srgbClr val="003E65"/>
        </a:accent6>
        <a:hlink>
          <a:srgbClr val="99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3">
        <a:dk1>
          <a:srgbClr val="808080"/>
        </a:dk1>
        <a:lt1>
          <a:srgbClr val="FFFFFF"/>
        </a:lt1>
        <a:dk2>
          <a:srgbClr val="CCCCFF"/>
        </a:dk2>
        <a:lt2>
          <a:srgbClr val="F8F8F8"/>
        </a:lt2>
        <a:accent1>
          <a:srgbClr val="85ADDD"/>
        </a:accent1>
        <a:accent2>
          <a:srgbClr val="333399"/>
        </a:accent2>
        <a:accent3>
          <a:srgbClr val="E2E2FF"/>
        </a:accent3>
        <a:accent4>
          <a:srgbClr val="DADADA"/>
        </a:accent4>
        <a:accent5>
          <a:srgbClr val="C2D3EB"/>
        </a:accent5>
        <a:accent6>
          <a:srgbClr val="2D2D8A"/>
        </a:accent6>
        <a:hlink>
          <a:srgbClr val="0250C2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TS001072146</Template>
  <TotalTime>1619</TotalTime>
  <Words>1012</Words>
  <Application>Microsoft Office PowerPoint</Application>
  <PresentationFormat>On-screen Show (4:3)</PresentationFormat>
  <Paragraphs>174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TS001072146</vt:lpstr>
      <vt:lpstr>Introduction to Python</vt:lpstr>
      <vt:lpstr>PowerPoint Presentation</vt:lpstr>
      <vt:lpstr>Introduction to Python</vt:lpstr>
      <vt:lpstr>Why Python?</vt:lpstr>
      <vt:lpstr>Why not Visual Basic?</vt:lpstr>
      <vt:lpstr>Python Interfaces</vt:lpstr>
      <vt:lpstr>IDLE – Development Environment</vt:lpstr>
      <vt:lpstr>Example Python</vt:lpstr>
      <vt:lpstr>More than just printing</vt:lpstr>
      <vt:lpstr>String Methods</vt:lpstr>
      <vt:lpstr>String Methods</vt:lpstr>
      <vt:lpstr>Other Python Objects</vt:lpstr>
      <vt:lpstr>Lists</vt:lpstr>
      <vt:lpstr>List Methods</vt:lpstr>
      <vt:lpstr>Lists in ArcToolbox</vt:lpstr>
      <vt:lpstr>Tuples</vt:lpstr>
      <vt:lpstr>Dictionaries</vt:lpstr>
      <vt:lpstr>Indentation and Blocks</vt:lpstr>
      <vt:lpstr>Conditional Branching</vt:lpstr>
      <vt:lpstr>Looping with For</vt:lpstr>
      <vt:lpstr>Looping with For</vt:lpstr>
      <vt:lpstr>Modules</vt:lpstr>
      <vt:lpstr>Modules</vt:lpstr>
      <vt:lpstr>Files</vt:lpstr>
      <vt:lpstr>Error Capture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rtjones</dc:creator>
  <cp:lastModifiedBy>rtjones</cp:lastModifiedBy>
  <cp:revision>53</cp:revision>
  <cp:lastPrinted>2008-04-30T16:03:15Z</cp:lastPrinted>
  <dcterms:created xsi:type="dcterms:W3CDTF">2008-05-01T02:28:15Z</dcterms:created>
  <dcterms:modified xsi:type="dcterms:W3CDTF">2015-10-26T19:14:57Z</dcterms:modified>
</cp:coreProperties>
</file>