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59" r:id="rId4"/>
    <p:sldId id="260" r:id="rId5"/>
    <p:sldId id="261" r:id="rId6"/>
    <p:sldId id="265" r:id="rId7"/>
    <p:sldId id="327" r:id="rId8"/>
    <p:sldId id="273" r:id="rId9"/>
    <p:sldId id="330" r:id="rId10"/>
    <p:sldId id="266" r:id="rId11"/>
    <p:sldId id="328" r:id="rId12"/>
    <p:sldId id="344" r:id="rId13"/>
    <p:sldId id="329" r:id="rId14"/>
    <p:sldId id="309" r:id="rId15"/>
    <p:sldId id="319" r:id="rId16"/>
    <p:sldId id="320" r:id="rId17"/>
    <p:sldId id="292" r:id="rId18"/>
    <p:sldId id="303" r:id="rId19"/>
    <p:sldId id="285" r:id="rId20"/>
    <p:sldId id="293" r:id="rId21"/>
    <p:sldId id="322" r:id="rId22"/>
    <p:sldId id="286" r:id="rId23"/>
    <p:sldId id="325" r:id="rId24"/>
    <p:sldId id="326" r:id="rId25"/>
    <p:sldId id="302" r:id="rId26"/>
    <p:sldId id="297" r:id="rId27"/>
    <p:sldId id="280" r:id="rId28"/>
    <p:sldId id="308" r:id="rId29"/>
    <p:sldId id="301" r:id="rId30"/>
    <p:sldId id="34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7BE544D-B763-43A4-A705-6BBB89D76300}" type="datetimeFigureOut">
              <a:rPr lang="en-US"/>
              <a:pPr>
                <a:defRPr/>
              </a:pPr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6C89C0F-2BAE-4FDC-B133-3343A7CC0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3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160CB74-0283-4937-8D08-EBC054C09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17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721E00D-65F8-4B76-83AC-74A650B35B09}" type="slidenum">
              <a:rPr lang="en-US" sz="1200" smtClean="0"/>
              <a:pPr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8242E7A-F15C-45BC-8EF1-D0895F7FCCAF}" type="slidenum">
              <a:rPr lang="en-US" sz="1200" smtClean="0"/>
              <a:pPr eaLnBrk="1" hangingPunct="1">
                <a:defRPr/>
              </a:pPr>
              <a:t>2</a:t>
            </a:fld>
            <a:endParaRPr lang="en-US" sz="1200" smtClean="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B7F24C1-32D0-4F13-9598-2EB8C73BE052}" type="slidenum">
              <a:rPr lang="en-US" sz="1200" smtClean="0"/>
              <a:pPr eaLnBrk="1" hangingPunct="1">
                <a:defRPr/>
              </a:pPr>
              <a:t>3</a:t>
            </a:fld>
            <a:endParaRPr lang="en-US" sz="1200" smtClean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3467EBFD-A28D-4537-85DF-C73D88A70BA2}" type="slidenum">
              <a:rPr lang="en-US" sz="1200" smtClean="0"/>
              <a:pPr eaLnBrk="1" hangingPunct="1">
                <a:defRPr/>
              </a:pPr>
              <a:t>4</a:t>
            </a:fld>
            <a:endParaRPr lang="en-US" sz="1200" smtClean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5AE0A97-A59A-400F-A9B6-346DC953C294}" type="slidenum">
              <a:rPr lang="en-US" sz="1200" smtClean="0"/>
              <a:pPr eaLnBrk="1" hangingPunct="1">
                <a:defRPr/>
              </a:pPr>
              <a:t>5</a:t>
            </a:fld>
            <a:endParaRPr lang="en-US" sz="1200" smtClean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606C0EC-28EA-4BFB-A1DF-18BF02B8B26F}" type="slidenum">
              <a:rPr lang="en-US" sz="1200" smtClean="0"/>
              <a:pPr eaLnBrk="1" hangingPunct="1">
                <a:defRPr/>
              </a:pPr>
              <a:t>10</a:t>
            </a:fld>
            <a:endParaRPr lang="en-US" sz="1200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First match wins</a:t>
            </a:r>
          </a:p>
          <a:p>
            <a:pPr eaLnBrk="1" hangingPunct="1">
              <a:defRPr/>
            </a:pPr>
            <a:r>
              <a:rPr lang="en-US" smtClean="0"/>
              <a:t>Security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wireframeOverlay-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973"/>
          <a:stretch>
            <a:fillRect/>
          </a:stretch>
        </p:blipFill>
        <p:spPr bwMode="auto">
          <a:xfrm>
            <a:off x="179388" y="1182688"/>
            <a:ext cx="8786812" cy="52768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DirectionalButtons-RightOn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13" y="533400"/>
            <a:ext cx="7524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1F2F5-75D9-4A53-8080-323193D8F5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7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Cont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79513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B8CC6-4163-4DEF-A907-10CF37C55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1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PCVertic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3309"/>
          <a:stretch>
            <a:fillRect/>
          </a:stretch>
        </p:blipFill>
        <p:spPr bwMode="auto">
          <a:xfrm>
            <a:off x="182563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563" y="3281363"/>
            <a:ext cx="8788400" cy="3175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86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wireframeOverlay-PCVertic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3309"/>
          <a:stretch>
            <a:fillRect/>
          </a:stretch>
        </p:blipFill>
        <p:spPr bwMode="auto">
          <a:xfrm>
            <a:off x="3835400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296D0-69D0-4DE1-99EF-5B043F79C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2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wireframeOverlay-Cont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79513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8890E-1497-41D4-9594-F4841116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1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wireframeOverlay-VerticalT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649"/>
          <a:stretch>
            <a:fillRect/>
          </a:stretch>
        </p:blipFill>
        <p:spPr bwMode="auto">
          <a:xfrm>
            <a:off x="7445375" y="1177925"/>
            <a:ext cx="1524000" cy="52752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C253B-52B9-479A-B241-4D0B6E6CB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38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563" y="1179513"/>
            <a:ext cx="8788400" cy="527685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3" name="Picture 10" descr="DirectionalButtons-LeftOnlyOn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88" y="538163"/>
            <a:ext cx="7524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725DB-6874-4142-82EA-B7AF7DEF0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5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wireframeOverlay-Cont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79513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A219D-C51E-44CE-95C0-5F81223AE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wireframeOverlay-TCFu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711"/>
          <a:stretch>
            <a:fillRect/>
          </a:stretch>
        </p:blipFill>
        <p:spPr bwMode="auto">
          <a:xfrm>
            <a:off x="177800" y="1179513"/>
            <a:ext cx="8788400" cy="5276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7D4E7-42B1-49F9-B5F6-3DDF9157B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8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wireframeOverlay-Section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875"/>
          <a:stretch>
            <a:fillRect/>
          </a:stretch>
        </p:blipFill>
        <p:spPr bwMode="auto">
          <a:xfrm>
            <a:off x="182563" y="1179513"/>
            <a:ext cx="8785225" cy="52768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B84B4-F980-4005-A06A-F1C316426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7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Cont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79513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D8F73-EC67-4C0C-98EC-F325CF4F0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wireframeOverlay-Cont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79513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FB8B1-B359-43A2-84F9-AEA25A1C5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9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ireframeOverlay-Cont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79513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A6B29-99DD-46BF-B3A6-32456DAE1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5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6001A-8E40-4422-A829-CBF276746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3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ContentC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35870"/>
          <a:stretch>
            <a:fillRect/>
          </a:stretch>
        </p:blipFill>
        <p:spPr bwMode="auto">
          <a:xfrm>
            <a:off x="182563" y="1179513"/>
            <a:ext cx="4229100" cy="52736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27FFE-4198-4F33-B734-5A0BE515D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3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15925" y="1457325"/>
            <a:ext cx="8308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5925" y="2770188"/>
            <a:ext cx="83089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013" y="6454775"/>
            <a:ext cx="239871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350" y="6454775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D37FF0C-C8C9-47BE-B060-9586ED329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525463"/>
            <a:ext cx="4572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 descr="DirectionalButtons-Full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25463"/>
            <a:ext cx="7524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1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kern="1200">
          <a:solidFill>
            <a:srgbClr val="404040"/>
          </a:solidFill>
          <a:latin typeface="+mn-lt"/>
          <a:ea typeface="ＭＳ Ｐゴシック" charset="0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kern="1200">
          <a:solidFill>
            <a:srgbClr val="404040"/>
          </a:solidFill>
          <a:latin typeface="+mn-lt"/>
          <a:ea typeface="ＭＳ Ｐゴシック" charset="0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kern="1200">
          <a:solidFill>
            <a:srgbClr val="404040"/>
          </a:solidFill>
          <a:latin typeface="+mn-lt"/>
          <a:ea typeface="ＭＳ Ｐゴシック" charset="0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kern="1200">
          <a:solidFill>
            <a:srgbClr val="404040"/>
          </a:solidFill>
          <a:latin typeface="+mn-lt"/>
          <a:ea typeface="ＭＳ Ｐゴシック" charset="0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513" y="2168525"/>
            <a:ext cx="8307387" cy="161925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UNIX Shell-Scripting Basics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513" y="3810000"/>
            <a:ext cx="8307387" cy="752475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TCMG 303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Dr</a:t>
            </a:r>
            <a:r>
              <a:rPr lang="en-US" altLang="en-US" dirty="0" smtClean="0">
                <a:ea typeface="ＭＳ Ｐゴシック" pitchFamily="34" charset="-128"/>
              </a:rPr>
              <a:t>. Trez Jones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Finding the program: PATH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./hello.sh</a:t>
            </a:r>
          </a:p>
          <a:p>
            <a:pPr eaLnBrk="1" hangingPunct="1"/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echo</a:t>
            </a:r>
            <a:r>
              <a:rPr lang="en-US" altLang="en-US" smtClean="0">
                <a:ea typeface="ＭＳ Ｐゴシック" pitchFamily="34" charset="-128"/>
              </a:rPr>
              <a:t> vs. </a:t>
            </a: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/usr/bin/echo</a:t>
            </a:r>
          </a:p>
          <a:p>
            <a:pPr eaLnBrk="1" hangingPunct="1"/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echo $PATH</a:t>
            </a:r>
            <a:br>
              <a:rPr lang="en-US" altLang="en-US" smtClean="0">
                <a:latin typeface="Lucida Console" pitchFamily="49" charset="0"/>
                <a:ea typeface="ＭＳ Ｐゴシック" pitchFamily="34" charset="-128"/>
              </a:rPr>
            </a:b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/bin:/usr/bin:/usr/local/bin:</a:t>
            </a:r>
            <a:br>
              <a:rPr lang="en-US" altLang="en-US" smtClean="0">
                <a:latin typeface="Lucida Console" pitchFamily="49" charset="0"/>
                <a:ea typeface="ＭＳ Ｐゴシック" pitchFamily="34" charset="-128"/>
              </a:rPr>
            </a:b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/home/rtjones/bin</a:t>
            </a:r>
          </a:p>
          <a:p>
            <a:pPr eaLnBrk="1" hangingPunct="1"/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which echo</a:t>
            </a:r>
            <a:br>
              <a:rPr lang="en-US" altLang="en-US" smtClean="0">
                <a:latin typeface="Lucida Console" pitchFamily="49" charset="0"/>
                <a:ea typeface="ＭＳ Ｐゴシック" pitchFamily="34" charset="-128"/>
              </a:rPr>
            </a:b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/usr/bin/echo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Variables and the Environment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hello.sh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bash: hello.sh: Command not found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PATH=</a:t>
            </a:r>
            <a:r>
              <a:rPr lang="ja-JP" altLang="en-US" smtClean="0">
                <a:latin typeface="Arial" charset="0"/>
                <a:ea typeface="MS Gothic" pitchFamily="49" charset="-128"/>
              </a:rPr>
              <a:t>“</a:t>
            </a:r>
            <a:r>
              <a:rPr lang="en-US" altLang="ja-JP" smtClean="0">
                <a:latin typeface="Lucida Console" pitchFamily="49" charset="0"/>
                <a:ea typeface="ＭＳ Ｐゴシック" pitchFamily="34" charset="-128"/>
              </a:rPr>
              <a:t>$PATH:.</a:t>
            </a:r>
            <a:r>
              <a:rPr lang="ja-JP" altLang="en-US" smtClean="0">
                <a:latin typeface="Arial" charset="0"/>
                <a:ea typeface="MS Gothic" pitchFamily="49" charset="-128"/>
              </a:rPr>
              <a:t>”</a:t>
            </a:r>
            <a:endParaRPr lang="en-US" altLang="ja-JP" smtClean="0">
              <a:latin typeface="Lucida Console" pitchFamily="49" charset="0"/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hello.sh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Hello,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An aside: Quoting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100" smtClean="0">
                <a:latin typeface="Lucida Console" pitchFamily="49" charset="0"/>
                <a:ea typeface="ＭＳ Ｐゴシック" pitchFamily="34" charset="-128"/>
              </a:rPr>
              <a:t>% echo </a:t>
            </a:r>
            <a:r>
              <a:rPr lang="ja-JP" altLang="en-US" sz="1100" smtClean="0">
                <a:solidFill>
                  <a:srgbClr val="FF6600"/>
                </a:solidFill>
                <a:latin typeface="Arial" charset="0"/>
                <a:ea typeface="MS Gothic" pitchFamily="49" charset="-128"/>
              </a:rPr>
              <a:t>‘</a:t>
            </a:r>
            <a:r>
              <a:rPr lang="en-US" altLang="ja-JP" sz="1100" smtClean="0">
                <a:latin typeface="Lucida Console" pitchFamily="49" charset="0"/>
                <a:ea typeface="ＭＳ Ｐゴシック" pitchFamily="34" charset="-128"/>
              </a:rPr>
              <a:t>$USER</a:t>
            </a:r>
            <a:r>
              <a:rPr lang="ja-JP" altLang="en-US" sz="1100" smtClean="0">
                <a:solidFill>
                  <a:srgbClr val="FF6600"/>
                </a:solidFill>
                <a:latin typeface="Arial" charset="0"/>
                <a:ea typeface="MS Gothic" pitchFamily="49" charset="-128"/>
              </a:rPr>
              <a:t>’</a:t>
            </a:r>
            <a:endParaRPr lang="en-US" altLang="ja-JP" sz="1100" smtClean="0">
              <a:solidFill>
                <a:srgbClr val="FF6600"/>
              </a:solidFill>
              <a:latin typeface="Lucida Console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100" smtClean="0">
                <a:latin typeface="Lucida Console" pitchFamily="49" charset="0"/>
                <a:ea typeface="ＭＳ Ｐゴシック" pitchFamily="34" charset="-128"/>
              </a:rPr>
              <a:t>$USER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100" smtClean="0">
                <a:latin typeface="Lucida Console" pitchFamily="49" charset="0"/>
                <a:ea typeface="ＭＳ Ｐゴシック" pitchFamily="34" charset="-128"/>
              </a:rPr>
              <a:t>% echo </a:t>
            </a:r>
            <a:r>
              <a:rPr lang="ja-JP" altLang="en-US" sz="1100" smtClean="0">
                <a:solidFill>
                  <a:srgbClr val="FF6600"/>
                </a:solidFill>
                <a:latin typeface="Arial" charset="0"/>
                <a:ea typeface="MS Gothic" pitchFamily="49" charset="-128"/>
              </a:rPr>
              <a:t>“</a:t>
            </a:r>
            <a:r>
              <a:rPr lang="en-US" altLang="ja-JP" sz="1100" smtClean="0">
                <a:latin typeface="Lucida Console" pitchFamily="49" charset="0"/>
                <a:ea typeface="ＭＳ Ｐゴシック" pitchFamily="34" charset="-128"/>
              </a:rPr>
              <a:t>$USER</a:t>
            </a:r>
            <a:r>
              <a:rPr lang="ja-JP" altLang="en-US" sz="1100" smtClean="0">
                <a:solidFill>
                  <a:srgbClr val="FF6600"/>
                </a:solidFill>
                <a:latin typeface="Arial" charset="0"/>
                <a:ea typeface="MS Gothic" pitchFamily="49" charset="-128"/>
              </a:rPr>
              <a:t>”</a:t>
            </a:r>
            <a:endParaRPr lang="en-US" altLang="ja-JP" sz="1100" smtClean="0">
              <a:solidFill>
                <a:srgbClr val="FF6600"/>
              </a:solidFill>
              <a:latin typeface="Lucida Console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100" smtClean="0">
                <a:latin typeface="Lucida Console" pitchFamily="49" charset="0"/>
                <a:ea typeface="ＭＳ Ｐゴシック" pitchFamily="34" charset="-128"/>
              </a:rPr>
              <a:t>rtjones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100" smtClean="0">
                <a:latin typeface="Lucida Console" pitchFamily="49" charset="0"/>
                <a:ea typeface="ＭＳ Ｐゴシック" pitchFamily="34" charset="-128"/>
              </a:rPr>
              <a:t>% echo </a:t>
            </a:r>
            <a:r>
              <a:rPr lang="ja-JP" altLang="en-US" sz="1100" smtClean="0">
                <a:latin typeface="Arial" charset="0"/>
                <a:ea typeface="MS Gothic" pitchFamily="49" charset="-128"/>
              </a:rPr>
              <a:t>“</a:t>
            </a:r>
            <a:r>
              <a:rPr lang="en-US" altLang="ja-JP" sz="1100" smtClean="0">
                <a:solidFill>
                  <a:srgbClr val="FF6600"/>
                </a:solidFill>
                <a:latin typeface="Lucida Console" pitchFamily="49" charset="0"/>
                <a:ea typeface="ＭＳ Ｐゴシック" pitchFamily="34" charset="-128"/>
              </a:rPr>
              <a:t>\</a:t>
            </a:r>
            <a:r>
              <a:rPr lang="ja-JP" altLang="en-US" sz="1100" smtClean="0">
                <a:solidFill>
                  <a:srgbClr val="FF6600"/>
                </a:solidFill>
                <a:latin typeface="Arial" charset="0"/>
                <a:ea typeface="MS Gothic" pitchFamily="49" charset="-128"/>
              </a:rPr>
              <a:t>”</a:t>
            </a:r>
            <a:r>
              <a:rPr lang="ja-JP" altLang="en-US" sz="1100" smtClean="0">
                <a:latin typeface="Arial" charset="0"/>
                <a:ea typeface="MS Gothic" pitchFamily="49" charset="-128"/>
              </a:rPr>
              <a:t>”</a:t>
            </a:r>
            <a:endParaRPr lang="en-US" altLang="ja-JP" sz="1100" smtClean="0">
              <a:latin typeface="Lucida Console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ja-JP" altLang="en-US" sz="1100" smtClean="0">
                <a:solidFill>
                  <a:srgbClr val="FF6600"/>
                </a:solidFill>
                <a:latin typeface="Arial" charset="0"/>
                <a:ea typeface="MS Gothic" pitchFamily="49" charset="-128"/>
              </a:rPr>
              <a:t>”</a:t>
            </a:r>
            <a:endParaRPr lang="en-US" altLang="ja-JP" sz="1100" smtClean="0">
              <a:solidFill>
                <a:srgbClr val="FF6600"/>
              </a:solidFill>
              <a:latin typeface="Lucida Console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100" smtClean="0">
                <a:latin typeface="Lucida Console" pitchFamily="49" charset="0"/>
                <a:ea typeface="ＭＳ Ｐゴシック" pitchFamily="34" charset="-128"/>
              </a:rPr>
              <a:t>% echo </a:t>
            </a:r>
            <a:r>
              <a:rPr lang="ja-JP" altLang="en-US" sz="1100" smtClean="0">
                <a:latin typeface="Arial" charset="0"/>
                <a:ea typeface="MS Gothic" pitchFamily="49" charset="-128"/>
              </a:rPr>
              <a:t>“</a:t>
            </a:r>
            <a:r>
              <a:rPr lang="en-US" altLang="ja-JP" sz="1100" smtClean="0">
                <a:latin typeface="Lucida Console" pitchFamily="49" charset="0"/>
                <a:ea typeface="ＭＳ Ｐゴシック" pitchFamily="34" charset="-128"/>
              </a:rPr>
              <a:t>deacnet</a:t>
            </a:r>
            <a:r>
              <a:rPr lang="en-US" altLang="ja-JP" sz="1100" smtClean="0">
                <a:solidFill>
                  <a:srgbClr val="FF6600"/>
                </a:solidFill>
                <a:latin typeface="Lucida Console" pitchFamily="49" charset="0"/>
                <a:ea typeface="ＭＳ Ｐゴシック" pitchFamily="34" charset="-128"/>
              </a:rPr>
              <a:t>\\</a:t>
            </a:r>
            <a:r>
              <a:rPr lang="en-US" altLang="ja-JP" sz="1100" smtClean="0">
                <a:latin typeface="Lucida Console" pitchFamily="49" charset="0"/>
                <a:ea typeface="ＭＳ Ｐゴシック" pitchFamily="34" charset="-128"/>
              </a:rPr>
              <a:t>sct</a:t>
            </a:r>
            <a:r>
              <a:rPr lang="ja-JP" altLang="en-US" sz="1100" smtClean="0">
                <a:latin typeface="Arial" charset="0"/>
                <a:ea typeface="MS Gothic" pitchFamily="49" charset="-128"/>
              </a:rPr>
              <a:t>”</a:t>
            </a:r>
            <a:endParaRPr lang="en-US" altLang="ja-JP" sz="1100" smtClean="0">
              <a:latin typeface="Lucida Console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100" smtClean="0">
                <a:latin typeface="Lucida Console" pitchFamily="49" charset="0"/>
                <a:ea typeface="ＭＳ Ｐゴシック" pitchFamily="34" charset="-128"/>
              </a:rPr>
              <a:t>deacnet\sct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100" smtClean="0">
                <a:latin typeface="Lucida Console" pitchFamily="49" charset="0"/>
                <a:ea typeface="ＭＳ Ｐゴシック" pitchFamily="34" charset="-128"/>
              </a:rPr>
              <a:t>% echo </a:t>
            </a:r>
            <a:r>
              <a:rPr lang="ja-JP" altLang="en-US" sz="1100" smtClean="0">
                <a:solidFill>
                  <a:srgbClr val="FF6600"/>
                </a:solidFill>
                <a:latin typeface="Arial" charset="0"/>
                <a:ea typeface="MS Gothic" pitchFamily="49" charset="-128"/>
              </a:rPr>
              <a:t>‘</a:t>
            </a:r>
            <a:r>
              <a:rPr lang="en-US" altLang="ja-JP" sz="1100" smtClean="0">
                <a:latin typeface="Lucida Console" pitchFamily="49" charset="0"/>
                <a:ea typeface="ＭＳ Ｐゴシック" pitchFamily="34" charset="-128"/>
              </a:rPr>
              <a:t>\</a:t>
            </a:r>
            <a:r>
              <a:rPr lang="ja-JP" altLang="en-US" sz="1100" smtClean="0">
                <a:latin typeface="Arial" charset="0"/>
                <a:ea typeface="MS Gothic" pitchFamily="49" charset="-128"/>
              </a:rPr>
              <a:t>”</a:t>
            </a:r>
            <a:r>
              <a:rPr lang="ja-JP" altLang="en-US" sz="1100" smtClean="0">
                <a:solidFill>
                  <a:srgbClr val="FF6600"/>
                </a:solidFill>
                <a:latin typeface="Arial" charset="0"/>
                <a:ea typeface="MS Gothic" pitchFamily="49" charset="-128"/>
              </a:rPr>
              <a:t>’</a:t>
            </a:r>
            <a:endParaRPr lang="en-US" altLang="ja-JP" sz="1100" smtClean="0">
              <a:solidFill>
                <a:srgbClr val="FF6600"/>
              </a:solidFill>
              <a:latin typeface="Lucida Console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100" smtClean="0">
                <a:latin typeface="Lucida Console" pitchFamily="49" charset="0"/>
                <a:ea typeface="ＭＳ Ｐゴシック" pitchFamily="34" charset="-128"/>
              </a:rPr>
              <a:t>\</a:t>
            </a:r>
            <a:r>
              <a:rPr lang="ja-JP" altLang="en-US" sz="1100" smtClean="0">
                <a:latin typeface="Arial" charset="0"/>
                <a:ea typeface="MS Gothic" pitchFamily="49" charset="-128"/>
              </a:rPr>
              <a:t>”</a:t>
            </a:r>
            <a:endParaRPr lang="en-US" altLang="ja-JP" sz="1100" smtClean="0">
              <a:latin typeface="Lucida Console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altLang="en-US" sz="1100" smtClean="0">
              <a:latin typeface="Lucida Console" pitchFamily="49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Variables and the Environment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100" smtClean="0">
                <a:latin typeface="Lucida Console" pitchFamily="49" charset="0"/>
                <a:ea typeface="ＭＳ Ｐゴシック" pitchFamily="34" charset="-128"/>
              </a:rPr>
              <a:t>% env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100" smtClean="0">
                <a:latin typeface="Lucida Console" pitchFamily="49" charset="0"/>
                <a:ea typeface="ＭＳ Ｐゴシック" pitchFamily="34" charset="-128"/>
              </a:rPr>
              <a:t>[…variables passed to sub-programs…]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100" smtClean="0">
                <a:latin typeface="Lucida Console" pitchFamily="49" charset="0"/>
                <a:ea typeface="ＭＳ Ｐゴシック" pitchFamily="34" charset="-128"/>
              </a:rPr>
              <a:t>% NEW_VAR=</a:t>
            </a:r>
            <a:r>
              <a:rPr lang="ja-JP" altLang="en-US" sz="1100" smtClean="0">
                <a:latin typeface="Arial" charset="0"/>
                <a:ea typeface="MS Gothic" pitchFamily="49" charset="-128"/>
              </a:rPr>
              <a:t>“</a:t>
            </a:r>
            <a:r>
              <a:rPr lang="en-US" altLang="ja-JP" sz="1100" smtClean="0">
                <a:latin typeface="Lucida Console" pitchFamily="49" charset="0"/>
                <a:ea typeface="ＭＳ Ｐゴシック" pitchFamily="34" charset="-128"/>
              </a:rPr>
              <a:t>Yes</a:t>
            </a:r>
            <a:r>
              <a:rPr lang="ja-JP" altLang="en-US" sz="1100" smtClean="0">
                <a:latin typeface="Arial" charset="0"/>
                <a:ea typeface="MS Gothic" pitchFamily="49" charset="-128"/>
              </a:rPr>
              <a:t>”</a:t>
            </a:r>
            <a:endParaRPr lang="en-US" altLang="ja-JP" sz="1100" smtClean="0">
              <a:latin typeface="Lucida Console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100" smtClean="0">
                <a:latin typeface="Lucida Console" pitchFamily="49" charset="0"/>
                <a:ea typeface="ＭＳ Ｐゴシック" pitchFamily="34" charset="-128"/>
              </a:rPr>
              <a:t>% echo $NEW_VAR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100" smtClean="0">
                <a:latin typeface="Lucida Console" pitchFamily="49" charset="0"/>
                <a:ea typeface="ＭＳ Ｐゴシック" pitchFamily="34" charset="-128"/>
              </a:rPr>
              <a:t>Yes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100" smtClean="0">
                <a:latin typeface="Lucida Console" pitchFamily="49" charset="0"/>
                <a:ea typeface="ＭＳ Ｐゴシック" pitchFamily="34" charset="-128"/>
              </a:rPr>
              <a:t>% env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100" smtClean="0">
                <a:latin typeface="Lucida Console" pitchFamily="49" charset="0"/>
                <a:ea typeface="ＭＳ Ｐゴシック" pitchFamily="34" charset="-128"/>
              </a:rPr>
              <a:t>[…PATH but not NEW_VAR…]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100" smtClean="0">
                <a:latin typeface="Lucida Console" pitchFamily="49" charset="0"/>
                <a:ea typeface="ＭＳ Ｐゴシック" pitchFamily="34" charset="-128"/>
              </a:rPr>
              <a:t>% export NEW_VAR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100" smtClean="0">
                <a:latin typeface="Lucida Console" pitchFamily="49" charset="0"/>
                <a:ea typeface="ＭＳ Ｐゴシック" pitchFamily="34" charset="-128"/>
              </a:rPr>
              <a:t>% env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100" smtClean="0">
                <a:latin typeface="Lucida Console" pitchFamily="49" charset="0"/>
                <a:ea typeface="ＭＳ Ｐゴシック" pitchFamily="34" charset="-128"/>
              </a:rPr>
              <a:t>[…PATH and NEW_VAR…]</a:t>
            </a:r>
            <a:endParaRPr lang="en-US" altLang="en-US" sz="110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Continuing Lines: \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% echo This \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Is \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  A \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Very \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Long \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 Command Line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This Is A Very Long Command Line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Exit Status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$?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0 is True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ucida Console" charset="0"/>
              <a:ea typeface="+mn-ea"/>
              <a:cs typeface="+mn-cs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ucida Console" charset="0"/>
              <a:ea typeface="+mn-ea"/>
              <a:cs typeface="+mn-cs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% ls /does/not/exist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% echo $?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1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% echo $?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Exit Status: </a:t>
            </a: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exit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vi test.sh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solidFill>
                  <a:srgbClr val="FF6600"/>
                </a:solidFill>
                <a:latin typeface="Lucida Console" pitchFamily="49" charset="0"/>
                <a:ea typeface="ＭＳ Ｐゴシック" pitchFamily="34" charset="-128"/>
              </a:rPr>
              <a:t>exit 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chmod +x test.sh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./test.sh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echo $?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solidFill>
                  <a:srgbClr val="FF6600"/>
                </a:solidFill>
                <a:latin typeface="Lucida Console" pitchFamily="49" charset="0"/>
                <a:ea typeface="ＭＳ Ｐゴシック" pitchFamily="34" charset="-128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Logic: test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test 1 -lt 10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echo $?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test 1 == 10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echo $?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An aside: </a:t>
            </a: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$(( ))</a:t>
            </a:r>
            <a:r>
              <a:rPr lang="en-US" altLang="en-US" smtClean="0">
                <a:ea typeface="ＭＳ Ｐゴシック" pitchFamily="34" charset="-128"/>
              </a:rPr>
              <a:t> for Math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echo $(( 1 + 2 ))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echo $(( 2 * 3 ))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echo $(( 1 / 3 ))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Logic: if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if </a:t>
            </a:r>
            <a:r>
              <a:rPr lang="en-US" altLang="en-US" i="1" smtClean="0">
                <a:latin typeface="Lucida Console" pitchFamily="49" charset="0"/>
                <a:ea typeface="ＭＳ Ｐゴシック" pitchFamily="34" charset="-128"/>
              </a:rPr>
              <a:t>something</a:t>
            </a:r>
            <a:endParaRPr lang="en-US" altLang="en-US" smtClean="0">
              <a:latin typeface="Lucida Console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  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# </a:t>
            </a:r>
            <a:r>
              <a:rPr lang="ja-JP" altLang="en-US" smtClean="0">
                <a:latin typeface="Arial" charset="0"/>
                <a:ea typeface="MS Gothic" pitchFamily="49" charset="-128"/>
              </a:rPr>
              <a:t>“</a:t>
            </a:r>
            <a:r>
              <a:rPr lang="en-US" altLang="ja-JP" smtClean="0">
                <a:latin typeface="Lucida Console" pitchFamily="49" charset="0"/>
                <a:ea typeface="ＭＳ Ｐゴシック" pitchFamily="34" charset="-128"/>
              </a:rPr>
              <a:t>elif</a:t>
            </a:r>
            <a:r>
              <a:rPr lang="ja-JP" altLang="en-US" smtClean="0">
                <a:latin typeface="Arial" charset="0"/>
                <a:ea typeface="MS Gothic" pitchFamily="49" charset="-128"/>
              </a:rPr>
              <a:t>”</a:t>
            </a:r>
            <a:r>
              <a:rPr lang="en-US" altLang="ja-JP" smtClean="0">
                <a:latin typeface="Lucida Console" pitchFamily="49" charset="0"/>
                <a:ea typeface="ＭＳ Ｐゴシック" pitchFamily="34" charset="-128"/>
              </a:rPr>
              <a:t> a contraction of </a:t>
            </a:r>
            <a:r>
              <a:rPr lang="ja-JP" altLang="en-US" smtClean="0">
                <a:latin typeface="Arial" charset="0"/>
                <a:ea typeface="MS Gothic" pitchFamily="49" charset="-128"/>
              </a:rPr>
              <a:t>“</a:t>
            </a:r>
            <a:r>
              <a:rPr lang="en-US" altLang="ja-JP" smtClean="0">
                <a:latin typeface="Lucida Console" pitchFamily="49" charset="0"/>
                <a:ea typeface="ＭＳ Ｐゴシック" pitchFamily="34" charset="-128"/>
              </a:rPr>
              <a:t>else if</a:t>
            </a:r>
            <a:r>
              <a:rPr lang="ja-JP" altLang="en-US" smtClean="0">
                <a:latin typeface="Arial" charset="0"/>
                <a:ea typeface="MS Gothic" pitchFamily="49" charset="-128"/>
              </a:rPr>
              <a:t>”</a:t>
            </a:r>
            <a:r>
              <a:rPr lang="en-US" altLang="ja-JP" smtClean="0">
                <a:latin typeface="Lucida Console" pitchFamily="49" charset="0"/>
                <a:ea typeface="ＭＳ Ｐゴシック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elif </a:t>
            </a:r>
            <a:r>
              <a:rPr lang="en-US" altLang="en-US" i="1" smtClean="0">
                <a:latin typeface="Lucida Console" pitchFamily="49" charset="0"/>
                <a:ea typeface="ＭＳ Ｐゴシック" pitchFamily="34" charset="-128"/>
              </a:rPr>
              <a:t>something-else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 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What is a shell?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28194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5600" smtClean="0">
                <a:ea typeface="ＭＳ Ｐゴシック" pitchFamily="34" charset="-128"/>
              </a:rPr>
              <a:t>%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505200" y="1447800"/>
            <a:ext cx="2487613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5600">
                <a:latin typeface="Arial" pitchFamily="34" charset="0"/>
                <a:cs typeface="Arial" pitchFamily="34" charset="0"/>
              </a:rPr>
              <a:t>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1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7172" grpId="0"/>
      <p:bldP spid="717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Logic: if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900" smtClean="0">
                <a:latin typeface="Lucida Console" pitchFamily="49" charset="0"/>
                <a:ea typeface="ＭＳ Ｐゴシック" pitchFamily="34" charset="-128"/>
              </a:rPr>
              <a:t>if </a:t>
            </a:r>
            <a:r>
              <a:rPr lang="en-US" altLang="en-US" sz="1900" smtClean="0">
                <a:solidFill>
                  <a:srgbClr val="FF6600"/>
                </a:solidFill>
                <a:latin typeface="Lucida Console" pitchFamily="49" charset="0"/>
                <a:ea typeface="ＭＳ Ｐゴシック" pitchFamily="34" charset="-128"/>
              </a:rPr>
              <a:t>[ $USER –eq </a:t>
            </a:r>
            <a:r>
              <a:rPr lang="ja-JP" altLang="en-US" sz="1900" smtClean="0">
                <a:solidFill>
                  <a:srgbClr val="FF6600"/>
                </a:solidFill>
                <a:latin typeface="Arial" charset="0"/>
                <a:ea typeface="MS Gothic" pitchFamily="49" charset="-128"/>
              </a:rPr>
              <a:t>“</a:t>
            </a:r>
            <a:r>
              <a:rPr lang="en-US" altLang="ja-JP" sz="1900" smtClean="0">
                <a:solidFill>
                  <a:srgbClr val="FF6600"/>
                </a:solidFill>
                <a:latin typeface="Lucida Console" pitchFamily="49" charset="0"/>
                <a:ea typeface="ＭＳ Ｐゴシック" pitchFamily="34" charset="-128"/>
              </a:rPr>
              <a:t>rtjones</a:t>
            </a:r>
            <a:r>
              <a:rPr lang="ja-JP" altLang="en-US" sz="1900" smtClean="0">
                <a:solidFill>
                  <a:srgbClr val="FF6600"/>
                </a:solidFill>
                <a:latin typeface="Arial" charset="0"/>
                <a:ea typeface="MS Gothic" pitchFamily="49" charset="-128"/>
              </a:rPr>
              <a:t>”</a:t>
            </a:r>
            <a:r>
              <a:rPr lang="en-US" altLang="ja-JP" sz="1900" smtClean="0">
                <a:solidFill>
                  <a:srgbClr val="FF6600"/>
                </a:solidFill>
                <a:latin typeface="Lucida Console" pitchFamily="49" charset="0"/>
                <a:ea typeface="ＭＳ Ｐゴシック" pitchFamily="34" charset="-128"/>
              </a:rPr>
              <a:t> ]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900" smtClean="0">
                <a:latin typeface="Lucida Console" pitchFamily="49" charset="0"/>
                <a:ea typeface="ＭＳ Ｐゴシック" pitchFamily="34" charset="-128"/>
              </a:rPr>
              <a:t>then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900" smtClean="0">
                <a:latin typeface="Lucida Console" pitchFamily="49" charset="0"/>
                <a:ea typeface="ＭＳ Ｐゴシック" pitchFamily="34" charset="-128"/>
              </a:rPr>
              <a:t>  clear: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900" smtClean="0">
                <a:latin typeface="Lucida Console" pitchFamily="49" charset="0"/>
                <a:ea typeface="ＭＳ Ｐゴシック" pitchFamily="34" charset="-128"/>
              </a:rPr>
              <a:t># </a:t>
            </a:r>
            <a:r>
              <a:rPr lang="ja-JP" altLang="en-US" sz="1900" smtClean="0">
                <a:latin typeface="Arial" charset="0"/>
                <a:ea typeface="MS Gothic" pitchFamily="49" charset="-128"/>
              </a:rPr>
              <a:t>“</a:t>
            </a:r>
            <a:r>
              <a:rPr lang="en-US" altLang="ja-JP" sz="1900" smtClean="0">
                <a:latin typeface="Lucida Console" pitchFamily="49" charset="0"/>
                <a:ea typeface="ＭＳ Ｐゴシック" pitchFamily="34" charset="-128"/>
              </a:rPr>
              <a:t>elif</a:t>
            </a:r>
            <a:r>
              <a:rPr lang="ja-JP" altLang="en-US" sz="1900" smtClean="0">
                <a:latin typeface="Arial" charset="0"/>
                <a:ea typeface="MS Gothic" pitchFamily="49" charset="-128"/>
              </a:rPr>
              <a:t>”</a:t>
            </a:r>
            <a:r>
              <a:rPr lang="en-US" altLang="ja-JP" sz="1900" smtClean="0">
                <a:latin typeface="Lucida Console" pitchFamily="49" charset="0"/>
                <a:ea typeface="ＭＳ Ｐゴシック" pitchFamily="34" charset="-128"/>
              </a:rPr>
              <a:t> a contraction of </a:t>
            </a:r>
            <a:r>
              <a:rPr lang="ja-JP" altLang="en-US" sz="1900" smtClean="0">
                <a:latin typeface="Arial" charset="0"/>
                <a:ea typeface="MS Gothic" pitchFamily="49" charset="-128"/>
              </a:rPr>
              <a:t>“</a:t>
            </a:r>
            <a:r>
              <a:rPr lang="en-US" altLang="ja-JP" sz="1900" smtClean="0">
                <a:latin typeface="Lucida Console" pitchFamily="49" charset="0"/>
                <a:ea typeface="ＭＳ Ｐゴシック" pitchFamily="34" charset="-128"/>
              </a:rPr>
              <a:t>else if</a:t>
            </a:r>
            <a:r>
              <a:rPr lang="ja-JP" altLang="en-US" sz="1900" smtClean="0">
                <a:latin typeface="Arial" charset="0"/>
                <a:ea typeface="MS Gothic" pitchFamily="49" charset="-128"/>
              </a:rPr>
              <a:t>”</a:t>
            </a:r>
            <a:r>
              <a:rPr lang="en-US" altLang="ja-JP" sz="1900" smtClean="0">
                <a:latin typeface="Lucida Console" pitchFamily="49" charset="0"/>
                <a:ea typeface="ＭＳ Ｐゴシック" pitchFamily="34" charset="-128"/>
              </a:rPr>
              <a:t>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900" smtClean="0">
                <a:latin typeface="Lucida Console" pitchFamily="49" charset="0"/>
                <a:ea typeface="ＭＳ Ｐゴシック" pitchFamily="34" charset="-128"/>
              </a:rPr>
              <a:t>elif </a:t>
            </a:r>
            <a:r>
              <a:rPr lang="en-US" altLang="en-US" sz="1900" smtClean="0">
                <a:solidFill>
                  <a:srgbClr val="FF6600"/>
                </a:solidFill>
                <a:latin typeface="Lucida Console" pitchFamily="49" charset="0"/>
                <a:ea typeface="ＭＳ Ｐゴシック" pitchFamily="34" charset="-128"/>
              </a:rPr>
              <a:t>ls /etc/oratab</a:t>
            </a:r>
            <a:endParaRPr lang="en-US" altLang="en-US" sz="1900" i="1" smtClean="0">
              <a:latin typeface="Lucida Console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900" smtClean="0">
                <a:latin typeface="Lucida Console" pitchFamily="49" charset="0"/>
                <a:ea typeface="ＭＳ Ｐゴシック" pitchFamily="34" charset="-128"/>
              </a:rPr>
              <a:t>then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900" smtClean="0">
                <a:latin typeface="Lucida Console" pitchFamily="49" charset="0"/>
                <a:ea typeface="ＭＳ Ｐゴシック" pitchFamily="34" charset="-128"/>
              </a:rPr>
              <a:t>  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900" smtClean="0">
                <a:latin typeface="Lucida Console" pitchFamily="49" charset="0"/>
                <a:ea typeface="ＭＳ Ｐゴシック" pitchFamily="34" charset="-128"/>
              </a:rPr>
              <a:t>fi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Logic: if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1900" smtClean="0">
                <a:latin typeface="Lucida Console" pitchFamily="49" charset="0"/>
                <a:ea typeface="ＭＳ Ｐゴシック" pitchFamily="34" charset="-128"/>
              </a:rPr>
              <a:t># see if a file exists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1900" smtClean="0">
                <a:latin typeface="Lucida Console" pitchFamily="49" charset="0"/>
                <a:ea typeface="ＭＳ Ｐゴシック" pitchFamily="34" charset="-128"/>
              </a:rPr>
              <a:t>if </a:t>
            </a:r>
            <a:r>
              <a:rPr lang="en-GB" altLang="en-US" sz="1900" smtClean="0">
                <a:solidFill>
                  <a:srgbClr val="FF6600"/>
                </a:solidFill>
                <a:latin typeface="Lucida Console" pitchFamily="49" charset="0"/>
                <a:ea typeface="ＭＳ Ｐゴシック" pitchFamily="34" charset="-128"/>
              </a:rPr>
              <a:t>[ -e /etc/passwd 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1900" smtClean="0">
                <a:latin typeface="Lucida Console" pitchFamily="49" charset="0"/>
                <a:ea typeface="ＭＳ Ｐゴシック" pitchFamily="34" charset="-128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1900" smtClean="0">
                <a:latin typeface="Lucida Console" pitchFamily="49" charset="0"/>
                <a:ea typeface="ＭＳ Ｐゴシック" pitchFamily="34" charset="-128"/>
              </a:rPr>
              <a:t>  echo “/etc/passwd exists”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1900" smtClean="0">
                <a:latin typeface="Lucida Console" pitchFamily="49" charset="0"/>
                <a:ea typeface="ＭＳ Ｐゴシック" pitchFamily="34" charset="-128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1900" smtClean="0">
                <a:latin typeface="Lucida Console" pitchFamily="49" charset="0"/>
                <a:ea typeface="ＭＳ Ｐゴシック" pitchFamily="34" charset="-128"/>
              </a:rPr>
              <a:t>  echo “/etc/passwd not found!”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1900" smtClean="0">
                <a:latin typeface="Lucida Console" pitchFamily="49" charset="0"/>
                <a:ea typeface="ＭＳ Ｐゴシック" pitchFamily="34" charset="-128"/>
              </a:rPr>
              <a:t>fi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900" smtClean="0">
              <a:latin typeface="Lucida Console" pitchFamily="49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Logic: for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for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 in 1 2 3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do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  echo 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ucida Console" charset="0"/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one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ucida Console" charset="0"/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for i in 2 3 4; do echo "krb-$i" ; ssh kerberos-$i "zgrep krbtgt /var/log/krb5/krb5kdc.log-20101109.gz | grep -v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krbtgt/TAMU"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; done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Lucida Console" charset="0"/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0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ucida Console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Logic: while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altLang="en-US" smtClean="0">
              <a:latin typeface="Lucida Console" pitchFamily="49" charset="0"/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altLang="en-US" smtClean="0">
                <a:latin typeface="Lucida Console" pitchFamily="49" charset="0"/>
                <a:ea typeface="ＭＳ Ｐゴシック" pitchFamily="34" charset="-128"/>
              </a:rPr>
              <a:t>while </a:t>
            </a:r>
            <a:r>
              <a:rPr lang="en-GB" altLang="en-US" i="1" smtClean="0">
                <a:latin typeface="Lucida Console" pitchFamily="49" charset="0"/>
                <a:ea typeface="ＭＳ Ｐゴシック" pitchFamily="34" charset="-128"/>
              </a:rPr>
              <a:t>something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mtClean="0">
                <a:latin typeface="Lucida Console" pitchFamily="49" charset="0"/>
                <a:ea typeface="ＭＳ Ｐゴシック" pitchFamily="34" charset="-128"/>
              </a:rPr>
              <a:t>do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mtClean="0">
                <a:latin typeface="Lucida Console" pitchFamily="49" charset="0"/>
                <a:ea typeface="ＭＳ Ｐゴシック" pitchFamily="34" charset="-128"/>
              </a:rPr>
              <a:t>  :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mtClean="0">
              <a:latin typeface="Lucida Console" pitchFamily="49" charset="0"/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altLang="en-US" smtClean="0">
                <a:latin typeface="Lucida Console" pitchFamily="49" charset="0"/>
                <a:ea typeface="ＭＳ Ｐゴシック" pitchFamily="34" charset="-128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Logic: while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en-US" smtClean="0">
                <a:solidFill>
                  <a:srgbClr val="FF6600"/>
                </a:solidFill>
                <a:latin typeface="Lucida Console" pitchFamily="49" charset="0"/>
                <a:ea typeface="ＭＳ Ｐゴシック" pitchFamily="34" charset="-128"/>
              </a:rPr>
              <a:t>a=0; LIMIT=10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mtClean="0">
                <a:latin typeface="Lucida Console" pitchFamily="49" charset="0"/>
                <a:ea typeface="ＭＳ Ｐゴシック" pitchFamily="34" charset="-128"/>
              </a:rPr>
              <a:t>while [ </a:t>
            </a:r>
            <a:r>
              <a:rPr lang="en-GB" altLang="en-US" smtClean="0">
                <a:solidFill>
                  <a:srgbClr val="FF6600"/>
                </a:solidFill>
                <a:latin typeface="Lucida Console" pitchFamily="49" charset="0"/>
                <a:ea typeface="ＭＳ Ｐゴシック" pitchFamily="34" charset="-128"/>
              </a:rPr>
              <a:t>"$a" -lt "$LIMIT"</a:t>
            </a:r>
            <a:r>
              <a:rPr lang="en-GB" altLang="en-US" smtClean="0">
                <a:latin typeface="Lucida Console" pitchFamily="49" charset="0"/>
                <a:ea typeface="ＭＳ Ｐゴシック" pitchFamily="34" charset="-128"/>
              </a:rPr>
              <a:t> ]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mtClean="0">
                <a:latin typeface="Lucida Console" pitchFamily="49" charset="0"/>
                <a:ea typeface="ＭＳ Ｐゴシック" pitchFamily="34" charset="-128"/>
              </a:rPr>
              <a:t>do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mtClean="0">
                <a:latin typeface="Lucida Console" pitchFamily="49" charset="0"/>
                <a:ea typeface="ＭＳ Ｐゴシック" pitchFamily="34" charset="-128"/>
              </a:rPr>
              <a:t>  </a:t>
            </a:r>
            <a:r>
              <a:rPr lang="en-GB" altLang="en-US" smtClean="0">
                <a:solidFill>
                  <a:srgbClr val="FF6600"/>
                </a:solidFill>
                <a:latin typeface="Lucida Console" pitchFamily="49" charset="0"/>
                <a:ea typeface="ＭＳ Ｐゴシック" pitchFamily="34" charset="-128"/>
              </a:rPr>
              <a:t>echo -n "$a ”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mtClean="0">
                <a:solidFill>
                  <a:srgbClr val="FF6600"/>
                </a:solidFill>
                <a:latin typeface="Lucida Console" pitchFamily="49" charset="0"/>
                <a:ea typeface="ＭＳ Ｐゴシック" pitchFamily="34" charset="-128"/>
              </a:rPr>
              <a:t>  a=$(( a + 1 ))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mtClean="0">
                <a:latin typeface="Lucida Console" pitchFamily="49" charset="0"/>
                <a:ea typeface="ＭＳ Ｐゴシック" pitchFamily="34" charset="-128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Counters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COUNTER=0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while [ -e </a:t>
            </a:r>
            <a:r>
              <a:rPr lang="ja-JP" altLang="en-US" smtClean="0">
                <a:latin typeface="Arial" charset="0"/>
                <a:ea typeface="MS Gothic" pitchFamily="49" charset="-128"/>
              </a:rPr>
              <a:t>“</a:t>
            </a:r>
            <a:r>
              <a:rPr lang="en-US" altLang="ja-JP" smtClean="0">
                <a:latin typeface="Lucida Console" pitchFamily="49" charset="0"/>
                <a:ea typeface="ＭＳ Ｐゴシック" pitchFamily="34" charset="-128"/>
              </a:rPr>
              <a:t>$FILE.COUNTER</a:t>
            </a:r>
            <a:r>
              <a:rPr lang="ja-JP" altLang="en-US" smtClean="0">
                <a:latin typeface="Arial" charset="0"/>
                <a:ea typeface="MS Gothic" pitchFamily="49" charset="-128"/>
              </a:rPr>
              <a:t>”</a:t>
            </a:r>
            <a:r>
              <a:rPr lang="en-US" altLang="ja-JP" smtClean="0">
                <a:latin typeface="Lucida Console" pitchFamily="49" charset="0"/>
                <a:ea typeface="ＭＳ Ｐゴシック" pitchFamily="34" charset="-128"/>
              </a:rPr>
              <a:t> 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do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  COUNTER=$(( COUNTER + 1))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Reusing Code: </a:t>
            </a:r>
            <a:r>
              <a:rPr lang="ja-JP" altLang="en-US" smtClean="0">
                <a:latin typeface="Arial" charset="0"/>
                <a:ea typeface="MS Gothic" pitchFamily="49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Sourcing</a:t>
            </a:r>
            <a:r>
              <a:rPr lang="ja-JP" altLang="en-US" smtClean="0">
                <a:latin typeface="Arial" charset="0"/>
                <a:ea typeface="MS Gothic" pitchFamily="49" charset="-128"/>
              </a:rPr>
              <a:t>”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vi/path/to/my/passwords   (program)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FTP_USER=</a:t>
            </a:r>
            <a:r>
              <a:rPr lang="ja-JP" altLang="en-US" smtClean="0">
                <a:latin typeface="Arial" charset="0"/>
                <a:ea typeface="MS Gothic" pitchFamily="49" charset="-128"/>
              </a:rPr>
              <a:t>“</a:t>
            </a:r>
            <a:r>
              <a:rPr lang="en-US" altLang="ja-JP" smtClean="0">
                <a:latin typeface="Lucida Console" pitchFamily="49" charset="0"/>
                <a:ea typeface="ＭＳ Ｐゴシック" pitchFamily="34" charset="-128"/>
              </a:rPr>
              <a:t>sct</a:t>
            </a:r>
            <a:r>
              <a:rPr lang="ja-JP" altLang="en-US" smtClean="0">
                <a:latin typeface="Arial" charset="0"/>
                <a:ea typeface="MS Gothic" pitchFamily="49" charset="-128"/>
              </a:rPr>
              <a:t>”</a:t>
            </a:r>
            <a:endParaRPr lang="en-US" altLang="ja-JP" smtClean="0">
              <a:latin typeface="Lucida Console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mtClean="0">
                <a:solidFill>
                  <a:srgbClr val="FF6600"/>
                </a:solidFill>
                <a:latin typeface="Lucida Console" pitchFamily="49" charset="0"/>
                <a:ea typeface="ＭＳ Ｐゴシック" pitchFamily="34" charset="-128"/>
              </a:rPr>
              <a:t>% echo $FTP_USER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</a:t>
            </a:r>
            <a:r>
              <a:rPr lang="en-US" altLang="en-US" b="1" smtClean="0">
                <a:solidFill>
                  <a:srgbClr val="FF6600"/>
                </a:solidFill>
                <a:latin typeface="Lucida Console" pitchFamily="49" charset="0"/>
                <a:ea typeface="ＭＳ Ｐゴシック" pitchFamily="34" charset="-128"/>
              </a:rPr>
              <a:t>.</a:t>
            </a: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 /path/to/my/passwords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 echo $FTP_USER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sct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Reasons for Running Programs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Check Return Code</a:t>
            </a:r>
          </a:p>
          <a:p>
            <a:pPr lvl="1" eaLnBrk="1" hangingPunct="1"/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$?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Get Job Output</a:t>
            </a:r>
          </a:p>
          <a:p>
            <a:pPr lvl="1" eaLnBrk="1" hangingPunct="1"/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OUTPUT=`echo </a:t>
            </a:r>
            <a:r>
              <a:rPr lang="ja-JP" altLang="en-US" smtClean="0">
                <a:latin typeface="Arial" charset="0"/>
                <a:ea typeface="MS Gothic" pitchFamily="49" charset="-128"/>
              </a:rPr>
              <a:t>“</a:t>
            </a:r>
            <a:r>
              <a:rPr lang="en-US" altLang="ja-JP" smtClean="0">
                <a:latin typeface="Lucida Console" pitchFamily="49" charset="0"/>
                <a:ea typeface="ＭＳ Ｐゴシック" pitchFamily="34" charset="-128"/>
              </a:rPr>
              <a:t>Hello</a:t>
            </a:r>
            <a:r>
              <a:rPr lang="ja-JP" altLang="en-US" smtClean="0">
                <a:latin typeface="Arial" charset="0"/>
                <a:ea typeface="MS Gothic" pitchFamily="49" charset="-128"/>
              </a:rPr>
              <a:t>”</a:t>
            </a:r>
            <a:r>
              <a:rPr lang="en-US" altLang="ja-JP" smtClean="0">
                <a:latin typeface="Lucida Console" pitchFamily="49" charset="0"/>
                <a:ea typeface="ＭＳ Ｐゴシック" pitchFamily="34" charset="-128"/>
              </a:rPr>
              <a:t>`</a:t>
            </a:r>
          </a:p>
          <a:p>
            <a:pPr lvl="1" eaLnBrk="1" hangingPunct="1"/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OUTPUT=$(echo </a:t>
            </a:r>
            <a:r>
              <a:rPr lang="ja-JP" altLang="en-US" smtClean="0">
                <a:latin typeface="Arial" charset="0"/>
                <a:ea typeface="MS Gothic" pitchFamily="49" charset="-128"/>
              </a:rPr>
              <a:t>“</a:t>
            </a:r>
            <a:r>
              <a:rPr lang="en-US" altLang="ja-JP" smtClean="0">
                <a:latin typeface="Lucida Console" pitchFamily="49" charset="0"/>
                <a:ea typeface="ＭＳ Ｐゴシック" pitchFamily="34" charset="-128"/>
              </a:rPr>
              <a:t>Hello</a:t>
            </a:r>
            <a:r>
              <a:rPr lang="ja-JP" altLang="en-US" smtClean="0">
                <a:latin typeface="Arial" charset="0"/>
                <a:ea typeface="MS Gothic" pitchFamily="49" charset="-128"/>
              </a:rPr>
              <a:t>”</a:t>
            </a:r>
            <a:r>
              <a:rPr lang="en-US" altLang="ja-JP" smtClean="0">
                <a:latin typeface="Lucida Console" pitchFamily="49" charset="0"/>
                <a:ea typeface="ＭＳ Ｐゴシック" pitchFamily="34" charset="-128"/>
              </a:rPr>
              <a:t>)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Send Output Somewhere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Redirection: </a:t>
            </a: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&lt;</a:t>
            </a:r>
            <a:r>
              <a:rPr lang="en-US" altLang="en-US" smtClean="0">
                <a:ea typeface="ＭＳ Ｐゴシック" pitchFamily="34" charset="-128"/>
              </a:rPr>
              <a:t>, </a:t>
            </a:r>
            <a:r>
              <a:rPr lang="en-US" altLang="en-US" smtClean="0">
                <a:latin typeface="Lucida Console" pitchFamily="49" charset="0"/>
                <a:ea typeface="ＭＳ Ｐゴシック" pitchFamily="34" charset="-128"/>
              </a:rPr>
              <a:t>&gt;</a:t>
            </a:r>
          </a:p>
          <a:p>
            <a:pPr lvl="1" eaLnBrk="1" hangingPunct="1"/>
            <a:r>
              <a:rPr lang="en-US" altLang="en-US" smtClean="0">
                <a:solidFill>
                  <a:srgbClr val="FF6600"/>
                </a:solidFill>
                <a:ea typeface="ＭＳ Ｐゴシック" pitchFamily="34" charset="-128"/>
              </a:rPr>
              <a:t>Pipes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Email Notification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% echo </a:t>
            </a:r>
            <a:r>
              <a:rPr lang="ja-JP" altLang="en-US" dirty="0" smtClean="0">
                <a:latin typeface="Arial" charset="0"/>
                <a:ea typeface="MS Gothic" pitchFamily="49" charset="-128"/>
              </a:rPr>
              <a:t>“</a:t>
            </a:r>
            <a:r>
              <a:rPr lang="en-US" altLang="ja-JP" dirty="0" smtClean="0">
                <a:latin typeface="Lucida Console" pitchFamily="49" charset="0"/>
                <a:ea typeface="ＭＳ Ｐゴシック" pitchFamily="34" charset="-128"/>
              </a:rPr>
              <a:t>Message</a:t>
            </a:r>
            <a:r>
              <a:rPr lang="ja-JP" altLang="en-US" dirty="0" smtClean="0">
                <a:latin typeface="Arial" charset="0"/>
                <a:ea typeface="MS Gothic" pitchFamily="49" charset="-128"/>
              </a:rPr>
              <a:t>”</a:t>
            </a:r>
            <a:r>
              <a:rPr lang="en-US" altLang="ja-JP" dirty="0" smtClean="0">
                <a:latin typeface="Lucida Console" pitchFamily="49" charset="0"/>
                <a:ea typeface="ＭＳ Ｐゴシック" pitchFamily="34" charset="-128"/>
              </a:rPr>
              <a:t> | \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mail –s </a:t>
            </a:r>
            <a:r>
              <a:rPr lang="ja-JP" altLang="en-US" dirty="0" smtClean="0">
                <a:latin typeface="Arial" charset="0"/>
                <a:ea typeface="MS Gothic" pitchFamily="49" charset="-128"/>
              </a:rPr>
              <a:t>“</a:t>
            </a:r>
            <a:r>
              <a:rPr lang="en-US" altLang="ja-JP" dirty="0" smtClean="0">
                <a:latin typeface="Lucida Console" pitchFamily="49" charset="0"/>
                <a:ea typeface="ＭＳ Ｐゴシック" pitchFamily="34" charset="-128"/>
              </a:rPr>
              <a:t>Here is your message</a:t>
            </a:r>
            <a:r>
              <a:rPr lang="ja-JP" altLang="en-US" dirty="0" smtClean="0">
                <a:latin typeface="Arial" charset="0"/>
                <a:ea typeface="MS Gothic" pitchFamily="49" charset="-128"/>
              </a:rPr>
              <a:t>”</a:t>
            </a:r>
            <a:r>
              <a:rPr lang="en-US" altLang="ja-JP" dirty="0" smtClean="0">
                <a:latin typeface="Lucida Console" pitchFamily="49" charset="0"/>
                <a:ea typeface="ＭＳ Ｐゴシック" pitchFamily="34" charset="-128"/>
              </a:rPr>
              <a:t> \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 </a:t>
            </a:r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rtjones@cybersec.catoblepas.ru</a:t>
            </a:r>
            <a:endParaRPr lang="en-US" altLang="en-US" dirty="0" smtClean="0">
              <a:latin typeface="Lucida Console" pitchFamily="49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Dates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% DATESTRING=`date +%</a:t>
            </a:r>
            <a:r>
              <a:rPr lang="en-US" altLang="en-US" dirty="0" err="1" smtClean="0">
                <a:latin typeface="Lucida Console" pitchFamily="49" charset="0"/>
                <a:ea typeface="ＭＳ Ｐゴシック" pitchFamily="34" charset="-128"/>
              </a:rPr>
              <a:t>Y%m%d</a:t>
            </a:r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`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% echo $DATESTRING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20151009</a:t>
            </a:r>
            <a:endParaRPr lang="en-US" altLang="en-US" dirty="0" smtClean="0">
              <a:latin typeface="Lucida Console" pitchFamily="49" charset="0"/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% man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What is a shell?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819400"/>
            <a:ext cx="82296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800" smtClean="0">
                <a:ea typeface="ＭＳ Ｐゴシック" pitchFamily="34" charset="-128"/>
              </a:rPr>
              <a:t>/bin/bash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Make Your Life Easier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TAB completion</a:t>
            </a:r>
          </a:p>
          <a:p>
            <a:pPr eaLnBrk="1" hangingPunct="1"/>
            <a:r>
              <a:rPr lang="en-US" altLang="en-US" dirty="0" err="1" smtClean="0">
                <a:ea typeface="ＭＳ Ｐゴシック" pitchFamily="34" charset="-128"/>
              </a:rPr>
              <a:t>Control+R</a:t>
            </a:r>
            <a:endParaRPr lang="en-US" alt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history</a:t>
            </a:r>
          </a:p>
          <a:p>
            <a:pPr eaLnBrk="1" hangingPunct="1"/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cd -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Study a UNIX </a:t>
            </a:r>
            <a:r>
              <a:rPr lang="en-US" altLang="en-US" dirty="0" smtClean="0">
                <a:ea typeface="ＭＳ Ｐゴシック" pitchFamily="34" charset="-128"/>
              </a:rPr>
              <a:t>Editor (called vi!)</a:t>
            </a:r>
            <a:endParaRPr lang="en-US" altLang="en-US" dirty="0" smtClean="0">
              <a:latin typeface="Lucida Console" pitchFamily="49" charset="0"/>
              <a:ea typeface="ＭＳ Ｐゴシック" pitchFamily="34" charset="-128"/>
            </a:endParaRPr>
          </a:p>
          <a:p>
            <a:pPr eaLnBrk="1" hangingPunct="1"/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What is a shell?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819400"/>
            <a:ext cx="82296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800" smtClean="0">
                <a:ea typeface="ＭＳ Ｐゴシック" pitchFamily="34" charset="-128"/>
              </a:rPr>
              <a:t>#!/bin/bash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6" name="Group 16"/>
          <p:cNvGrpSpPr>
            <a:grpSpLocks/>
          </p:cNvGrpSpPr>
          <p:nvPr/>
        </p:nvGrpSpPr>
        <p:grpSpPr bwMode="auto">
          <a:xfrm>
            <a:off x="609600" y="1524000"/>
            <a:ext cx="3048000" cy="1524000"/>
            <a:chOff x="384" y="960"/>
            <a:chExt cx="2160" cy="960"/>
          </a:xfrm>
        </p:grpSpPr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Arial" charset="0"/>
              </a:endParaRP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3200" dirty="0">
                  <a:ea typeface="ＭＳ Ｐゴシック" charset="0"/>
                  <a:cs typeface="Arial" charset="0"/>
                </a:rPr>
                <a:t>INPUT</a:t>
              </a:r>
            </a:p>
          </p:txBody>
        </p:sp>
      </p:grp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2971800" y="3200400"/>
            <a:ext cx="3048000" cy="1524000"/>
            <a:chOff x="384" y="960"/>
            <a:chExt cx="2160" cy="960"/>
          </a:xfrm>
        </p:grpSpPr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Arial" charset="0"/>
              </a:endParaRPr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3200">
                  <a:ea typeface="ＭＳ Ｐゴシック" charset="0"/>
                  <a:cs typeface="Arial" charset="0"/>
                </a:rPr>
                <a:t>shell</a:t>
              </a:r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609600" y="5029200"/>
            <a:ext cx="3048000" cy="1524000"/>
            <a:chOff x="384" y="960"/>
            <a:chExt cx="2160" cy="960"/>
          </a:xfrm>
        </p:grpSpPr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Arial" charset="0"/>
              </a:endParaRP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3200">
                  <a:ea typeface="ＭＳ Ｐゴシック" charset="0"/>
                  <a:cs typeface="Arial" charset="0"/>
                </a:rPr>
                <a:t>OUTPUT</a:t>
              </a:r>
            </a:p>
          </p:txBody>
        </p:sp>
      </p:grpSp>
      <p:grpSp>
        <p:nvGrpSpPr>
          <p:cNvPr id="10263" name="Group 23"/>
          <p:cNvGrpSpPr>
            <a:grpSpLocks/>
          </p:cNvGrpSpPr>
          <p:nvPr/>
        </p:nvGrpSpPr>
        <p:grpSpPr bwMode="auto">
          <a:xfrm>
            <a:off x="5105400" y="5029200"/>
            <a:ext cx="3048000" cy="1524000"/>
            <a:chOff x="384" y="960"/>
            <a:chExt cx="2160" cy="960"/>
          </a:xfrm>
        </p:grpSpPr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Arial" charset="0"/>
              </a:endParaRPr>
            </a:p>
          </p:txBody>
        </p:sp>
        <p:sp>
          <p:nvSpPr>
            <p:cNvPr id="10265" name="Text Box 25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3200">
                  <a:ea typeface="ＭＳ Ｐゴシック" charset="0"/>
                  <a:cs typeface="Arial" charset="0"/>
                </a:rPr>
                <a:t>ERROR</a:t>
              </a:r>
            </a:p>
          </p:txBody>
        </p:sp>
      </p:grpSp>
      <p:sp>
        <p:nvSpPr>
          <p:cNvPr id="10266" name="AutoShape 26"/>
          <p:cNvSpPr>
            <a:spLocks noChangeArrowheads="1"/>
          </p:cNvSpPr>
          <p:nvPr/>
        </p:nvSpPr>
        <p:spPr bwMode="auto">
          <a:xfrm rot="5400000">
            <a:off x="3810000" y="1981200"/>
            <a:ext cx="1143000" cy="1143000"/>
          </a:xfrm>
          <a:custGeom>
            <a:avLst/>
            <a:gdLst>
              <a:gd name="T0" fmla="*/ 800418 w 21600"/>
              <a:gd name="T1" fmla="*/ 0 h 21600"/>
              <a:gd name="T2" fmla="*/ 800418 w 21600"/>
              <a:gd name="T3" fmla="*/ 643361 h 21600"/>
              <a:gd name="T4" fmla="*/ 171291 w 21600"/>
              <a:gd name="T5" fmla="*/ 1143000 h 21600"/>
              <a:gd name="T6" fmla="*/ 1143000 w 21600"/>
              <a:gd name="T7" fmla="*/ 3216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267" name="AutoShape 27"/>
          <p:cNvSpPr>
            <a:spLocks noChangeArrowheads="1"/>
          </p:cNvSpPr>
          <p:nvPr/>
        </p:nvSpPr>
        <p:spPr bwMode="auto">
          <a:xfrm rot="5400000">
            <a:off x="6172200" y="3733800"/>
            <a:ext cx="1143000" cy="1143000"/>
          </a:xfrm>
          <a:custGeom>
            <a:avLst/>
            <a:gdLst>
              <a:gd name="T0" fmla="*/ 800418 w 21600"/>
              <a:gd name="T1" fmla="*/ 0 h 21600"/>
              <a:gd name="T2" fmla="*/ 800418 w 21600"/>
              <a:gd name="T3" fmla="*/ 643361 h 21600"/>
              <a:gd name="T4" fmla="*/ 171291 w 21600"/>
              <a:gd name="T5" fmla="*/ 1143000 h 21600"/>
              <a:gd name="T6" fmla="*/ 1143000 w 21600"/>
              <a:gd name="T7" fmla="*/ 3216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268" name="AutoShape 28"/>
          <p:cNvSpPr>
            <a:spLocks noChangeArrowheads="1"/>
          </p:cNvSpPr>
          <p:nvPr/>
        </p:nvSpPr>
        <p:spPr bwMode="auto">
          <a:xfrm rot="16200000" flipH="1">
            <a:off x="1676400" y="3733800"/>
            <a:ext cx="1143000" cy="1143000"/>
          </a:xfrm>
          <a:custGeom>
            <a:avLst/>
            <a:gdLst>
              <a:gd name="T0" fmla="*/ 800418 w 21600"/>
              <a:gd name="T1" fmla="*/ 0 h 21600"/>
              <a:gd name="T2" fmla="*/ 800418 w 21600"/>
              <a:gd name="T3" fmla="*/ 643361 h 21600"/>
              <a:gd name="T4" fmla="*/ 171291 w 21600"/>
              <a:gd name="T5" fmla="*/ 1143000 h 21600"/>
              <a:gd name="T6" fmla="*/ 1143000 w 21600"/>
              <a:gd name="T7" fmla="*/ 3216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An aside: What do I mean by /bin 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/>
            <a:r>
              <a:rPr lang="en-US" altLang="en-US" sz="2600" smtClean="0">
                <a:latin typeface="Lucida Console" pitchFamily="49" charset="0"/>
                <a:ea typeface="ＭＳ Ｐゴシック" pitchFamily="34" charset="-128"/>
              </a:rPr>
              <a:t>/bin, /usr/bin, /usr/local/bin</a:t>
            </a:r>
          </a:p>
          <a:p>
            <a:pPr eaLnBrk="1" hangingPunct="1"/>
            <a:r>
              <a:rPr lang="en-US" altLang="en-US" sz="2600" smtClean="0">
                <a:latin typeface="Lucida Console" pitchFamily="49" charset="0"/>
                <a:ea typeface="ＭＳ Ｐゴシック" pitchFamily="34" charset="-128"/>
              </a:rPr>
              <a:t>/sbin, /usr/sbin, /usr/local/sbin</a:t>
            </a:r>
          </a:p>
          <a:p>
            <a:pPr eaLnBrk="1" hangingPunct="1"/>
            <a:r>
              <a:rPr lang="en-US" altLang="en-US" sz="2600" smtClean="0">
                <a:latin typeface="Lucida Console" pitchFamily="49" charset="0"/>
                <a:ea typeface="ＭＳ Ｐゴシック" pitchFamily="34" charset="-128"/>
              </a:rPr>
              <a:t>/tmp</a:t>
            </a:r>
          </a:p>
          <a:p>
            <a:pPr eaLnBrk="1" hangingPunct="1"/>
            <a:r>
              <a:rPr lang="en-US" altLang="en-US" sz="2600" smtClean="0">
                <a:latin typeface="Lucida Console" pitchFamily="49" charset="0"/>
                <a:ea typeface="ＭＳ Ｐゴシック" pitchFamily="34" charset="-128"/>
              </a:rPr>
              <a:t>/dev</a:t>
            </a:r>
          </a:p>
          <a:p>
            <a:pPr eaLnBrk="1" hangingPunct="1"/>
            <a:r>
              <a:rPr lang="en-US" altLang="en-US" sz="2600" smtClean="0">
                <a:latin typeface="Lucida Console" pitchFamily="49" charset="0"/>
                <a:ea typeface="ＭＳ Ｐゴシック" pitchFamily="34" charset="-128"/>
              </a:rPr>
              <a:t>/home/rtjones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What is a Shell Script?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2755900"/>
            <a:ext cx="8308975" cy="34925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 Text File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With Instructions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Executable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What is a Shell Script?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67000"/>
            <a:ext cx="83058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% vi hello.sh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#!/bin/</a:t>
            </a:r>
            <a:r>
              <a:rPr lang="en-US" altLang="en-US" dirty="0" err="1" smtClean="0">
                <a:latin typeface="Lucida Console" pitchFamily="49" charset="0"/>
                <a:ea typeface="ＭＳ Ｐゴシック" pitchFamily="34" charset="-128"/>
              </a:rPr>
              <a:t>sh</a:t>
            </a:r>
            <a:endParaRPr lang="en-US" altLang="en-US" dirty="0" smtClean="0">
              <a:latin typeface="Lucida Console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echo </a:t>
            </a:r>
            <a:r>
              <a:rPr lang="ja-JP" altLang="en-US" dirty="0" smtClean="0">
                <a:latin typeface="Arial" charset="0"/>
                <a:ea typeface="MS Gothic" pitchFamily="49" charset="-128"/>
              </a:rPr>
              <a:t>‘</a:t>
            </a:r>
            <a:r>
              <a:rPr lang="en-US" altLang="ja-JP" dirty="0" smtClean="0">
                <a:latin typeface="Lucida Console" pitchFamily="49" charset="0"/>
                <a:ea typeface="ＭＳ Ｐゴシック" pitchFamily="34" charset="-128"/>
              </a:rPr>
              <a:t>Hello, world</a:t>
            </a:r>
            <a:r>
              <a:rPr lang="ja-JP" altLang="en-US" dirty="0" smtClean="0">
                <a:latin typeface="Arial" charset="0"/>
                <a:ea typeface="MS Gothic" pitchFamily="49" charset="-128"/>
              </a:rPr>
              <a:t>’</a:t>
            </a:r>
            <a:endParaRPr lang="en-US" altLang="ja-JP" dirty="0" smtClean="0">
              <a:latin typeface="Lucida Console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Apply…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% </a:t>
            </a:r>
            <a:r>
              <a:rPr lang="en-US" altLang="en-US" dirty="0" err="1" smtClean="0">
                <a:latin typeface="Lucida Console" pitchFamily="49" charset="0"/>
                <a:ea typeface="ＭＳ Ｐゴシック" pitchFamily="34" charset="-128"/>
              </a:rPr>
              <a:t>chmod</a:t>
            </a:r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 </a:t>
            </a:r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755 hello.sh</a:t>
            </a:r>
            <a:endParaRPr lang="en-US" altLang="en-US" dirty="0" smtClean="0">
              <a:latin typeface="Lucida Console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% ./hello.sh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Lucida Console" pitchFamily="49" charset="0"/>
                <a:ea typeface="ＭＳ Ｐゴシック" pitchFamily="34" charset="-128"/>
              </a:rPr>
              <a:t>Hello,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An aside: Redirection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43200"/>
            <a:ext cx="4495800" cy="3387725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cat &gt; /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tmp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/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myfile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Lucida Console" charset="0"/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cat &gt;&gt; /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tmp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/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myfile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Lucida Console" charset="0"/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cat 2&gt; /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tmp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/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myerr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Lucida Console" charset="0"/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cat &lt; /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tmp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/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myinput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Lucida Console" charset="0"/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cat </a:t>
            </a:r>
            <a:r>
              <a:rPr lang="en-US" sz="2600" dirty="0">
                <a:solidFill>
                  <a:srgbClr val="FF6600"/>
                </a:solidFill>
                <a:latin typeface="Lucida Console" charset="0"/>
                <a:ea typeface="+mn-ea"/>
                <a:cs typeface="+mn-cs"/>
              </a:rPr>
              <a:t>&lt;&lt;INPUT</a:t>
            </a:r>
            <a:br>
              <a:rPr lang="en-US" sz="2600" dirty="0">
                <a:solidFill>
                  <a:srgbClr val="FF6600"/>
                </a:solidFill>
                <a:latin typeface="Lucida Console" charset="0"/>
                <a:ea typeface="+mn-ea"/>
                <a:cs typeface="+mn-cs"/>
              </a:rPr>
            </a:b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Some input</a:t>
            </a:r>
            <a:b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</a:br>
            <a:r>
              <a:rPr lang="en-US" sz="2600" dirty="0">
                <a:solidFill>
                  <a:srgbClr val="FF6600"/>
                </a:solidFill>
                <a:latin typeface="Lucida Console" charset="0"/>
                <a:ea typeface="+mn-ea"/>
                <a:cs typeface="+mn-cs"/>
              </a:rPr>
              <a:t>INPUT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cat &gt; /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tmp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+mn-ea"/>
                <a:cs typeface="+mn-cs"/>
              </a:rPr>
              <a:t>/x </a:t>
            </a:r>
            <a:r>
              <a:rPr lang="en-US" sz="2600" dirty="0">
                <a:solidFill>
                  <a:srgbClr val="FF6600"/>
                </a:solidFill>
                <a:latin typeface="Lucida Console" charset="0"/>
                <a:ea typeface="+mn-ea"/>
                <a:cs typeface="+mn-cs"/>
              </a:rPr>
              <a:t>2&gt;&amp;1</a:t>
            </a:r>
          </a:p>
        </p:txBody>
      </p:sp>
      <p:grpSp>
        <p:nvGrpSpPr>
          <p:cNvPr id="25604" name="Group 5"/>
          <p:cNvGrpSpPr>
            <a:grpSpLocks/>
          </p:cNvGrpSpPr>
          <p:nvPr/>
        </p:nvGrpSpPr>
        <p:grpSpPr bwMode="auto">
          <a:xfrm>
            <a:off x="5105400" y="2514600"/>
            <a:ext cx="1447800" cy="539750"/>
            <a:chOff x="384" y="960"/>
            <a:chExt cx="2160" cy="960"/>
          </a:xfrm>
        </p:grpSpPr>
        <p:sp>
          <p:nvSpPr>
            <p:cNvPr id="104454" name="Rectangle 6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Arial" charset="0"/>
              </a:endParaRPr>
            </a:p>
          </p:txBody>
        </p:sp>
        <p:sp>
          <p:nvSpPr>
            <p:cNvPr id="104455" name="Text Box 7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600" b="1">
                  <a:ea typeface="ＭＳ Ｐゴシック" charset="0"/>
                  <a:cs typeface="Arial" charset="0"/>
                </a:rPr>
                <a:t>INPUT</a:t>
              </a:r>
            </a:p>
          </p:txBody>
        </p:sp>
      </p:grpSp>
      <p:grpSp>
        <p:nvGrpSpPr>
          <p:cNvPr id="25605" name="Group 8"/>
          <p:cNvGrpSpPr>
            <a:grpSpLocks/>
          </p:cNvGrpSpPr>
          <p:nvPr/>
        </p:nvGrpSpPr>
        <p:grpSpPr bwMode="auto">
          <a:xfrm>
            <a:off x="6226175" y="3108325"/>
            <a:ext cx="1447800" cy="538163"/>
            <a:chOff x="384" y="960"/>
            <a:chExt cx="2160" cy="960"/>
          </a:xfrm>
        </p:grpSpPr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Arial" charset="0"/>
              </a:endParaRPr>
            </a:p>
          </p:txBody>
        </p:sp>
        <p:sp>
          <p:nvSpPr>
            <p:cNvPr id="104458" name="Text Box 10"/>
            <p:cNvSpPr txBox="1">
              <a:spLocks noChangeArrowheads="1"/>
            </p:cNvSpPr>
            <p:nvPr/>
          </p:nvSpPr>
          <p:spPr bwMode="auto">
            <a:xfrm>
              <a:off x="384" y="1249"/>
              <a:ext cx="2160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600" b="1">
                  <a:ea typeface="ＭＳ Ｐゴシック" charset="0"/>
                  <a:cs typeface="Arial" charset="0"/>
                </a:rPr>
                <a:t>env</a:t>
              </a:r>
            </a:p>
          </p:txBody>
        </p:sp>
      </p:grpSp>
      <p:grpSp>
        <p:nvGrpSpPr>
          <p:cNvPr id="25606" name="Group 11"/>
          <p:cNvGrpSpPr>
            <a:grpSpLocks/>
          </p:cNvGrpSpPr>
          <p:nvPr/>
        </p:nvGrpSpPr>
        <p:grpSpPr bwMode="auto">
          <a:xfrm>
            <a:off x="5105400" y="3754438"/>
            <a:ext cx="1447800" cy="539750"/>
            <a:chOff x="384" y="960"/>
            <a:chExt cx="2160" cy="960"/>
          </a:xfrm>
        </p:grpSpPr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Arial" charset="0"/>
              </a:endParaRPr>
            </a:p>
          </p:txBody>
        </p:sp>
        <p:sp>
          <p:nvSpPr>
            <p:cNvPr id="104461" name="Text Box 13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600" b="1">
                  <a:ea typeface="ＭＳ Ｐゴシック" charset="0"/>
                  <a:cs typeface="Arial" charset="0"/>
                </a:rPr>
                <a:t>OUTPUT</a:t>
              </a:r>
            </a:p>
          </p:txBody>
        </p:sp>
      </p:grpSp>
      <p:grpSp>
        <p:nvGrpSpPr>
          <p:cNvPr id="25607" name="Group 14"/>
          <p:cNvGrpSpPr>
            <a:grpSpLocks/>
          </p:cNvGrpSpPr>
          <p:nvPr/>
        </p:nvGrpSpPr>
        <p:grpSpPr bwMode="auto">
          <a:xfrm>
            <a:off x="7239000" y="3754438"/>
            <a:ext cx="1447800" cy="539750"/>
            <a:chOff x="384" y="960"/>
            <a:chExt cx="2160" cy="960"/>
          </a:xfrm>
        </p:grpSpPr>
        <p:sp>
          <p:nvSpPr>
            <p:cNvPr id="104463" name="Rectangle 15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Arial" charset="0"/>
              </a:endParaRPr>
            </a:p>
          </p:txBody>
        </p:sp>
        <p:sp>
          <p:nvSpPr>
            <p:cNvPr id="104464" name="Text Box 16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600" b="1">
                  <a:ea typeface="ＭＳ Ｐゴシック" charset="0"/>
                  <a:cs typeface="Arial" charset="0"/>
                </a:rPr>
                <a:t>ERROR</a:t>
              </a:r>
            </a:p>
          </p:txBody>
        </p:sp>
      </p:grpSp>
      <p:sp>
        <p:nvSpPr>
          <p:cNvPr id="104465" name="AutoShape 17"/>
          <p:cNvSpPr>
            <a:spLocks noChangeArrowheads="1"/>
          </p:cNvSpPr>
          <p:nvPr/>
        </p:nvSpPr>
        <p:spPr bwMode="auto">
          <a:xfrm rot="5400000">
            <a:off x="6693694" y="2607469"/>
            <a:ext cx="404813" cy="542925"/>
          </a:xfrm>
          <a:custGeom>
            <a:avLst/>
            <a:gdLst>
              <a:gd name="T0" fmla="*/ 283482 w 21600"/>
              <a:gd name="T1" fmla="*/ 0 h 21600"/>
              <a:gd name="T2" fmla="*/ 283482 w 21600"/>
              <a:gd name="T3" fmla="*/ 305596 h 21600"/>
              <a:gd name="T4" fmla="*/ 60666 w 21600"/>
              <a:gd name="T5" fmla="*/ 542925 h 21600"/>
              <a:gd name="T6" fmla="*/ 404813 w 21600"/>
              <a:gd name="T7" fmla="*/ 15279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4466" name="AutoShape 18"/>
          <p:cNvSpPr>
            <a:spLocks noChangeArrowheads="1"/>
          </p:cNvSpPr>
          <p:nvPr/>
        </p:nvSpPr>
        <p:spPr bwMode="auto">
          <a:xfrm rot="5400000">
            <a:off x="7815262" y="3227388"/>
            <a:ext cx="404813" cy="541338"/>
          </a:xfrm>
          <a:custGeom>
            <a:avLst/>
            <a:gdLst>
              <a:gd name="T0" fmla="*/ 283482 w 21600"/>
              <a:gd name="T1" fmla="*/ 0 h 21600"/>
              <a:gd name="T2" fmla="*/ 283482 w 21600"/>
              <a:gd name="T3" fmla="*/ 304703 h 21600"/>
              <a:gd name="T4" fmla="*/ 60666 w 21600"/>
              <a:gd name="T5" fmla="*/ 541338 h 21600"/>
              <a:gd name="T6" fmla="*/ 404813 w 21600"/>
              <a:gd name="T7" fmla="*/ 15235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4467" name="AutoShape 19"/>
          <p:cNvSpPr>
            <a:spLocks noChangeArrowheads="1"/>
          </p:cNvSpPr>
          <p:nvPr/>
        </p:nvSpPr>
        <p:spPr bwMode="auto">
          <a:xfrm rot="16200000" flipH="1">
            <a:off x="5680869" y="3226594"/>
            <a:ext cx="404813" cy="542925"/>
          </a:xfrm>
          <a:custGeom>
            <a:avLst/>
            <a:gdLst>
              <a:gd name="T0" fmla="*/ 283482 w 21600"/>
              <a:gd name="T1" fmla="*/ 0 h 21600"/>
              <a:gd name="T2" fmla="*/ 283482 w 21600"/>
              <a:gd name="T3" fmla="*/ 305596 h 21600"/>
              <a:gd name="T4" fmla="*/ 60666 w 21600"/>
              <a:gd name="T5" fmla="*/ 542925 h 21600"/>
              <a:gd name="T6" fmla="*/ 404813 w 21600"/>
              <a:gd name="T7" fmla="*/ 15279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4468" name="Text Box 20"/>
          <p:cNvSpPr txBox="1">
            <a:spLocks noChangeArrowheads="1"/>
          </p:cNvSpPr>
          <p:nvPr/>
        </p:nvSpPr>
        <p:spPr bwMode="auto">
          <a:xfrm>
            <a:off x="6172200" y="2743200"/>
            <a:ext cx="361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FF6600"/>
                </a:solidFill>
                <a:ea typeface="ＭＳ Ｐゴシック" charset="0"/>
                <a:cs typeface="Arial" charset="0"/>
              </a:rPr>
              <a:t>0</a:t>
            </a:r>
          </a:p>
        </p:txBody>
      </p: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6172200" y="3962400"/>
            <a:ext cx="361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FF6600"/>
                </a:solidFill>
                <a:ea typeface="ＭＳ Ｐゴシック" charset="0"/>
                <a:cs typeface="Arial" charset="0"/>
              </a:rPr>
              <a:t>1</a:t>
            </a:r>
          </a:p>
        </p:txBody>
      </p:sp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8305800" y="3962400"/>
            <a:ext cx="361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FF6600"/>
                </a:solidFill>
                <a:ea typeface="ＭＳ Ｐゴシック" charset="0"/>
                <a:cs typeface="Arial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8" grpId="0"/>
      <p:bldP spid="104469" grpId="0"/>
      <p:bldP spid="10447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3296</TotalTime>
  <Words>714</Words>
  <Application>Microsoft Office PowerPoint</Application>
  <PresentationFormat>On-screen Show (4:3)</PresentationFormat>
  <Paragraphs>210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ＭＳ Ｐゴシック</vt:lpstr>
      <vt:lpstr>Calibri</vt:lpstr>
      <vt:lpstr>Wingdings</vt:lpstr>
      <vt:lpstr>Lucida Console</vt:lpstr>
      <vt:lpstr>MS Gothic</vt:lpstr>
      <vt:lpstr>Expo</vt:lpstr>
      <vt:lpstr>UNIX Shell-Scripting Basics</vt:lpstr>
      <vt:lpstr>What is a shell?</vt:lpstr>
      <vt:lpstr>What is a shell?</vt:lpstr>
      <vt:lpstr>What is a shell?</vt:lpstr>
      <vt:lpstr>PowerPoint Presentation</vt:lpstr>
      <vt:lpstr>An aside: What do I mean by /bin ?</vt:lpstr>
      <vt:lpstr>What is a Shell Script?</vt:lpstr>
      <vt:lpstr>What is a Shell Script?</vt:lpstr>
      <vt:lpstr>An aside: Redirection</vt:lpstr>
      <vt:lpstr>Finding the program: PATH</vt:lpstr>
      <vt:lpstr>Variables and the Environment</vt:lpstr>
      <vt:lpstr>An aside: Quoting</vt:lpstr>
      <vt:lpstr>Variables and the Environment</vt:lpstr>
      <vt:lpstr>Continuing Lines: \</vt:lpstr>
      <vt:lpstr>Exit Status</vt:lpstr>
      <vt:lpstr>Exit Status: exit</vt:lpstr>
      <vt:lpstr>Logic: test</vt:lpstr>
      <vt:lpstr>An aside: $(( )) for Math</vt:lpstr>
      <vt:lpstr>Logic: if</vt:lpstr>
      <vt:lpstr>Logic: if</vt:lpstr>
      <vt:lpstr>Logic: if</vt:lpstr>
      <vt:lpstr>Logic: for</vt:lpstr>
      <vt:lpstr>Logic: while</vt:lpstr>
      <vt:lpstr>Logic: while</vt:lpstr>
      <vt:lpstr>Counters</vt:lpstr>
      <vt:lpstr>Reusing Code: “Sourcing”</vt:lpstr>
      <vt:lpstr>Reasons for Running Programs</vt:lpstr>
      <vt:lpstr>Email Notification</vt:lpstr>
      <vt:lpstr>Dates</vt:lpstr>
      <vt:lpstr>Make Your Life Easier</vt:lpstr>
    </vt:vector>
  </TitlesOfParts>
  <Company>Wake Forest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Shell-Scripting Basics</dc:title>
  <dc:creator>RTJONES</dc:creator>
  <cp:lastModifiedBy>rtjones</cp:lastModifiedBy>
  <cp:revision>58</cp:revision>
  <cp:lastPrinted>2012-04-19T19:16:10Z</cp:lastPrinted>
  <dcterms:created xsi:type="dcterms:W3CDTF">2005-12-14T15:28:12Z</dcterms:created>
  <dcterms:modified xsi:type="dcterms:W3CDTF">2015-10-20T12:17:41Z</dcterms:modified>
</cp:coreProperties>
</file>