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  <p:embeddedFont>
      <p:font typeface="Bricolage Grotesque" charset="1" panose="020B0605040402000204"/>
      <p:regular r:id="rId20"/>
    </p:embeddedFont>
    <p:embeddedFont>
      <p:font typeface="Bricolage Grotesque Bold" charset="1" panose="020B0605040402000204"/>
      <p:regular r:id="rId21"/>
    </p:embeddedFont>
    <p:embeddedFont>
      <p:font typeface="Bricolage Grotesque Extra-Light" charset="1" panose="020B0605040402000204"/>
      <p:regular r:id="rId22"/>
    </p:embeddedFont>
    <p:embeddedFont>
      <p:font typeface="Bricolage Grotesque Light" charset="1" panose="020B0605040402000204"/>
      <p:regular r:id="rId23"/>
    </p:embeddedFont>
    <p:embeddedFont>
      <p:font typeface="Bricolage Grotesque Medium" charset="1" panose="020B0605040402000204"/>
      <p:regular r:id="rId24"/>
    </p:embeddedFont>
    <p:embeddedFont>
      <p:font typeface="Bricolage Grotesque Semi-Bold" charset="1" panose="020B0605040402000204"/>
      <p:regular r:id="rId25"/>
    </p:embeddedFont>
    <p:embeddedFont>
      <p:font typeface="Bricolage Grotesque Ultra-Bold" charset="1" panose="020B060504040200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85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53531" y="8487539"/>
            <a:ext cx="770761" cy="7707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95984" y="2553549"/>
            <a:ext cx="13096032" cy="473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>
                <a:solidFill>
                  <a:srgbClr val="FFFFFF"/>
                </a:solidFill>
                <a:latin typeface="Bricolage Grotesque Bold"/>
              </a:rPr>
              <a:t>Apache Hadoop vs</a:t>
            </a:r>
          </a:p>
          <a:p>
            <a:pPr algn="ctr">
              <a:lnSpc>
                <a:spcPts val="12240"/>
              </a:lnSpc>
            </a:pPr>
            <a:r>
              <a:rPr lang="en-US" sz="12000">
                <a:solidFill>
                  <a:srgbClr val="FFFFFF"/>
                </a:solidFill>
                <a:latin typeface="Bricolage Grotesque Bold"/>
              </a:rPr>
              <a:t>Spark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326401">
            <a:off x="8674497" y="-4119282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85476" y="8776970"/>
            <a:ext cx="73738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75019" y="7400990"/>
            <a:ext cx="5484281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</a:p>
          <a:p>
            <a:pPr algn="r">
              <a:lnSpc>
                <a:spcPts val="3919"/>
              </a:lnSpc>
            </a:pPr>
            <a:r>
              <a:rPr lang="en-US" sz="2799" spc="-55">
                <a:solidFill>
                  <a:srgbClr val="252F3E"/>
                </a:solidFill>
                <a:latin typeface="Bricolage Grotesque Bold"/>
              </a:rPr>
              <a:t>Index no. - 248233U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spc="-55">
                <a:solidFill>
                  <a:srgbClr val="252F3E"/>
                </a:solidFill>
                <a:latin typeface="Bricolage Grotesque Bold"/>
              </a:rPr>
              <a:t>J. A. A. M. JAYAWEERA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03498">
            <a:off x="-432718" y="4738576"/>
            <a:ext cx="10456797" cy="9039448"/>
          </a:xfrm>
          <a:custGeom>
            <a:avLst/>
            <a:gdLst/>
            <a:ahLst/>
            <a:cxnLst/>
            <a:rect r="r" b="b" t="t" l="l"/>
            <a:pathLst>
              <a:path h="9039448" w="10456797">
                <a:moveTo>
                  <a:pt x="0" y="0"/>
                </a:moveTo>
                <a:lnTo>
                  <a:pt x="10456797" y="0"/>
                </a:lnTo>
                <a:lnTo>
                  <a:pt x="10456797" y="9039448"/>
                </a:lnTo>
                <a:lnTo>
                  <a:pt x="0" y="903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2267" y="2555375"/>
            <a:ext cx="5813329" cy="58133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5126607" y="1230551"/>
            <a:ext cx="803478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EF8508"/>
                </a:solidFill>
                <a:latin typeface="Bricolage Grotesque Bold"/>
              </a:rPr>
              <a:t>ABOUT 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73239" y="2782213"/>
            <a:ext cx="7922626" cy="475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48"/>
              </a:lnSpc>
            </a:pPr>
            <a:r>
              <a:rPr lang="en-US" sz="5600">
                <a:solidFill>
                  <a:srgbClr val="FFFFFF"/>
                </a:solidFill>
                <a:latin typeface="Bricolage Grotesque Semi-Bold"/>
              </a:rPr>
              <a:t>Hey!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I’m </a:t>
            </a:r>
            <a:r>
              <a:rPr lang="en-US" sz="3600">
                <a:solidFill>
                  <a:srgbClr val="FFFFFF"/>
                </a:solidFill>
                <a:latin typeface="Bricolage Grotesque Bold"/>
              </a:rPr>
              <a:t>Amesh Jayaweera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B.Sc. (Hons) in IT (UOM)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Software Engineer @ Sysco LABS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74741" y="755015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FFFFFF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J. A. A. M. Jayaweera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35096"/>
            <a:ext cx="16230600" cy="265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MapReduce is a programming model and processing framework for processing large datasets in parallel across a distributed cluster.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Developed by Google and popularized by Apache Hadoop.</a:t>
            </a:r>
          </a:p>
          <a:p>
            <a:pPr algn="just">
              <a:lnSpc>
                <a:spcPts val="224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F3E"/>
                </a:solidFill>
                <a:latin typeface="HK Grotesk Bold"/>
              </a:rPr>
              <a:t>How does it work?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Input data is divided into smaller chunks and processed in parallel across multiple nodes in a cluster.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5947936"/>
            <a:ext cx="5554961" cy="784479"/>
            <a:chOff x="0" y="0"/>
            <a:chExt cx="1463035" cy="2066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3035" cy="206612"/>
            </a:xfrm>
            <a:custGeom>
              <a:avLst/>
              <a:gdLst/>
              <a:ahLst/>
              <a:cxnLst/>
              <a:rect r="r" b="b" t="t" l="l"/>
              <a:pathLst>
                <a:path h="206612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35533"/>
                  </a:lnTo>
                  <a:cubicBezTo>
                    <a:pt x="1463035" y="174789"/>
                    <a:pt x="1431212" y="206612"/>
                    <a:pt x="1391957" y="206612"/>
                  </a:cubicBezTo>
                  <a:lnTo>
                    <a:pt x="71078" y="206612"/>
                  </a:lnTo>
                  <a:cubicBezTo>
                    <a:pt x="52227" y="206612"/>
                    <a:pt x="34148" y="199123"/>
                    <a:pt x="20818" y="185793"/>
                  </a:cubicBezTo>
                  <a:cubicBezTo>
                    <a:pt x="7489" y="172464"/>
                    <a:pt x="0" y="154385"/>
                    <a:pt x="0" y="135533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463035" cy="27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</a:rPr>
                <a:t>1. Map phase</a:t>
              </a:r>
              <a:r>
                <a:rPr lang="en-US" sz="3000">
                  <a:solidFill>
                    <a:srgbClr val="FFFFFF"/>
                  </a:solidFill>
                  <a:latin typeface="Bricolage Grotesque Medium"/>
                </a:rPr>
                <a:t> :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252F3E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22594"/>
            <a:ext cx="148507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5"/>
              </a:lnSpc>
            </a:pPr>
            <a:r>
              <a:rPr lang="en-US" sz="6512">
                <a:solidFill>
                  <a:srgbClr val="252F3E"/>
                </a:solidFill>
                <a:latin typeface="Bricolage Grotesque Bold"/>
              </a:rPr>
              <a:t>INTRODUCTION TO </a:t>
            </a:r>
            <a:r>
              <a:rPr lang="en-US" sz="6512">
                <a:solidFill>
                  <a:srgbClr val="EF8508"/>
                </a:solidFill>
                <a:latin typeface="Bricolage Grotesque Bold"/>
              </a:rPr>
              <a:t>MAPREDUCE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7851969"/>
            <a:ext cx="5554961" cy="784479"/>
            <a:chOff x="0" y="0"/>
            <a:chExt cx="1463035" cy="2066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63035" cy="206612"/>
            </a:xfrm>
            <a:custGeom>
              <a:avLst/>
              <a:gdLst/>
              <a:ahLst/>
              <a:cxnLst/>
              <a:rect r="r" b="b" t="t" l="l"/>
              <a:pathLst>
                <a:path h="206612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35533"/>
                  </a:lnTo>
                  <a:cubicBezTo>
                    <a:pt x="1463035" y="174789"/>
                    <a:pt x="1431212" y="206612"/>
                    <a:pt x="1391957" y="206612"/>
                  </a:cubicBezTo>
                  <a:lnTo>
                    <a:pt x="71078" y="206612"/>
                  </a:lnTo>
                  <a:cubicBezTo>
                    <a:pt x="52227" y="206612"/>
                    <a:pt x="34148" y="199123"/>
                    <a:pt x="20818" y="185793"/>
                  </a:cubicBezTo>
                  <a:cubicBezTo>
                    <a:pt x="7489" y="172464"/>
                    <a:pt x="0" y="154385"/>
                    <a:pt x="0" y="135533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463035" cy="27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</a:rPr>
                <a:t>2. Reduce phase 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846715"/>
            <a:ext cx="16230600" cy="47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F3E"/>
                </a:solidFill>
                <a:latin typeface="HK Grotesk"/>
              </a:rPr>
              <a:t>Applies a function to each input key-value pair and generates intermediate key-value pairs.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76970"/>
            <a:ext cx="16230600" cy="47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F3E"/>
                </a:solidFill>
                <a:latin typeface="HK Grotesk"/>
              </a:rPr>
              <a:t>Aggregates and processes the intermediate key-value pairs to produce the final output.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3862" y="5229116"/>
            <a:ext cx="351123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52F3E"/>
                </a:solidFill>
                <a:latin typeface="Bricolage Grotesque Bold"/>
              </a:rPr>
              <a:t>Two main phases: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427696">
            <a:off x="13830790" y="2035104"/>
            <a:ext cx="10456797" cy="9039448"/>
          </a:xfrm>
          <a:custGeom>
            <a:avLst/>
            <a:gdLst/>
            <a:ahLst/>
            <a:cxnLst/>
            <a:rect r="r" b="b" t="t" l="l"/>
            <a:pathLst>
              <a:path h="9039448" w="10456797">
                <a:moveTo>
                  <a:pt x="0" y="0"/>
                </a:moveTo>
                <a:lnTo>
                  <a:pt x="10456797" y="0"/>
                </a:lnTo>
                <a:lnTo>
                  <a:pt x="10456797" y="9039448"/>
                </a:lnTo>
                <a:lnTo>
                  <a:pt x="0" y="903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661154" y="8872920"/>
            <a:ext cx="983526" cy="994585"/>
            <a:chOff x="0" y="0"/>
            <a:chExt cx="1037170" cy="10488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30321"/>
            <a:ext cx="16230600" cy="115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Apache Spark is an open-source, distributed computing system for big data processing and analytics.</a:t>
            </a:r>
          </a:p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Developed at UC Berkeley's AMPLab and later donated to the Apache Software Foundation.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452518"/>
            <a:ext cx="9531002" cy="784479"/>
            <a:chOff x="0" y="0"/>
            <a:chExt cx="2510223" cy="2066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10223" cy="206612"/>
            </a:xfrm>
            <a:custGeom>
              <a:avLst/>
              <a:gdLst/>
              <a:ahLst/>
              <a:cxnLst/>
              <a:rect r="r" b="b" t="t" l="l"/>
              <a:pathLst>
                <a:path h="206612" w="2510223">
                  <a:moveTo>
                    <a:pt x="41427" y="0"/>
                  </a:moveTo>
                  <a:lnTo>
                    <a:pt x="2468796" y="0"/>
                  </a:lnTo>
                  <a:cubicBezTo>
                    <a:pt x="2491676" y="0"/>
                    <a:pt x="2510223" y="18547"/>
                    <a:pt x="2510223" y="41427"/>
                  </a:cubicBezTo>
                  <a:lnTo>
                    <a:pt x="2510223" y="165185"/>
                  </a:lnTo>
                  <a:cubicBezTo>
                    <a:pt x="2510223" y="188064"/>
                    <a:pt x="2491676" y="206612"/>
                    <a:pt x="2468796" y="206612"/>
                  </a:cubicBezTo>
                  <a:lnTo>
                    <a:pt x="41427" y="206612"/>
                  </a:lnTo>
                  <a:cubicBezTo>
                    <a:pt x="30440" y="206612"/>
                    <a:pt x="19903" y="202247"/>
                    <a:pt x="12134" y="194478"/>
                  </a:cubicBezTo>
                  <a:cubicBezTo>
                    <a:pt x="4365" y="186709"/>
                    <a:pt x="0" y="176172"/>
                    <a:pt x="0" y="165185"/>
                  </a:cubicBezTo>
                  <a:lnTo>
                    <a:pt x="0" y="41427"/>
                  </a:lnTo>
                  <a:cubicBezTo>
                    <a:pt x="0" y="18547"/>
                    <a:pt x="18547" y="0"/>
                    <a:pt x="41427" y="0"/>
                  </a:cubicBezTo>
                  <a:close/>
                </a:path>
              </a:pathLst>
            </a:custGeom>
            <a:solidFill>
              <a:srgbClr val="252F3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510223" cy="27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Bricolage Grotesque Medium"/>
                </a:rPr>
                <a:t>    Key features: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252F3E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22594"/>
            <a:ext cx="148507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5"/>
              </a:lnSpc>
            </a:pPr>
            <a:r>
              <a:rPr lang="en-US" sz="6512">
                <a:solidFill>
                  <a:srgbClr val="252F3E"/>
                </a:solidFill>
                <a:latin typeface="Bricolage Grotesque Bold"/>
              </a:rPr>
              <a:t>INTRODUCTION TO </a:t>
            </a:r>
            <a:r>
              <a:rPr lang="en-US" sz="6512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41772"/>
            <a:ext cx="16230600" cy="545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In-memory computation: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Utilizes in-memory caching to speed up iterative and interactive computations.</a:t>
            </a:r>
          </a:p>
          <a:p>
            <a:pPr algn="just">
              <a:lnSpc>
                <a:spcPts val="1680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DAG execution engine: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Optimizes task execution through a directed acyclic graph of operations.</a:t>
            </a:r>
          </a:p>
          <a:p>
            <a:pPr algn="just">
              <a:lnSpc>
                <a:spcPts val="16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Wide range of APIs: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Supports multiple programming languages including Scala, Java, Python, and R.</a:t>
            </a:r>
          </a:p>
          <a:p>
            <a:pPr algn="just">
              <a:lnSpc>
                <a:spcPts val="16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Unified platform: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Integrates various modules for batch processing, streaming, SQL, machine learning, and graph processing.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259300" y="9228010"/>
            <a:ext cx="983526" cy="994585"/>
            <a:chOff x="0" y="0"/>
            <a:chExt cx="1037170" cy="10488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85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9827" y="4086437"/>
            <a:ext cx="954834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DEMOSTRATION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326401">
            <a:off x="-2029826" y="2641471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FFFFFF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61154" y="8872920"/>
            <a:ext cx="983526" cy="994585"/>
            <a:chOff x="0" y="0"/>
            <a:chExt cx="1037170" cy="1048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66230" y="1483416"/>
            <a:ext cx="1853669" cy="18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"/>
              </a:lnSpc>
              <a:spcBef>
                <a:spcPct val="0"/>
              </a:spcBef>
            </a:pPr>
            <a:r>
              <a:rPr lang="en-US" sz="1068">
                <a:solidFill>
                  <a:srgbClr val="FFFFFF"/>
                </a:solidFill>
                <a:latin typeface="Bricolage Grotesque Semi-Bold"/>
              </a:rPr>
              <a:t>As at 31 December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972990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252F3E"/>
                </a:solidFill>
                <a:latin typeface="Bricolage Grotesque Bold"/>
              </a:rPr>
              <a:t>EASE OF USE: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97111" y="2000250"/>
            <a:ext cx="1149377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EF8508"/>
                </a:solidFill>
                <a:latin typeface="Bricolage Grotesque Bold"/>
              </a:rPr>
              <a:t>MapReduce</a:t>
            </a:r>
            <a:r>
              <a:rPr lang="en-US" sz="5600">
                <a:solidFill>
                  <a:srgbClr val="252F3E"/>
                </a:solidFill>
                <a:latin typeface="Bricolage Grotesque Bold"/>
              </a:rPr>
              <a:t> vs </a:t>
            </a:r>
            <a:r>
              <a:rPr lang="en-US" sz="5600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131178" y="3244185"/>
            <a:ext cx="5554961" cy="746760"/>
            <a:chOff x="0" y="0"/>
            <a:chExt cx="1463035" cy="1966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3035" cy="196678"/>
            </a:xfrm>
            <a:custGeom>
              <a:avLst/>
              <a:gdLst/>
              <a:ahLst/>
              <a:cxnLst/>
              <a:rect r="r" b="b" t="t" l="l"/>
              <a:pathLst>
                <a:path h="196678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MapReduc﻿e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01861" y="3244185"/>
            <a:ext cx="5554961" cy="746760"/>
            <a:chOff x="0" y="0"/>
            <a:chExt cx="1463035" cy="1966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63035" cy="196678"/>
            </a:xfrm>
            <a:custGeom>
              <a:avLst/>
              <a:gdLst/>
              <a:ahLst/>
              <a:cxnLst/>
              <a:rect r="r" b="b" t="t" l="l"/>
              <a:pathLst>
                <a:path h="196678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Ap﻿ache Spark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4481195"/>
            <a:ext cx="7191135" cy="400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Requires developers to write more low-level code for each stage of processing.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Complex programming model with explicit handling of map and reduce functions.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Steeper learning curve, especially for developers new to distributed computing.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66230" y="4481195"/>
            <a:ext cx="7793070" cy="450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Offers a more intuitive and higher-level API, reducing the amount of boilerplate code needed.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Provides a wide range of built-in higher-level abstractions like DataFrames and Datasets.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Spark's APIs are generally more developer-friendly and easier to learn, especially for those familiar with functional programming.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252F3E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36937" y="8761008"/>
            <a:ext cx="983526" cy="994585"/>
            <a:chOff x="0" y="0"/>
            <a:chExt cx="1037170" cy="10488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66230" y="1483416"/>
            <a:ext cx="1853669" cy="18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"/>
              </a:lnSpc>
              <a:spcBef>
                <a:spcPct val="0"/>
              </a:spcBef>
            </a:pPr>
            <a:r>
              <a:rPr lang="en-US" sz="1068">
                <a:solidFill>
                  <a:srgbClr val="FFFFFF"/>
                </a:solidFill>
                <a:latin typeface="Bricolage Grotesque Semi-Bold"/>
              </a:rPr>
              <a:t>As at 31 December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79047" y="1028700"/>
            <a:ext cx="972990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252F3E"/>
                </a:solidFill>
                <a:latin typeface="Bricolage Grotesque Bold"/>
              </a:rPr>
              <a:t>FAST 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97111" y="2000250"/>
            <a:ext cx="1149377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EF8508"/>
                </a:solidFill>
                <a:latin typeface="Bricolage Grotesque Bold"/>
              </a:rPr>
              <a:t>MapReduce</a:t>
            </a:r>
            <a:r>
              <a:rPr lang="en-US" sz="5600">
                <a:solidFill>
                  <a:srgbClr val="252F3E"/>
                </a:solidFill>
                <a:latin typeface="Bricolage Grotesque Bold"/>
              </a:rPr>
              <a:t> vs </a:t>
            </a:r>
            <a:r>
              <a:rPr lang="en-US" sz="5600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3319780"/>
            <a:ext cx="5554961" cy="746760"/>
            <a:chOff x="0" y="0"/>
            <a:chExt cx="1463035" cy="1966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3035" cy="196678"/>
            </a:xfrm>
            <a:custGeom>
              <a:avLst/>
              <a:gdLst/>
              <a:ahLst/>
              <a:cxnLst/>
              <a:rect r="r" b="b" t="t" l="l"/>
              <a:pathLst>
                <a:path h="196678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MapReduc﻿e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265228"/>
            <a:ext cx="5554961" cy="746760"/>
            <a:chOff x="0" y="0"/>
            <a:chExt cx="1463035" cy="1966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63035" cy="196678"/>
            </a:xfrm>
            <a:custGeom>
              <a:avLst/>
              <a:gdLst/>
              <a:ahLst/>
              <a:cxnLst/>
              <a:rect r="r" b="b" t="t" l="l"/>
              <a:pathLst>
                <a:path h="196678" w="1463035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Ap﻿ache Spark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4259897"/>
            <a:ext cx="15506535" cy="15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Disk-based processing, leading to slower performance due to frequent disk I/O operations.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Limited in-memory caching capabilities, impacting the speed of iterative algorithms.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Generally slower for iterative and interactive processing tasks.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202488"/>
            <a:ext cx="16230600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Leverages in-memory computing for faster data processing, especially for iterative algorithms.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Optimized task execution through DAG (Directed Acyclic Graph) engine.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Offers superior performance, particularly for iterative and interactive workloads, compared to MapReduce.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252F3E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661154" y="8872920"/>
            <a:ext cx="983526" cy="994585"/>
            <a:chOff x="0" y="0"/>
            <a:chExt cx="1037170" cy="10488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9827" y="2138303"/>
            <a:ext cx="954834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EF8508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EF8508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10570" y="3609340"/>
            <a:ext cx="11266860" cy="301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</a:rPr>
              <a:t>MapReduce requires more low-level coding and has slower processing speed due to disk-based operations.</a:t>
            </a:r>
          </a:p>
          <a:p>
            <a:pPr algn="ctr">
              <a:lnSpc>
                <a:spcPts val="3919"/>
              </a:lnSpc>
            </a:pPr>
          </a:p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</a:rPr>
              <a:t>Apache Spark provides a more user-friendly API and significantly faster processing speed, primarily due to its in-memory computing capabilities.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326401">
            <a:off x="-1602837" y="4162617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29" y="0"/>
                </a:lnTo>
                <a:lnTo>
                  <a:pt x="14975429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EF8508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EF8508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61154" y="8872920"/>
            <a:ext cx="983526" cy="994585"/>
            <a:chOff x="0" y="0"/>
            <a:chExt cx="1037170" cy="1048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85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9827" y="4086437"/>
            <a:ext cx="9548346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08455">
            <a:off x="7379306" y="583268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29" y="0"/>
                </a:lnTo>
                <a:lnTo>
                  <a:pt x="14975429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74741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</a:t>
            </a:r>
            <a:r>
              <a:rPr lang="en-US" sz="1599">
                <a:solidFill>
                  <a:srgbClr val="FFFFFF"/>
                </a:solidFill>
                <a:latin typeface="Bricolage Grotesque Light"/>
              </a:rPr>
              <a:t>CS5229 - Big Data Analytics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0682"/>
            <a:ext cx="478455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</a:t>
            </a: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J. A. A. M. Jayaweera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61154" y="8872920"/>
            <a:ext cx="983526" cy="994585"/>
            <a:chOff x="0" y="0"/>
            <a:chExt cx="1037170" cy="1048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7170" cy="1048832"/>
            </a:xfrm>
            <a:custGeom>
              <a:avLst/>
              <a:gdLst/>
              <a:ahLst/>
              <a:cxnLst/>
              <a:rect r="r" b="b" t="t" l="l"/>
              <a:pathLst>
                <a:path h="1048832" w="1037170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DAF-jTxw9DI</dc:identifier>
  <dcterms:modified xsi:type="dcterms:W3CDTF">2011-08-01T06:04:30Z</dcterms:modified>
  <cp:revision>1</cp:revision>
  <dc:title> 248233U - J. A. A. M. Jayaweera</dc:title>
</cp:coreProperties>
</file>