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Bricolage Grotesque Bold" panose="020B0605040402000204" pitchFamily="34" charset="0"/>
      <p:regular r:id="rId11"/>
      <p:bold r:id="rId12"/>
    </p:embeddedFont>
    <p:embeddedFont>
      <p:font typeface="Bricolage Grotesque Light" panose="020B0605040402000204" pitchFamily="34" charset="0"/>
      <p:regular r:id="rId13"/>
    </p:embeddedFont>
    <p:embeddedFont>
      <p:font typeface="Bricolage Grotesque Medium" panose="020B0605040402000204" pitchFamily="34" charset="0"/>
      <p:regular r:id="rId14"/>
    </p:embeddedFont>
    <p:embeddedFont>
      <p:font typeface="Bricolage Grotesque Semi-Bold" panose="020B0605040402000204" pitchFamily="34" charset="0"/>
      <p:regular r:id="rId15"/>
      <p:bold r:id="rId16"/>
    </p:embeddedFont>
    <p:embeddedFont>
      <p:font typeface="HK Grotesk" pitchFamily="2" charset="77"/>
      <p:regular r:id="rId17"/>
    </p:embeddedFont>
    <p:embeddedFont>
      <p:font typeface="HK Grotesk Bold" pitchFamily="2" charset="77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 autoAdjust="0"/>
    <p:restoredTop sz="94582" autoAdjust="0"/>
  </p:normalViewPr>
  <p:slideViewPr>
    <p:cSldViewPr>
      <p:cViewPr varScale="1">
        <p:scale>
          <a:sx n="79" d="100"/>
          <a:sy n="79" d="100"/>
        </p:scale>
        <p:origin x="264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5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53531" y="8487539"/>
            <a:ext cx="770761" cy="77076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LK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55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736385" y="8831096"/>
            <a:ext cx="4975069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LK"/>
          </a:p>
        </p:txBody>
      </p:sp>
      <p:sp>
        <p:nvSpPr>
          <p:cNvPr id="6" name="TextBox 6"/>
          <p:cNvSpPr txBox="1"/>
          <p:nvPr/>
        </p:nvSpPr>
        <p:spPr>
          <a:xfrm>
            <a:off x="2595984" y="2553549"/>
            <a:ext cx="13096032" cy="3153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40"/>
              </a:lnSpc>
            </a:pPr>
            <a:r>
              <a:rPr lang="en-US" sz="12000" dirty="0">
                <a:solidFill>
                  <a:srgbClr val="FFFFFF"/>
                </a:solidFill>
                <a:latin typeface="Bricolage Grotesque Bold"/>
              </a:rPr>
              <a:t>Hadoop vs Apache Spark</a:t>
            </a:r>
          </a:p>
        </p:txBody>
      </p:sp>
      <p:sp>
        <p:nvSpPr>
          <p:cNvPr id="7" name="Freeform 7"/>
          <p:cNvSpPr/>
          <p:nvPr/>
        </p:nvSpPr>
        <p:spPr>
          <a:xfrm rot="4326401">
            <a:off x="8674497" y="-4119282"/>
            <a:ext cx="14975430" cy="12945611"/>
          </a:xfrm>
          <a:custGeom>
            <a:avLst/>
            <a:gdLst/>
            <a:ahLst/>
            <a:cxnLst/>
            <a:rect l="l" t="t" r="r" b="b"/>
            <a:pathLst>
              <a:path w="14975430" h="12945611">
                <a:moveTo>
                  <a:pt x="0" y="0"/>
                </a:moveTo>
                <a:lnTo>
                  <a:pt x="14975430" y="0"/>
                </a:lnTo>
                <a:lnTo>
                  <a:pt x="14975430" y="12945611"/>
                </a:lnTo>
                <a:lnTo>
                  <a:pt x="0" y="129456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LK"/>
          </a:p>
        </p:txBody>
      </p:sp>
      <p:sp>
        <p:nvSpPr>
          <p:cNvPr id="8" name="TextBox 8"/>
          <p:cNvSpPr txBox="1"/>
          <p:nvPr/>
        </p:nvSpPr>
        <p:spPr>
          <a:xfrm>
            <a:off x="9885476" y="8776970"/>
            <a:ext cx="7373824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 CS5229 - Big Data Analytics Technologies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775019" y="7400990"/>
            <a:ext cx="5484281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endParaRPr/>
          </a:p>
          <a:p>
            <a:pPr algn="r">
              <a:lnSpc>
                <a:spcPts val="3919"/>
              </a:lnSpc>
            </a:pPr>
            <a:r>
              <a:rPr lang="en-US" sz="2799" spc="-55">
                <a:solidFill>
                  <a:srgbClr val="252F3E"/>
                </a:solidFill>
                <a:latin typeface="Bricolage Grotesque Bold"/>
              </a:rPr>
              <a:t>Index no. - 248233U</a:t>
            </a:r>
          </a:p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 spc="-55">
                <a:solidFill>
                  <a:srgbClr val="252F3E"/>
                </a:solidFill>
                <a:latin typeface="Bricolage Grotesque Bold"/>
              </a:rPr>
              <a:t>J. A. A. M. JAYAWEERA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803498">
            <a:off x="-432718" y="4738576"/>
            <a:ext cx="10456797" cy="9039448"/>
          </a:xfrm>
          <a:custGeom>
            <a:avLst/>
            <a:gdLst/>
            <a:ahLst/>
            <a:cxnLst/>
            <a:rect l="l" t="t" r="r" b="b"/>
            <a:pathLst>
              <a:path w="10456797" h="9039448">
                <a:moveTo>
                  <a:pt x="0" y="0"/>
                </a:moveTo>
                <a:lnTo>
                  <a:pt x="10456797" y="0"/>
                </a:lnTo>
                <a:lnTo>
                  <a:pt x="10456797" y="9039448"/>
                </a:lnTo>
                <a:lnTo>
                  <a:pt x="0" y="9039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LK"/>
          </a:p>
        </p:txBody>
      </p:sp>
      <p:grpSp>
        <p:nvGrpSpPr>
          <p:cNvPr id="3" name="Group 3"/>
          <p:cNvGrpSpPr/>
          <p:nvPr/>
        </p:nvGrpSpPr>
        <p:grpSpPr>
          <a:xfrm>
            <a:off x="1482267" y="2555375"/>
            <a:ext cx="5813329" cy="581332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LK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126607" y="1230551"/>
            <a:ext cx="8034785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EF8508"/>
                </a:solidFill>
                <a:latin typeface="Bricolage Grotesque Bold"/>
              </a:rPr>
              <a:t>ABOUT ME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373239" y="2782213"/>
            <a:ext cx="7922626" cy="4759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048"/>
              </a:lnSpc>
            </a:pPr>
            <a:r>
              <a:rPr lang="en-US" sz="5600">
                <a:solidFill>
                  <a:srgbClr val="FFFFFF"/>
                </a:solidFill>
                <a:latin typeface="Bricolage Grotesque Semi-Bold"/>
              </a:rPr>
              <a:t>Hey!</a:t>
            </a:r>
          </a:p>
          <a:p>
            <a:pPr>
              <a:lnSpc>
                <a:spcPts val="8388"/>
              </a:lnSpc>
            </a:pPr>
            <a:r>
              <a:rPr lang="en-US" sz="3600">
                <a:solidFill>
                  <a:srgbClr val="FFFFFF"/>
                </a:solidFill>
                <a:latin typeface="Bricolage Grotesque Semi-Bold"/>
              </a:rPr>
              <a:t>I’m </a:t>
            </a:r>
            <a:r>
              <a:rPr lang="en-US" sz="3600">
                <a:solidFill>
                  <a:srgbClr val="FFFFFF"/>
                </a:solidFill>
                <a:latin typeface="Bricolage Grotesque Bold"/>
              </a:rPr>
              <a:t>Amesh Jayaweera</a:t>
            </a:r>
          </a:p>
          <a:p>
            <a:pPr>
              <a:lnSpc>
                <a:spcPts val="8388"/>
              </a:lnSpc>
            </a:pPr>
            <a:r>
              <a:rPr lang="en-US" sz="3600">
                <a:solidFill>
                  <a:srgbClr val="FFFFFF"/>
                </a:solidFill>
                <a:latin typeface="Bricolage Grotesque Semi-Bold"/>
              </a:rPr>
              <a:t>B.Sc. (Hons) in IT (UOM)</a:t>
            </a:r>
          </a:p>
          <a:p>
            <a:pPr>
              <a:lnSpc>
                <a:spcPts val="8388"/>
              </a:lnSpc>
            </a:pPr>
            <a:r>
              <a:rPr lang="en-US" sz="3600">
                <a:solidFill>
                  <a:srgbClr val="FFFFFF"/>
                </a:solidFill>
                <a:latin typeface="Bricolage Grotesque Semi-Bold"/>
              </a:rPr>
              <a:t>Software Engineer @ Sysco LABS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474741" y="755015"/>
            <a:ext cx="4784559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Bricolage Grotesque Light"/>
              </a:rPr>
              <a:t> CS5229 - Big Data Analytics Technologies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00682"/>
            <a:ext cx="4784559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 spc="-31">
                <a:solidFill>
                  <a:srgbClr val="FFFFFF"/>
                </a:solidFill>
                <a:latin typeface="Bricolage Grotesque Light"/>
              </a:rPr>
              <a:t> 248233U - J. A. A. M. Jayaweera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235096"/>
            <a:ext cx="16230600" cy="2658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252F3E"/>
                </a:solidFill>
                <a:latin typeface="HK Grotesk"/>
              </a:rPr>
              <a:t>MapReduce is a programming model and processing framework for processing large datasets in parallel across a distributed cluster.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252F3E"/>
                </a:solidFill>
                <a:latin typeface="HK Grotesk"/>
              </a:rPr>
              <a:t>Developed by Google and popularized by Apache Hadoop.</a:t>
            </a:r>
          </a:p>
          <a:p>
            <a:pPr algn="just">
              <a:lnSpc>
                <a:spcPts val="2240"/>
              </a:lnSpc>
            </a:pPr>
            <a:endParaRPr lang="en-US" sz="2600">
              <a:solidFill>
                <a:srgbClr val="252F3E"/>
              </a:solidFill>
              <a:latin typeface="HK Grotesk"/>
            </a:endParaRP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F3E"/>
                </a:solidFill>
                <a:latin typeface="HK Grotesk Bold"/>
              </a:rPr>
              <a:t>How does it work?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252F3E"/>
                </a:solidFill>
                <a:latin typeface="HK Grotesk"/>
              </a:rPr>
              <a:t>Input data is divided into smaller chunks and processed in parallel across multiple nodes in a cluster.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5947936"/>
            <a:ext cx="5554961" cy="784479"/>
            <a:chOff x="0" y="0"/>
            <a:chExt cx="1463035" cy="2066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63035" cy="206612"/>
            </a:xfrm>
            <a:custGeom>
              <a:avLst/>
              <a:gdLst/>
              <a:ahLst/>
              <a:cxnLst/>
              <a:rect l="l" t="t" r="r" b="b"/>
              <a:pathLst>
                <a:path w="1463035" h="206612">
                  <a:moveTo>
                    <a:pt x="71078" y="0"/>
                  </a:moveTo>
                  <a:lnTo>
                    <a:pt x="1391957" y="0"/>
                  </a:lnTo>
                  <a:cubicBezTo>
                    <a:pt x="1410808" y="0"/>
                    <a:pt x="1428887" y="7489"/>
                    <a:pt x="1442217" y="20818"/>
                  </a:cubicBezTo>
                  <a:cubicBezTo>
                    <a:pt x="1455546" y="34148"/>
                    <a:pt x="1463035" y="52227"/>
                    <a:pt x="1463035" y="71078"/>
                  </a:cubicBezTo>
                  <a:lnTo>
                    <a:pt x="1463035" y="135533"/>
                  </a:lnTo>
                  <a:cubicBezTo>
                    <a:pt x="1463035" y="174789"/>
                    <a:pt x="1431212" y="206612"/>
                    <a:pt x="1391957" y="206612"/>
                  </a:cubicBezTo>
                  <a:lnTo>
                    <a:pt x="71078" y="206612"/>
                  </a:lnTo>
                  <a:cubicBezTo>
                    <a:pt x="52227" y="206612"/>
                    <a:pt x="34148" y="199123"/>
                    <a:pt x="20818" y="185793"/>
                  </a:cubicBezTo>
                  <a:cubicBezTo>
                    <a:pt x="7489" y="172464"/>
                    <a:pt x="0" y="154385"/>
                    <a:pt x="0" y="135533"/>
                  </a:cubicBezTo>
                  <a:lnTo>
                    <a:pt x="0" y="71078"/>
                  </a:lnTo>
                  <a:cubicBezTo>
                    <a:pt x="0" y="52227"/>
                    <a:pt x="7489" y="34148"/>
                    <a:pt x="20818" y="20818"/>
                  </a:cubicBezTo>
                  <a:cubicBezTo>
                    <a:pt x="34148" y="7489"/>
                    <a:pt x="52227" y="0"/>
                    <a:pt x="71078" y="0"/>
                  </a:cubicBezTo>
                  <a:close/>
                </a:path>
              </a:pathLst>
            </a:custGeom>
            <a:solidFill>
              <a:srgbClr val="252F3E"/>
            </a:solidFill>
          </p:spPr>
          <p:txBody>
            <a:bodyPr/>
            <a:lstStyle/>
            <a:p>
              <a:endParaRPr lang="en-LK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1463035" cy="273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Bricolage Grotesque Medium"/>
                </a:rPr>
                <a:t>1. Map phase :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474741" y="500682"/>
            <a:ext cx="4784559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39"/>
              </a:lnSpc>
            </a:pPr>
            <a:r>
              <a:rPr lang="en-US" sz="1599">
                <a:solidFill>
                  <a:srgbClr val="252F3E"/>
                </a:solidFill>
                <a:latin typeface="Bricolage Grotesque Light"/>
              </a:rPr>
              <a:t> CS5229 - Big Data Analytics Technologies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122594"/>
            <a:ext cx="14850765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15"/>
              </a:lnSpc>
            </a:pPr>
            <a:r>
              <a:rPr lang="en-US" sz="6512">
                <a:solidFill>
                  <a:srgbClr val="252F3E"/>
                </a:solidFill>
                <a:latin typeface="Bricolage Grotesque Bold"/>
              </a:rPr>
              <a:t>INTRODUCTION TO </a:t>
            </a:r>
            <a:r>
              <a:rPr lang="en-US" sz="6512">
                <a:solidFill>
                  <a:srgbClr val="EF8508"/>
                </a:solidFill>
                <a:latin typeface="Bricolage Grotesque Bold"/>
              </a:rPr>
              <a:t>MAPREDUCE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8700" y="7851969"/>
            <a:ext cx="5554961" cy="784479"/>
            <a:chOff x="0" y="0"/>
            <a:chExt cx="1463035" cy="20661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63035" cy="206612"/>
            </a:xfrm>
            <a:custGeom>
              <a:avLst/>
              <a:gdLst/>
              <a:ahLst/>
              <a:cxnLst/>
              <a:rect l="l" t="t" r="r" b="b"/>
              <a:pathLst>
                <a:path w="1463035" h="206612">
                  <a:moveTo>
                    <a:pt x="71078" y="0"/>
                  </a:moveTo>
                  <a:lnTo>
                    <a:pt x="1391957" y="0"/>
                  </a:lnTo>
                  <a:cubicBezTo>
                    <a:pt x="1410808" y="0"/>
                    <a:pt x="1428887" y="7489"/>
                    <a:pt x="1442217" y="20818"/>
                  </a:cubicBezTo>
                  <a:cubicBezTo>
                    <a:pt x="1455546" y="34148"/>
                    <a:pt x="1463035" y="52227"/>
                    <a:pt x="1463035" y="71078"/>
                  </a:cubicBezTo>
                  <a:lnTo>
                    <a:pt x="1463035" y="135533"/>
                  </a:lnTo>
                  <a:cubicBezTo>
                    <a:pt x="1463035" y="174789"/>
                    <a:pt x="1431212" y="206612"/>
                    <a:pt x="1391957" y="206612"/>
                  </a:cubicBezTo>
                  <a:lnTo>
                    <a:pt x="71078" y="206612"/>
                  </a:lnTo>
                  <a:cubicBezTo>
                    <a:pt x="52227" y="206612"/>
                    <a:pt x="34148" y="199123"/>
                    <a:pt x="20818" y="185793"/>
                  </a:cubicBezTo>
                  <a:cubicBezTo>
                    <a:pt x="7489" y="172464"/>
                    <a:pt x="0" y="154385"/>
                    <a:pt x="0" y="135533"/>
                  </a:cubicBezTo>
                  <a:lnTo>
                    <a:pt x="0" y="71078"/>
                  </a:lnTo>
                  <a:cubicBezTo>
                    <a:pt x="0" y="52227"/>
                    <a:pt x="7489" y="34148"/>
                    <a:pt x="20818" y="20818"/>
                  </a:cubicBezTo>
                  <a:cubicBezTo>
                    <a:pt x="34148" y="7489"/>
                    <a:pt x="52227" y="0"/>
                    <a:pt x="71078" y="0"/>
                  </a:cubicBezTo>
                  <a:close/>
                </a:path>
              </a:pathLst>
            </a:custGeom>
            <a:solidFill>
              <a:srgbClr val="252F3E"/>
            </a:solidFill>
          </p:spPr>
          <p:txBody>
            <a:bodyPr/>
            <a:lstStyle/>
            <a:p>
              <a:endParaRPr lang="en-LK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463035" cy="273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Bricolage Grotesque Medium"/>
                </a:rPr>
                <a:t>2. Reduce phase :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6846715"/>
            <a:ext cx="16230600" cy="474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F3E"/>
                </a:solidFill>
                <a:latin typeface="HK Grotesk"/>
              </a:rPr>
              <a:t>Applies a function to each input key-value pair and generates intermediate key-value pairs.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776970"/>
            <a:ext cx="16230600" cy="474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F3E"/>
                </a:solidFill>
                <a:latin typeface="HK Grotesk"/>
              </a:rPr>
              <a:t>Aggregates and processes the intermediate key-value pairs to produce the final output.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3862" y="5229116"/>
            <a:ext cx="3511232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52F3E"/>
                </a:solidFill>
                <a:latin typeface="Bricolage Grotesque Bold"/>
              </a:rPr>
              <a:t>Two main phases:</a:t>
            </a:r>
          </a:p>
        </p:txBody>
      </p:sp>
      <p:sp>
        <p:nvSpPr>
          <p:cNvPr id="14" name="Freeform 14"/>
          <p:cNvSpPr/>
          <p:nvPr/>
        </p:nvSpPr>
        <p:spPr>
          <a:xfrm rot="-427696">
            <a:off x="13830790" y="2035104"/>
            <a:ext cx="10456797" cy="9039448"/>
          </a:xfrm>
          <a:custGeom>
            <a:avLst/>
            <a:gdLst/>
            <a:ahLst/>
            <a:cxnLst/>
            <a:rect l="l" t="t" r="r" b="b"/>
            <a:pathLst>
              <a:path w="10456797" h="9039448">
                <a:moveTo>
                  <a:pt x="0" y="0"/>
                </a:moveTo>
                <a:lnTo>
                  <a:pt x="10456797" y="0"/>
                </a:lnTo>
                <a:lnTo>
                  <a:pt x="10456797" y="9039448"/>
                </a:lnTo>
                <a:lnTo>
                  <a:pt x="0" y="9039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LK"/>
          </a:p>
        </p:txBody>
      </p:sp>
      <p:sp>
        <p:nvSpPr>
          <p:cNvPr id="15" name="TextBox 15"/>
          <p:cNvSpPr txBox="1"/>
          <p:nvPr/>
        </p:nvSpPr>
        <p:spPr>
          <a:xfrm>
            <a:off x="1028700" y="500682"/>
            <a:ext cx="4784559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 spc="-31">
                <a:solidFill>
                  <a:srgbClr val="252F3E"/>
                </a:solidFill>
                <a:latin typeface="Bricolage Grotesque Light"/>
              </a:rPr>
              <a:t> 248233U - J. A. A. M. Jayaweera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6661154" y="8872920"/>
            <a:ext cx="983526" cy="994585"/>
            <a:chOff x="0" y="0"/>
            <a:chExt cx="1037170" cy="104883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37170" cy="1048832"/>
            </a:xfrm>
            <a:custGeom>
              <a:avLst/>
              <a:gdLst/>
              <a:ahLst/>
              <a:cxnLst/>
              <a:rect l="l" t="t" r="r" b="b"/>
              <a:pathLst>
                <a:path w="1037170" h="1048832">
                  <a:moveTo>
                    <a:pt x="518585" y="0"/>
                  </a:moveTo>
                  <a:cubicBezTo>
                    <a:pt x="232178" y="0"/>
                    <a:pt x="0" y="234789"/>
                    <a:pt x="0" y="524416"/>
                  </a:cubicBezTo>
                  <a:cubicBezTo>
                    <a:pt x="0" y="814043"/>
                    <a:pt x="232178" y="1048832"/>
                    <a:pt x="518585" y="1048832"/>
                  </a:cubicBezTo>
                  <a:cubicBezTo>
                    <a:pt x="804992" y="1048832"/>
                    <a:pt x="1037170" y="814043"/>
                    <a:pt x="1037170" y="524416"/>
                  </a:cubicBezTo>
                  <a:cubicBezTo>
                    <a:pt x="1037170" y="234789"/>
                    <a:pt x="804992" y="0"/>
                    <a:pt x="518585" y="0"/>
                  </a:cubicBezTo>
                  <a:close/>
                </a:path>
              </a:pathLst>
            </a:custGeom>
            <a:solidFill>
              <a:srgbClr val="EF8508"/>
            </a:solidFill>
          </p:spPr>
          <p:txBody>
            <a:bodyPr/>
            <a:lstStyle/>
            <a:p>
              <a:endParaRPr lang="en-LK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97235" y="22128"/>
              <a:ext cx="842701" cy="9283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Bricolage Grotesque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130321"/>
            <a:ext cx="16230600" cy="1150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84"/>
              </a:lnSpc>
            </a:pPr>
            <a:r>
              <a:rPr lang="en-US" sz="2600">
                <a:solidFill>
                  <a:srgbClr val="252F3E"/>
                </a:solidFill>
                <a:latin typeface="HK Grotesk"/>
              </a:rPr>
              <a:t>Apache Spark is an open-source, distributed computing system for big data processing and analytics.</a:t>
            </a:r>
          </a:p>
          <a:p>
            <a:pPr algn="just">
              <a:lnSpc>
                <a:spcPts val="4784"/>
              </a:lnSpc>
            </a:pPr>
            <a:r>
              <a:rPr lang="en-US" sz="2600">
                <a:solidFill>
                  <a:srgbClr val="252F3E"/>
                </a:solidFill>
                <a:latin typeface="HK Grotesk"/>
              </a:rPr>
              <a:t>Developed at UC Berkeley's AMPLab and later donated to the Apache Software Foundation.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3452518"/>
            <a:ext cx="9531002" cy="784479"/>
            <a:chOff x="0" y="0"/>
            <a:chExt cx="2510223" cy="2066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10223" cy="206612"/>
            </a:xfrm>
            <a:custGeom>
              <a:avLst/>
              <a:gdLst/>
              <a:ahLst/>
              <a:cxnLst/>
              <a:rect l="l" t="t" r="r" b="b"/>
              <a:pathLst>
                <a:path w="2510223" h="206612">
                  <a:moveTo>
                    <a:pt x="41427" y="0"/>
                  </a:moveTo>
                  <a:lnTo>
                    <a:pt x="2468796" y="0"/>
                  </a:lnTo>
                  <a:cubicBezTo>
                    <a:pt x="2491676" y="0"/>
                    <a:pt x="2510223" y="18547"/>
                    <a:pt x="2510223" y="41427"/>
                  </a:cubicBezTo>
                  <a:lnTo>
                    <a:pt x="2510223" y="165185"/>
                  </a:lnTo>
                  <a:cubicBezTo>
                    <a:pt x="2510223" y="188064"/>
                    <a:pt x="2491676" y="206612"/>
                    <a:pt x="2468796" y="206612"/>
                  </a:cubicBezTo>
                  <a:lnTo>
                    <a:pt x="41427" y="206612"/>
                  </a:lnTo>
                  <a:cubicBezTo>
                    <a:pt x="30440" y="206612"/>
                    <a:pt x="19903" y="202247"/>
                    <a:pt x="12134" y="194478"/>
                  </a:cubicBezTo>
                  <a:cubicBezTo>
                    <a:pt x="4365" y="186709"/>
                    <a:pt x="0" y="176172"/>
                    <a:pt x="0" y="165185"/>
                  </a:cubicBezTo>
                  <a:lnTo>
                    <a:pt x="0" y="41427"/>
                  </a:lnTo>
                  <a:cubicBezTo>
                    <a:pt x="0" y="18547"/>
                    <a:pt x="18547" y="0"/>
                    <a:pt x="41427" y="0"/>
                  </a:cubicBezTo>
                  <a:close/>
                </a:path>
              </a:pathLst>
            </a:custGeom>
            <a:solidFill>
              <a:srgbClr val="252F3E"/>
            </a:solidFill>
          </p:spPr>
          <p:txBody>
            <a:bodyPr/>
            <a:lstStyle/>
            <a:p>
              <a:endParaRPr lang="en-LK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510223" cy="273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Bricolage Grotesque Medium"/>
                </a:rPr>
                <a:t>    Key features: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474741" y="500682"/>
            <a:ext cx="4784559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39"/>
              </a:lnSpc>
            </a:pPr>
            <a:r>
              <a:rPr lang="en-US" sz="1599">
                <a:solidFill>
                  <a:srgbClr val="252F3E"/>
                </a:solidFill>
                <a:latin typeface="Bricolage Grotesque Light"/>
              </a:rPr>
              <a:t> CS5229 - Big Data Analytics Technologies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122594"/>
            <a:ext cx="14850765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15"/>
              </a:lnSpc>
            </a:pPr>
            <a:r>
              <a:rPr lang="en-US" sz="6512">
                <a:solidFill>
                  <a:srgbClr val="252F3E"/>
                </a:solidFill>
                <a:latin typeface="Bricolage Grotesque Bold"/>
              </a:rPr>
              <a:t>INTRODUCTION TO </a:t>
            </a:r>
            <a:r>
              <a:rPr lang="en-US" sz="6512">
                <a:solidFill>
                  <a:srgbClr val="EF8508"/>
                </a:solidFill>
                <a:latin typeface="Bricolage Grotesque Bold"/>
              </a:rPr>
              <a:t>APACHE SPARK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341772"/>
            <a:ext cx="16230600" cy="5450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252F3E"/>
                </a:solidFill>
                <a:latin typeface="HK Grotesk Bold"/>
              </a:rPr>
              <a:t>In-memory computation:</a:t>
            </a:r>
            <a:r>
              <a:rPr lang="en-US" sz="3199">
                <a:solidFill>
                  <a:srgbClr val="252F3E"/>
                </a:solidFill>
                <a:latin typeface="HK Grotesk"/>
              </a:rPr>
              <a:t> 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HK Grotesk"/>
              </a:rPr>
              <a:t>Utilizes in-memory caching to speed up iterative and interactive computations.</a:t>
            </a:r>
          </a:p>
          <a:p>
            <a:pPr algn="just">
              <a:lnSpc>
                <a:spcPts val="1680"/>
              </a:lnSpc>
            </a:pPr>
            <a:endParaRPr lang="en-US" sz="2799">
              <a:solidFill>
                <a:srgbClr val="252F3E"/>
              </a:solidFill>
              <a:latin typeface="HK Grotesk"/>
            </a:endParaRPr>
          </a:p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252F3E"/>
                </a:solidFill>
                <a:latin typeface="HK Grotesk Bold"/>
              </a:rPr>
              <a:t>DAG execution engine:</a:t>
            </a:r>
            <a:r>
              <a:rPr lang="en-US" sz="3199">
                <a:solidFill>
                  <a:srgbClr val="252F3E"/>
                </a:solidFill>
                <a:latin typeface="HK Grotesk"/>
              </a:rPr>
              <a:t> 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HK Grotesk"/>
              </a:rPr>
              <a:t>Optimizes task execution through a directed acyclic graph of operations.</a:t>
            </a:r>
          </a:p>
          <a:p>
            <a:pPr algn="just">
              <a:lnSpc>
                <a:spcPts val="1679"/>
              </a:lnSpc>
            </a:pPr>
            <a:endParaRPr lang="en-US" sz="2799">
              <a:solidFill>
                <a:srgbClr val="252F3E"/>
              </a:solidFill>
              <a:latin typeface="HK Grotesk"/>
            </a:endParaRPr>
          </a:p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252F3E"/>
                </a:solidFill>
                <a:latin typeface="HK Grotesk Bold"/>
              </a:rPr>
              <a:t>Wide range of APIs:</a:t>
            </a:r>
            <a:r>
              <a:rPr lang="en-US" sz="3199">
                <a:solidFill>
                  <a:srgbClr val="252F3E"/>
                </a:solidFill>
                <a:latin typeface="HK Grotesk"/>
              </a:rPr>
              <a:t> 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HK Grotesk"/>
              </a:rPr>
              <a:t>Supports multiple programming languages including Scala, Java, Python, and R.</a:t>
            </a:r>
          </a:p>
          <a:p>
            <a:pPr algn="just">
              <a:lnSpc>
                <a:spcPts val="1679"/>
              </a:lnSpc>
            </a:pPr>
            <a:endParaRPr lang="en-US" sz="2799">
              <a:solidFill>
                <a:srgbClr val="252F3E"/>
              </a:solidFill>
              <a:latin typeface="HK Grotesk"/>
            </a:endParaRPr>
          </a:p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252F3E"/>
                </a:solidFill>
                <a:latin typeface="HK Grotesk Bold"/>
              </a:rPr>
              <a:t>Unified platform:</a:t>
            </a:r>
            <a:r>
              <a:rPr lang="en-US" sz="3199">
                <a:solidFill>
                  <a:srgbClr val="252F3E"/>
                </a:solidFill>
                <a:latin typeface="HK Grotesk"/>
              </a:rPr>
              <a:t> 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HK Grotesk"/>
              </a:rPr>
              <a:t>Integrates various modules for batch processing, streaming, SQL, machine learning, and graph processing.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00682"/>
            <a:ext cx="4784559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 spc="-31">
                <a:solidFill>
                  <a:srgbClr val="252F3E"/>
                </a:solidFill>
                <a:latin typeface="Bricolage Grotesque Light"/>
              </a:rPr>
              <a:t> 248233U - J. A. A. M. Jayaweera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7259300" y="9228010"/>
            <a:ext cx="983526" cy="994585"/>
            <a:chOff x="0" y="0"/>
            <a:chExt cx="1037170" cy="104883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37170" cy="1048832"/>
            </a:xfrm>
            <a:custGeom>
              <a:avLst/>
              <a:gdLst/>
              <a:ahLst/>
              <a:cxnLst/>
              <a:rect l="l" t="t" r="r" b="b"/>
              <a:pathLst>
                <a:path w="1037170" h="1048832">
                  <a:moveTo>
                    <a:pt x="518585" y="0"/>
                  </a:moveTo>
                  <a:cubicBezTo>
                    <a:pt x="232178" y="0"/>
                    <a:pt x="0" y="234789"/>
                    <a:pt x="0" y="524416"/>
                  </a:cubicBezTo>
                  <a:cubicBezTo>
                    <a:pt x="0" y="814043"/>
                    <a:pt x="232178" y="1048832"/>
                    <a:pt x="518585" y="1048832"/>
                  </a:cubicBezTo>
                  <a:cubicBezTo>
                    <a:pt x="804992" y="1048832"/>
                    <a:pt x="1037170" y="814043"/>
                    <a:pt x="1037170" y="524416"/>
                  </a:cubicBezTo>
                  <a:cubicBezTo>
                    <a:pt x="1037170" y="234789"/>
                    <a:pt x="804992" y="0"/>
                    <a:pt x="518585" y="0"/>
                  </a:cubicBezTo>
                  <a:close/>
                </a:path>
              </a:pathLst>
            </a:custGeom>
            <a:solidFill>
              <a:srgbClr val="EF8508"/>
            </a:solidFill>
          </p:spPr>
          <p:txBody>
            <a:bodyPr/>
            <a:lstStyle/>
            <a:p>
              <a:endParaRPr lang="en-LK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7235" y="22128"/>
              <a:ext cx="842701" cy="9283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Bricolage Grotesque Bold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5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69827" y="4086437"/>
            <a:ext cx="9548346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Bricolage Grotesque Bold"/>
              </a:rPr>
              <a:t>DEMOSTRATION</a:t>
            </a:r>
          </a:p>
        </p:txBody>
      </p:sp>
      <p:sp>
        <p:nvSpPr>
          <p:cNvPr id="3" name="Freeform 3"/>
          <p:cNvSpPr/>
          <p:nvPr/>
        </p:nvSpPr>
        <p:spPr>
          <a:xfrm rot="4326401">
            <a:off x="-2029826" y="2641471"/>
            <a:ext cx="14975430" cy="12945611"/>
          </a:xfrm>
          <a:custGeom>
            <a:avLst/>
            <a:gdLst/>
            <a:ahLst/>
            <a:cxnLst/>
            <a:rect l="l" t="t" r="r" b="b"/>
            <a:pathLst>
              <a:path w="14975430" h="12945611">
                <a:moveTo>
                  <a:pt x="0" y="0"/>
                </a:moveTo>
                <a:lnTo>
                  <a:pt x="14975430" y="0"/>
                </a:lnTo>
                <a:lnTo>
                  <a:pt x="14975430" y="12945611"/>
                </a:lnTo>
                <a:lnTo>
                  <a:pt x="0" y="129456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LK"/>
          </a:p>
        </p:txBody>
      </p:sp>
      <p:sp>
        <p:nvSpPr>
          <p:cNvPr id="4" name="TextBox 4"/>
          <p:cNvSpPr txBox="1"/>
          <p:nvPr/>
        </p:nvSpPr>
        <p:spPr>
          <a:xfrm>
            <a:off x="12474741" y="500682"/>
            <a:ext cx="4784559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Bricolage Grotesque Light"/>
              </a:rPr>
              <a:t> CS5229 - Big Data Analytics Technologies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00682"/>
            <a:ext cx="4784559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 spc="-31">
                <a:solidFill>
                  <a:srgbClr val="FFFFFF"/>
                </a:solidFill>
                <a:latin typeface="Bricolage Grotesque Light"/>
              </a:rPr>
              <a:t> 248233U - J. A. A. M. Jayaweera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6661154" y="8872920"/>
            <a:ext cx="983526" cy="994585"/>
            <a:chOff x="0" y="0"/>
            <a:chExt cx="1037170" cy="10488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37170" cy="1048832"/>
            </a:xfrm>
            <a:custGeom>
              <a:avLst/>
              <a:gdLst/>
              <a:ahLst/>
              <a:cxnLst/>
              <a:rect l="l" t="t" r="r" b="b"/>
              <a:pathLst>
                <a:path w="1037170" h="1048832">
                  <a:moveTo>
                    <a:pt x="518585" y="0"/>
                  </a:moveTo>
                  <a:cubicBezTo>
                    <a:pt x="232178" y="0"/>
                    <a:pt x="0" y="234789"/>
                    <a:pt x="0" y="524416"/>
                  </a:cubicBezTo>
                  <a:cubicBezTo>
                    <a:pt x="0" y="814043"/>
                    <a:pt x="232178" y="1048832"/>
                    <a:pt x="518585" y="1048832"/>
                  </a:cubicBezTo>
                  <a:cubicBezTo>
                    <a:pt x="804992" y="1048832"/>
                    <a:pt x="1037170" y="814043"/>
                    <a:pt x="1037170" y="524416"/>
                  </a:cubicBezTo>
                  <a:cubicBezTo>
                    <a:pt x="1037170" y="234789"/>
                    <a:pt x="804992" y="0"/>
                    <a:pt x="518585" y="0"/>
                  </a:cubicBezTo>
                  <a:close/>
                </a:path>
              </a:pathLst>
            </a:custGeom>
            <a:solidFill>
              <a:srgbClr val="EF8508"/>
            </a:solidFill>
          </p:spPr>
          <p:txBody>
            <a:bodyPr/>
            <a:lstStyle/>
            <a:p>
              <a:endParaRPr lang="en-LK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7235" y="22128"/>
              <a:ext cx="842701" cy="9283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Bricolage Grotesque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466230" y="1483416"/>
            <a:ext cx="1853669" cy="184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6"/>
              </a:lnSpc>
              <a:spcBef>
                <a:spcPct val="0"/>
              </a:spcBef>
            </a:pPr>
            <a:r>
              <a:rPr lang="en-US" sz="1068">
                <a:solidFill>
                  <a:srgbClr val="FFFFFF"/>
                </a:solidFill>
                <a:latin typeface="Bricolage Grotesque Semi-Bold"/>
              </a:rPr>
              <a:t>As at 31 December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028700"/>
            <a:ext cx="9729906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79"/>
              </a:lnSpc>
            </a:pPr>
            <a:r>
              <a:rPr lang="en-US" sz="6399">
                <a:solidFill>
                  <a:srgbClr val="252F3E"/>
                </a:solidFill>
                <a:latin typeface="Bricolage Grotesque Bold"/>
              </a:rPr>
              <a:t>EASE OF USE: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397111" y="2000250"/>
            <a:ext cx="11493779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EF8508"/>
                </a:solidFill>
                <a:latin typeface="Bricolage Grotesque Bold"/>
              </a:rPr>
              <a:t>MapReduce</a:t>
            </a:r>
            <a:r>
              <a:rPr lang="en-US" sz="5600">
                <a:solidFill>
                  <a:srgbClr val="252F3E"/>
                </a:solidFill>
                <a:latin typeface="Bricolage Grotesque Bold"/>
              </a:rPr>
              <a:t> vs </a:t>
            </a:r>
            <a:r>
              <a:rPr lang="en-US" sz="5600">
                <a:solidFill>
                  <a:srgbClr val="EF8508"/>
                </a:solidFill>
                <a:latin typeface="Bricolage Grotesque Bold"/>
              </a:rPr>
              <a:t>Apache Spark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131178" y="3244185"/>
            <a:ext cx="5554961" cy="746760"/>
            <a:chOff x="0" y="0"/>
            <a:chExt cx="1463035" cy="1966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63035" cy="196678"/>
            </a:xfrm>
            <a:custGeom>
              <a:avLst/>
              <a:gdLst/>
              <a:ahLst/>
              <a:cxnLst/>
              <a:rect l="l" t="t" r="r" b="b"/>
              <a:pathLst>
                <a:path w="1463035" h="196678">
                  <a:moveTo>
                    <a:pt x="71078" y="0"/>
                  </a:moveTo>
                  <a:lnTo>
                    <a:pt x="1391957" y="0"/>
                  </a:lnTo>
                  <a:cubicBezTo>
                    <a:pt x="1410808" y="0"/>
                    <a:pt x="1428887" y="7489"/>
                    <a:pt x="1442217" y="20818"/>
                  </a:cubicBezTo>
                  <a:cubicBezTo>
                    <a:pt x="1455546" y="34148"/>
                    <a:pt x="1463035" y="52227"/>
                    <a:pt x="1463035" y="71078"/>
                  </a:cubicBezTo>
                  <a:lnTo>
                    <a:pt x="1463035" y="125599"/>
                  </a:lnTo>
                  <a:cubicBezTo>
                    <a:pt x="1463035" y="144450"/>
                    <a:pt x="1455546" y="162529"/>
                    <a:pt x="1442217" y="175859"/>
                  </a:cubicBezTo>
                  <a:cubicBezTo>
                    <a:pt x="1428887" y="189189"/>
                    <a:pt x="1410808" y="196678"/>
                    <a:pt x="1391957" y="196678"/>
                  </a:cubicBezTo>
                  <a:lnTo>
                    <a:pt x="71078" y="196678"/>
                  </a:lnTo>
                  <a:cubicBezTo>
                    <a:pt x="52227" y="196678"/>
                    <a:pt x="34148" y="189189"/>
                    <a:pt x="20818" y="175859"/>
                  </a:cubicBezTo>
                  <a:cubicBezTo>
                    <a:pt x="7489" y="162529"/>
                    <a:pt x="0" y="144450"/>
                    <a:pt x="0" y="125599"/>
                  </a:cubicBezTo>
                  <a:lnTo>
                    <a:pt x="0" y="71078"/>
                  </a:lnTo>
                  <a:cubicBezTo>
                    <a:pt x="0" y="52227"/>
                    <a:pt x="7489" y="34148"/>
                    <a:pt x="20818" y="20818"/>
                  </a:cubicBezTo>
                  <a:cubicBezTo>
                    <a:pt x="34148" y="7489"/>
                    <a:pt x="52227" y="0"/>
                    <a:pt x="71078" y="0"/>
                  </a:cubicBezTo>
                  <a:close/>
                </a:path>
              </a:pathLst>
            </a:custGeom>
            <a:solidFill>
              <a:srgbClr val="EF8508"/>
            </a:solidFill>
          </p:spPr>
          <p:txBody>
            <a:bodyPr/>
            <a:lstStyle/>
            <a:p>
              <a:endParaRPr lang="en-LK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463035" cy="2633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Bricolage Grotesque Medium"/>
                  <a:ea typeface="Bricolage Grotesque Medium"/>
                </a:rPr>
                <a:t>MapReduc﻿e 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601861" y="3244185"/>
            <a:ext cx="5554961" cy="746760"/>
            <a:chOff x="0" y="0"/>
            <a:chExt cx="1463035" cy="19667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63035" cy="196678"/>
            </a:xfrm>
            <a:custGeom>
              <a:avLst/>
              <a:gdLst/>
              <a:ahLst/>
              <a:cxnLst/>
              <a:rect l="l" t="t" r="r" b="b"/>
              <a:pathLst>
                <a:path w="1463035" h="196678">
                  <a:moveTo>
                    <a:pt x="71078" y="0"/>
                  </a:moveTo>
                  <a:lnTo>
                    <a:pt x="1391957" y="0"/>
                  </a:lnTo>
                  <a:cubicBezTo>
                    <a:pt x="1410808" y="0"/>
                    <a:pt x="1428887" y="7489"/>
                    <a:pt x="1442217" y="20818"/>
                  </a:cubicBezTo>
                  <a:cubicBezTo>
                    <a:pt x="1455546" y="34148"/>
                    <a:pt x="1463035" y="52227"/>
                    <a:pt x="1463035" y="71078"/>
                  </a:cubicBezTo>
                  <a:lnTo>
                    <a:pt x="1463035" y="125599"/>
                  </a:lnTo>
                  <a:cubicBezTo>
                    <a:pt x="1463035" y="144450"/>
                    <a:pt x="1455546" y="162529"/>
                    <a:pt x="1442217" y="175859"/>
                  </a:cubicBezTo>
                  <a:cubicBezTo>
                    <a:pt x="1428887" y="189189"/>
                    <a:pt x="1410808" y="196678"/>
                    <a:pt x="1391957" y="196678"/>
                  </a:cubicBezTo>
                  <a:lnTo>
                    <a:pt x="71078" y="196678"/>
                  </a:lnTo>
                  <a:cubicBezTo>
                    <a:pt x="52227" y="196678"/>
                    <a:pt x="34148" y="189189"/>
                    <a:pt x="20818" y="175859"/>
                  </a:cubicBezTo>
                  <a:cubicBezTo>
                    <a:pt x="7489" y="162529"/>
                    <a:pt x="0" y="144450"/>
                    <a:pt x="0" y="125599"/>
                  </a:cubicBezTo>
                  <a:lnTo>
                    <a:pt x="0" y="71078"/>
                  </a:lnTo>
                  <a:cubicBezTo>
                    <a:pt x="0" y="52227"/>
                    <a:pt x="7489" y="34148"/>
                    <a:pt x="20818" y="20818"/>
                  </a:cubicBezTo>
                  <a:cubicBezTo>
                    <a:pt x="34148" y="7489"/>
                    <a:pt x="52227" y="0"/>
                    <a:pt x="71078" y="0"/>
                  </a:cubicBezTo>
                  <a:close/>
                </a:path>
              </a:pathLst>
            </a:custGeom>
            <a:solidFill>
              <a:srgbClr val="252F3E"/>
            </a:solidFill>
          </p:spPr>
          <p:txBody>
            <a:bodyPr/>
            <a:lstStyle/>
            <a:p>
              <a:endParaRPr lang="en-LK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463035" cy="2633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Bricolage Grotesque Medium"/>
                  <a:ea typeface="Bricolage Grotesque Medium"/>
                </a:rPr>
                <a:t>Ap﻿ache Spark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4481195"/>
            <a:ext cx="7191135" cy="4005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Requires developers to write more low-level code for each stage of processing.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Complex programming model with explicit handling of map and reduce functions.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Steeper learning curve, especially for developers new to distributed computing.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66230" y="4481195"/>
            <a:ext cx="7793070" cy="4500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Offers a more intuitive and higher-level API, reducing the amount of boilerplate code needed.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Provides a wide range of built-in higher-level abstractions like DataFrames and Datasets.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Spark's APIs are generally more developer-friendly and easier to learn, especially for those familiar with functional programming.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474741" y="500682"/>
            <a:ext cx="4784559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39"/>
              </a:lnSpc>
            </a:pPr>
            <a:r>
              <a:rPr lang="en-US" sz="1599">
                <a:solidFill>
                  <a:srgbClr val="252F3E"/>
                </a:solidFill>
                <a:latin typeface="Bricolage Grotesque Light"/>
              </a:rPr>
              <a:t> CS5229 - Big Data Analytics Technologies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500682"/>
            <a:ext cx="4784559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 spc="-31">
                <a:solidFill>
                  <a:srgbClr val="252F3E"/>
                </a:solidFill>
                <a:latin typeface="Bricolage Grotesque Light"/>
              </a:rPr>
              <a:t> 248233U - J. A. A. M. Jayaweera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536937" y="8761008"/>
            <a:ext cx="983526" cy="994585"/>
            <a:chOff x="0" y="0"/>
            <a:chExt cx="1037170" cy="104883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37170" cy="1048832"/>
            </a:xfrm>
            <a:custGeom>
              <a:avLst/>
              <a:gdLst/>
              <a:ahLst/>
              <a:cxnLst/>
              <a:rect l="l" t="t" r="r" b="b"/>
              <a:pathLst>
                <a:path w="1037170" h="1048832">
                  <a:moveTo>
                    <a:pt x="518585" y="0"/>
                  </a:moveTo>
                  <a:cubicBezTo>
                    <a:pt x="232178" y="0"/>
                    <a:pt x="0" y="234789"/>
                    <a:pt x="0" y="524416"/>
                  </a:cubicBezTo>
                  <a:cubicBezTo>
                    <a:pt x="0" y="814043"/>
                    <a:pt x="232178" y="1048832"/>
                    <a:pt x="518585" y="1048832"/>
                  </a:cubicBezTo>
                  <a:cubicBezTo>
                    <a:pt x="804992" y="1048832"/>
                    <a:pt x="1037170" y="814043"/>
                    <a:pt x="1037170" y="524416"/>
                  </a:cubicBezTo>
                  <a:cubicBezTo>
                    <a:pt x="1037170" y="234789"/>
                    <a:pt x="804992" y="0"/>
                    <a:pt x="518585" y="0"/>
                  </a:cubicBezTo>
                  <a:close/>
                </a:path>
              </a:pathLst>
            </a:custGeom>
            <a:solidFill>
              <a:srgbClr val="EF8508"/>
            </a:solidFill>
          </p:spPr>
          <p:txBody>
            <a:bodyPr/>
            <a:lstStyle/>
            <a:p>
              <a:endParaRPr lang="en-LK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97235" y="22128"/>
              <a:ext cx="842701" cy="9283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Bricolage Grotesque Bold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466230" y="1483416"/>
            <a:ext cx="1853669" cy="184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6"/>
              </a:lnSpc>
              <a:spcBef>
                <a:spcPct val="0"/>
              </a:spcBef>
            </a:pPr>
            <a:r>
              <a:rPr lang="en-US" sz="1068">
                <a:solidFill>
                  <a:srgbClr val="FFFFFF"/>
                </a:solidFill>
                <a:latin typeface="Bricolage Grotesque Semi-Bold"/>
              </a:rPr>
              <a:t>As at 31 December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79047" y="1028700"/>
            <a:ext cx="9729906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252F3E"/>
                </a:solidFill>
                <a:latin typeface="Bricolage Grotesque Bold"/>
              </a:rPr>
              <a:t>FAST PROCESSING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397111" y="2000250"/>
            <a:ext cx="11493779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EF8508"/>
                </a:solidFill>
                <a:latin typeface="Bricolage Grotesque Bold"/>
              </a:rPr>
              <a:t>MapReduce</a:t>
            </a:r>
            <a:r>
              <a:rPr lang="en-US" sz="5600">
                <a:solidFill>
                  <a:srgbClr val="252F3E"/>
                </a:solidFill>
                <a:latin typeface="Bricolage Grotesque Bold"/>
              </a:rPr>
              <a:t> vs </a:t>
            </a:r>
            <a:r>
              <a:rPr lang="en-US" sz="5600">
                <a:solidFill>
                  <a:srgbClr val="EF8508"/>
                </a:solidFill>
                <a:latin typeface="Bricolage Grotesque Bold"/>
              </a:rPr>
              <a:t>Apache Spark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3319780"/>
            <a:ext cx="5554961" cy="746760"/>
            <a:chOff x="0" y="0"/>
            <a:chExt cx="1463035" cy="1966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63035" cy="196678"/>
            </a:xfrm>
            <a:custGeom>
              <a:avLst/>
              <a:gdLst/>
              <a:ahLst/>
              <a:cxnLst/>
              <a:rect l="l" t="t" r="r" b="b"/>
              <a:pathLst>
                <a:path w="1463035" h="196678">
                  <a:moveTo>
                    <a:pt x="71078" y="0"/>
                  </a:moveTo>
                  <a:lnTo>
                    <a:pt x="1391957" y="0"/>
                  </a:lnTo>
                  <a:cubicBezTo>
                    <a:pt x="1410808" y="0"/>
                    <a:pt x="1428887" y="7489"/>
                    <a:pt x="1442217" y="20818"/>
                  </a:cubicBezTo>
                  <a:cubicBezTo>
                    <a:pt x="1455546" y="34148"/>
                    <a:pt x="1463035" y="52227"/>
                    <a:pt x="1463035" y="71078"/>
                  </a:cubicBezTo>
                  <a:lnTo>
                    <a:pt x="1463035" y="125599"/>
                  </a:lnTo>
                  <a:cubicBezTo>
                    <a:pt x="1463035" y="144450"/>
                    <a:pt x="1455546" y="162529"/>
                    <a:pt x="1442217" y="175859"/>
                  </a:cubicBezTo>
                  <a:cubicBezTo>
                    <a:pt x="1428887" y="189189"/>
                    <a:pt x="1410808" y="196678"/>
                    <a:pt x="1391957" y="196678"/>
                  </a:cubicBezTo>
                  <a:lnTo>
                    <a:pt x="71078" y="196678"/>
                  </a:lnTo>
                  <a:cubicBezTo>
                    <a:pt x="52227" y="196678"/>
                    <a:pt x="34148" y="189189"/>
                    <a:pt x="20818" y="175859"/>
                  </a:cubicBezTo>
                  <a:cubicBezTo>
                    <a:pt x="7489" y="162529"/>
                    <a:pt x="0" y="144450"/>
                    <a:pt x="0" y="125599"/>
                  </a:cubicBezTo>
                  <a:lnTo>
                    <a:pt x="0" y="71078"/>
                  </a:lnTo>
                  <a:cubicBezTo>
                    <a:pt x="0" y="52227"/>
                    <a:pt x="7489" y="34148"/>
                    <a:pt x="20818" y="20818"/>
                  </a:cubicBezTo>
                  <a:cubicBezTo>
                    <a:pt x="34148" y="7489"/>
                    <a:pt x="52227" y="0"/>
                    <a:pt x="71078" y="0"/>
                  </a:cubicBezTo>
                  <a:close/>
                </a:path>
              </a:pathLst>
            </a:custGeom>
            <a:solidFill>
              <a:srgbClr val="EF8508"/>
            </a:solidFill>
          </p:spPr>
          <p:txBody>
            <a:bodyPr/>
            <a:lstStyle/>
            <a:p>
              <a:endParaRPr lang="en-LK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463035" cy="2633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Bricolage Grotesque Medium"/>
                  <a:ea typeface="Bricolage Grotesque Medium"/>
                </a:rPr>
                <a:t>MapReduc﻿e 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6265228"/>
            <a:ext cx="5554961" cy="746760"/>
            <a:chOff x="0" y="0"/>
            <a:chExt cx="1463035" cy="19667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63035" cy="196678"/>
            </a:xfrm>
            <a:custGeom>
              <a:avLst/>
              <a:gdLst/>
              <a:ahLst/>
              <a:cxnLst/>
              <a:rect l="l" t="t" r="r" b="b"/>
              <a:pathLst>
                <a:path w="1463035" h="196678">
                  <a:moveTo>
                    <a:pt x="71078" y="0"/>
                  </a:moveTo>
                  <a:lnTo>
                    <a:pt x="1391957" y="0"/>
                  </a:lnTo>
                  <a:cubicBezTo>
                    <a:pt x="1410808" y="0"/>
                    <a:pt x="1428887" y="7489"/>
                    <a:pt x="1442217" y="20818"/>
                  </a:cubicBezTo>
                  <a:cubicBezTo>
                    <a:pt x="1455546" y="34148"/>
                    <a:pt x="1463035" y="52227"/>
                    <a:pt x="1463035" y="71078"/>
                  </a:cubicBezTo>
                  <a:lnTo>
                    <a:pt x="1463035" y="125599"/>
                  </a:lnTo>
                  <a:cubicBezTo>
                    <a:pt x="1463035" y="144450"/>
                    <a:pt x="1455546" y="162529"/>
                    <a:pt x="1442217" y="175859"/>
                  </a:cubicBezTo>
                  <a:cubicBezTo>
                    <a:pt x="1428887" y="189189"/>
                    <a:pt x="1410808" y="196678"/>
                    <a:pt x="1391957" y="196678"/>
                  </a:cubicBezTo>
                  <a:lnTo>
                    <a:pt x="71078" y="196678"/>
                  </a:lnTo>
                  <a:cubicBezTo>
                    <a:pt x="52227" y="196678"/>
                    <a:pt x="34148" y="189189"/>
                    <a:pt x="20818" y="175859"/>
                  </a:cubicBezTo>
                  <a:cubicBezTo>
                    <a:pt x="7489" y="162529"/>
                    <a:pt x="0" y="144450"/>
                    <a:pt x="0" y="125599"/>
                  </a:cubicBezTo>
                  <a:lnTo>
                    <a:pt x="0" y="71078"/>
                  </a:lnTo>
                  <a:cubicBezTo>
                    <a:pt x="0" y="52227"/>
                    <a:pt x="7489" y="34148"/>
                    <a:pt x="20818" y="20818"/>
                  </a:cubicBezTo>
                  <a:cubicBezTo>
                    <a:pt x="34148" y="7489"/>
                    <a:pt x="52227" y="0"/>
                    <a:pt x="71078" y="0"/>
                  </a:cubicBezTo>
                  <a:close/>
                </a:path>
              </a:pathLst>
            </a:custGeom>
            <a:solidFill>
              <a:srgbClr val="252F3E"/>
            </a:solidFill>
          </p:spPr>
          <p:txBody>
            <a:bodyPr/>
            <a:lstStyle/>
            <a:p>
              <a:endParaRPr lang="en-LK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463035" cy="2633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Bricolage Grotesque Medium"/>
                  <a:ea typeface="Bricolage Grotesque Medium"/>
                </a:rPr>
                <a:t>Ap﻿ache Spark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4259897"/>
            <a:ext cx="15506535" cy="152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Disk-based processing, leading to slower performance due to frequent disk I/O operations.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Limited in-memory caching capabilities, impacting the speed of iterative algorithms.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Generally slower for iterative and interactive processing tasks.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7202488"/>
            <a:ext cx="16230600" cy="2024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Leverages in-memory computing for faster data processing, especially for iterative algorithms.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Optimized task execution through DAG (Directed Acyclic Graph) engine.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52F3E"/>
                </a:solidFill>
                <a:latin typeface="Bricolage Grotesque Light"/>
              </a:rPr>
              <a:t>Offers superior performance, particularly for iterative and interactive workloads, compared to MapReduce.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474741" y="500682"/>
            <a:ext cx="4784559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39"/>
              </a:lnSpc>
            </a:pPr>
            <a:r>
              <a:rPr lang="en-US" sz="1599">
                <a:solidFill>
                  <a:srgbClr val="252F3E"/>
                </a:solidFill>
                <a:latin typeface="Bricolage Grotesque Light"/>
              </a:rPr>
              <a:t> CS5229 - Big Data Analytics Technologies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500682"/>
            <a:ext cx="4784559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 spc="-31">
                <a:solidFill>
                  <a:srgbClr val="252F3E"/>
                </a:solidFill>
                <a:latin typeface="Bricolage Grotesque Light"/>
              </a:rPr>
              <a:t> 248233U - J. A. A. M. JAYAWEERA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6661154" y="8872920"/>
            <a:ext cx="983526" cy="994585"/>
            <a:chOff x="0" y="0"/>
            <a:chExt cx="1037170" cy="104883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37170" cy="1048832"/>
            </a:xfrm>
            <a:custGeom>
              <a:avLst/>
              <a:gdLst/>
              <a:ahLst/>
              <a:cxnLst/>
              <a:rect l="l" t="t" r="r" b="b"/>
              <a:pathLst>
                <a:path w="1037170" h="1048832">
                  <a:moveTo>
                    <a:pt x="518585" y="0"/>
                  </a:moveTo>
                  <a:cubicBezTo>
                    <a:pt x="232178" y="0"/>
                    <a:pt x="0" y="234789"/>
                    <a:pt x="0" y="524416"/>
                  </a:cubicBezTo>
                  <a:cubicBezTo>
                    <a:pt x="0" y="814043"/>
                    <a:pt x="232178" y="1048832"/>
                    <a:pt x="518585" y="1048832"/>
                  </a:cubicBezTo>
                  <a:cubicBezTo>
                    <a:pt x="804992" y="1048832"/>
                    <a:pt x="1037170" y="814043"/>
                    <a:pt x="1037170" y="524416"/>
                  </a:cubicBezTo>
                  <a:cubicBezTo>
                    <a:pt x="1037170" y="234789"/>
                    <a:pt x="804992" y="0"/>
                    <a:pt x="518585" y="0"/>
                  </a:cubicBezTo>
                  <a:close/>
                </a:path>
              </a:pathLst>
            </a:custGeom>
            <a:solidFill>
              <a:srgbClr val="EF8508"/>
            </a:solidFill>
          </p:spPr>
          <p:txBody>
            <a:bodyPr/>
            <a:lstStyle/>
            <a:p>
              <a:endParaRPr lang="en-LK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97235" y="22128"/>
              <a:ext cx="842701" cy="9283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Bricolage Grotesque Bold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69827" y="2138303"/>
            <a:ext cx="9548346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Bricolage Grotesque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474741" y="500682"/>
            <a:ext cx="4784559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39"/>
              </a:lnSpc>
            </a:pPr>
            <a:r>
              <a:rPr lang="en-US" sz="1599">
                <a:solidFill>
                  <a:srgbClr val="EF8508"/>
                </a:solidFill>
                <a:latin typeface="Bricolage Grotesque Light"/>
              </a:rPr>
              <a:t> CS5229 - Big Data Analytics Technologies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510570" y="3609340"/>
            <a:ext cx="11266860" cy="3011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HK Grotesk"/>
              </a:rPr>
              <a:t>MapReduce requires more low-level coding and has slower processing speed due to disk-based operations.</a:t>
            </a:r>
          </a:p>
          <a:p>
            <a:pPr algn="ctr">
              <a:lnSpc>
                <a:spcPts val="3919"/>
              </a:lnSpc>
            </a:pPr>
            <a:endParaRPr lang="en-US" sz="2799">
              <a:solidFill>
                <a:srgbClr val="FFFFFF"/>
              </a:solidFill>
              <a:latin typeface="HK Grotesk"/>
            </a:endParaRPr>
          </a:p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HK Grotesk"/>
              </a:rPr>
              <a:t>Apache Spark provides a more user-friendly API and significantly faster processing speed, primarily due to its in-memory computing capabilities.</a:t>
            </a:r>
          </a:p>
        </p:txBody>
      </p:sp>
      <p:sp>
        <p:nvSpPr>
          <p:cNvPr id="5" name="Freeform 5"/>
          <p:cNvSpPr/>
          <p:nvPr/>
        </p:nvSpPr>
        <p:spPr>
          <a:xfrm rot="4326401">
            <a:off x="-1602837" y="4162617"/>
            <a:ext cx="14975430" cy="12945611"/>
          </a:xfrm>
          <a:custGeom>
            <a:avLst/>
            <a:gdLst/>
            <a:ahLst/>
            <a:cxnLst/>
            <a:rect l="l" t="t" r="r" b="b"/>
            <a:pathLst>
              <a:path w="14975430" h="12945611">
                <a:moveTo>
                  <a:pt x="0" y="0"/>
                </a:moveTo>
                <a:lnTo>
                  <a:pt x="14975429" y="0"/>
                </a:lnTo>
                <a:lnTo>
                  <a:pt x="14975429" y="12945611"/>
                </a:lnTo>
                <a:lnTo>
                  <a:pt x="0" y="129456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LK"/>
          </a:p>
        </p:txBody>
      </p:sp>
      <p:sp>
        <p:nvSpPr>
          <p:cNvPr id="6" name="TextBox 6"/>
          <p:cNvSpPr txBox="1"/>
          <p:nvPr/>
        </p:nvSpPr>
        <p:spPr>
          <a:xfrm>
            <a:off x="1028700" y="500682"/>
            <a:ext cx="4784559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 spc="-31">
                <a:solidFill>
                  <a:srgbClr val="EF8508"/>
                </a:solidFill>
                <a:latin typeface="Bricolage Grotesque Light"/>
              </a:rPr>
              <a:t> 248233U - J. A. A. M. JAYAWEERA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6661154" y="8872920"/>
            <a:ext cx="983526" cy="994585"/>
            <a:chOff x="0" y="0"/>
            <a:chExt cx="1037170" cy="104883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37170" cy="1048832"/>
            </a:xfrm>
            <a:custGeom>
              <a:avLst/>
              <a:gdLst/>
              <a:ahLst/>
              <a:cxnLst/>
              <a:rect l="l" t="t" r="r" b="b"/>
              <a:pathLst>
                <a:path w="1037170" h="1048832">
                  <a:moveTo>
                    <a:pt x="518585" y="0"/>
                  </a:moveTo>
                  <a:cubicBezTo>
                    <a:pt x="232178" y="0"/>
                    <a:pt x="0" y="234789"/>
                    <a:pt x="0" y="524416"/>
                  </a:cubicBezTo>
                  <a:cubicBezTo>
                    <a:pt x="0" y="814043"/>
                    <a:pt x="232178" y="1048832"/>
                    <a:pt x="518585" y="1048832"/>
                  </a:cubicBezTo>
                  <a:cubicBezTo>
                    <a:pt x="804992" y="1048832"/>
                    <a:pt x="1037170" y="814043"/>
                    <a:pt x="1037170" y="524416"/>
                  </a:cubicBezTo>
                  <a:cubicBezTo>
                    <a:pt x="1037170" y="234789"/>
                    <a:pt x="804992" y="0"/>
                    <a:pt x="518585" y="0"/>
                  </a:cubicBezTo>
                  <a:close/>
                </a:path>
              </a:pathLst>
            </a:custGeom>
            <a:solidFill>
              <a:srgbClr val="EF8508"/>
            </a:solidFill>
          </p:spPr>
          <p:txBody>
            <a:bodyPr/>
            <a:lstStyle/>
            <a:p>
              <a:endParaRPr lang="en-LK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97235" y="22128"/>
              <a:ext cx="842701" cy="9283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Bricolage Grotesque Bold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5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69827" y="4086437"/>
            <a:ext cx="9548346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Bricolage Grotesque Bold"/>
              </a:rPr>
              <a:t>THANK YOU!</a:t>
            </a:r>
          </a:p>
        </p:txBody>
      </p:sp>
      <p:sp>
        <p:nvSpPr>
          <p:cNvPr id="3" name="Freeform 3"/>
          <p:cNvSpPr/>
          <p:nvPr/>
        </p:nvSpPr>
        <p:spPr>
          <a:xfrm rot="708455">
            <a:off x="7379306" y="583268"/>
            <a:ext cx="14975430" cy="12945611"/>
          </a:xfrm>
          <a:custGeom>
            <a:avLst/>
            <a:gdLst/>
            <a:ahLst/>
            <a:cxnLst/>
            <a:rect l="l" t="t" r="r" b="b"/>
            <a:pathLst>
              <a:path w="14975430" h="12945611">
                <a:moveTo>
                  <a:pt x="0" y="0"/>
                </a:moveTo>
                <a:lnTo>
                  <a:pt x="14975429" y="0"/>
                </a:lnTo>
                <a:lnTo>
                  <a:pt x="14975429" y="12945611"/>
                </a:lnTo>
                <a:lnTo>
                  <a:pt x="0" y="129456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LK"/>
          </a:p>
        </p:txBody>
      </p:sp>
      <p:sp>
        <p:nvSpPr>
          <p:cNvPr id="4" name="TextBox 4"/>
          <p:cNvSpPr txBox="1"/>
          <p:nvPr/>
        </p:nvSpPr>
        <p:spPr>
          <a:xfrm>
            <a:off x="12474741" y="500682"/>
            <a:ext cx="4784559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Bricolage Grotesque Light"/>
              </a:rPr>
              <a:t> CS5229 - Big Data Analytics Technologies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00682"/>
            <a:ext cx="4784559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 spc="-31">
                <a:solidFill>
                  <a:srgbClr val="FFFFFF"/>
                </a:solidFill>
                <a:latin typeface="Bricolage Grotesque Light"/>
              </a:rPr>
              <a:t> 248233U - J. A. A. M. Jayaweera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6661154" y="8872920"/>
            <a:ext cx="983526" cy="994585"/>
            <a:chOff x="0" y="0"/>
            <a:chExt cx="1037170" cy="10488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37170" cy="1048832"/>
            </a:xfrm>
            <a:custGeom>
              <a:avLst/>
              <a:gdLst/>
              <a:ahLst/>
              <a:cxnLst/>
              <a:rect l="l" t="t" r="r" b="b"/>
              <a:pathLst>
                <a:path w="1037170" h="1048832">
                  <a:moveTo>
                    <a:pt x="518585" y="0"/>
                  </a:moveTo>
                  <a:cubicBezTo>
                    <a:pt x="232178" y="0"/>
                    <a:pt x="0" y="234789"/>
                    <a:pt x="0" y="524416"/>
                  </a:cubicBezTo>
                  <a:cubicBezTo>
                    <a:pt x="0" y="814043"/>
                    <a:pt x="232178" y="1048832"/>
                    <a:pt x="518585" y="1048832"/>
                  </a:cubicBezTo>
                  <a:cubicBezTo>
                    <a:pt x="804992" y="1048832"/>
                    <a:pt x="1037170" y="814043"/>
                    <a:pt x="1037170" y="524416"/>
                  </a:cubicBezTo>
                  <a:cubicBezTo>
                    <a:pt x="1037170" y="234789"/>
                    <a:pt x="804992" y="0"/>
                    <a:pt x="518585" y="0"/>
                  </a:cubicBezTo>
                  <a:close/>
                </a:path>
              </a:pathLst>
            </a:custGeom>
            <a:solidFill>
              <a:srgbClr val="EF8508"/>
            </a:solidFill>
          </p:spPr>
          <p:txBody>
            <a:bodyPr/>
            <a:lstStyle/>
            <a:p>
              <a:endParaRPr lang="en-LK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7235" y="22128"/>
              <a:ext cx="842701" cy="9283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Bricolage Grotesque Bold"/>
                </a:rPr>
                <a:t>7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645</Words>
  <Application>Microsoft Macintosh PowerPoint</Application>
  <PresentationFormat>Custom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Bricolage Grotesque Light</vt:lpstr>
      <vt:lpstr>Bricolage Grotesque Medium</vt:lpstr>
      <vt:lpstr>Bricolage Grotesque Semi-Bold</vt:lpstr>
      <vt:lpstr>Arial</vt:lpstr>
      <vt:lpstr>HK Grotesk Bold</vt:lpstr>
      <vt:lpstr>HK Grotesk</vt:lpstr>
      <vt:lpstr>Bricolage Grotesque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248233U - J. A. A. M. Jayaweera</dc:title>
  <cp:lastModifiedBy>Amesh  Madhubhashutha</cp:lastModifiedBy>
  <cp:revision>3</cp:revision>
  <dcterms:created xsi:type="dcterms:W3CDTF">2006-08-16T00:00:00Z</dcterms:created>
  <dcterms:modified xsi:type="dcterms:W3CDTF">2024-03-04T17:02:11Z</dcterms:modified>
  <dc:identifier>DAF-jTxw9DI</dc:identifier>
</cp:coreProperties>
</file>