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notesMasterIdLst>
    <p:notesMasterId r:id="rId30"/>
  </p:notesMasterIdLst>
  <p:handoutMasterIdLst>
    <p:handoutMasterId r:id="rId31"/>
  </p:handoutMasterIdLst>
  <p:sldIdLst>
    <p:sldId id="256" r:id="rId3"/>
    <p:sldId id="291" r:id="rId4"/>
    <p:sldId id="265" r:id="rId5"/>
    <p:sldId id="273" r:id="rId6"/>
    <p:sldId id="314" r:id="rId7"/>
    <p:sldId id="267" r:id="rId8"/>
    <p:sldId id="292" r:id="rId9"/>
    <p:sldId id="272" r:id="rId10"/>
    <p:sldId id="293" r:id="rId11"/>
    <p:sldId id="338" r:id="rId12"/>
    <p:sldId id="344" r:id="rId13"/>
    <p:sldId id="316" r:id="rId14"/>
    <p:sldId id="318" r:id="rId15"/>
    <p:sldId id="320" r:id="rId16"/>
    <p:sldId id="342" r:id="rId17"/>
    <p:sldId id="326" r:id="rId18"/>
    <p:sldId id="347" r:id="rId19"/>
    <p:sldId id="348" r:id="rId20"/>
    <p:sldId id="349" r:id="rId21"/>
    <p:sldId id="350" r:id="rId22"/>
    <p:sldId id="340" r:id="rId23"/>
    <p:sldId id="277" r:id="rId24"/>
    <p:sldId id="313" r:id="rId25"/>
    <p:sldId id="285" r:id="rId26"/>
    <p:sldId id="282" r:id="rId27"/>
    <p:sldId id="312" r:id="rId28"/>
    <p:sldId id="28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notesViewPr>
    <p:cSldViewPr>
      <p:cViewPr>
        <p:scale>
          <a:sx n="100" d="100"/>
          <a:sy n="100" d="100"/>
        </p:scale>
        <p:origin x="-2208" y="5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6.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7.xml"/><Relationship Id="rId12" Type="http://schemas.openxmlformats.org/officeDocument/2006/relationships/slide" Target="slides/slide14.xml"/><Relationship Id="rId17" Type="http://schemas.openxmlformats.org/officeDocument/2006/relationships/slide" Target="slides/slide20.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5" Type="http://schemas.openxmlformats.org/officeDocument/2006/relationships/slide" Target="slides/slide5.xml"/><Relationship Id="rId15" Type="http://schemas.openxmlformats.org/officeDocument/2006/relationships/slide" Target="slides/slide18.xml"/><Relationship Id="rId23" Type="http://schemas.openxmlformats.org/officeDocument/2006/relationships/slide" Target="slides/slide27.xml"/><Relationship Id="rId10" Type="http://schemas.openxmlformats.org/officeDocument/2006/relationships/slide" Target="slides/slide12.xml"/><Relationship Id="rId19" Type="http://schemas.openxmlformats.org/officeDocument/2006/relationships/slide" Target="slides/slide23.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7.xml"/><Relationship Id="rId22"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pitchFamily="34" charset="0"/>
              </a:defRPr>
            </a:lvl1pPr>
          </a:lstStyle>
          <a:p>
            <a:pPr>
              <a:defRPr/>
            </a:pPr>
            <a:fld id="{DB06480D-21EF-40C7-B52A-CCE77669BACE}" type="datetimeFigureOut">
              <a:rPr lang="en-GB" altLang="en-US"/>
              <a:pPr>
                <a:defRPr/>
              </a:pPr>
              <a:t>07/11/2017</a:t>
            </a:fld>
            <a:endParaRPr lang="en-GB"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pitchFamily="34" charset="0"/>
              </a:defRPr>
            </a:lvl1pPr>
          </a:lstStyle>
          <a:p>
            <a:pPr>
              <a:defRPr/>
            </a:pPr>
            <a:fld id="{D85E5C62-59F4-4244-BB1D-3AF2C31A3CA7}" type="slidenum">
              <a:rPr lang="en-GB" altLang="en-US"/>
              <a:pPr>
                <a:defRPr/>
              </a:pPr>
              <a:t>‹#›</a:t>
            </a:fld>
            <a:endParaRPr lang="en-GB" altLang="en-US"/>
          </a:p>
        </p:txBody>
      </p:sp>
    </p:spTree>
    <p:extLst>
      <p:ext uri="{BB962C8B-B14F-4D97-AF65-F5344CB8AC3E}">
        <p14:creationId xmlns:p14="http://schemas.microsoft.com/office/powerpoint/2010/main" val="8959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pitchFamily="34" charset="0"/>
              </a:defRPr>
            </a:lvl1pPr>
          </a:lstStyle>
          <a:p>
            <a:pPr>
              <a:defRPr/>
            </a:pPr>
            <a:fld id="{8971DB33-D8F9-4561-B00D-2E796AE079B0}" type="slidenum">
              <a:rPr lang="en-GB" altLang="en-US"/>
              <a:pPr>
                <a:defRPr/>
              </a:pPr>
              <a:t>‹#›</a:t>
            </a:fld>
            <a:endParaRPr lang="en-GB" altLang="en-US"/>
          </a:p>
        </p:txBody>
      </p:sp>
    </p:spTree>
    <p:extLst>
      <p:ext uri="{BB962C8B-B14F-4D97-AF65-F5344CB8AC3E}">
        <p14:creationId xmlns:p14="http://schemas.microsoft.com/office/powerpoint/2010/main" val="47697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84323AD-8178-4F89-9E6B-E4F9193433E1}" type="slidenum">
              <a:rPr lang="en-GB" altLang="en-US">
                <a:latin typeface="Arial" pitchFamily="34" charset="0"/>
              </a:rPr>
              <a:pPr eaLnBrk="1" hangingPunct="1">
                <a:spcBef>
                  <a:spcPct val="0"/>
                </a:spcBef>
              </a:pPr>
              <a:t>1</a:t>
            </a:fld>
            <a:endParaRPr lang="en-GB" alt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Now moving on a little from the theory of parallelisation we will talk about the JASMIN and LOTUS systems which CEDA administer for NCAS and which provide parallel computing facilities.</a:t>
            </a:r>
          </a:p>
          <a:p>
            <a:pPr eaLnBrk="1" hangingPunct="1">
              <a:spcBef>
                <a:spcPct val="0"/>
              </a:spcBef>
            </a:pPr>
            <a:endParaRPr lang="en-GB" altLang="en-US" smtClean="0">
              <a:ea typeface="ＭＳ Ｐゴシック" pitchFamily="34"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125E1B0-7E24-4534-9AFD-8AB6A753BAA4}" type="slidenum">
              <a:rPr lang="en-GB" altLang="en-US">
                <a:latin typeface="Arial" pitchFamily="34" charset="0"/>
              </a:rPr>
              <a:pPr eaLnBrk="1" hangingPunct="1">
                <a:spcBef>
                  <a:spcPct val="0"/>
                </a:spcBef>
              </a:pPr>
              <a:t>12</a:t>
            </a:fld>
            <a:endParaRPr lang="en-GB" alt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Explain the following points:</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 * You can log in to JASMIN via the “login1” server</a:t>
            </a:r>
          </a:p>
          <a:p>
            <a:pPr eaLnBrk="1" hangingPunct="1">
              <a:spcBef>
                <a:spcPct val="0"/>
              </a:spcBef>
            </a:pPr>
            <a:r>
              <a:rPr lang="en-GB" altLang="en-US" smtClean="0">
                <a:ea typeface="ＭＳ Ｐゴシック" pitchFamily="34" charset="-128"/>
              </a:rPr>
              <a:t> * You can transfer data to/from JASMIN via the “xfer1” server</a:t>
            </a:r>
          </a:p>
          <a:p>
            <a:pPr eaLnBrk="1" hangingPunct="1">
              <a:spcBef>
                <a:spcPct val="0"/>
              </a:spcBef>
            </a:pPr>
            <a:r>
              <a:rPr lang="en-GB" altLang="en-US" smtClean="0">
                <a:ea typeface="ＭＳ Ｐゴシック" pitchFamily="34" charset="-128"/>
              </a:rPr>
              <a:t> * Once logged in, you can use 3 different types of computing resource:</a:t>
            </a:r>
          </a:p>
          <a:p>
            <a:pPr eaLnBrk="1" hangingPunct="1">
              <a:spcBef>
                <a:spcPct val="0"/>
              </a:spcBef>
            </a:pPr>
            <a:r>
              <a:rPr lang="en-GB" altLang="en-US" smtClean="0">
                <a:ea typeface="ＭＳ Ｐゴシック" pitchFamily="34" charset="-128"/>
              </a:rPr>
              <a:t>   - Generic scientific servers (“sci1/2”)</a:t>
            </a:r>
          </a:p>
          <a:p>
            <a:pPr eaLnBrk="1" hangingPunct="1">
              <a:spcBef>
                <a:spcPct val="0"/>
              </a:spcBef>
            </a:pPr>
            <a:r>
              <a:rPr lang="en-GB" altLang="en-US" smtClean="0">
                <a:ea typeface="ＭＳ Ｐゴシック" pitchFamily="34" charset="-128"/>
              </a:rPr>
              <a:t>   - Generic processing cluster (“lotus”) – very relevant to this presentation.</a:t>
            </a:r>
          </a:p>
          <a:p>
            <a:pPr eaLnBrk="1" hangingPunct="1">
              <a:spcBef>
                <a:spcPct val="0"/>
              </a:spcBef>
            </a:pPr>
            <a:r>
              <a:rPr lang="en-GB" altLang="en-US" smtClean="0">
                <a:ea typeface="ＭＳ Ｐゴシック" pitchFamily="34" charset="-128"/>
              </a:rPr>
              <a:t>   - Project-specific servers – if you are involved in the relevant project and you have signed up for access.</a:t>
            </a:r>
          </a:p>
          <a:p>
            <a:pPr eaLnBrk="1" hangingPunct="1">
              <a:spcBef>
                <a:spcPct val="0"/>
              </a:spcBef>
            </a:pPr>
            <a:r>
              <a:rPr lang="en-GB" altLang="en-US" smtClean="0">
                <a:ea typeface="ＭＳ Ｐゴシック" pitchFamily="34" charset="-128"/>
              </a:rPr>
              <a:t> * Your home directory will appear across all computing resources</a:t>
            </a:r>
          </a:p>
          <a:p>
            <a:pPr eaLnBrk="1" hangingPunct="1">
              <a:spcBef>
                <a:spcPct val="0"/>
              </a:spcBef>
            </a:pPr>
            <a:r>
              <a:rPr lang="en-GB" altLang="en-US" smtClean="0">
                <a:ea typeface="ＭＳ Ｐゴシック" pitchFamily="34" charset="-128"/>
              </a:rPr>
              <a:t> * But any large data storage should happen on Group Workspaces – which you need to apply for access to.</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4562F8F8-7C33-44AB-9141-AED2DB9D386A}" type="slidenum">
              <a:rPr lang="en-GB" altLang="en-US">
                <a:latin typeface="Arial" pitchFamily="34" charset="0"/>
              </a:rPr>
              <a:pPr eaLnBrk="1" hangingPunct="1">
                <a:spcBef>
                  <a:spcPct val="0"/>
                </a:spcBef>
              </a:pPr>
              <a:t>13</a:t>
            </a:fld>
            <a:endParaRPr lang="en-GB" alt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To submit jobs to LOTUS you first need to have applied for permission to access the resources? </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(REVIEW: Is this done when applying for JASMIN access – I can’t remember!)</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user first logs in to jasmin-login1 and then uses the ssh command to log in to lotus. LOTUS can’t be accessed directly for security reasons).</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A job can be cancelled before or during a run using the bkill command which takes the job_id as a command line argument.</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REVIEW: Are the question marks meant to be there?</a:t>
            </a:r>
          </a:p>
          <a:p>
            <a:pPr marL="171450" indent="-171450" eaLnBrk="1" hangingPunct="1">
              <a:spcBef>
                <a:spcPct val="0"/>
              </a:spcBef>
              <a:buFontTx/>
              <a:buChar char="•"/>
            </a:pPr>
            <a:endParaRPr lang="en-GB" altLang="en-US" smtClean="0">
              <a:ea typeface="ＭＳ Ｐゴシック" pitchFamily="34" charset="-128"/>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36E9C45-6780-47E6-9F83-CE442756E9AE}" type="slidenum">
              <a:rPr lang="en-GB" altLang="en-US">
                <a:latin typeface="Arial" pitchFamily="34" charset="0"/>
              </a:rPr>
              <a:pPr eaLnBrk="1" hangingPunct="1">
                <a:spcBef>
                  <a:spcPct val="0"/>
                </a:spcBef>
              </a:pPr>
              <a:t>16</a:t>
            </a:fld>
            <a:endParaRPr lang="en-GB" alt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Now let’s look at an example that lends itself to parallelisation by the creation of a large number of simultaneous processes…</a:t>
            </a:r>
          </a:p>
          <a:p>
            <a:pPr marL="171450" indent="-171450" eaLnBrk="1" hangingPunct="1">
              <a:buFontTx/>
              <a:buChar char="•"/>
            </a:pPr>
            <a:endParaRPr lang="en-GB" altLang="en-US" smtClean="0"/>
          </a:p>
          <a:p>
            <a:pPr marL="171450" indent="-171450" eaLnBrk="1" hangingPunct="1">
              <a:buFontTx/>
              <a:buChar char="•"/>
            </a:pPr>
            <a:r>
              <a:rPr lang="en-GB" altLang="en-US" smtClean="0"/>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p>
          <a:p>
            <a:pPr marL="171450" indent="-171450" eaLnBrk="1" hangingPunct="1">
              <a:buFontTx/>
              <a:buChar char="•"/>
            </a:pPr>
            <a:endParaRPr lang="en-GB" altLang="en-US" smtClean="0"/>
          </a:p>
          <a:p>
            <a:pPr marL="171450" indent="-171450" eaLnBrk="1" hangingPunct="1">
              <a:buFontTx/>
              <a:buChar char="•"/>
            </a:pPr>
            <a:r>
              <a:rPr lang="en-GB" altLang="en-US" smtClean="0"/>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p>
          <a:p>
            <a:pPr marL="171450" indent="-171450" eaLnBrk="1" hangingPunct="1">
              <a:buFontTx/>
              <a:buChar char="•"/>
            </a:pPr>
            <a:endParaRPr lang="en-GB" altLang="en-US" smtClean="0"/>
          </a:p>
          <a:p>
            <a:pPr marL="171450" indent="-171450" eaLnBrk="1" hangingPunct="1">
              <a:buFontTx/>
              <a:buChar char="•"/>
            </a:pPr>
            <a:r>
              <a:rPr lang="en-GB" altLang="en-US" smtClean="0"/>
              <a:t>You want to look at 5 model variables which have been written out once every 6 hours of model simulation for the whole depth of the atmosphere. The experiment you are interested in is a model ensemble entitled r1i1p1.</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27887BC-7CED-454D-B930-EB351BEA8821}" type="slidenum">
              <a:rPr lang="en-GB" altLang="en-US" smtClean="0">
                <a:latin typeface="Arial" charset="0"/>
              </a:rPr>
              <a:pPr eaLnBrk="1" hangingPunct="1">
                <a:spcBef>
                  <a:spcPct val="0"/>
                </a:spcBef>
              </a:pPr>
              <a:t>17</a:t>
            </a:fld>
            <a:endParaRPr lang="en-GB"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Again let’s start by thinking about how you would go about extracting the data of interest if you were taking a linear approach…</a:t>
            </a:r>
          </a:p>
          <a:p>
            <a:pPr marL="171450" indent="-171450" eaLnBrk="1" hangingPunct="1">
              <a:buFontTx/>
              <a:buChar char="•"/>
            </a:pPr>
            <a:endParaRPr lang="en-GB" altLang="en-US" smtClean="0"/>
          </a:p>
          <a:p>
            <a:pPr marL="171450" indent="-171450" eaLnBrk="1" hangingPunct="1">
              <a:buFontTx/>
              <a:buChar char="•"/>
            </a:pPr>
            <a:r>
              <a:rPr lang="en-GB" altLang="en-US" smtClean="0"/>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p>
          <a:p>
            <a:pPr marL="171450" indent="-171450" eaLnBrk="1" hangingPunct="1">
              <a:buFontTx/>
              <a:buChar char="•"/>
            </a:pPr>
            <a:endParaRPr lang="en-GB"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322E16C-3631-41EA-AB57-133C624BBF35}" type="slidenum">
              <a:rPr lang="en-GB" altLang="en-US" smtClean="0">
                <a:latin typeface="Arial" charset="0"/>
              </a:rPr>
              <a:pPr eaLnBrk="1" hangingPunct="1">
                <a:spcBef>
                  <a:spcPct val="0"/>
                </a:spcBef>
              </a:pPr>
              <a:t>18</a:t>
            </a:fld>
            <a:endParaRPr lang="en-GB"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So how can we parallelise the task so that it takes less time to work through all the files?</a:t>
            </a:r>
          </a:p>
          <a:p>
            <a:pPr marL="171450" indent="-171450" eaLnBrk="1" hangingPunct="1">
              <a:buFontTx/>
              <a:buChar char="•"/>
            </a:pPr>
            <a:endParaRPr lang="en-GB" altLang="en-US" smtClean="0"/>
          </a:p>
          <a:p>
            <a:pPr marL="171450" indent="-171450" eaLnBrk="1" hangingPunct="1">
              <a:buFontTx/>
              <a:buChar char="•"/>
            </a:pPr>
            <a:r>
              <a:rPr lang="en-GB" altLang="en-US" smtClean="0"/>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p>
          <a:p>
            <a:pPr marL="171450" indent="-171450" eaLnBrk="1" hangingPunct="1">
              <a:buFontTx/>
              <a:buChar char="•"/>
            </a:pPr>
            <a:endParaRPr lang="en-GB" altLang="en-US" smtClean="0"/>
          </a:p>
          <a:p>
            <a:pPr marL="171450" indent="-171450" eaLnBrk="1" hangingPunct="1">
              <a:buFontTx/>
              <a:buChar char="•"/>
            </a:pPr>
            <a:r>
              <a:rPr lang="en-GB" altLang="en-US" smtClean="0"/>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p>
          <a:p>
            <a:pPr marL="171450" indent="-171450" eaLnBrk="1" hangingPunct="1">
              <a:buFontTx/>
              <a:buChar char="•"/>
            </a:pPr>
            <a:endParaRPr lang="en-GB" altLang="en-US" smtClean="0"/>
          </a:p>
          <a:p>
            <a:pPr marL="171450" indent="-171450" eaLnBrk="1" hangingPunct="1">
              <a:buFontTx/>
              <a:buChar char="•"/>
            </a:pPr>
            <a:r>
              <a:rPr lang="en-GB" altLang="en-US" smtClean="0"/>
              <a:t>REVIEW: Is the limit of 200 the number of jobs you are allowed to have in queue at once, or is it the number you can have running at once? In the “Why” section the word “submit” seems to be used to describe creating the job requests and starting them running.</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24A9025-C1FC-4431-85E4-C30C8E40EBAA}" type="slidenum">
              <a:rPr lang="en-GB" altLang="en-US" smtClean="0">
                <a:latin typeface="Arial" charset="0"/>
              </a:rPr>
              <a:pPr eaLnBrk="1" hangingPunct="1">
                <a:spcBef>
                  <a:spcPct val="0"/>
                </a:spcBef>
              </a:pPr>
              <a:t>19</a:t>
            </a:fld>
            <a:endParaRPr lang="en-GB"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So how can we parallelise the task so that it takes less time to work through all the files?</a:t>
            </a:r>
          </a:p>
          <a:p>
            <a:pPr marL="171450" indent="-171450" eaLnBrk="1" hangingPunct="1">
              <a:buFontTx/>
              <a:buChar char="•"/>
            </a:pPr>
            <a:endParaRPr lang="en-GB" altLang="en-US" smtClean="0"/>
          </a:p>
          <a:p>
            <a:pPr marL="171450" indent="-171450" eaLnBrk="1" hangingPunct="1">
              <a:buFontTx/>
              <a:buChar char="•"/>
            </a:pPr>
            <a:r>
              <a:rPr lang="en-GB" altLang="en-US" smtClean="0"/>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p>
          <a:p>
            <a:pPr marL="171450" indent="-171450" eaLnBrk="1" hangingPunct="1">
              <a:buFontTx/>
              <a:buChar char="•"/>
            </a:pPr>
            <a:endParaRPr lang="en-GB" altLang="en-US" smtClean="0"/>
          </a:p>
          <a:p>
            <a:pPr marL="171450" indent="-171450" eaLnBrk="1" hangingPunct="1">
              <a:buFontTx/>
              <a:buChar char="•"/>
            </a:pPr>
            <a:r>
              <a:rPr lang="en-GB" altLang="en-US" smtClean="0"/>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p>
          <a:p>
            <a:pPr marL="171450" indent="-171450" eaLnBrk="1" hangingPunct="1">
              <a:buFontTx/>
              <a:buChar char="•"/>
            </a:pPr>
            <a:endParaRPr lang="en-GB" altLang="en-US" smtClean="0"/>
          </a:p>
          <a:p>
            <a:pPr marL="171450" indent="-171450" eaLnBrk="1" hangingPunct="1">
              <a:buFontTx/>
              <a:buChar char="•"/>
            </a:pPr>
            <a:r>
              <a:rPr lang="en-GB" altLang="en-US" smtClean="0"/>
              <a:t>REVIEW: Is the limit of 200 the number of jobs you are allowed to have in queue at once, or is it the number you can have running at once? In the “Why” section the word “submit” seems to be used to describe creating the job requests and starting them running.</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24A9025-C1FC-4431-85E4-C30C8E40EBAA}" type="slidenum">
              <a:rPr lang="en-GB" altLang="en-US" smtClean="0">
                <a:latin typeface="Arial" charset="0"/>
              </a:rPr>
              <a:pPr eaLnBrk="1" hangingPunct="1">
                <a:spcBef>
                  <a:spcPct val="0"/>
                </a:spcBef>
              </a:pPr>
              <a:t>20</a:t>
            </a:fld>
            <a:endParaRPr lang="en-GB"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43000" y="685800"/>
            <a:ext cx="4572000" cy="3429000"/>
          </a:xfrm>
          <a:prstGeom prst="rect">
            <a:avLst/>
          </a:prstGeo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Lucida Grande"/>
                <a:ea typeface="ヒラギノ角ゴ Pro W3"/>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p>
          <a:p>
            <a:endParaRPr lang="en-GB" altLang="en-US" smtClean="0">
              <a:latin typeface="Lucida Grande"/>
              <a:ea typeface="ヒラギノ角ゴ Pro W3"/>
            </a:endParaRPr>
          </a:p>
        </p:txBody>
      </p:sp>
      <p:sp>
        <p:nvSpPr>
          <p:cNvPr id="4" name="Slide Number Placeholder 3"/>
          <p:cNvSpPr>
            <a:spLocks noGrp="1"/>
          </p:cNvSpPr>
          <p:nvPr>
            <p:ph type="sldNum" sz="quarter" idx="5"/>
          </p:nvPr>
        </p:nvSpPr>
        <p:spPr/>
        <p:txBody>
          <a:bodyPr/>
          <a:lstStyle/>
          <a:p>
            <a:pPr>
              <a:defRPr/>
            </a:pPr>
            <a:fld id="{4EB71CCF-EC6B-4CEF-8E52-191DC5BA3863}"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C72E9F1B-0060-43F5-994D-F28BCAC67C27}" type="slidenum">
              <a:rPr lang="en-GB" altLang="en-US">
                <a:latin typeface="Arial" pitchFamily="34" charset="0"/>
              </a:rPr>
              <a:pPr eaLnBrk="1" hangingPunct="1">
                <a:spcBef>
                  <a:spcPct val="0"/>
                </a:spcBef>
              </a:pPr>
              <a:t>22</a:t>
            </a:fld>
            <a:endParaRPr lang="en-GB" alt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GB" dirty="0" smtClean="0">
                <a:ea typeface="+mn-ea"/>
                <a:cs typeface="+mn-cs"/>
              </a:rPr>
              <a:t>Here is an example of needing to re-factor code because it uses too much memory.</a:t>
            </a:r>
          </a:p>
          <a:p>
            <a:pPr marL="171450" indent="-171450">
              <a:buFont typeface="Arial" panose="020B0604020202020204" pitchFamily="34" charset="0"/>
              <a:buChar char="•"/>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 software tool is trying to calculate averages of multiple variables all held in a single dataset.</a:t>
            </a:r>
          </a:p>
          <a:p>
            <a:pPr marL="171450" indent="-171450">
              <a:buFont typeface="Arial" panose="020B0604020202020204" pitchFamily="34" charset="0"/>
              <a:buChar char="•"/>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 simple solution would be to concentrate on one variable at a time and only read that in to memory instead of the entire dataset.</a:t>
            </a:r>
          </a:p>
          <a:p>
            <a:pPr>
              <a:buFont typeface="Arial" panose="020B0604020202020204" pitchFamily="34" charset="0"/>
              <a:buNone/>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Another way would be to calculate averages for shorter periods rather than the whole period at once (rather like our Jug example for monthly means).</a:t>
            </a:r>
            <a:endParaRPr lang="en-GB" dirty="0">
              <a:ea typeface="+mn-ea"/>
              <a:cs typeface="+mn-cs"/>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EF87089-DC02-465A-9AF5-8E8782E58470}" type="slidenum">
              <a:rPr lang="en-GB" altLang="en-US">
                <a:latin typeface="Arial" pitchFamily="34" charset="0"/>
              </a:rPr>
              <a:pPr eaLnBrk="1" hangingPunct="1">
                <a:spcBef>
                  <a:spcPct val="0"/>
                </a:spcBef>
              </a:pPr>
              <a:t>23</a:t>
            </a:fld>
            <a:endParaRPr lang="en-GB"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For much more information about parallel processing tools for Python programmers here is a useful link.</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A8F3E43-34D8-4C23-8F91-4A316D0A4309}" type="slidenum">
              <a:rPr lang="en-GB" altLang="en-US">
                <a:latin typeface="Arial" pitchFamily="34" charset="0"/>
              </a:rPr>
              <a:pPr eaLnBrk="1" hangingPunct="1">
                <a:spcBef>
                  <a:spcPct val="0"/>
                </a:spcBef>
              </a:pPr>
              <a:t>24</a:t>
            </a:fld>
            <a:endParaRPr lang="en-GB" alt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Some statistics for the CMIP5 exercise that we referred to earlier. The phrase “Big Data” was coined to describe datasets of this sort of proportion. Analysing this quantity of data to realise its full scientific value is an ongoing challenge!</a:t>
            </a: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2C51BDA-37B1-415A-84AC-07FC52F4A408}" type="slidenum">
              <a:rPr lang="en-GB" altLang="en-US">
                <a:latin typeface="Arial" pitchFamily="34" charset="0"/>
              </a:rPr>
              <a:pPr eaLnBrk="1" hangingPunct="1">
                <a:spcBef>
                  <a:spcPct val="0"/>
                </a:spcBef>
              </a:pPr>
              <a:t>25</a:t>
            </a:fld>
            <a:endParaRPr lang="en-GB" alt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Here are some ways in which the “Big Data” challenge will continue to affect the way that scientists need to work.</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8FED8C3-BC7B-4A46-ABB3-F440BB518B34}" type="slidenum">
              <a:rPr lang="en-GB" altLang="en-US">
                <a:latin typeface="Arial" pitchFamily="34" charset="0"/>
              </a:rPr>
              <a:pPr eaLnBrk="1" hangingPunct="1">
                <a:spcBef>
                  <a:spcPct val="0"/>
                </a:spcBef>
              </a:pPr>
              <a:t>26</a:t>
            </a:fld>
            <a:endParaRPr lang="en-GB" alt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And some further reading …</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0C8B269-985A-4B07-8F59-F1398872D041}" type="slidenum">
              <a:rPr lang="en-GB" altLang="en-US">
                <a:latin typeface="Arial" pitchFamily="34" charset="0"/>
              </a:rPr>
              <a:pPr eaLnBrk="1" hangingPunct="1">
                <a:spcBef>
                  <a:spcPct val="0"/>
                </a:spcBef>
              </a:pPr>
              <a:t>27</a:t>
            </a:fld>
            <a:endParaRPr lang="en-GB"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By contrast, the analysis of data (whether observed or modelled) has, until much more recently, tended to be run sequentially (i.e. one calculation at a time on a single processor). There are a number of reasons for this (listed on slide).</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9FC99B1-BEAB-40C9-B048-F0478E12B60C}" type="slidenum">
              <a:rPr lang="en-GB" altLang="en-US">
                <a:latin typeface="Arial" pitchFamily="34" charset="0"/>
              </a:rPr>
              <a:pPr eaLnBrk="1" hangingPunct="1">
                <a:spcBef>
                  <a:spcPct val="0"/>
                </a:spcBef>
              </a:pPr>
              <a:t>3</a:t>
            </a:fld>
            <a:endParaRPr lang="en-GB"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Talk through the definitions....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B98D1DB-FFC8-442F-84B8-20D6DBE72343}" type="slidenum">
              <a:rPr lang="en-GB" altLang="en-US">
                <a:latin typeface="Arial" pitchFamily="34" charset="0"/>
              </a:rPr>
              <a:pPr eaLnBrk="1" hangingPunct="1">
                <a:spcBef>
                  <a:spcPct val="0"/>
                </a:spcBef>
              </a:pPr>
              <a:t>4</a:t>
            </a:fld>
            <a:endParaRPr lang="en-GB"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Paraphrased threads description from http://www.python-course.eu/threads.php</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Inserted threads graphic</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Highlighted the word “threads” in red.</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4758A4B-3DCE-4B4C-AF87-476477236FCD}" type="slidenum">
              <a:rPr lang="en-GB" altLang="en-US">
                <a:latin typeface="Arial" pitchFamily="34" charset="0"/>
              </a:rPr>
              <a:pPr eaLnBrk="1" hangingPunct="1">
                <a:spcBef>
                  <a:spcPct val="0"/>
                </a:spcBef>
              </a:pPr>
              <a:t>5</a:t>
            </a:fld>
            <a:endParaRPr lang="en-GB"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A lot can be done with:</a:t>
            </a:r>
          </a:p>
          <a:p>
            <a:pPr marL="628650" lvl="1" indent="-171450" eaLnBrk="1" hangingPunct="1">
              <a:spcBef>
                <a:spcPct val="0"/>
              </a:spcBef>
              <a:buFont typeface="Wingdings" pitchFamily="2" charset="2"/>
              <a:buChar char="v"/>
            </a:pPr>
            <a:r>
              <a:rPr lang="en-GB" altLang="en-US" smtClean="0">
                <a:ea typeface="ＭＳ Ｐゴシック" pitchFamily="34" charset="-128"/>
              </a:rPr>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p>
          <a:p>
            <a:pPr marL="628650" lvl="1" indent="-171450" eaLnBrk="1" hangingPunct="1">
              <a:spcBef>
                <a:spcPct val="0"/>
              </a:spcBef>
              <a:buFont typeface="Wingdings" pitchFamily="2" charset="2"/>
              <a:buChar char="v"/>
            </a:pPr>
            <a:r>
              <a:rPr lang="en-GB" altLang="en-US" smtClean="0">
                <a:ea typeface="ＭＳ Ｐゴシック" pitchFamily="34" charset="-128"/>
              </a:rPr>
              <a:t>The process of performing data analysis may not  need to be done as one long continuous process. Splitting the task up into separate logical steps can increase efficiency.</a:t>
            </a:r>
          </a:p>
          <a:p>
            <a:pPr marL="628650" lvl="1" indent="-171450" eaLnBrk="1" hangingPunct="1">
              <a:spcBef>
                <a:spcPct val="0"/>
              </a:spcBef>
              <a:buFont typeface="Wingdings" pitchFamily="2" charset="2"/>
              <a:buChar char="v"/>
            </a:pPr>
            <a:r>
              <a:rPr lang="en-GB" altLang="en-US" smtClean="0">
                <a:ea typeface="ＭＳ Ｐゴシック" pitchFamily="34" charset="-128"/>
              </a:rPr>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4B4E409-A4BD-4750-9C80-94D140BD0CE2}" type="slidenum">
              <a:rPr lang="en-GB" altLang="en-US">
                <a:latin typeface="Arial" pitchFamily="34" charset="0"/>
              </a:rPr>
              <a:pPr eaLnBrk="1" hangingPunct="1">
                <a:spcBef>
                  <a:spcPct val="0"/>
                </a:spcBef>
              </a:pPr>
              <a:t>6</a:t>
            </a:fld>
            <a:endParaRPr lang="en-GB"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By “out of hand”, we mean that you need to tell the computer the order in which different parts of your code should be run. If code A is dependent on code B then you need to put code A on halt until code B has run.</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BB57041D-E69E-4407-A783-1CE670D69D45}" type="slidenum">
              <a:rPr lang="en-GB" altLang="en-US">
                <a:latin typeface="Arial" pitchFamily="34" charset="0"/>
              </a:rPr>
              <a:pPr eaLnBrk="1" hangingPunct="1">
                <a:spcBef>
                  <a:spcPct val="0"/>
                </a:spcBef>
              </a:pPr>
              <a:t>7</a:t>
            </a:fld>
            <a:endParaRPr lang="en-GB"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Let’s take a simple example of splitting up a large task into smaller ones that can be executed in parallel…</a:t>
            </a:r>
          </a:p>
          <a:p>
            <a:pPr eaLnBrk="1" hangingPunct="1">
              <a:spcBef>
                <a:spcPct val="0"/>
              </a:spcBef>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Say you have a very large number of files (100,000) each of which contains the complete text of the book. You want to find all the lines from all the books that contain the word “dog”.</a:t>
            </a:r>
          </a:p>
          <a:p>
            <a:pPr eaLnBrk="1" hangingPunct="1">
              <a:spcBef>
                <a:spcPct val="0"/>
              </a:spcBef>
              <a:buFontTx/>
              <a:buChar char="•"/>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p>
          <a:p>
            <a:pPr eaLnBrk="1" hangingPunct="1">
              <a:spcBef>
                <a:spcPct val="0"/>
              </a:spcBef>
              <a:buFontTx/>
              <a:buChar char="•"/>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So is there a better way?</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43EF8B-61D7-4670-BABC-7A9C5A134AA5}" type="slidenum">
              <a:rPr lang="en-GB" altLang="en-US">
                <a:latin typeface="Arial" pitchFamily="34" charset="0"/>
              </a:rPr>
              <a:pPr eaLnBrk="1" hangingPunct="1">
                <a:spcBef>
                  <a:spcPct val="0"/>
                </a:spcBef>
              </a:pPr>
              <a:t>8</a:t>
            </a:fld>
            <a:endParaRPr lang="en-GB"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dirty="0" smtClean="0">
                <a:ea typeface="ＭＳ Ｐゴシック" pitchFamily="34" charset="-128"/>
              </a:rPr>
              <a:t>You could manually split the input list into chunks of 20,000 files. (The “</a:t>
            </a:r>
            <a:r>
              <a:rPr lang="en-GB" altLang="en-US" dirty="0" err="1" smtClean="0">
                <a:ea typeface="ＭＳ Ｐゴシック" pitchFamily="34" charset="-128"/>
              </a:rPr>
              <a:t>linux</a:t>
            </a:r>
            <a:r>
              <a:rPr lang="en-GB" altLang="en-US" dirty="0" smtClean="0">
                <a:ea typeface="ＭＳ Ｐゴシック" pitchFamily="34" charset="-128"/>
              </a:rPr>
              <a:t>” split command can easily do this). You want to perform the same task on each one so now you can run five processes in parallel.</a:t>
            </a:r>
          </a:p>
          <a:p>
            <a:pPr marL="171450" indent="-171450" eaLnBrk="1" hangingPunct="1">
              <a:spcBef>
                <a:spcPct val="0"/>
              </a:spcBef>
              <a:buFontTx/>
              <a:buChar char="•"/>
            </a:pPr>
            <a:endParaRPr lang="en-GB" altLang="en-US" dirty="0" smtClean="0">
              <a:ea typeface="ＭＳ Ｐゴシック" pitchFamily="34" charset="-128"/>
            </a:endParaRPr>
          </a:p>
          <a:p>
            <a:pPr marL="171450" indent="-171450" eaLnBrk="1" hangingPunct="1">
              <a:spcBef>
                <a:spcPct val="0"/>
              </a:spcBef>
              <a:buFontTx/>
              <a:buChar char="•"/>
            </a:pPr>
            <a:r>
              <a:rPr lang="en-GB" altLang="en-US" dirty="0" smtClean="0">
                <a:ea typeface="ＭＳ Ｐゴシック" pitchFamily="34" charset="-128"/>
              </a:rPr>
              <a:t>Each process writes its output to a separate file and then another bit of code collects the contents of those files together into a single list.</a:t>
            </a:r>
          </a:p>
          <a:p>
            <a:pPr marL="171450" indent="-171450" eaLnBrk="1" hangingPunct="1">
              <a:spcBef>
                <a:spcPct val="0"/>
              </a:spcBef>
              <a:buFontTx/>
              <a:buChar char="•"/>
            </a:pPr>
            <a:endParaRPr lang="en-GB" altLang="en-US" dirty="0" smtClean="0">
              <a:ea typeface="ＭＳ Ｐゴシック" pitchFamily="34" charset="-128"/>
            </a:endParaRPr>
          </a:p>
          <a:p>
            <a:pPr marL="171450" indent="-171450" eaLnBrk="1" hangingPunct="1">
              <a:spcBef>
                <a:spcPct val="0"/>
              </a:spcBef>
              <a:buFontTx/>
              <a:buChar char="•"/>
            </a:pPr>
            <a:r>
              <a:rPr lang="en-GB" altLang="en-US" dirty="0" smtClean="0">
                <a:ea typeface="ＭＳ Ｐゴシック" pitchFamily="34" charset="-128"/>
              </a:rPr>
              <a:t>The outcome of this approach is identical to the first, but by dividing the task into logical steps we have allowed the result to be achieved much faster. Each task could run on one core of your desktop computer.</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E2E6422-B645-48B4-9898-F1867513915F}" type="slidenum">
              <a:rPr lang="en-GB" altLang="en-US">
                <a:latin typeface="Arial" pitchFamily="34" charset="0"/>
              </a:rPr>
              <a:pPr eaLnBrk="1" hangingPunct="1">
                <a:spcBef>
                  <a:spcPct val="0"/>
                </a:spcBef>
              </a:pPr>
              <a:t>9</a:t>
            </a:fld>
            <a:endParaRPr lang="en-GB"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36070930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CC9ACE3-27DC-46CD-9A28-FFB5B8C5AC0D}" type="datetimeFigureOut">
              <a:rPr lang="en-GB" altLang="en-US"/>
              <a:pPr>
                <a:defRPr/>
              </a:pPr>
              <a:t>11/11/2017</a:t>
            </a:fld>
            <a:endParaRPr lang="en-GB"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62EF30-947A-4FDA-AF25-25FA5401928F}" type="slidenum">
              <a:rPr lang="en-GB" altLang="en-US"/>
              <a:pPr>
                <a:defRPr/>
              </a:pPr>
              <a:t>‹#›</a:t>
            </a:fld>
            <a:endParaRPr lang="en-GB" altLang="en-US"/>
          </a:p>
        </p:txBody>
      </p:sp>
    </p:spTree>
    <p:extLst>
      <p:ext uri="{BB962C8B-B14F-4D97-AF65-F5344CB8AC3E}">
        <p14:creationId xmlns:p14="http://schemas.microsoft.com/office/powerpoint/2010/main" val="136890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81ACF3F-6D61-4C08-93FA-128619A56983}" type="datetimeFigureOut">
              <a:rPr lang="en-GB" altLang="en-US"/>
              <a:pPr>
                <a:defRPr/>
              </a:pPr>
              <a:t>11/11/2017</a:t>
            </a:fld>
            <a:endParaRPr lang="en-GB"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7632978-2E0D-4027-AFAB-EA8F92DB53BB}" type="slidenum">
              <a:rPr lang="en-GB" altLang="en-US"/>
              <a:pPr>
                <a:defRPr/>
              </a:pPr>
              <a:t>‹#›</a:t>
            </a:fld>
            <a:endParaRPr lang="en-GB" altLang="en-US"/>
          </a:p>
        </p:txBody>
      </p:sp>
    </p:spTree>
    <p:extLst>
      <p:ext uri="{BB962C8B-B14F-4D97-AF65-F5344CB8AC3E}">
        <p14:creationId xmlns:p14="http://schemas.microsoft.com/office/powerpoint/2010/main" val="4110597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40E80E1-5322-41A5-BE1C-2FD07D6C3DE2}" type="datetimeFigureOut">
              <a:rPr lang="en-GB" smtClean="0"/>
              <a:t>11/11/2017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4085153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0E80E1-5322-41A5-BE1C-2FD07D6C3DE2}" type="datetimeFigureOut">
              <a:rPr lang="en-GB" smtClean="0"/>
              <a:t>11/11/2017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3890933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E80E1-5322-41A5-BE1C-2FD07D6C3DE2}" type="datetimeFigureOut">
              <a:rPr lang="en-GB" smtClean="0"/>
              <a:t>11/11/2017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1312801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40E80E1-5322-41A5-BE1C-2FD07D6C3DE2}" type="datetimeFigureOut">
              <a:rPr lang="en-GB" smtClean="0"/>
              <a:t>11/11/2017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78292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40E80E1-5322-41A5-BE1C-2FD07D6C3DE2}" type="datetimeFigureOut">
              <a:rPr lang="en-GB" smtClean="0"/>
              <a:t>11/11/2017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2319302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40E80E1-5322-41A5-BE1C-2FD07D6C3DE2}" type="datetimeFigureOut">
              <a:rPr lang="en-GB" smtClean="0"/>
              <a:t>11/11/2017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3475592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030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E80E1-5322-41A5-BE1C-2FD07D6C3DE2}" type="datetimeFigureOut">
              <a:rPr lang="en-GB" smtClean="0"/>
              <a:t>11/11/2017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107759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smtClean="0"/>
            </a:lvl1pPr>
          </a:lstStyle>
          <a:p>
            <a:pPr>
              <a:defRPr/>
            </a:pPr>
            <a:fld id="{2858B436-781C-4B21-96ED-BB42E2A160C6}" type="datetimeFigureOut">
              <a:rPr lang="en-GB" altLang="en-US"/>
              <a:pPr>
                <a:defRPr/>
              </a:pPr>
              <a:t>11/11/2017</a:t>
            </a:fld>
            <a:endParaRPr lang="en-GB"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chemeClr val="tx1"/>
                </a:solidFill>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296B2548-D726-44E3-9FA2-903C313C5557}" type="slidenum">
              <a:rPr lang="en-GB" altLang="en-US"/>
              <a:pPr>
                <a:defRPr/>
              </a:pPr>
              <a:t>‹#›</a:t>
            </a:fld>
            <a:endParaRPr lang="en-GB" altLang="en-US"/>
          </a:p>
        </p:txBody>
      </p:sp>
    </p:spTree>
    <p:extLst>
      <p:ext uri="{BB962C8B-B14F-4D97-AF65-F5344CB8AC3E}">
        <p14:creationId xmlns:p14="http://schemas.microsoft.com/office/powerpoint/2010/main" val="37884132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E80E1-5322-41A5-BE1C-2FD07D6C3DE2}" type="datetimeFigureOut">
              <a:rPr lang="en-GB" smtClean="0"/>
              <a:t>11/11/2017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409650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0E80E1-5322-41A5-BE1C-2FD07D6C3DE2}" type="datetimeFigureOut">
              <a:rPr lang="en-GB" smtClean="0"/>
              <a:t>11/11/2017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376472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0E80E1-5322-41A5-BE1C-2FD07D6C3DE2}" type="datetimeFigureOut">
              <a:rPr lang="en-GB" smtClean="0"/>
              <a:t>11/11/2017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09BF8B-825D-4AA9-BD1C-63FAB9889AFD}" type="slidenum">
              <a:rPr lang="en-GB" smtClean="0"/>
              <a:t>‹#›</a:t>
            </a:fld>
            <a:endParaRPr lang="en-GB"/>
          </a:p>
        </p:txBody>
      </p:sp>
    </p:spTree>
    <p:extLst>
      <p:ext uri="{BB962C8B-B14F-4D97-AF65-F5344CB8AC3E}">
        <p14:creationId xmlns:p14="http://schemas.microsoft.com/office/powerpoint/2010/main" val="22784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983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5369DD9-2382-49E5-9ED4-66616AE361D5}" type="datetimeFigureOut">
              <a:rPr lang="en-GB" altLang="en-US"/>
              <a:pPr>
                <a:defRPr/>
              </a:pPr>
              <a:t>11/11/2017</a:t>
            </a:fld>
            <a:endParaRPr lang="en-GB"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3A5E870-2E00-4580-BD21-69E62D96A327}" type="slidenum">
              <a:rPr lang="en-GB" altLang="en-US"/>
              <a:pPr>
                <a:defRPr/>
              </a:pPr>
              <a:t>‹#›</a:t>
            </a:fld>
            <a:endParaRPr lang="en-GB" altLang="en-US"/>
          </a:p>
        </p:txBody>
      </p:sp>
    </p:spTree>
    <p:extLst>
      <p:ext uri="{BB962C8B-B14F-4D97-AF65-F5344CB8AC3E}">
        <p14:creationId xmlns:p14="http://schemas.microsoft.com/office/powerpoint/2010/main" val="110850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715C08F-F4A5-4792-8E02-B1DEDC71B7D2}" type="datetimeFigureOut">
              <a:rPr lang="en-GB" altLang="en-US"/>
              <a:pPr>
                <a:defRPr/>
              </a:pPr>
              <a:t>11/11/2017</a:t>
            </a:fld>
            <a:endParaRPr lang="en-GB" alt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B00C0A2-1F06-4D97-B31E-15665EAE8177}" type="slidenum">
              <a:rPr lang="en-GB" altLang="en-US"/>
              <a:pPr>
                <a:defRPr/>
              </a:pPr>
              <a:t>‹#›</a:t>
            </a:fld>
            <a:endParaRPr lang="en-GB" altLang="en-US"/>
          </a:p>
        </p:txBody>
      </p:sp>
    </p:spTree>
    <p:extLst>
      <p:ext uri="{BB962C8B-B14F-4D97-AF65-F5344CB8AC3E}">
        <p14:creationId xmlns:p14="http://schemas.microsoft.com/office/powerpoint/2010/main" val="262570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6752931-1AC0-4F92-AAEA-46CC0CA26F75}" type="datetimeFigureOut">
              <a:rPr lang="en-GB" altLang="en-US"/>
              <a:pPr>
                <a:defRPr/>
              </a:pPr>
              <a:t>11/11/2017</a:t>
            </a:fld>
            <a:endParaRPr lang="en-GB" alt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1A61789-6574-4C9B-87C9-988C9862A07C}" type="slidenum">
              <a:rPr lang="en-GB" altLang="en-US"/>
              <a:pPr>
                <a:defRPr/>
              </a:pPr>
              <a:t>‹#›</a:t>
            </a:fld>
            <a:endParaRPr lang="en-GB" altLang="en-US"/>
          </a:p>
        </p:txBody>
      </p:sp>
    </p:spTree>
    <p:extLst>
      <p:ext uri="{BB962C8B-B14F-4D97-AF65-F5344CB8AC3E}">
        <p14:creationId xmlns:p14="http://schemas.microsoft.com/office/powerpoint/2010/main" val="89001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smtClean="0"/>
            </a:lvl1pPr>
          </a:lstStyle>
          <a:p>
            <a:pPr>
              <a:defRPr/>
            </a:pPr>
            <a:fld id="{8BAB5032-2952-4FBD-BA54-A6483E09795B}" type="datetimeFigureOut">
              <a:rPr lang="en-GB" altLang="en-US"/>
              <a:pPr>
                <a:defRPr/>
              </a:pPr>
              <a:t>11/11/2017</a:t>
            </a:fld>
            <a:endParaRPr lang="en-GB"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wrap="square" numCol="1" anchorCtr="0" compatLnSpc="1">
            <a:prstTxWarp prst="textNoShape">
              <a:avLst/>
            </a:prstTxWarp>
          </a:bodyPr>
          <a:lstStyle>
            <a:lvl1pPr fontAlgn="base">
              <a:spcBef>
                <a:spcPct val="0"/>
              </a:spcBef>
              <a:spcAft>
                <a:spcPct val="0"/>
              </a:spcAft>
              <a:defRPr>
                <a:solidFill>
                  <a:srgbClr val="898989"/>
                </a:solidFill>
                <a:latin typeface="Calibri" charset="0"/>
                <a:ea typeface="ＭＳ Ｐゴシック" charset="0"/>
                <a:cs typeface="Arial" charset="0"/>
              </a:defRPr>
            </a:lvl1pPr>
          </a:lstStyle>
          <a:p>
            <a:pPr>
              <a:defRPr/>
            </a:pPr>
            <a:r>
              <a:rPr lang="en-GB"/>
              <a:t>Module 6:</a:t>
            </a:r>
            <a:br>
              <a:rPr lang="en-GB"/>
            </a:br>
            <a:r>
              <a:rPr lang="en-GB"/>
              <a:t> Parallel processing large data</a:t>
            </a:r>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7684BB8A-BE2E-4C60-A571-6C8F3F61770C}" type="slidenum">
              <a:rPr lang="en-GB" altLang="en-US"/>
              <a:pPr>
                <a:defRPr/>
              </a:pPr>
              <a:t>‹#›</a:t>
            </a:fld>
            <a:endParaRPr lang="en-GB" altLang="en-US"/>
          </a:p>
        </p:txBody>
      </p:sp>
    </p:spTree>
    <p:extLst>
      <p:ext uri="{BB962C8B-B14F-4D97-AF65-F5344CB8AC3E}">
        <p14:creationId xmlns:p14="http://schemas.microsoft.com/office/powerpoint/2010/main" val="379117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9CCEB5F-841E-4EFA-8EFE-C483622AAE86}" type="datetimeFigureOut">
              <a:rPr lang="en-GB" altLang="en-US"/>
              <a:pPr>
                <a:defRPr/>
              </a:pPr>
              <a:t>11/11/2017</a:t>
            </a:fld>
            <a:endParaRPr lang="en-GB"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F4EBBDC-C468-4BFC-8F2D-66E12A91DB48}" type="slidenum">
              <a:rPr lang="en-GB" altLang="en-US"/>
              <a:pPr>
                <a:defRPr/>
              </a:pPr>
              <a:t>‹#›</a:t>
            </a:fld>
            <a:endParaRPr lang="en-GB" altLang="en-US"/>
          </a:p>
        </p:txBody>
      </p:sp>
    </p:spTree>
    <p:extLst>
      <p:ext uri="{BB962C8B-B14F-4D97-AF65-F5344CB8AC3E}">
        <p14:creationId xmlns:p14="http://schemas.microsoft.com/office/powerpoint/2010/main" val="149163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E53FD36-FF72-4053-98F2-4F03509AA911}" type="datetimeFigureOut">
              <a:rPr lang="en-GB" altLang="en-US"/>
              <a:pPr>
                <a:defRPr/>
              </a:pPr>
              <a:t>11/11/2017</a:t>
            </a:fld>
            <a:endParaRPr lang="en-GB"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7678040-BD53-4EB6-8AEE-0AD2B74DF1E8}" type="slidenum">
              <a:rPr lang="en-GB" altLang="en-US"/>
              <a:pPr>
                <a:defRPr/>
              </a:pPr>
              <a:t>‹#›</a:t>
            </a:fld>
            <a:endParaRPr lang="en-GB" altLang="en-US"/>
          </a:p>
        </p:txBody>
      </p:sp>
    </p:spTree>
    <p:extLst>
      <p:ext uri="{BB962C8B-B14F-4D97-AF65-F5344CB8AC3E}">
        <p14:creationId xmlns:p14="http://schemas.microsoft.com/office/powerpoint/2010/main" val="201714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3161401" y="5447401"/>
            <a:ext cx="5992368" cy="1420368"/>
            <a:chOff x="3161401" y="5447401"/>
            <a:chExt cx="5992368" cy="1420368"/>
          </a:xfrm>
        </p:grpSpPr>
        <p:pic>
          <p:nvPicPr>
            <p:cNvPr id="13" name="Picture 12" descr="slide_footer_blank_2.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161401" y="5447401"/>
              <a:ext cx="5992368" cy="1420368"/>
            </a:xfrm>
            <a:prstGeom prst="rect">
              <a:avLst/>
            </a:prstGeom>
          </p:spPr>
        </p:pic>
        <p:pic>
          <p:nvPicPr>
            <p:cNvPr id="14" name="Picture 13" descr="ceda_logo_blue2bgd_white_1.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21533" y="6293373"/>
              <a:ext cx="2129417" cy="568652"/>
            </a:xfrm>
            <a:prstGeom prst="rect">
              <a:avLst/>
            </a:prstGeom>
          </p:spPr>
        </p:pic>
      </p:grpSp>
      <p:pic>
        <p:nvPicPr>
          <p:cNvPr id="9" name="Picture 2" descr="RAL_Header_A0"/>
          <p:cNvPicPr>
            <a:picLocks noChangeAspect="1" noChangeArrowheads="1"/>
          </p:cNvPicPr>
          <p:nvPr userDrawn="1"/>
        </p:nvPicPr>
        <p:blipFill>
          <a:blip r:embed="rId15" cstate="print"/>
          <a:srcRect/>
          <a:stretch>
            <a:fillRect/>
          </a:stretch>
        </p:blipFill>
        <p:spPr bwMode="auto">
          <a:xfrm>
            <a:off x="-4108" y="0"/>
            <a:ext cx="5986918" cy="1417638"/>
          </a:xfrm>
          <a:prstGeom prst="rect">
            <a:avLst/>
          </a:prstGeom>
          <a:noFill/>
        </p:spPr>
      </p:pic>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pic>
        <p:nvPicPr>
          <p:cNvPr id="1032" name="Picture 8" descr="NCAS national_centre_logo_transparen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7950" y="6275488"/>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164451" y="6230938"/>
            <a:ext cx="19939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06451314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E80E1-5322-41A5-BE1C-2FD07D6C3DE2}" type="datetimeFigureOut">
              <a:rPr lang="en-GB" smtClean="0"/>
              <a:t>11/11/2017</a:t>
            </a:fld>
            <a:endParaRPr lang="en-GB"/>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9BF8B-825D-4AA9-BD1C-63FAB9889AFD}" type="slidenum">
              <a:rPr lang="en-GB" smtClean="0"/>
              <a:t>‹#›</a:t>
            </a:fld>
            <a:endParaRPr lang="en-GB"/>
          </a:p>
        </p:txBody>
      </p:sp>
    </p:spTree>
    <p:extLst>
      <p:ext uri="{BB962C8B-B14F-4D97-AF65-F5344CB8AC3E}">
        <p14:creationId xmlns:p14="http://schemas.microsoft.com/office/powerpoint/2010/main" val="21761919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eda.ac.uk/help/users-guide/lot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iki.python.org/moin/ParallelProcess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3568" y="1556792"/>
            <a:ext cx="7772400" cy="1470025"/>
          </a:xfrm>
        </p:spPr>
        <p:txBody>
          <a:bodyPr/>
          <a:lstStyle/>
          <a:p>
            <a:pPr eaLnBrk="1" hangingPunct="1"/>
            <a:r>
              <a:rPr lang="en-GB" altLang="en-US" b="1" dirty="0" smtClean="0">
                <a:ea typeface="ＭＳ Ｐゴシック" pitchFamily="34" charset="-128"/>
              </a:rPr>
              <a:t>Parallel processing of large datasets</a:t>
            </a:r>
          </a:p>
        </p:txBody>
      </p:sp>
      <p:sp>
        <p:nvSpPr>
          <p:cNvPr id="7" name="Subtitle 1"/>
          <p:cNvSpPr txBox="1">
            <a:spLocks noGrp="1"/>
          </p:cNvSpPr>
          <p:nvPr>
            <p:ph type="subTitle" idx="1"/>
          </p:nvPr>
        </p:nvSpPr>
        <p:spPr>
          <a:xfrm>
            <a:off x="107504" y="3294245"/>
            <a:ext cx="8928992" cy="2520280"/>
          </a:xfrm>
        </p:spPr>
        <p:txBody>
          <a:bodyPr tIns="0" anchor="ctr">
            <a:normAutofit fontScale="92500" lnSpcReduction="20000"/>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r>
              <a:rPr lang="en-GB" sz="2800" b="1" dirty="0" smtClean="0">
                <a:solidFill>
                  <a:srgbClr val="0066FF"/>
                </a:solidFill>
              </a:rPr>
              <a:t>Thanks </a:t>
            </a:r>
            <a:r>
              <a:rPr lang="en-GB" sz="2800" b="1" dirty="0">
                <a:solidFill>
                  <a:srgbClr val="0066FF"/>
                </a:solidFill>
              </a:rPr>
              <a:t>to all contributors</a:t>
            </a:r>
            <a:r>
              <a:rPr lang="en-GB" sz="2800" b="1" dirty="0" smtClean="0">
                <a:solidFill>
                  <a:srgbClr val="0066FF"/>
                </a:solidFill>
              </a:rPr>
              <a:t>:</a:t>
            </a:r>
            <a:endParaRPr lang="en-GB" sz="2800" b="1" dirty="0">
              <a:solidFill>
                <a:srgbClr val="0066FF"/>
              </a:solidFill>
            </a:endParaRPr>
          </a:p>
          <a:p>
            <a:r>
              <a:rPr lang="en-GB" sz="2800" b="1" dirty="0"/>
              <a:t>Alison Pamment, Sam </a:t>
            </a:r>
            <a:r>
              <a:rPr lang="en-GB" sz="2800" b="1" dirty="0" err="1"/>
              <a:t>Pepler</a:t>
            </a:r>
            <a:r>
              <a:rPr lang="en-GB" sz="2800" b="1" dirty="0"/>
              <a:t>, Ag Stephens, Stephen Pascoe,</a:t>
            </a:r>
          </a:p>
          <a:p>
            <a:r>
              <a:rPr lang="en-GB" sz="2800" b="1" dirty="0"/>
              <a:t>Anabelle Guillory, Esther Conway, Alan </a:t>
            </a:r>
            <a:r>
              <a:rPr lang="en-GB" sz="2800" b="1" dirty="0" smtClean="0"/>
              <a:t>Iwi, Matt Pritchard,</a:t>
            </a:r>
          </a:p>
          <a:p>
            <a:r>
              <a:rPr lang="en-GB" sz="2800" b="1" dirty="0" smtClean="0"/>
              <a:t>Sarah Callaghan, David Hooper, Charlotte Pascoe</a:t>
            </a:r>
            <a:endParaRPr lang="en-GB" sz="2800" b="1" dirty="0"/>
          </a:p>
          <a:p>
            <a:pPr lvl="0" algn="ctr">
              <a:spcBef>
                <a:spcPts val="49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200" b="1" dirty="0">
              <a:solidFill>
                <a:srgbClr val="000000"/>
              </a:solidFill>
              <a:latin typeface="+mj-lt"/>
            </a:endParaRPr>
          </a:p>
          <a:p>
            <a:pPr lvl="0" algn="ctr">
              <a:spcBef>
                <a:spcPts val="49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600" b="1" dirty="0">
                <a:solidFill>
                  <a:srgbClr val="000000"/>
                </a:solidFill>
                <a:latin typeface="+mj-lt"/>
              </a:rPr>
              <a:t>On behalf of the </a:t>
            </a:r>
            <a:r>
              <a:rPr lang="en-GB" sz="2600" b="1" dirty="0" smtClean="0">
                <a:solidFill>
                  <a:srgbClr val="000000"/>
                </a:solidFill>
                <a:latin typeface="+mj-lt"/>
              </a:rPr>
              <a:t>course team</a:t>
            </a:r>
            <a:endParaRPr lang="en-GB" sz="2600" b="1" dirty="0">
              <a:solidFill>
                <a:srgbClr val="000000"/>
              </a:solidFill>
              <a:latin typeface="+mj-lt"/>
            </a:endParaRPr>
          </a:p>
          <a:p>
            <a:pPr lvl="0" algn="ctr">
              <a:spcBef>
                <a:spcPts val="49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600" b="1" dirty="0" smtClean="0">
                <a:solidFill>
                  <a:srgbClr val="000000"/>
                </a:solidFill>
                <a:latin typeface="+mj-lt"/>
              </a:rPr>
              <a:t>(STFC/NERC:CEDA</a:t>
            </a:r>
            <a:r>
              <a:rPr lang="en-GB" sz="2600" b="1" dirty="0">
                <a:solidFill>
                  <a:srgbClr val="000000"/>
                </a:solidFill>
                <a:latin typeface="+mj-lt"/>
              </a:rPr>
              <a:t>, </a:t>
            </a:r>
            <a:r>
              <a:rPr lang="en-GB" sz="2600" b="1" dirty="0" smtClean="0">
                <a:solidFill>
                  <a:srgbClr val="000000"/>
                </a:solidFill>
                <a:latin typeface="+mj-lt"/>
              </a:rPr>
              <a:t>NERC:NCAS</a:t>
            </a:r>
            <a:r>
              <a:rPr lang="en-GB" sz="2600" b="1" dirty="0">
                <a:solidFill>
                  <a:srgbClr val="000000"/>
                </a:solidFill>
                <a:latin typeface="+mj-lt"/>
              </a:rPr>
              <a:t> </a:t>
            </a:r>
            <a:r>
              <a:rPr lang="en-GB" sz="2600" b="1" dirty="0" smtClean="0">
                <a:solidFill>
                  <a:srgbClr val="000000"/>
                </a:solidFill>
                <a:latin typeface="+mj-lt"/>
              </a:rPr>
              <a:t>CMS, NERC:NCAS Leeds)</a:t>
            </a:r>
            <a:endParaRPr lang="en-GB" sz="2600" b="1" dirty="0">
              <a:solidFill>
                <a:srgbClr val="000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7858" y="3189362"/>
            <a:ext cx="43924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1052736"/>
            <a:ext cx="64807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87152" y="429122"/>
            <a:ext cx="8229600" cy="590500"/>
          </a:xfrm>
        </p:spPr>
        <p:txBody>
          <a:bodyPr/>
          <a:lstStyle/>
          <a:p>
            <a:pPr algn="r"/>
            <a:r>
              <a:rPr lang="en-GB" sz="3200" b="1" dirty="0" smtClean="0"/>
              <a:t>Simple parallelism by hand (3)</a:t>
            </a:r>
            <a:endParaRPr lang="en-GB" sz="3200" b="1" dirty="0"/>
          </a:p>
        </p:txBody>
      </p:sp>
      <p:sp>
        <p:nvSpPr>
          <p:cNvPr id="3" name="Content Placeholder 2"/>
          <p:cNvSpPr>
            <a:spLocks noGrp="1"/>
          </p:cNvSpPr>
          <p:nvPr>
            <p:ph idx="1"/>
          </p:nvPr>
        </p:nvSpPr>
        <p:spPr>
          <a:xfrm>
            <a:off x="387152" y="1022090"/>
            <a:ext cx="7797552" cy="4838600"/>
          </a:xfrm>
        </p:spPr>
        <p:txBody>
          <a:bodyPr/>
          <a:lstStyle/>
          <a:p>
            <a:pPr marL="0" indent="0">
              <a:buNone/>
            </a:pPr>
            <a:r>
              <a:rPr lang="en-GB" sz="2800" dirty="0" smtClean="0">
                <a:solidFill>
                  <a:schemeClr val="bg1"/>
                </a:solidFill>
              </a:rPr>
              <a:t>$ for </a:t>
            </a:r>
            <a:r>
              <a:rPr lang="en-GB" sz="2800" dirty="0" err="1">
                <a:solidFill>
                  <a:schemeClr val="bg1"/>
                </a:solidFill>
              </a:rPr>
              <a:t>i</a:t>
            </a:r>
            <a:r>
              <a:rPr lang="en-GB" sz="2800" dirty="0">
                <a:solidFill>
                  <a:schemeClr val="bg1"/>
                </a:solidFill>
              </a:rPr>
              <a:t> in x??; do </a:t>
            </a:r>
            <a:r>
              <a:rPr lang="en-GB" sz="2800" dirty="0" smtClean="0">
                <a:solidFill>
                  <a:schemeClr val="bg1"/>
                </a:solidFill>
              </a:rPr>
              <a:t>grep_for_dog.sh </a:t>
            </a:r>
            <a:r>
              <a:rPr lang="en-GB" sz="2800" dirty="0">
                <a:solidFill>
                  <a:schemeClr val="bg1"/>
                </a:solidFill>
              </a:rPr>
              <a:t>$</a:t>
            </a:r>
            <a:r>
              <a:rPr lang="en-GB" sz="2800" dirty="0" err="1">
                <a:solidFill>
                  <a:schemeClr val="bg1"/>
                </a:solidFill>
              </a:rPr>
              <a:t>i</a:t>
            </a:r>
            <a:r>
              <a:rPr lang="en-GB" sz="2800" dirty="0">
                <a:solidFill>
                  <a:schemeClr val="bg1"/>
                </a:solidFill>
              </a:rPr>
              <a:t> &amp; done</a:t>
            </a:r>
          </a:p>
          <a:p>
            <a:pPr marL="0" indent="0">
              <a:buNone/>
            </a:pPr>
            <a:r>
              <a:rPr lang="en-GB" sz="1800" dirty="0" smtClean="0"/>
              <a:t>[2] 3325</a:t>
            </a:r>
          </a:p>
          <a:p>
            <a:pPr marL="0" indent="0">
              <a:buNone/>
            </a:pPr>
            <a:r>
              <a:rPr lang="en-GB" sz="1800" dirty="0" smtClean="0"/>
              <a:t>[3</a:t>
            </a:r>
            <a:r>
              <a:rPr lang="en-GB" sz="1800" dirty="0"/>
              <a:t>] </a:t>
            </a:r>
            <a:r>
              <a:rPr lang="en-GB" sz="1800" dirty="0" smtClean="0"/>
              <a:t>3326</a:t>
            </a:r>
            <a:endParaRPr lang="en-GB" sz="1800" dirty="0"/>
          </a:p>
          <a:p>
            <a:pPr marL="0" indent="0">
              <a:buNone/>
            </a:pPr>
            <a:r>
              <a:rPr lang="en-GB" sz="1800" dirty="0"/>
              <a:t>[4] </a:t>
            </a:r>
            <a:r>
              <a:rPr lang="en-GB" sz="1800" dirty="0" smtClean="0"/>
              <a:t>3327</a:t>
            </a:r>
          </a:p>
          <a:p>
            <a:pPr marL="0" indent="0">
              <a:buNone/>
            </a:pPr>
            <a:r>
              <a:rPr lang="en-GB" sz="1800" dirty="0" smtClean="0"/>
              <a:t>[5] 3328</a:t>
            </a:r>
          </a:p>
          <a:p>
            <a:pPr marL="0" indent="0">
              <a:buNone/>
            </a:pPr>
            <a:r>
              <a:rPr lang="en-GB" sz="1800" dirty="0" smtClean="0"/>
              <a:t>[6] </a:t>
            </a:r>
            <a:r>
              <a:rPr lang="en-GB" sz="1800" dirty="0" smtClean="0"/>
              <a:t>3329</a:t>
            </a:r>
            <a:endParaRPr lang="en-GB" sz="1800" dirty="0"/>
          </a:p>
          <a:p>
            <a:pPr marL="0" indent="0">
              <a:buNone/>
            </a:pPr>
            <a:r>
              <a:rPr lang="en-GB" sz="2800" dirty="0" smtClean="0">
                <a:solidFill>
                  <a:schemeClr val="bg1"/>
                </a:solidFill>
              </a:rPr>
              <a:t>$ </a:t>
            </a:r>
            <a:r>
              <a:rPr lang="en-GB" sz="2800" dirty="0" err="1" smtClean="0">
                <a:solidFill>
                  <a:schemeClr val="bg1"/>
                </a:solidFill>
              </a:rPr>
              <a:t>ps</a:t>
            </a:r>
            <a:r>
              <a:rPr lang="en-GB" sz="2800" dirty="0" smtClean="0">
                <a:solidFill>
                  <a:schemeClr val="bg1"/>
                </a:solidFill>
              </a:rPr>
              <a:t> </a:t>
            </a:r>
            <a:r>
              <a:rPr lang="en-GB" sz="2800" dirty="0">
                <a:solidFill>
                  <a:schemeClr val="bg1"/>
                </a:solidFill>
              </a:rPr>
              <a:t>-</a:t>
            </a:r>
            <a:r>
              <a:rPr lang="en-GB" sz="2800" dirty="0" err="1">
                <a:solidFill>
                  <a:schemeClr val="bg1"/>
                </a:solidFill>
              </a:rPr>
              <a:t>ef</a:t>
            </a:r>
            <a:r>
              <a:rPr lang="en-GB" sz="2800" dirty="0">
                <a:solidFill>
                  <a:schemeClr val="bg1"/>
                </a:solidFill>
              </a:rPr>
              <a:t> | grep </a:t>
            </a:r>
            <a:r>
              <a:rPr lang="en-GB" sz="2800" dirty="0" err="1" smtClean="0">
                <a:solidFill>
                  <a:schemeClr val="bg1"/>
                </a:solidFill>
              </a:rPr>
              <a:t>grep_for_dog</a:t>
            </a:r>
            <a:endParaRPr lang="en-GB" sz="2800" dirty="0" smtClean="0">
              <a:solidFill>
                <a:schemeClr val="bg1"/>
              </a:solidFill>
            </a:endParaRPr>
          </a:p>
          <a:p>
            <a:pPr marL="0" indent="0">
              <a:buNone/>
            </a:pPr>
            <a:r>
              <a:rPr lang="en-GB" sz="1800" dirty="0" err="1" smtClean="0"/>
              <a:t>alison</a:t>
            </a:r>
            <a:r>
              <a:rPr lang="en-GB" sz="1800" dirty="0" smtClean="0"/>
              <a:t>    </a:t>
            </a:r>
            <a:r>
              <a:rPr lang="en-GB" sz="1800" dirty="0" smtClean="0"/>
              <a:t>3325   2669   </a:t>
            </a:r>
            <a:r>
              <a:rPr lang="de-DE" sz="1800" dirty="0"/>
              <a:t>0 00:40 pts/1  </a:t>
            </a:r>
            <a:r>
              <a:rPr lang="de-DE" sz="1800" dirty="0" smtClean="0"/>
              <a:t> </a:t>
            </a:r>
            <a:r>
              <a:rPr lang="de-DE" sz="1800" dirty="0"/>
              <a:t>00:00:00 /bin/bash   </a:t>
            </a:r>
            <a:r>
              <a:rPr lang="de-DE" sz="1800" dirty="0" smtClean="0"/>
              <a:t>./grep_for_dog.sh   x00</a:t>
            </a:r>
            <a:endParaRPr lang="en-GB" sz="1800" dirty="0" smtClean="0"/>
          </a:p>
          <a:p>
            <a:pPr marL="0" indent="0">
              <a:buNone/>
            </a:pPr>
            <a:r>
              <a:rPr lang="en-GB" sz="1800" dirty="0" err="1"/>
              <a:t>alison</a:t>
            </a:r>
            <a:r>
              <a:rPr lang="en-GB" sz="1800" dirty="0"/>
              <a:t>    </a:t>
            </a:r>
            <a:r>
              <a:rPr lang="en-GB" sz="1800" dirty="0" smtClean="0"/>
              <a:t>3326   </a:t>
            </a:r>
            <a:r>
              <a:rPr lang="en-GB" sz="1800" dirty="0"/>
              <a:t>2669   </a:t>
            </a:r>
            <a:r>
              <a:rPr lang="de-DE" sz="1800" dirty="0"/>
              <a:t>0 00:40 pts/1   00:00:00 /bin/bash   ./grep_for_dog.sh   </a:t>
            </a:r>
            <a:r>
              <a:rPr lang="de-DE" sz="1800" dirty="0" smtClean="0"/>
              <a:t>x01</a:t>
            </a:r>
          </a:p>
          <a:p>
            <a:pPr marL="0" indent="0">
              <a:buNone/>
            </a:pPr>
            <a:r>
              <a:rPr lang="en-GB" sz="1800" dirty="0" err="1"/>
              <a:t>alison</a:t>
            </a:r>
            <a:r>
              <a:rPr lang="en-GB" sz="1800" dirty="0"/>
              <a:t>    </a:t>
            </a:r>
            <a:r>
              <a:rPr lang="en-GB" sz="1800" dirty="0" smtClean="0"/>
              <a:t>3327   </a:t>
            </a:r>
            <a:r>
              <a:rPr lang="en-GB" sz="1800" dirty="0"/>
              <a:t>2669   </a:t>
            </a:r>
            <a:r>
              <a:rPr lang="de-DE" sz="1800" dirty="0"/>
              <a:t>0 00:40 pts/1   00:00:00 /bin/bash   ./grep_for_dog.sh   </a:t>
            </a:r>
            <a:r>
              <a:rPr lang="de-DE" sz="1800" dirty="0" smtClean="0"/>
              <a:t>x02</a:t>
            </a:r>
          </a:p>
          <a:p>
            <a:pPr marL="0" indent="0">
              <a:buNone/>
            </a:pPr>
            <a:r>
              <a:rPr lang="en-GB" sz="1800" dirty="0" err="1"/>
              <a:t>alison</a:t>
            </a:r>
            <a:r>
              <a:rPr lang="en-GB" sz="1800" dirty="0"/>
              <a:t>    </a:t>
            </a:r>
            <a:r>
              <a:rPr lang="en-GB" sz="1800" dirty="0" smtClean="0"/>
              <a:t>3328   </a:t>
            </a:r>
            <a:r>
              <a:rPr lang="en-GB" sz="1800" dirty="0"/>
              <a:t>2669   </a:t>
            </a:r>
            <a:r>
              <a:rPr lang="de-DE" sz="1800" dirty="0"/>
              <a:t>0 00:40 pts/1   00:00:00 /bin/bash   ./grep_for_dog.sh   </a:t>
            </a:r>
            <a:r>
              <a:rPr lang="de-DE" sz="1800" dirty="0" smtClean="0"/>
              <a:t>x03</a:t>
            </a:r>
          </a:p>
          <a:p>
            <a:pPr marL="0" indent="0">
              <a:buNone/>
            </a:pPr>
            <a:r>
              <a:rPr lang="en-GB" sz="1800" dirty="0" err="1"/>
              <a:t>alison</a:t>
            </a:r>
            <a:r>
              <a:rPr lang="en-GB" sz="1800" dirty="0"/>
              <a:t>    </a:t>
            </a:r>
            <a:r>
              <a:rPr lang="en-GB" sz="1800" dirty="0" smtClean="0"/>
              <a:t>3329   </a:t>
            </a:r>
            <a:r>
              <a:rPr lang="en-GB" sz="1800" dirty="0"/>
              <a:t>2669   </a:t>
            </a:r>
            <a:r>
              <a:rPr lang="de-DE" sz="1800" dirty="0"/>
              <a:t>0 00:40 pts/1   00:00:00 /bin/bash   ./grep_for_dog.sh   </a:t>
            </a:r>
            <a:r>
              <a:rPr lang="de-DE" sz="1800" dirty="0" smtClean="0"/>
              <a:t>x04</a:t>
            </a:r>
            <a:endParaRPr lang="de-DE" sz="1800" dirty="0"/>
          </a:p>
          <a:p>
            <a:pPr marL="0" indent="0">
              <a:buNone/>
            </a:pPr>
            <a:endParaRPr lang="de-DE" sz="1800" dirty="0"/>
          </a:p>
          <a:p>
            <a:pPr marL="0" indent="0">
              <a:buNone/>
            </a:pPr>
            <a:endParaRPr lang="de-DE" sz="1800" dirty="0"/>
          </a:p>
          <a:p>
            <a:pPr marL="0" indent="0">
              <a:buNone/>
            </a:pPr>
            <a:endParaRPr lang="en-GB" sz="1800" dirty="0"/>
          </a:p>
          <a:p>
            <a:pPr marL="0" indent="0">
              <a:buNone/>
            </a:pPr>
            <a:endParaRPr lang="en-GB" dirty="0"/>
          </a:p>
        </p:txBody>
      </p:sp>
    </p:spTree>
    <p:extLst>
      <p:ext uri="{BB962C8B-B14F-4D97-AF65-F5344CB8AC3E}">
        <p14:creationId xmlns:p14="http://schemas.microsoft.com/office/powerpoint/2010/main" val="39346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5276" y="1996480"/>
            <a:ext cx="4968552" cy="519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87152" y="429122"/>
            <a:ext cx="8229600" cy="590500"/>
          </a:xfrm>
        </p:spPr>
        <p:txBody>
          <a:bodyPr/>
          <a:lstStyle/>
          <a:p>
            <a:pPr algn="r"/>
            <a:r>
              <a:rPr lang="en-GB" sz="3200" b="1" dirty="0" smtClean="0"/>
              <a:t>Simple parallelism by hand (4)</a:t>
            </a:r>
            <a:endParaRPr lang="en-GB" sz="3200" b="1" dirty="0"/>
          </a:p>
        </p:txBody>
      </p:sp>
      <p:sp>
        <p:nvSpPr>
          <p:cNvPr id="3" name="Content Placeholder 2"/>
          <p:cNvSpPr>
            <a:spLocks noGrp="1"/>
          </p:cNvSpPr>
          <p:nvPr>
            <p:ph idx="1"/>
          </p:nvPr>
        </p:nvSpPr>
        <p:spPr>
          <a:xfrm>
            <a:off x="455978" y="1340768"/>
            <a:ext cx="8170762" cy="4838600"/>
          </a:xfrm>
        </p:spPr>
        <p:txBody>
          <a:bodyPr/>
          <a:lstStyle/>
          <a:p>
            <a:pPr marL="0" indent="0">
              <a:buNone/>
            </a:pPr>
            <a:r>
              <a:rPr lang="en-GB" sz="2800" dirty="0" smtClean="0"/>
              <a:t>Some time later…</a:t>
            </a:r>
          </a:p>
          <a:p>
            <a:pPr marL="0" indent="0">
              <a:buNone/>
            </a:pPr>
            <a:endParaRPr lang="en-GB" sz="2800" dirty="0"/>
          </a:p>
          <a:p>
            <a:pPr marL="0" indent="0">
              <a:buNone/>
            </a:pPr>
            <a:endParaRPr lang="en-GB" sz="1800" dirty="0" smtClean="0"/>
          </a:p>
          <a:p>
            <a:pPr marL="0" indent="0">
              <a:buNone/>
            </a:pPr>
            <a:r>
              <a:rPr lang="en-GB" sz="1800" dirty="0" smtClean="0"/>
              <a:t>[</a:t>
            </a:r>
            <a:r>
              <a:rPr lang="en-GB" sz="1800" dirty="0"/>
              <a:t>2]   Done                    ./</a:t>
            </a:r>
            <a:r>
              <a:rPr lang="en-GB" sz="1800" dirty="0" smtClean="0"/>
              <a:t>grep_for_dog.sh </a:t>
            </a:r>
            <a:r>
              <a:rPr lang="en-GB" sz="1800" dirty="0"/>
              <a:t>$</a:t>
            </a:r>
            <a:r>
              <a:rPr lang="en-GB" sz="1800" dirty="0" err="1"/>
              <a:t>i</a:t>
            </a:r>
            <a:endParaRPr lang="en-GB" sz="1800" dirty="0"/>
          </a:p>
          <a:p>
            <a:pPr marL="0" indent="0">
              <a:buNone/>
            </a:pPr>
            <a:r>
              <a:rPr lang="en-GB" sz="1800" dirty="0"/>
              <a:t>[3]   Done                    ./grep_for_dog.sh $</a:t>
            </a:r>
            <a:r>
              <a:rPr lang="en-GB" sz="1800" dirty="0" err="1"/>
              <a:t>i</a:t>
            </a:r>
            <a:endParaRPr lang="en-GB" sz="1800" dirty="0"/>
          </a:p>
          <a:p>
            <a:pPr marL="0" indent="0">
              <a:buNone/>
            </a:pPr>
            <a:r>
              <a:rPr lang="en-GB" sz="1800" dirty="0"/>
              <a:t>[4]   Done                    ./grep_for_dog.sh $</a:t>
            </a:r>
            <a:r>
              <a:rPr lang="en-GB" sz="1800" dirty="0" err="1"/>
              <a:t>i</a:t>
            </a:r>
            <a:endParaRPr lang="en-GB" sz="1800" dirty="0"/>
          </a:p>
          <a:p>
            <a:pPr marL="0" indent="0">
              <a:buNone/>
            </a:pPr>
            <a:r>
              <a:rPr lang="en-GB" sz="1800" dirty="0"/>
              <a:t>[5]-  Done                    ./grep_for_dog.sh $</a:t>
            </a:r>
            <a:r>
              <a:rPr lang="en-GB" sz="1800" dirty="0" err="1"/>
              <a:t>i</a:t>
            </a:r>
            <a:endParaRPr lang="en-GB" sz="1800" dirty="0"/>
          </a:p>
          <a:p>
            <a:pPr marL="0" indent="0">
              <a:buNone/>
            </a:pPr>
            <a:r>
              <a:rPr lang="en-GB" sz="1800" dirty="0"/>
              <a:t>[6]+  Done                 </a:t>
            </a:r>
            <a:r>
              <a:rPr lang="en-GB" sz="1800" dirty="0" smtClean="0"/>
              <a:t>  </a:t>
            </a:r>
            <a:r>
              <a:rPr lang="en-GB" sz="1800" dirty="0"/>
              <a:t>./grep_for_dog.sh $</a:t>
            </a:r>
            <a:r>
              <a:rPr lang="en-GB" sz="1800" dirty="0" err="1"/>
              <a:t>i</a:t>
            </a:r>
            <a:endParaRPr lang="en-GB" sz="1800" dirty="0"/>
          </a:p>
          <a:p>
            <a:pPr marL="0" indent="0">
              <a:buNone/>
            </a:pPr>
            <a:endParaRPr lang="de-DE" sz="1800" dirty="0"/>
          </a:p>
          <a:p>
            <a:pPr marL="0" indent="0">
              <a:buNone/>
            </a:pPr>
            <a:endParaRPr lang="de-DE" sz="1800" dirty="0"/>
          </a:p>
          <a:p>
            <a:pPr marL="0" indent="0">
              <a:buNone/>
            </a:pPr>
            <a:endParaRPr lang="en-GB" dirty="0"/>
          </a:p>
        </p:txBody>
      </p:sp>
      <p:sp>
        <p:nvSpPr>
          <p:cNvPr id="5" name="TextBox 4"/>
          <p:cNvSpPr txBox="1"/>
          <p:nvPr/>
        </p:nvSpPr>
        <p:spPr>
          <a:xfrm>
            <a:off x="545939" y="1980311"/>
            <a:ext cx="5832648" cy="523220"/>
          </a:xfrm>
          <a:prstGeom prst="rect">
            <a:avLst/>
          </a:prstGeom>
          <a:noFill/>
        </p:spPr>
        <p:txBody>
          <a:bodyPr wrap="square" rtlCol="0">
            <a:spAutoFit/>
          </a:bodyPr>
          <a:lstStyle/>
          <a:p>
            <a:r>
              <a:rPr lang="en-GB" sz="2400" b="1" dirty="0" smtClean="0">
                <a:solidFill>
                  <a:schemeClr val="bg1"/>
                </a:solidFill>
              </a:rPr>
              <a:t>$ </a:t>
            </a:r>
            <a:r>
              <a:rPr lang="en-GB" sz="2800" dirty="0" err="1" smtClean="0">
                <a:solidFill>
                  <a:schemeClr val="bg1"/>
                </a:solidFill>
              </a:rPr>
              <a:t>ps</a:t>
            </a:r>
            <a:r>
              <a:rPr lang="en-GB" sz="2800" dirty="0" smtClean="0">
                <a:solidFill>
                  <a:schemeClr val="bg1"/>
                </a:solidFill>
              </a:rPr>
              <a:t> –</a:t>
            </a:r>
            <a:r>
              <a:rPr lang="en-GB" sz="2800" dirty="0" err="1" smtClean="0">
                <a:solidFill>
                  <a:schemeClr val="bg1"/>
                </a:solidFill>
              </a:rPr>
              <a:t>ef</a:t>
            </a:r>
            <a:r>
              <a:rPr lang="en-GB" sz="2800" dirty="0" smtClean="0">
                <a:solidFill>
                  <a:schemeClr val="bg1"/>
                </a:solidFill>
              </a:rPr>
              <a:t>  | grep </a:t>
            </a:r>
            <a:r>
              <a:rPr lang="en-GB" sz="2800" dirty="0" err="1" smtClean="0">
                <a:solidFill>
                  <a:schemeClr val="bg1"/>
                </a:solidFill>
              </a:rPr>
              <a:t>grep_for_dog</a:t>
            </a:r>
            <a:endParaRPr lang="en-GB" sz="2800" dirty="0">
              <a:solidFill>
                <a:schemeClr val="bg1"/>
              </a:solidFill>
            </a:endParaRPr>
          </a:p>
        </p:txBody>
      </p:sp>
    </p:spTree>
    <p:extLst>
      <p:ext uri="{BB962C8B-B14F-4D97-AF65-F5344CB8AC3E}">
        <p14:creationId xmlns:p14="http://schemas.microsoft.com/office/powerpoint/2010/main" val="176417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68313" y="2420938"/>
            <a:ext cx="8229600" cy="1143000"/>
          </a:xfrm>
        </p:spPr>
        <p:txBody>
          <a:bodyPr/>
          <a:lstStyle/>
          <a:p>
            <a:r>
              <a:rPr lang="en-GB" altLang="en-US" sz="3600" b="1" dirty="0" smtClean="0">
                <a:ea typeface="ＭＳ Ｐゴシック" pitchFamily="34" charset="-128"/>
              </a:rPr>
              <a:t>JASMIN &amp; LOTUS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t="1157" r="52138" b="25990"/>
          <a:stretch>
            <a:fillRect/>
          </a:stretch>
        </p:blipFill>
        <p:spPr bwMode="auto">
          <a:xfrm>
            <a:off x="684213" y="1196975"/>
            <a:ext cx="403225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l="31960" t="71147" r="32990"/>
          <a:stretch>
            <a:fillRect/>
          </a:stretch>
        </p:blipFill>
        <p:spPr bwMode="auto">
          <a:xfrm>
            <a:off x="4787900" y="4221163"/>
            <a:ext cx="2447925"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l="68040" t="71147"/>
          <a:stretch>
            <a:fillRect/>
          </a:stretch>
        </p:blipFill>
        <p:spPr bwMode="auto">
          <a:xfrm>
            <a:off x="5795963" y="1196975"/>
            <a:ext cx="2233612"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itle 1"/>
          <p:cNvSpPr>
            <a:spLocks noGrp="1"/>
          </p:cNvSpPr>
          <p:nvPr>
            <p:ph type="title"/>
          </p:nvPr>
        </p:nvSpPr>
        <p:spPr>
          <a:xfrm>
            <a:off x="323528" y="188640"/>
            <a:ext cx="8229600" cy="836712"/>
          </a:xfrm>
        </p:spPr>
        <p:txBody>
          <a:bodyPr/>
          <a:lstStyle/>
          <a:p>
            <a:pPr algn="r"/>
            <a:r>
              <a:rPr lang="en-GB" altLang="en-US" sz="3200" b="1" dirty="0" smtClean="0">
                <a:ea typeface="ＭＳ Ｐゴシック" pitchFamily="34" charset="-128"/>
              </a:rPr>
              <a:t>JASMIN in pictures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922114"/>
          </a:xfrm>
        </p:spPr>
        <p:txBody>
          <a:bodyPr/>
          <a:lstStyle/>
          <a:p>
            <a:pPr algn="r"/>
            <a:r>
              <a:rPr lang="en-GB" altLang="en-US" sz="3200" b="1" dirty="0" smtClean="0">
                <a:solidFill>
                  <a:srgbClr val="000000"/>
                </a:solidFill>
                <a:ea typeface="ＭＳ Ｐゴシック" pitchFamily="34" charset="-128"/>
              </a:rPr>
              <a:t>The LOTUS cluster on JASMIN</a:t>
            </a:r>
            <a:endParaRPr lang="en-GB" altLang="en-US" sz="3200" b="1" dirty="0" smtClean="0">
              <a:ea typeface="ＭＳ Ｐゴシック" pitchFamily="34" charset="-128"/>
            </a:endParaRPr>
          </a:p>
        </p:txBody>
      </p:sp>
      <p:sp>
        <p:nvSpPr>
          <p:cNvPr id="24579" name="Content Placeholder 2"/>
          <p:cNvSpPr>
            <a:spLocks noGrp="1"/>
          </p:cNvSpPr>
          <p:nvPr>
            <p:ph idx="1"/>
          </p:nvPr>
        </p:nvSpPr>
        <p:spPr>
          <a:xfrm>
            <a:off x="467544" y="1196752"/>
            <a:ext cx="8229600" cy="4525963"/>
          </a:xfrm>
        </p:spPr>
        <p:txBody>
          <a:bodyPr/>
          <a:lstStyle/>
          <a:p>
            <a:r>
              <a:rPr lang="en-GB" altLang="en-US" sz="2800" dirty="0">
                <a:solidFill>
                  <a:srgbClr val="000000"/>
                </a:solidFill>
                <a:ea typeface="ＭＳ Ｐゴシック" pitchFamily="34" charset="-128"/>
              </a:rPr>
              <a:t>The </a:t>
            </a:r>
            <a:r>
              <a:rPr lang="en-GB" altLang="en-US" sz="2800" b="1" dirty="0">
                <a:solidFill>
                  <a:srgbClr val="000000"/>
                </a:solidFill>
                <a:ea typeface="ＭＳ Ｐゴシック" pitchFamily="34" charset="-128"/>
              </a:rPr>
              <a:t>LOTUS cluster is a far bigger resource</a:t>
            </a:r>
            <a:r>
              <a:rPr lang="en-GB" altLang="en-US" sz="2800" dirty="0">
                <a:solidFill>
                  <a:srgbClr val="000000"/>
                </a:solidFill>
                <a:ea typeface="ＭＳ Ｐゴシック" pitchFamily="34" charset="-128"/>
              </a:rPr>
              <a:t> for running </a:t>
            </a:r>
            <a:r>
              <a:rPr lang="en-GB" altLang="en-US" sz="2800" dirty="0" smtClean="0">
                <a:solidFill>
                  <a:srgbClr val="000000"/>
                </a:solidFill>
                <a:ea typeface="ＭＳ Ｐゴシック" pitchFamily="34" charset="-128"/>
              </a:rPr>
              <a:t>compute intensive jobs than the JASMIN Scientific Analysis Servers</a:t>
            </a:r>
            <a:r>
              <a:rPr lang="en-GB" altLang="en-US" sz="2800" dirty="0" smtClean="0">
                <a:solidFill>
                  <a:srgbClr val="000000"/>
                </a:solidFill>
                <a:ea typeface="ＭＳ Ｐゴシック" pitchFamily="34" charset="-128"/>
              </a:rPr>
              <a:t>.</a:t>
            </a:r>
          </a:p>
          <a:p>
            <a:endParaRPr lang="en-GB" altLang="en-US" sz="1000" dirty="0" smtClean="0">
              <a:solidFill>
                <a:srgbClr val="000000"/>
              </a:solidFill>
              <a:ea typeface="ＭＳ Ｐゴシック" pitchFamily="34" charset="-128"/>
            </a:endParaRPr>
          </a:p>
          <a:p>
            <a:r>
              <a:rPr lang="en-GB" altLang="en-US" sz="2800" dirty="0" smtClean="0">
                <a:solidFill>
                  <a:srgbClr val="000000"/>
                </a:solidFill>
                <a:ea typeface="ＭＳ Ｐゴシック" pitchFamily="34" charset="-128"/>
              </a:rPr>
              <a:t>Having the same software installed on the JASMIN-</a:t>
            </a:r>
            <a:r>
              <a:rPr lang="en-GB" altLang="en-US" sz="2800" dirty="0" err="1" smtClean="0">
                <a:solidFill>
                  <a:srgbClr val="000000"/>
                </a:solidFill>
                <a:ea typeface="ＭＳ Ｐゴシック" pitchFamily="34" charset="-128"/>
              </a:rPr>
              <a:t>Sci</a:t>
            </a:r>
            <a:r>
              <a:rPr lang="en-GB" altLang="en-US" sz="2800" dirty="0" smtClean="0">
                <a:solidFill>
                  <a:srgbClr val="000000"/>
                </a:solidFill>
                <a:ea typeface="ＭＳ Ｐゴシック" pitchFamily="34" charset="-128"/>
              </a:rPr>
              <a:t> machines and LOTUS means you can:</a:t>
            </a:r>
            <a:endParaRPr lang="en-GB" altLang="en-US" sz="2800" dirty="0">
              <a:solidFill>
                <a:srgbClr val="000000"/>
              </a:solidFill>
              <a:ea typeface="ＭＳ Ｐゴシック" pitchFamily="34" charset="-128"/>
            </a:endParaRPr>
          </a:p>
          <a:p>
            <a:pPr marL="971550" lvl="1" indent="-514350">
              <a:buAutoNum type="arabicPeriod"/>
            </a:pPr>
            <a:r>
              <a:rPr lang="en-GB" altLang="en-US" b="1" dirty="0" smtClean="0">
                <a:solidFill>
                  <a:srgbClr val="000000"/>
                </a:solidFill>
                <a:ea typeface="ＭＳ Ｐゴシック" pitchFamily="34" charset="-128"/>
              </a:rPr>
              <a:t>develop </a:t>
            </a:r>
            <a:r>
              <a:rPr lang="en-GB" altLang="en-US" b="1" dirty="0">
                <a:solidFill>
                  <a:srgbClr val="000000"/>
                </a:solidFill>
                <a:ea typeface="ＭＳ Ｐゴシック" pitchFamily="34" charset="-128"/>
              </a:rPr>
              <a:t>code on the generic Analysis </a:t>
            </a:r>
            <a:r>
              <a:rPr lang="en-GB" altLang="en-US" b="1" dirty="0" smtClean="0">
                <a:solidFill>
                  <a:srgbClr val="000000"/>
                </a:solidFill>
                <a:ea typeface="ＭＳ Ｐゴシック" pitchFamily="34" charset="-128"/>
              </a:rPr>
              <a:t>Servers</a:t>
            </a:r>
            <a:endParaRPr lang="en-GB" altLang="en-US" dirty="0">
              <a:solidFill>
                <a:srgbClr val="000000"/>
              </a:solidFill>
              <a:ea typeface="ＭＳ Ｐゴシック" pitchFamily="34" charset="-128"/>
            </a:endParaRPr>
          </a:p>
          <a:p>
            <a:pPr marL="971550" lvl="1" indent="-514350">
              <a:buAutoNum type="arabicPeriod"/>
            </a:pPr>
            <a:r>
              <a:rPr lang="en-GB" altLang="en-US" b="1" dirty="0" smtClean="0">
                <a:solidFill>
                  <a:srgbClr val="000000"/>
                </a:solidFill>
                <a:ea typeface="ＭＳ Ｐゴシック" pitchFamily="34" charset="-128"/>
              </a:rPr>
              <a:t>run </a:t>
            </a:r>
            <a:r>
              <a:rPr lang="en-GB" altLang="en-US" b="1" dirty="0">
                <a:solidFill>
                  <a:srgbClr val="000000"/>
                </a:solidFill>
                <a:ea typeface="ＭＳ Ｐゴシック" pitchFamily="34" charset="-128"/>
              </a:rPr>
              <a:t>in batch mode via LOTUS</a:t>
            </a:r>
            <a:endParaRPr lang="en-GB" altLang="en-US" b="1" dirty="0">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r"/>
            <a:r>
              <a:rPr lang="en-GB" sz="3200" b="1" dirty="0" smtClean="0"/>
              <a:t>What is a batch job?</a:t>
            </a:r>
            <a:endParaRPr lang="en-GB" sz="3200" b="1" dirty="0"/>
          </a:p>
        </p:txBody>
      </p:sp>
      <p:sp>
        <p:nvSpPr>
          <p:cNvPr id="3" name="Content Placeholder 2"/>
          <p:cNvSpPr>
            <a:spLocks noGrp="1"/>
          </p:cNvSpPr>
          <p:nvPr>
            <p:ph idx="1"/>
          </p:nvPr>
        </p:nvSpPr>
        <p:spPr>
          <a:xfrm>
            <a:off x="467544" y="1484784"/>
            <a:ext cx="8229600" cy="4525963"/>
          </a:xfrm>
        </p:spPr>
        <p:txBody>
          <a:bodyPr/>
          <a:lstStyle/>
          <a:p>
            <a:endParaRPr lang="en-GB" dirty="0" smtClean="0"/>
          </a:p>
          <a:p>
            <a:r>
              <a:rPr lang="en-GB" sz="2800" dirty="0" smtClean="0"/>
              <a:t>“Interactive processing” is when </a:t>
            </a:r>
            <a:r>
              <a:rPr lang="en-GB" sz="2800" dirty="0"/>
              <a:t>a user enters individual commands to be processed </a:t>
            </a:r>
            <a:r>
              <a:rPr lang="en-GB" sz="2800" dirty="0" smtClean="0"/>
              <a:t>immediately by the computer</a:t>
            </a:r>
            <a:r>
              <a:rPr lang="en-GB" sz="2800" dirty="0" smtClean="0"/>
              <a:t>.</a:t>
            </a:r>
          </a:p>
          <a:p>
            <a:endParaRPr lang="en-GB" sz="1000" dirty="0"/>
          </a:p>
          <a:p>
            <a:r>
              <a:rPr lang="en-GB" sz="2800" dirty="0" smtClean="0"/>
              <a:t>A “batch job” is a program or a sequence of commands that are executed without user interaction.</a:t>
            </a:r>
          </a:p>
          <a:p>
            <a:endParaRPr lang="en-GB" dirty="0" smtClean="0"/>
          </a:p>
        </p:txBody>
      </p:sp>
    </p:spTree>
    <p:extLst>
      <p:ext uri="{BB962C8B-B14F-4D97-AF65-F5344CB8AC3E}">
        <p14:creationId xmlns:p14="http://schemas.microsoft.com/office/powerpoint/2010/main" val="3851352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850106"/>
          </a:xfrm>
        </p:spPr>
        <p:txBody>
          <a:bodyPr/>
          <a:lstStyle/>
          <a:p>
            <a:pPr algn="r"/>
            <a:r>
              <a:rPr lang="en-GB" altLang="en-US" sz="3200" b="1" dirty="0" smtClean="0">
                <a:solidFill>
                  <a:srgbClr val="000000"/>
                </a:solidFill>
                <a:ea typeface="ＭＳ Ｐゴシック" pitchFamily="34" charset="-128"/>
              </a:rPr>
              <a:t>LOTUS: Job Control</a:t>
            </a:r>
            <a:endParaRPr lang="en-GB" altLang="en-US" sz="3200" b="1" dirty="0" smtClean="0">
              <a:ea typeface="ＭＳ Ｐゴシック" pitchFamily="34" charset="-128"/>
            </a:endParaRPr>
          </a:p>
        </p:txBody>
      </p:sp>
      <p:sp>
        <p:nvSpPr>
          <p:cNvPr id="27651" name="Content Placeholder 2"/>
          <p:cNvSpPr>
            <a:spLocks noGrp="1"/>
          </p:cNvSpPr>
          <p:nvPr>
            <p:ph idx="1"/>
          </p:nvPr>
        </p:nvSpPr>
        <p:spPr>
          <a:xfrm>
            <a:off x="467544" y="1268760"/>
            <a:ext cx="8229600" cy="4997450"/>
          </a:xfrm>
        </p:spPr>
        <p:txBody>
          <a:bodyPr/>
          <a:lstStyle/>
          <a:p>
            <a:pPr>
              <a:buFont typeface="Arial" pitchFamily="34" charset="0"/>
              <a:buNone/>
            </a:pPr>
            <a:r>
              <a:rPr lang="en-GB" altLang="en-US" sz="2800" dirty="0" smtClean="0">
                <a:solidFill>
                  <a:srgbClr val="000000"/>
                </a:solidFill>
                <a:ea typeface="ＭＳ Ｐゴシック" pitchFamily="34" charset="-128"/>
              </a:rPr>
              <a:t>Submitting a job (you must SSH to </a:t>
            </a:r>
            <a:r>
              <a:rPr lang="en-GB" altLang="en-US" sz="2800" b="1" dirty="0" smtClean="0">
                <a:solidFill>
                  <a:srgbClr val="000000"/>
                </a:solidFill>
                <a:ea typeface="ＭＳ Ｐゴシック" pitchFamily="34" charset="-128"/>
              </a:rPr>
              <a:t>lotus.jc.rl.ac.uk</a:t>
            </a:r>
            <a:r>
              <a:rPr lang="en-GB" altLang="en-US" sz="2800" dirty="0" smtClean="0">
                <a:solidFill>
                  <a:srgbClr val="000000"/>
                </a:solidFill>
                <a:ea typeface="ＭＳ Ｐゴシック" pitchFamily="34" charset="-128"/>
              </a:rPr>
              <a:t>):</a:t>
            </a:r>
          </a:p>
          <a:p>
            <a:pPr>
              <a:buFont typeface="Arial" pitchFamily="34" charset="0"/>
              <a:buNone/>
            </a:pPr>
            <a:r>
              <a:rPr lang="en-GB" altLang="en-US"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bsub</a:t>
            </a:r>
            <a:r>
              <a:rPr lang="en-GB" altLang="en-US" sz="2400" dirty="0" smtClean="0">
                <a:solidFill>
                  <a:srgbClr val="000000"/>
                </a:solidFill>
                <a:latin typeface="Arial Rounded MT Bold" pitchFamily="34" charset="0"/>
                <a:ea typeface="ＭＳ Ｐゴシック" pitchFamily="34" charset="-128"/>
              </a:rPr>
              <a:t> [options] &lt;command&gt;</a:t>
            </a:r>
            <a:endParaRPr lang="en-GB" altLang="en-US" dirty="0" smtClean="0">
              <a:solidFill>
                <a:srgbClr val="000000"/>
              </a:solidFill>
              <a:ea typeface="ＭＳ Ｐゴシック" pitchFamily="34" charset="-128"/>
            </a:endParaRPr>
          </a:p>
          <a:p>
            <a:pPr>
              <a:buFont typeface="Arial" pitchFamily="34" charset="0"/>
              <a:buNone/>
            </a:pPr>
            <a:r>
              <a:rPr lang="en-GB" altLang="en-US" sz="2800" dirty="0" smtClean="0">
                <a:solidFill>
                  <a:srgbClr val="000000"/>
                </a:solidFill>
                <a:ea typeface="ＭＳ Ｐゴシック" pitchFamily="34" charset="-128"/>
              </a:rPr>
              <a:t>View the status of jobs:</a:t>
            </a:r>
          </a:p>
          <a:p>
            <a:pPr>
              <a:buFont typeface="Arial" pitchFamily="34" charset="0"/>
              <a:buNone/>
            </a:pPr>
            <a:r>
              <a:rPr lang="en-GB" altLang="en-US" sz="2400"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bjobs</a:t>
            </a:r>
            <a:endParaRPr lang="en-GB" altLang="en-US" sz="2400" dirty="0" smtClean="0">
              <a:solidFill>
                <a:srgbClr val="000000"/>
              </a:solidFill>
              <a:latin typeface="Arial Rounded MT Bold" pitchFamily="34" charset="0"/>
              <a:ea typeface="ＭＳ Ｐゴシック" pitchFamily="34" charset="-128"/>
            </a:endParaRPr>
          </a:p>
          <a:p>
            <a:pPr>
              <a:buFont typeface="Arial" pitchFamily="34" charset="0"/>
              <a:buNone/>
            </a:pPr>
            <a:r>
              <a:rPr lang="en-GB" altLang="en-US" sz="1600" dirty="0" smtClean="0">
                <a:latin typeface="Courier New" pitchFamily="49" charset="0"/>
                <a:ea typeface="ＭＳ Ｐゴシック" pitchFamily="34" charset="-128"/>
                <a:cs typeface="Courier New" pitchFamily="49" charset="0"/>
              </a:rPr>
              <a:t>	JOBID USER STAT QUEUE FROM_HOST EXEC_HOST JOB_NAME SUBMIT_TIME</a:t>
            </a:r>
            <a:br>
              <a:rPr lang="en-GB" altLang="en-US" sz="1600" dirty="0" smtClean="0">
                <a:latin typeface="Courier New" pitchFamily="49" charset="0"/>
                <a:ea typeface="ＭＳ Ｐゴシック" pitchFamily="34" charset="-128"/>
                <a:cs typeface="Courier New" pitchFamily="49" charset="0"/>
              </a:rPr>
            </a:br>
            <a:r>
              <a:rPr lang="en-GB" altLang="en-US" sz="1600" dirty="0" smtClean="0">
                <a:latin typeface="Courier New" pitchFamily="49" charset="0"/>
                <a:ea typeface="ＭＳ Ｐゴシック" pitchFamily="34" charset="-128"/>
                <a:cs typeface="Courier New" pitchFamily="49" charset="0"/>
              </a:rPr>
              <a:t>71880 </a:t>
            </a:r>
            <a:r>
              <a:rPr lang="en-GB" altLang="en-US" sz="1600" dirty="0" err="1" smtClean="0">
                <a:latin typeface="Courier New" pitchFamily="49" charset="0"/>
                <a:ea typeface="ＭＳ Ｐゴシック" pitchFamily="34" charset="-128"/>
                <a:cs typeface="Courier New" pitchFamily="49" charset="0"/>
              </a:rPr>
              <a:t>fred</a:t>
            </a:r>
            <a:r>
              <a:rPr lang="en-GB" altLang="en-US" sz="1600" dirty="0" smtClean="0">
                <a:latin typeface="Courier New" pitchFamily="49" charset="0"/>
                <a:ea typeface="ＭＳ Ｐゴシック" pitchFamily="34" charset="-128"/>
                <a:cs typeface="Courier New" pitchFamily="49" charset="0"/>
              </a:rPr>
              <a:t> PEND lotus </a:t>
            </a:r>
            <a:r>
              <a:rPr lang="en-GB" altLang="en-US" sz="1600" dirty="0" err="1" smtClean="0">
                <a:latin typeface="Courier New" pitchFamily="49" charset="0"/>
                <a:ea typeface="ＭＳ Ｐゴシック" pitchFamily="34" charset="-128"/>
                <a:cs typeface="Courier New" pitchFamily="49" charset="0"/>
              </a:rPr>
              <a:t>lotus.jc.rl</a:t>
            </a:r>
            <a:r>
              <a:rPr lang="en-GB" altLang="en-US" sz="1600" dirty="0" smtClean="0">
                <a:latin typeface="Courier New" pitchFamily="49" charset="0"/>
                <a:ea typeface="ＭＳ Ｐゴシック" pitchFamily="34" charset="-128"/>
                <a:cs typeface="Courier New" pitchFamily="49" charset="0"/>
              </a:rPr>
              <a:t> */hostname Mar 18 16:26</a:t>
            </a:r>
            <a:endParaRPr lang="en-GB" altLang="en-US" sz="1600" dirty="0" smtClean="0">
              <a:solidFill>
                <a:srgbClr val="000000"/>
              </a:solidFill>
              <a:latin typeface="Courier New" pitchFamily="49" charset="0"/>
              <a:ea typeface="ＭＳ Ｐゴシック" pitchFamily="34" charset="-128"/>
              <a:cs typeface="Courier New" pitchFamily="49" charset="0"/>
            </a:endParaRPr>
          </a:p>
          <a:p>
            <a:pPr>
              <a:buFont typeface="Arial" pitchFamily="34" charset="0"/>
              <a:buNone/>
            </a:pPr>
            <a:r>
              <a:rPr lang="en-GB" altLang="en-US" sz="2800" dirty="0" smtClean="0">
                <a:solidFill>
                  <a:srgbClr val="000000"/>
                </a:solidFill>
                <a:ea typeface="ＭＳ Ｐゴシック" pitchFamily="34" charset="-128"/>
              </a:rPr>
              <a:t>Cancel a job with:</a:t>
            </a:r>
          </a:p>
          <a:p>
            <a:pPr>
              <a:buFont typeface="Arial" pitchFamily="34" charset="0"/>
              <a:buNone/>
            </a:pPr>
            <a:r>
              <a:rPr lang="en-GB" altLang="en-US" sz="2400"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bkill</a:t>
            </a:r>
            <a:r>
              <a:rPr lang="en-GB" altLang="en-US" sz="2400" dirty="0" smtClean="0">
                <a:solidFill>
                  <a:srgbClr val="000000"/>
                </a:solidFill>
                <a:latin typeface="Arial Rounded MT Bold" pitchFamily="34" charset="0"/>
                <a:ea typeface="ＭＳ Ｐゴシック" pitchFamily="34" charset="-128"/>
              </a:rPr>
              <a:t> &lt;</a:t>
            </a:r>
            <a:r>
              <a:rPr lang="en-GB" altLang="en-US" sz="2400" dirty="0" err="1" smtClean="0">
                <a:solidFill>
                  <a:srgbClr val="000000"/>
                </a:solidFill>
                <a:latin typeface="Arial Rounded MT Bold" pitchFamily="34" charset="0"/>
                <a:ea typeface="ＭＳ Ｐゴシック" pitchFamily="34" charset="-128"/>
              </a:rPr>
              <a:t>job_id</a:t>
            </a:r>
            <a:r>
              <a:rPr lang="en-GB" altLang="en-US" sz="2400" dirty="0" smtClean="0">
                <a:solidFill>
                  <a:srgbClr val="000000"/>
                </a:solidFill>
                <a:latin typeface="Arial Rounded MT Bold" pitchFamily="34" charset="0"/>
                <a:ea typeface="ＭＳ Ｐゴシック" pitchFamily="34" charset="-128"/>
              </a:rPr>
              <a:t>&gt;</a:t>
            </a:r>
          </a:p>
          <a:p>
            <a:pPr>
              <a:buFont typeface="Arial" pitchFamily="34" charset="0"/>
              <a:buNone/>
            </a:pPr>
            <a:endParaRPr lang="en-GB" altLang="en-US" sz="1200" dirty="0" smtClean="0">
              <a:solidFill>
                <a:srgbClr val="000000"/>
              </a:solidFill>
              <a:latin typeface="Arial Rounded MT Bold" pitchFamily="34" charset="0"/>
              <a:ea typeface="ＭＳ Ｐゴシック" pitchFamily="34" charset="-128"/>
            </a:endParaRPr>
          </a:p>
          <a:p>
            <a:pPr>
              <a:buFont typeface="Arial" pitchFamily="34" charset="0"/>
              <a:buNone/>
            </a:pPr>
            <a:r>
              <a:rPr lang="en-GB" altLang="en-US" sz="2800" dirty="0" smtClean="0">
                <a:solidFill>
                  <a:srgbClr val="000000"/>
                </a:solidFill>
                <a:ea typeface="ＭＳ Ｐゴシック" pitchFamily="34" charset="-128"/>
              </a:rPr>
              <a:t>See details at:</a:t>
            </a:r>
          </a:p>
          <a:p>
            <a:pPr>
              <a:buFont typeface="Arial" pitchFamily="34" charset="0"/>
              <a:buNone/>
            </a:pPr>
            <a:r>
              <a:rPr lang="en-GB" altLang="en-US" sz="2800" b="1" dirty="0" smtClean="0">
                <a:ea typeface="ＭＳ Ｐゴシック" pitchFamily="34" charset="-128"/>
                <a:hlinkClick r:id="rId3"/>
              </a:rPr>
              <a:t>http</a:t>
            </a:r>
            <a:r>
              <a:rPr lang="en-GB" altLang="en-US" sz="2800" b="1" dirty="0" smtClean="0">
                <a:ea typeface="ＭＳ Ｐゴシック" pitchFamily="34" charset="-128"/>
                <a:hlinkClick r:id="rId3"/>
              </a:rPr>
              <a:t>://www.ceda.ac.uk/help/users-guide/lotus/</a:t>
            </a:r>
            <a:endParaRPr lang="en-GB" altLang="en-US" sz="2800" b="1" dirty="0" smtClean="0">
              <a:ea typeface="ＭＳ Ｐゴシック" pitchFamily="34" charset="-128"/>
            </a:endParaRPr>
          </a:p>
          <a:p>
            <a:pPr>
              <a:buFont typeface="Arial" pitchFamily="34" charset="0"/>
              <a:buNone/>
            </a:pPr>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435280" cy="1143000"/>
          </a:xfrm>
        </p:spPr>
        <p:txBody>
          <a:bodyPr/>
          <a:lstStyle/>
          <a:p>
            <a:pPr algn="r"/>
            <a:r>
              <a:rPr lang="en-GB" altLang="en-US" sz="2800" b="1" dirty="0" smtClean="0">
                <a:solidFill>
                  <a:srgbClr val="000000"/>
                </a:solidFill>
              </a:rPr>
              <a:t>Batch job example: </a:t>
            </a:r>
            <a:r>
              <a:rPr lang="en-GB" altLang="en-US" sz="2800" b="1" dirty="0" smtClean="0">
                <a:solidFill>
                  <a:srgbClr val="000000"/>
                </a:solidFill>
              </a:rPr>
              <a:t/>
            </a:r>
            <a:br>
              <a:rPr lang="en-GB" altLang="en-US" sz="2800" b="1" dirty="0" smtClean="0">
                <a:solidFill>
                  <a:srgbClr val="000000"/>
                </a:solidFill>
              </a:rPr>
            </a:br>
            <a:r>
              <a:rPr lang="en-GB" altLang="en-US" sz="2800" b="1" dirty="0" smtClean="0">
                <a:solidFill>
                  <a:srgbClr val="000000"/>
                </a:solidFill>
              </a:rPr>
              <a:t>extract </a:t>
            </a:r>
            <a:r>
              <a:rPr lang="en-GB" altLang="en-US" sz="2800" b="1" dirty="0" smtClean="0">
                <a:solidFill>
                  <a:srgbClr val="000000"/>
                </a:solidFill>
              </a:rPr>
              <a:t>spatial subsets </a:t>
            </a:r>
            <a:r>
              <a:rPr lang="en-GB" altLang="en-US" sz="2800" b="1" dirty="0" smtClean="0">
                <a:solidFill>
                  <a:srgbClr val="000000"/>
                </a:solidFill>
              </a:rPr>
              <a:t>from CMIP5 </a:t>
            </a:r>
            <a:r>
              <a:rPr lang="en-GB" altLang="en-US" sz="2800" b="1" dirty="0" smtClean="0">
                <a:solidFill>
                  <a:srgbClr val="000000"/>
                </a:solidFill>
              </a:rPr>
              <a:t>experiments (1)</a:t>
            </a:r>
            <a:endParaRPr lang="en-GB" altLang="en-US" sz="2800" b="1" dirty="0" smtClean="0"/>
          </a:p>
        </p:txBody>
      </p:sp>
      <p:sp>
        <p:nvSpPr>
          <p:cNvPr id="3" name="Content Placeholder 2"/>
          <p:cNvSpPr>
            <a:spLocks noGrp="1"/>
          </p:cNvSpPr>
          <p:nvPr>
            <p:ph idx="1"/>
          </p:nvPr>
        </p:nvSpPr>
        <p:spPr>
          <a:xfrm>
            <a:off x="457200" y="1268760"/>
            <a:ext cx="8291264" cy="4824536"/>
          </a:xfrm>
        </p:spPr>
        <p:txBody>
          <a:bodyPr/>
          <a:lstStyle/>
          <a:p>
            <a:pPr>
              <a:buFont typeface="Arial" pitchFamily="34" charset="0"/>
              <a:buNone/>
              <a:defRPr/>
            </a:pPr>
            <a:endParaRPr lang="en-GB" sz="1050" dirty="0" smtClean="0"/>
          </a:p>
          <a:p>
            <a:pPr>
              <a:buFont typeface="Arial" pitchFamily="34" charset="0"/>
              <a:buNone/>
              <a:defRPr/>
            </a:pPr>
            <a:r>
              <a:rPr lang="en-GB" sz="2800" b="1" dirty="0" smtClean="0"/>
              <a:t>Processing requirement:</a:t>
            </a:r>
          </a:p>
          <a:p>
            <a:pPr>
              <a:buFont typeface="Arial" pitchFamily="34" charset="0"/>
              <a:buNone/>
              <a:defRPr/>
            </a:pPr>
            <a:endParaRPr lang="en-GB" sz="1200" b="1" dirty="0" smtClean="0"/>
          </a:p>
          <a:p>
            <a:pPr marL="0" indent="0">
              <a:buNone/>
              <a:defRPr/>
            </a:pPr>
            <a:r>
              <a:rPr lang="en-GB" sz="2800" dirty="0" smtClean="0"/>
              <a:t>For each model:</a:t>
            </a:r>
          </a:p>
          <a:p>
            <a:pPr marL="457200" lvl="1" indent="0">
              <a:buNone/>
              <a:defRPr/>
            </a:pPr>
            <a:r>
              <a:rPr lang="en-GB" dirty="0" smtClean="0"/>
              <a:t>For each variable (</a:t>
            </a:r>
            <a:r>
              <a:rPr lang="en-GB" dirty="0" err="1" smtClean="0"/>
              <a:t>hus</a:t>
            </a:r>
            <a:r>
              <a:rPr lang="en-GB" dirty="0" smtClean="0"/>
              <a:t>, </a:t>
            </a:r>
            <a:r>
              <a:rPr lang="en-GB" dirty="0" err="1" smtClean="0"/>
              <a:t>ps</a:t>
            </a:r>
            <a:r>
              <a:rPr lang="en-GB" dirty="0" smtClean="0"/>
              <a:t>, </a:t>
            </a:r>
            <a:r>
              <a:rPr lang="en-GB" dirty="0" err="1" smtClean="0"/>
              <a:t>ta</a:t>
            </a:r>
            <a:r>
              <a:rPr lang="en-GB" dirty="0" smtClean="0"/>
              <a:t>, </a:t>
            </a:r>
            <a:r>
              <a:rPr lang="en-GB" dirty="0" err="1" smtClean="0"/>
              <a:t>ua</a:t>
            </a:r>
            <a:r>
              <a:rPr lang="en-GB" dirty="0" smtClean="0"/>
              <a:t> &amp; </a:t>
            </a:r>
            <a:r>
              <a:rPr lang="en-GB" dirty="0" err="1" smtClean="0"/>
              <a:t>va</a:t>
            </a:r>
            <a:r>
              <a:rPr lang="en-GB" dirty="0" smtClean="0"/>
              <a:t>):</a:t>
            </a:r>
          </a:p>
          <a:p>
            <a:pPr lvl="2">
              <a:buFont typeface="Arial" pitchFamily="34" charset="0"/>
              <a:buChar char="•"/>
              <a:defRPr/>
            </a:pPr>
            <a:r>
              <a:rPr lang="en-GB" sz="2800" dirty="0" smtClean="0"/>
              <a:t>Extract a spatial subset </a:t>
            </a:r>
          </a:p>
          <a:p>
            <a:pPr marL="914400" lvl="2" indent="0">
              <a:buNone/>
              <a:defRPr/>
            </a:pPr>
            <a:r>
              <a:rPr lang="en-GB" dirty="0" smtClean="0"/>
              <a:t>(80° to 140° Longitude; -30° to 40° Latitude)</a:t>
            </a:r>
          </a:p>
          <a:p>
            <a:pPr lvl="2">
              <a:buFont typeface="Arial" pitchFamily="34" charset="0"/>
              <a:buChar char="•"/>
              <a:defRPr/>
            </a:pPr>
            <a:r>
              <a:rPr lang="en-GB" sz="2800" dirty="0" smtClean="0"/>
              <a:t>Where:</a:t>
            </a:r>
          </a:p>
          <a:p>
            <a:pPr lvl="3">
              <a:buFont typeface="Arial" pitchFamily="34" charset="0"/>
              <a:buChar char="–"/>
              <a:defRPr/>
            </a:pPr>
            <a:r>
              <a:rPr lang="en-GB" sz="2400" dirty="0" smtClean="0"/>
              <a:t>Frequency: 6hr</a:t>
            </a:r>
          </a:p>
          <a:p>
            <a:pPr lvl="3">
              <a:buFont typeface="Arial" pitchFamily="34" charset="0"/>
              <a:buChar char="–"/>
              <a:defRPr/>
            </a:pPr>
            <a:r>
              <a:rPr lang="en-GB" sz="2400" dirty="0" smtClean="0"/>
              <a:t>Realm: atmosphere</a:t>
            </a:r>
          </a:p>
          <a:p>
            <a:pPr lvl="3">
              <a:buFont typeface="Arial" pitchFamily="34" charset="0"/>
              <a:buChar char="–"/>
              <a:defRPr/>
            </a:pPr>
            <a:r>
              <a:rPr lang="en-GB" sz="2400" dirty="0" smtClean="0"/>
              <a:t>Ensemble: r1i1p1</a:t>
            </a:r>
          </a:p>
        </p:txBody>
      </p:sp>
    </p:spTree>
    <p:extLst>
      <p:ext uri="{BB962C8B-B14F-4D97-AF65-F5344CB8AC3E}">
        <p14:creationId xmlns:p14="http://schemas.microsoft.com/office/powerpoint/2010/main" val="2489488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r"/>
            <a:r>
              <a:rPr lang="en-GB" altLang="en-US" sz="2800" b="1" dirty="0" smtClean="0">
                <a:solidFill>
                  <a:srgbClr val="000000"/>
                </a:solidFill>
              </a:rPr>
              <a:t>Batch job example: </a:t>
            </a:r>
            <a:r>
              <a:rPr lang="en-GB" altLang="en-US" sz="2800" b="1" dirty="0" smtClean="0">
                <a:solidFill>
                  <a:srgbClr val="000000"/>
                </a:solidFill>
              </a:rPr>
              <a:t/>
            </a:r>
            <a:br>
              <a:rPr lang="en-GB" altLang="en-US" sz="2800" b="1" dirty="0" smtClean="0">
                <a:solidFill>
                  <a:srgbClr val="000000"/>
                </a:solidFill>
              </a:rPr>
            </a:br>
            <a:r>
              <a:rPr lang="en-GB" altLang="en-US" sz="2800" b="1" dirty="0" smtClean="0">
                <a:solidFill>
                  <a:srgbClr val="000000"/>
                </a:solidFill>
              </a:rPr>
              <a:t>extract </a:t>
            </a:r>
            <a:r>
              <a:rPr lang="en-GB" altLang="en-US" sz="2800" b="1" dirty="0" smtClean="0">
                <a:solidFill>
                  <a:srgbClr val="000000"/>
                </a:solidFill>
              </a:rPr>
              <a:t>spatial subsets from CMIP5 experiments (2)</a:t>
            </a:r>
            <a:endParaRPr lang="en-GB" altLang="en-US" sz="2800" b="1" dirty="0" smtClean="0"/>
          </a:p>
        </p:txBody>
      </p:sp>
      <p:sp>
        <p:nvSpPr>
          <p:cNvPr id="39939" name="Content Placeholder 2"/>
          <p:cNvSpPr>
            <a:spLocks noGrp="1"/>
          </p:cNvSpPr>
          <p:nvPr>
            <p:ph idx="1"/>
          </p:nvPr>
        </p:nvSpPr>
        <p:spPr>
          <a:xfrm>
            <a:off x="457200" y="1453164"/>
            <a:ext cx="8229600" cy="4712139"/>
          </a:xfrm>
        </p:spPr>
        <p:txBody>
          <a:bodyPr/>
          <a:lstStyle/>
          <a:p>
            <a:pPr>
              <a:buFont typeface="Arial" charset="0"/>
              <a:buNone/>
            </a:pPr>
            <a:r>
              <a:rPr lang="en-GB" altLang="en-US" sz="2800" b="1" dirty="0" smtClean="0"/>
              <a:t>Basic (Sequential) Implementation:</a:t>
            </a:r>
          </a:p>
          <a:p>
            <a:pPr>
              <a:buFont typeface="Arial" charset="0"/>
              <a:buNone/>
            </a:pPr>
            <a:r>
              <a:rPr lang="en-GB" altLang="en-US" sz="2400" b="1" dirty="0" smtClean="0"/>
              <a:t>Script 1 (bash):</a:t>
            </a:r>
          </a:p>
          <a:p>
            <a:r>
              <a:rPr lang="en-GB" altLang="en-US" sz="2400" dirty="0" smtClean="0"/>
              <a:t>For each variable (</a:t>
            </a:r>
            <a:r>
              <a:rPr lang="en-GB" altLang="en-US" sz="2400" dirty="0" err="1" smtClean="0"/>
              <a:t>hus</a:t>
            </a:r>
            <a:r>
              <a:rPr lang="en-GB" altLang="en-US" sz="2400" dirty="0" smtClean="0"/>
              <a:t>, </a:t>
            </a:r>
            <a:r>
              <a:rPr lang="en-GB" altLang="en-US" sz="2400" dirty="0" err="1" smtClean="0"/>
              <a:t>ps</a:t>
            </a:r>
            <a:r>
              <a:rPr lang="en-GB" altLang="en-US" sz="2400" dirty="0" smtClean="0"/>
              <a:t>, ta, </a:t>
            </a:r>
            <a:r>
              <a:rPr lang="en-GB" altLang="en-US" sz="2400" dirty="0" err="1" smtClean="0"/>
              <a:t>ua</a:t>
            </a:r>
            <a:r>
              <a:rPr lang="en-GB" altLang="en-US" sz="2400" dirty="0" smtClean="0"/>
              <a:t> &amp; </a:t>
            </a:r>
            <a:r>
              <a:rPr lang="en-GB" altLang="en-US" sz="2400" dirty="0" err="1" smtClean="0"/>
              <a:t>va</a:t>
            </a:r>
            <a:r>
              <a:rPr lang="en-GB" altLang="en-US" sz="2400" dirty="0" smtClean="0"/>
              <a:t>):</a:t>
            </a:r>
          </a:p>
          <a:p>
            <a:pPr lvl="1"/>
            <a:r>
              <a:rPr lang="en-GB" altLang="en-US" sz="2400" dirty="0" smtClean="0"/>
              <a:t>Make output directory</a:t>
            </a:r>
          </a:p>
          <a:p>
            <a:pPr lvl="1"/>
            <a:r>
              <a:rPr lang="en-GB" altLang="en-US" sz="2400" dirty="0" smtClean="0"/>
              <a:t>Find all relevant input NetCDF files</a:t>
            </a:r>
          </a:p>
          <a:p>
            <a:pPr lvl="1"/>
            <a:r>
              <a:rPr lang="en-GB" altLang="en-US" sz="2400" dirty="0"/>
              <a:t>Loop through list of </a:t>
            </a:r>
            <a:r>
              <a:rPr lang="en-GB" altLang="en-US" sz="2400" dirty="0" smtClean="0"/>
              <a:t>input files and  </a:t>
            </a:r>
            <a:r>
              <a:rPr lang="en-GB" altLang="en-US" sz="2400" dirty="0"/>
              <a:t>for each one c</a:t>
            </a:r>
            <a:r>
              <a:rPr lang="en-GB" altLang="en-US" sz="2400" dirty="0" smtClean="0"/>
              <a:t>all Python script</a:t>
            </a:r>
          </a:p>
          <a:p>
            <a:pPr>
              <a:buFont typeface="Arial" charset="0"/>
              <a:buNone/>
            </a:pPr>
            <a:r>
              <a:rPr lang="en-GB" altLang="en-US" sz="2400" b="1" dirty="0" smtClean="0"/>
              <a:t>Script 2 (Python):</a:t>
            </a:r>
          </a:p>
          <a:p>
            <a:pPr lvl="1"/>
            <a:r>
              <a:rPr lang="en-GB" altLang="en-US" sz="2400" dirty="0" smtClean="0"/>
              <a:t>Read input file; extract spatial subset for variable; write output file.</a:t>
            </a:r>
          </a:p>
          <a:p>
            <a:pPr lvl="1"/>
            <a:r>
              <a:rPr lang="en-GB" altLang="en-US" sz="2400" dirty="0" smtClean="0"/>
              <a:t>Main code used: </a:t>
            </a:r>
            <a:r>
              <a:rPr lang="en-GB" altLang="en-US" sz="2400" dirty="0" err="1" smtClean="0"/>
              <a:t>cf</a:t>
            </a:r>
            <a:r>
              <a:rPr lang="en-GB" altLang="en-US" sz="2400" dirty="0" smtClean="0"/>
              <a:t>-python library</a:t>
            </a:r>
          </a:p>
        </p:txBody>
      </p:sp>
      <p:grpSp>
        <p:nvGrpSpPr>
          <p:cNvPr id="2" name="Group 1"/>
          <p:cNvGrpSpPr/>
          <p:nvPr/>
        </p:nvGrpSpPr>
        <p:grpSpPr>
          <a:xfrm>
            <a:off x="323528" y="4304525"/>
            <a:ext cx="8631559" cy="2143587"/>
            <a:chOff x="-133672" y="5678432"/>
            <a:chExt cx="8631559" cy="2143587"/>
          </a:xfrm>
        </p:grpSpPr>
        <p:sp>
          <p:nvSpPr>
            <p:cNvPr id="4" name="Rectangle 3"/>
            <p:cNvSpPr/>
            <p:nvPr/>
          </p:nvSpPr>
          <p:spPr>
            <a:xfrm>
              <a:off x="-133672" y="5883027"/>
              <a:ext cx="8631559" cy="193899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defRPr/>
              </a:pPr>
              <a:r>
                <a:rPr lang="en-GB" sz="2400" b="1" dirty="0">
                  <a:latin typeface="Arial Unicode MS" pitchFamily="34" charset="-128"/>
                  <a:ea typeface="Arial Unicode MS" pitchFamily="34" charset="-128"/>
                  <a:cs typeface="Arial Unicode MS" pitchFamily="34" charset="-128"/>
                </a:rPr>
                <a:t>import </a:t>
              </a:r>
              <a:r>
                <a:rPr lang="en-GB" sz="2400" b="1" dirty="0" err="1">
                  <a:latin typeface="Arial Unicode MS" pitchFamily="34" charset="-128"/>
                  <a:ea typeface="Arial Unicode MS" pitchFamily="34" charset="-128"/>
                  <a:cs typeface="Arial Unicode MS" pitchFamily="34" charset="-128"/>
                </a:rPr>
                <a:t>cf</a:t>
              </a:r>
              <a:endParaRPr lang="en-GB" sz="2400" b="1" dirty="0">
                <a:latin typeface="Arial Unicode MS" pitchFamily="34" charset="-128"/>
                <a:ea typeface="Arial Unicode MS" pitchFamily="34" charset="-128"/>
                <a:cs typeface="Arial Unicode MS" pitchFamily="34" charset="-128"/>
              </a:endParaRPr>
            </a:p>
            <a:p>
              <a:pPr>
                <a:defRPr/>
              </a:pPr>
              <a:r>
                <a:rPr lang="en-GB" sz="2400" b="1" dirty="0">
                  <a:latin typeface="Arial Unicode MS" pitchFamily="34" charset="-128"/>
                  <a:ea typeface="Arial Unicode MS" pitchFamily="34" charset="-128"/>
                  <a:cs typeface="Arial Unicode MS" pitchFamily="34" charset="-128"/>
                </a:rPr>
                <a:t>f = </a:t>
              </a:r>
              <a:r>
                <a:rPr lang="en-GB" sz="2400" b="1" dirty="0" err="1">
                  <a:latin typeface="Arial Unicode MS" pitchFamily="34" charset="-128"/>
                  <a:ea typeface="Arial Unicode MS" pitchFamily="34" charset="-128"/>
                  <a:cs typeface="Arial Unicode MS" pitchFamily="34" charset="-128"/>
                </a:rPr>
                <a:t>cf.read</a:t>
              </a:r>
              <a:r>
                <a:rPr lang="en-GB" sz="2400" b="1" dirty="0">
                  <a:latin typeface="Arial Unicode MS" pitchFamily="34" charset="-128"/>
                  <a:ea typeface="Arial Unicode MS" pitchFamily="34" charset="-128"/>
                  <a:cs typeface="Arial Unicode MS" pitchFamily="34" charset="-128"/>
                </a:rPr>
                <a:t>(</a:t>
              </a:r>
              <a:r>
                <a:rPr lang="en-GB" sz="2400" b="1" dirty="0" err="1">
                  <a:latin typeface="Arial Unicode MS" pitchFamily="34" charset="-128"/>
                  <a:ea typeface="Arial Unicode MS" pitchFamily="34" charset="-128"/>
                  <a:cs typeface="Arial Unicode MS" pitchFamily="34" charset="-128"/>
                </a:rPr>
                <a:t>infile</a:t>
              </a:r>
              <a:r>
                <a:rPr lang="en-GB" sz="2400" b="1" dirty="0">
                  <a:latin typeface="Arial Unicode MS" pitchFamily="34" charset="-128"/>
                  <a:ea typeface="Arial Unicode MS" pitchFamily="34" charset="-128"/>
                  <a:cs typeface="Arial Unicode MS" pitchFamily="34" charset="-128"/>
                </a:rPr>
                <a:t>)</a:t>
              </a:r>
            </a:p>
            <a:p>
              <a:pPr>
                <a:defRPr/>
              </a:pPr>
              <a:r>
                <a:rPr lang="en-GB" sz="2400" b="1" dirty="0">
                  <a:latin typeface="Arial Unicode MS" pitchFamily="34" charset="-128"/>
                  <a:ea typeface="Arial Unicode MS" pitchFamily="34" charset="-128"/>
                  <a:cs typeface="Arial Unicode MS" pitchFamily="34" charset="-128"/>
                </a:rPr>
                <a:t>subset = f[2].subspace(latitude=</a:t>
              </a:r>
              <a:r>
                <a:rPr lang="en-GB" sz="2400" b="1" dirty="0" err="1">
                  <a:latin typeface="Arial Unicode MS" pitchFamily="34" charset="-128"/>
                  <a:ea typeface="Arial Unicode MS" pitchFamily="34" charset="-128"/>
                  <a:cs typeface="Arial Unicode MS" pitchFamily="34" charset="-128"/>
                </a:rPr>
                <a:t>cf.wi</a:t>
              </a:r>
              <a:r>
                <a:rPr lang="en-GB" sz="2400" b="1" dirty="0">
                  <a:latin typeface="Arial Unicode MS" pitchFamily="34" charset="-128"/>
                  <a:ea typeface="Arial Unicode MS" pitchFamily="34" charset="-128"/>
                  <a:cs typeface="Arial Unicode MS" pitchFamily="34" charset="-128"/>
                </a:rPr>
                <a:t>(</a:t>
              </a:r>
              <a:r>
                <a:rPr lang="en-GB" sz="2400" b="1" dirty="0" err="1">
                  <a:latin typeface="Arial Unicode MS" pitchFamily="34" charset="-128"/>
                  <a:ea typeface="Arial Unicode MS" pitchFamily="34" charset="-128"/>
                  <a:cs typeface="Arial Unicode MS" pitchFamily="34" charset="-128"/>
                </a:rPr>
                <a:t>bb.south</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bb.north</a:t>
              </a:r>
              <a:r>
                <a:rPr lang="en-GB" sz="2400" b="1" dirty="0">
                  <a:latin typeface="Arial Unicode MS" pitchFamily="34" charset="-128"/>
                  <a:ea typeface="Arial Unicode MS" pitchFamily="34" charset="-128"/>
                  <a:cs typeface="Arial Unicode MS" pitchFamily="34" charset="-128"/>
                </a:rPr>
                <a:t>), longitude=</a:t>
              </a:r>
              <a:r>
                <a:rPr lang="en-GB" sz="2400" b="1" dirty="0" err="1">
                  <a:latin typeface="Arial Unicode MS" pitchFamily="34" charset="-128"/>
                  <a:ea typeface="Arial Unicode MS" pitchFamily="34" charset="-128"/>
                  <a:cs typeface="Arial Unicode MS" pitchFamily="34" charset="-128"/>
                </a:rPr>
                <a:t>cf.wi</a:t>
              </a:r>
              <a:r>
                <a:rPr lang="en-GB" sz="2400" b="1" dirty="0">
                  <a:latin typeface="Arial Unicode MS" pitchFamily="34" charset="-128"/>
                  <a:ea typeface="Arial Unicode MS" pitchFamily="34" charset="-128"/>
                  <a:cs typeface="Arial Unicode MS" pitchFamily="34" charset="-128"/>
                </a:rPr>
                <a:t>(</a:t>
              </a:r>
              <a:r>
                <a:rPr lang="en-GB" sz="2400" b="1" dirty="0" err="1">
                  <a:latin typeface="Arial Unicode MS" pitchFamily="34" charset="-128"/>
                  <a:ea typeface="Arial Unicode MS" pitchFamily="34" charset="-128"/>
                  <a:cs typeface="Arial Unicode MS" pitchFamily="34" charset="-128"/>
                </a:rPr>
                <a:t>bb.west</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bb.east</a:t>
              </a:r>
              <a:r>
                <a:rPr lang="en-GB" sz="2400" b="1" dirty="0">
                  <a:latin typeface="Arial Unicode MS" pitchFamily="34" charset="-128"/>
                  <a:ea typeface="Arial Unicode MS" pitchFamily="34" charset="-128"/>
                  <a:cs typeface="Arial Unicode MS" pitchFamily="34" charset="-128"/>
                </a:rPr>
                <a:t>))</a:t>
              </a:r>
            </a:p>
            <a:p>
              <a:pPr>
                <a:defRPr/>
              </a:pPr>
              <a:r>
                <a:rPr lang="en-GB" sz="2400" b="1" dirty="0" err="1">
                  <a:latin typeface="Arial Unicode MS" pitchFamily="34" charset="-128"/>
                  <a:ea typeface="Arial Unicode MS" pitchFamily="34" charset="-128"/>
                  <a:cs typeface="Arial Unicode MS" pitchFamily="34" charset="-128"/>
                </a:rPr>
                <a:t>cf.write</a:t>
              </a:r>
              <a:r>
                <a:rPr lang="en-GB" sz="2400" b="1" dirty="0">
                  <a:latin typeface="Arial Unicode MS" pitchFamily="34" charset="-128"/>
                  <a:ea typeface="Arial Unicode MS" pitchFamily="34" charset="-128"/>
                  <a:cs typeface="Arial Unicode MS" pitchFamily="34" charset="-128"/>
                </a:rPr>
                <a:t>(subset, </a:t>
              </a:r>
              <a:r>
                <a:rPr lang="en-GB" sz="2400" b="1" dirty="0" err="1">
                  <a:latin typeface="Arial Unicode MS" pitchFamily="34" charset="-128"/>
                  <a:ea typeface="Arial Unicode MS" pitchFamily="34" charset="-128"/>
                  <a:cs typeface="Arial Unicode MS" pitchFamily="34" charset="-128"/>
                </a:rPr>
                <a:t>outfile</a:t>
              </a:r>
              <a:r>
                <a:rPr lang="en-GB" sz="2400" b="1" dirty="0">
                  <a:latin typeface="Arial Unicode MS" pitchFamily="34" charset="-128"/>
                  <a:ea typeface="Arial Unicode MS" pitchFamily="34" charset="-128"/>
                  <a:cs typeface="Arial Unicode MS" pitchFamily="34" charset="-128"/>
                </a:rPr>
                <a:t>)</a:t>
              </a:r>
            </a:p>
          </p:txBody>
        </p:sp>
        <p:sp>
          <p:nvSpPr>
            <p:cNvPr id="5" name="Rectangle 4"/>
            <p:cNvSpPr/>
            <p:nvPr/>
          </p:nvSpPr>
          <p:spPr>
            <a:xfrm>
              <a:off x="4294162" y="5678432"/>
              <a:ext cx="4175125" cy="33813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GB" sz="1600" i="1" dirty="0">
                  <a:latin typeface="Arial" pitchFamily="34" charset="0"/>
                  <a:ea typeface="Arial Unicode MS" pitchFamily="34" charset="-128"/>
                  <a:cs typeface="Arial" pitchFamily="34" charset="0"/>
                </a:rPr>
                <a:t>Extract from:   </a:t>
              </a:r>
              <a:r>
                <a:rPr lang="en-GB" sz="1600" b="1" dirty="0">
                  <a:latin typeface="Arial" pitchFamily="34" charset="0"/>
                  <a:ea typeface="Arial Unicode MS" pitchFamily="34" charset="-128"/>
                  <a:cs typeface="Arial" pitchFamily="34" charset="0"/>
                </a:rPr>
                <a:t>extract_cmip5_subset.py</a:t>
              </a:r>
            </a:p>
          </p:txBody>
        </p:sp>
      </p:grpSp>
    </p:spTree>
    <p:extLst>
      <p:ext uri="{BB962C8B-B14F-4D97-AF65-F5344CB8AC3E}">
        <p14:creationId xmlns:p14="http://schemas.microsoft.com/office/powerpoint/2010/main" val="343948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4875" y="260648"/>
            <a:ext cx="8229600" cy="1143000"/>
          </a:xfrm>
        </p:spPr>
        <p:txBody>
          <a:bodyPr/>
          <a:lstStyle/>
          <a:p>
            <a:pPr algn="r"/>
            <a:r>
              <a:rPr lang="en-GB" altLang="en-US" sz="2800" b="1" dirty="0" smtClean="0">
                <a:solidFill>
                  <a:srgbClr val="000000"/>
                </a:solidFill>
              </a:rPr>
              <a:t>Batch job </a:t>
            </a:r>
            <a:r>
              <a:rPr lang="en-GB" altLang="en-US" sz="2800" b="1" dirty="0" smtClean="0">
                <a:solidFill>
                  <a:srgbClr val="000000"/>
                </a:solidFill>
              </a:rPr>
              <a:t>example:</a:t>
            </a:r>
            <a:br>
              <a:rPr lang="en-GB" altLang="en-US" sz="2800" b="1" dirty="0" smtClean="0">
                <a:solidFill>
                  <a:srgbClr val="000000"/>
                </a:solidFill>
              </a:rPr>
            </a:br>
            <a:r>
              <a:rPr lang="en-GB" altLang="en-US" sz="2800" b="1" dirty="0" smtClean="0">
                <a:solidFill>
                  <a:srgbClr val="000000"/>
                </a:solidFill>
              </a:rPr>
              <a:t>extract </a:t>
            </a:r>
            <a:r>
              <a:rPr lang="en-GB" altLang="en-US" sz="2800" b="1" dirty="0" smtClean="0">
                <a:solidFill>
                  <a:srgbClr val="000000"/>
                </a:solidFill>
              </a:rPr>
              <a:t>spatial subsets from CMIP5 experiments (3)</a:t>
            </a:r>
            <a:endParaRPr lang="en-GB" altLang="en-US" sz="2800" b="1" dirty="0" smtClean="0"/>
          </a:p>
        </p:txBody>
      </p:sp>
      <p:sp>
        <p:nvSpPr>
          <p:cNvPr id="40963" name="Content Placeholder 2"/>
          <p:cNvSpPr>
            <a:spLocks noGrp="1"/>
          </p:cNvSpPr>
          <p:nvPr>
            <p:ph idx="1"/>
          </p:nvPr>
        </p:nvSpPr>
        <p:spPr>
          <a:xfrm>
            <a:off x="514240" y="1628800"/>
            <a:ext cx="8229600" cy="4789537"/>
          </a:xfrm>
        </p:spPr>
        <p:txBody>
          <a:bodyPr/>
          <a:lstStyle/>
          <a:p>
            <a:pPr>
              <a:buFont typeface="Arial" charset="0"/>
              <a:buNone/>
            </a:pPr>
            <a:r>
              <a:rPr lang="en-GB" altLang="en-US" sz="2800" b="1" dirty="0" smtClean="0"/>
              <a:t>Parallel Implementation using LOTUS:</a:t>
            </a:r>
          </a:p>
          <a:p>
            <a:pPr>
              <a:buFont typeface="Arial" charset="0"/>
              <a:buNone/>
            </a:pPr>
            <a:r>
              <a:rPr lang="en-GB" altLang="en-US" sz="2800" b="1" dirty="0" smtClean="0"/>
              <a:t>Script 1 (bash):</a:t>
            </a:r>
          </a:p>
          <a:p>
            <a:r>
              <a:rPr lang="en-GB" altLang="en-US" sz="2400" dirty="0" smtClean="0"/>
              <a:t>For each variable (</a:t>
            </a:r>
            <a:r>
              <a:rPr lang="en-GB" altLang="en-US" sz="2400" dirty="0" err="1" smtClean="0"/>
              <a:t>hus</a:t>
            </a:r>
            <a:r>
              <a:rPr lang="en-GB" altLang="en-US" sz="2400" dirty="0" smtClean="0"/>
              <a:t>, </a:t>
            </a:r>
            <a:r>
              <a:rPr lang="en-GB" altLang="en-US" sz="2400" dirty="0" err="1" smtClean="0"/>
              <a:t>ps</a:t>
            </a:r>
            <a:r>
              <a:rPr lang="en-GB" altLang="en-US" sz="2400" dirty="0" smtClean="0"/>
              <a:t>, ta, </a:t>
            </a:r>
            <a:r>
              <a:rPr lang="en-GB" altLang="en-US" sz="2400" dirty="0" err="1" smtClean="0"/>
              <a:t>ua</a:t>
            </a:r>
            <a:r>
              <a:rPr lang="en-GB" altLang="en-US" sz="2400" dirty="0" smtClean="0"/>
              <a:t> &amp; </a:t>
            </a:r>
            <a:r>
              <a:rPr lang="en-GB" altLang="en-US" sz="2400" dirty="0" err="1" smtClean="0"/>
              <a:t>va</a:t>
            </a:r>
            <a:r>
              <a:rPr lang="en-GB" altLang="en-US" sz="2400" dirty="0" smtClean="0"/>
              <a:t>):</a:t>
            </a:r>
          </a:p>
          <a:p>
            <a:pPr lvl="1"/>
            <a:r>
              <a:rPr lang="en-GB" altLang="en-US" sz="2400" dirty="0" smtClean="0"/>
              <a:t>Make output directory</a:t>
            </a:r>
          </a:p>
          <a:p>
            <a:pPr lvl="1"/>
            <a:r>
              <a:rPr lang="en-GB" altLang="en-US" sz="2400" dirty="0" smtClean="0"/>
              <a:t>Find all relevant input NetCDF files</a:t>
            </a:r>
          </a:p>
          <a:p>
            <a:pPr lvl="1"/>
            <a:r>
              <a:rPr lang="en-GB" altLang="en-US" sz="2400" dirty="0" smtClean="0"/>
              <a:t>Loop through list of files and for each one submit a batch job to LOTUS to call the Python script using </a:t>
            </a:r>
            <a:r>
              <a:rPr lang="en-GB" altLang="en-US" sz="2400" b="1" dirty="0" err="1" smtClean="0">
                <a:solidFill>
                  <a:srgbClr val="FF0000"/>
                </a:solidFill>
              </a:rPr>
              <a:t>bsub</a:t>
            </a:r>
            <a:endParaRPr lang="en-GB" altLang="en-US" sz="2400" dirty="0" smtClean="0"/>
          </a:p>
          <a:p>
            <a:pPr lvl="1">
              <a:buFont typeface="Arial" charset="0"/>
              <a:buNone/>
            </a:pPr>
            <a:endParaRPr lang="en-GB" altLang="en-US" sz="600" dirty="0" smtClean="0"/>
          </a:p>
          <a:p>
            <a:pPr lvl="1">
              <a:buFont typeface="Arial" charset="0"/>
              <a:buNone/>
            </a:pPr>
            <a:endParaRPr lang="en-GB" altLang="en-US" sz="1600" dirty="0" smtClean="0"/>
          </a:p>
          <a:p>
            <a:pPr>
              <a:buFont typeface="Arial" charset="0"/>
              <a:buNone/>
            </a:pPr>
            <a:endParaRPr lang="en-GB" altLang="en-US" sz="300" b="1" dirty="0" smtClean="0"/>
          </a:p>
        </p:txBody>
      </p:sp>
      <p:sp>
        <p:nvSpPr>
          <p:cNvPr id="6" name="Rectangle 5"/>
          <p:cNvSpPr/>
          <p:nvPr/>
        </p:nvSpPr>
        <p:spPr>
          <a:xfrm>
            <a:off x="255477" y="4941168"/>
            <a:ext cx="8747125" cy="83099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GB" sz="2400" b="1" dirty="0" err="1">
                <a:latin typeface="Arial Unicode MS" pitchFamily="34" charset="-128"/>
                <a:ea typeface="Arial Unicode MS" pitchFamily="34" charset="-128"/>
                <a:cs typeface="Arial Unicode MS" pitchFamily="34" charset="-128"/>
              </a:rPr>
              <a:t>bsub</a:t>
            </a:r>
            <a:r>
              <a:rPr lang="en-GB" sz="2400" b="1" dirty="0">
                <a:latin typeface="Arial Unicode MS" pitchFamily="34" charset="-128"/>
                <a:ea typeface="Arial Unicode MS" pitchFamily="34" charset="-128"/>
                <a:cs typeface="Arial Unicode MS" pitchFamily="34" charset="-128"/>
              </a:rPr>
              <a:t> -q </a:t>
            </a:r>
            <a:r>
              <a:rPr lang="en-GB" sz="2400" b="1" dirty="0" smtClean="0">
                <a:latin typeface="Arial Unicode MS" pitchFamily="34" charset="-128"/>
                <a:ea typeface="Arial Unicode MS" pitchFamily="34" charset="-128"/>
                <a:cs typeface="Arial Unicode MS" pitchFamily="34" charset="-128"/>
              </a:rPr>
              <a:t>par-single </a:t>
            </a:r>
            <a:r>
              <a:rPr lang="en-GB" sz="2400" b="1" dirty="0">
                <a:latin typeface="Arial Unicode MS" pitchFamily="34" charset="-128"/>
                <a:ea typeface="Arial Unicode MS" pitchFamily="34" charset="-128"/>
                <a:cs typeface="Arial Unicode MS" pitchFamily="34" charset="-128"/>
              </a:rPr>
              <a:t>-o $</a:t>
            </a:r>
            <a:r>
              <a:rPr lang="en-GB" sz="2400" b="1" dirty="0" err="1">
                <a:latin typeface="Arial Unicode MS" pitchFamily="34" charset="-128"/>
                <a:ea typeface="Arial Unicode MS" pitchFamily="34" charset="-128"/>
                <a:cs typeface="Arial Unicode MS" pitchFamily="34" charset="-128"/>
              </a:rPr>
              <a:t>outdir</a:t>
            </a:r>
            <a:r>
              <a:rPr lang="en-GB" sz="2400" b="1" dirty="0">
                <a:latin typeface="Arial Unicode MS" pitchFamily="34" charset="-128"/>
                <a:ea typeface="Arial Unicode MS" pitchFamily="34" charset="-128"/>
                <a:cs typeface="Arial Unicode MS" pitchFamily="34" charset="-128"/>
              </a:rPr>
              <a:t>/`date +%s`.txt </a:t>
            </a:r>
            <a:r>
              <a:rPr lang="en-GB" sz="2400" b="1" dirty="0" smtClean="0">
                <a:latin typeface="Arial Unicode MS" pitchFamily="34" charset="-128"/>
                <a:ea typeface="Arial Unicode MS" pitchFamily="34" charset="-128"/>
                <a:cs typeface="Arial Unicode MS" pitchFamily="34" charset="-128"/>
              </a:rPr>
              <a:t>  ~/</a:t>
            </a:r>
            <a:r>
              <a:rPr lang="en-GB" sz="2400" b="1" dirty="0">
                <a:latin typeface="Arial Unicode MS" pitchFamily="34" charset="-128"/>
                <a:ea typeface="Arial Unicode MS" pitchFamily="34" charset="-128"/>
                <a:cs typeface="Arial Unicode MS" pitchFamily="34" charset="-128"/>
              </a:rPr>
              <a:t>extract_cmip5_subset.py $</a:t>
            </a:r>
            <a:r>
              <a:rPr lang="en-GB" sz="2400" b="1" dirty="0" err="1">
                <a:latin typeface="Arial Unicode MS" pitchFamily="34" charset="-128"/>
                <a:ea typeface="Arial Unicode MS" pitchFamily="34" charset="-128"/>
                <a:cs typeface="Arial Unicode MS" pitchFamily="34" charset="-128"/>
              </a:rPr>
              <a:t>nc_file</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this_dir</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var</a:t>
            </a:r>
            <a:endParaRPr lang="en-GB" sz="24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61135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0" y="274638"/>
            <a:ext cx="8229600" cy="1143000"/>
          </a:xfrm>
        </p:spPr>
        <p:txBody>
          <a:bodyPr/>
          <a:lstStyle/>
          <a:p>
            <a:r>
              <a:rPr lang="en-GB" altLang="en-US" smtClean="0">
                <a:ea typeface="ＭＳ Ｐゴシック" pitchFamily="34" charset="-128"/>
              </a:rPr>
              <a:t>What is Big Data?</a:t>
            </a: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10258" y="332656"/>
            <a:ext cx="8229600" cy="1143000"/>
          </a:xfrm>
        </p:spPr>
        <p:txBody>
          <a:bodyPr/>
          <a:lstStyle/>
          <a:p>
            <a:pPr algn="r"/>
            <a:r>
              <a:rPr lang="en-GB" altLang="en-US" sz="2800" b="1" dirty="0" smtClean="0">
                <a:solidFill>
                  <a:srgbClr val="000000"/>
                </a:solidFill>
              </a:rPr>
              <a:t>Batch job </a:t>
            </a:r>
            <a:r>
              <a:rPr lang="en-GB" altLang="en-US" sz="2800" b="1" dirty="0" smtClean="0">
                <a:solidFill>
                  <a:srgbClr val="000000"/>
                </a:solidFill>
              </a:rPr>
              <a:t>example:</a:t>
            </a:r>
            <a:br>
              <a:rPr lang="en-GB" altLang="en-US" sz="2800" b="1" dirty="0" smtClean="0">
                <a:solidFill>
                  <a:srgbClr val="000000"/>
                </a:solidFill>
              </a:rPr>
            </a:br>
            <a:r>
              <a:rPr lang="en-GB" altLang="en-US" sz="2800" b="1" dirty="0" smtClean="0">
                <a:solidFill>
                  <a:srgbClr val="000000"/>
                </a:solidFill>
              </a:rPr>
              <a:t>extract </a:t>
            </a:r>
            <a:r>
              <a:rPr lang="en-GB" altLang="en-US" sz="2800" b="1" dirty="0" smtClean="0">
                <a:solidFill>
                  <a:srgbClr val="000000"/>
                </a:solidFill>
              </a:rPr>
              <a:t>spatial subsets from CMIP5 experiments (4)</a:t>
            </a:r>
            <a:endParaRPr lang="en-GB" altLang="en-US" sz="2800" b="1" dirty="0" smtClean="0"/>
          </a:p>
        </p:txBody>
      </p:sp>
      <p:sp>
        <p:nvSpPr>
          <p:cNvPr id="40963" name="Content Placeholder 2"/>
          <p:cNvSpPr>
            <a:spLocks noGrp="1"/>
          </p:cNvSpPr>
          <p:nvPr>
            <p:ph idx="1"/>
          </p:nvPr>
        </p:nvSpPr>
        <p:spPr>
          <a:xfrm>
            <a:off x="510258" y="1268760"/>
            <a:ext cx="8229600" cy="4924425"/>
          </a:xfrm>
        </p:spPr>
        <p:txBody>
          <a:bodyPr/>
          <a:lstStyle/>
          <a:p>
            <a:pPr lvl="1">
              <a:buFont typeface="Arial" charset="0"/>
              <a:buNone/>
            </a:pPr>
            <a:endParaRPr lang="en-GB" altLang="en-US" sz="600" dirty="0" smtClean="0"/>
          </a:p>
          <a:p>
            <a:pPr lvl="1">
              <a:buFont typeface="Arial" charset="0"/>
              <a:buNone/>
            </a:pPr>
            <a:endParaRPr lang="en-GB" altLang="en-US" sz="1600" dirty="0" smtClean="0"/>
          </a:p>
          <a:p>
            <a:pPr>
              <a:buFont typeface="Arial" charset="0"/>
              <a:buNone/>
            </a:pPr>
            <a:r>
              <a:rPr lang="en-GB" altLang="en-US" sz="2800" b="1" dirty="0" smtClean="0"/>
              <a:t>Why use this approach?</a:t>
            </a:r>
          </a:p>
          <a:p>
            <a:pPr lvl="1"/>
            <a:r>
              <a:rPr lang="en-GB" altLang="en-US" sz="2400" dirty="0" smtClean="0"/>
              <a:t>Because you can submit 200 jobs in one go. </a:t>
            </a:r>
          </a:p>
          <a:p>
            <a:pPr lvl="1"/>
            <a:r>
              <a:rPr lang="en-GB" altLang="en-US" sz="2400" dirty="0" smtClean="0"/>
              <a:t>Lotus executes jobs when resource becomes available</a:t>
            </a:r>
          </a:p>
          <a:p>
            <a:pPr lvl="1"/>
            <a:r>
              <a:rPr lang="en-GB" altLang="en-US" sz="2400" dirty="0" smtClean="0"/>
              <a:t>They will all run and complete in parallel</a:t>
            </a:r>
          </a:p>
        </p:txBody>
      </p:sp>
      <p:sp>
        <p:nvSpPr>
          <p:cNvPr id="6" name="Rectangle 5"/>
          <p:cNvSpPr/>
          <p:nvPr/>
        </p:nvSpPr>
        <p:spPr>
          <a:xfrm>
            <a:off x="179512" y="3961080"/>
            <a:ext cx="8747125" cy="83099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GB" sz="2400" b="1" dirty="0" err="1">
                <a:latin typeface="Arial Unicode MS" pitchFamily="34" charset="-128"/>
                <a:ea typeface="Arial Unicode MS" pitchFamily="34" charset="-128"/>
                <a:cs typeface="Arial Unicode MS" pitchFamily="34" charset="-128"/>
              </a:rPr>
              <a:t>bsub</a:t>
            </a:r>
            <a:r>
              <a:rPr lang="en-GB" sz="2400" b="1" dirty="0">
                <a:latin typeface="Arial Unicode MS" pitchFamily="34" charset="-128"/>
                <a:ea typeface="Arial Unicode MS" pitchFamily="34" charset="-128"/>
                <a:cs typeface="Arial Unicode MS" pitchFamily="34" charset="-128"/>
              </a:rPr>
              <a:t> -q </a:t>
            </a:r>
            <a:r>
              <a:rPr lang="en-GB" sz="2400" b="1" dirty="0" smtClean="0">
                <a:latin typeface="Arial Unicode MS" pitchFamily="34" charset="-128"/>
                <a:ea typeface="Arial Unicode MS" pitchFamily="34" charset="-128"/>
                <a:cs typeface="Arial Unicode MS" pitchFamily="34" charset="-128"/>
              </a:rPr>
              <a:t>par-single </a:t>
            </a:r>
            <a:r>
              <a:rPr lang="en-GB" sz="2400" b="1" dirty="0">
                <a:latin typeface="Arial Unicode MS" pitchFamily="34" charset="-128"/>
                <a:ea typeface="Arial Unicode MS" pitchFamily="34" charset="-128"/>
                <a:cs typeface="Arial Unicode MS" pitchFamily="34" charset="-128"/>
              </a:rPr>
              <a:t>-o $</a:t>
            </a:r>
            <a:r>
              <a:rPr lang="en-GB" sz="2400" b="1" dirty="0" err="1">
                <a:latin typeface="Arial Unicode MS" pitchFamily="34" charset="-128"/>
                <a:ea typeface="Arial Unicode MS" pitchFamily="34" charset="-128"/>
                <a:cs typeface="Arial Unicode MS" pitchFamily="34" charset="-128"/>
              </a:rPr>
              <a:t>outdir</a:t>
            </a:r>
            <a:r>
              <a:rPr lang="en-GB" sz="2400" b="1" dirty="0">
                <a:latin typeface="Arial Unicode MS" pitchFamily="34" charset="-128"/>
                <a:ea typeface="Arial Unicode MS" pitchFamily="34" charset="-128"/>
                <a:cs typeface="Arial Unicode MS" pitchFamily="34" charset="-128"/>
              </a:rPr>
              <a:t>/`date +%s`.txt ~/extract_cmip5_subset.py $</a:t>
            </a:r>
            <a:r>
              <a:rPr lang="en-GB" sz="2400" b="1" dirty="0" err="1">
                <a:latin typeface="Arial Unicode MS" pitchFamily="34" charset="-128"/>
                <a:ea typeface="Arial Unicode MS" pitchFamily="34" charset="-128"/>
                <a:cs typeface="Arial Unicode MS" pitchFamily="34" charset="-128"/>
              </a:rPr>
              <a:t>nc_file</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this_dir</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var</a:t>
            </a:r>
            <a:endParaRPr lang="en-GB" sz="24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12564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1835833" y="476672"/>
            <a:ext cx="5112568" cy="855563"/>
          </a:xfrm>
        </p:spPr>
        <p:txBody>
          <a:bodyPr/>
          <a:lstStyle/>
          <a:p>
            <a:r>
              <a:rPr lang="en-US" altLang="en-US" dirty="0" smtClean="0"/>
              <a:t>Job Submission</a:t>
            </a:r>
          </a:p>
        </p:txBody>
      </p:sp>
      <p:sp>
        <p:nvSpPr>
          <p:cNvPr id="30723" name="Content Placeholder 3"/>
          <p:cNvSpPr>
            <a:spLocks noGrp="1"/>
          </p:cNvSpPr>
          <p:nvPr>
            <p:ph idx="1"/>
          </p:nvPr>
        </p:nvSpPr>
        <p:spPr>
          <a:xfrm>
            <a:off x="683568" y="1268760"/>
            <a:ext cx="7772400" cy="1512168"/>
          </a:xfrm>
        </p:spPr>
        <p:txBody>
          <a:bodyPr/>
          <a:lstStyle/>
          <a:p>
            <a:r>
              <a:rPr lang="en-US" altLang="en-US" sz="2800" dirty="0" smtClean="0"/>
              <a:t>Jobs are submitted using the LSF scheduler</a:t>
            </a:r>
          </a:p>
          <a:p>
            <a:r>
              <a:rPr lang="en-US" altLang="en-US" sz="2800" dirty="0" smtClean="0"/>
              <a:t>Resources are allocated as they become available</a:t>
            </a:r>
          </a:p>
          <a:p>
            <a:r>
              <a:rPr lang="en-US" altLang="en-US" sz="2800" dirty="0" smtClean="0"/>
              <a:t>Fair share of resources between users</a:t>
            </a:r>
          </a:p>
        </p:txBody>
      </p:sp>
      <p:grpSp>
        <p:nvGrpSpPr>
          <p:cNvPr id="3" name="Group 2"/>
          <p:cNvGrpSpPr/>
          <p:nvPr/>
        </p:nvGrpSpPr>
        <p:grpSpPr>
          <a:xfrm>
            <a:off x="1223765" y="2856334"/>
            <a:ext cx="6624736" cy="2880320"/>
            <a:chOff x="1187624" y="2780928"/>
            <a:chExt cx="6624736" cy="2880320"/>
          </a:xfrm>
        </p:grpSpPr>
        <p:pic>
          <p:nvPicPr>
            <p:cNvPr id="30724" name="Picture 3" descr="Schedu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96952"/>
              <a:ext cx="5976938"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87624" y="2780928"/>
              <a:ext cx="6624736" cy="2880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21260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1066800"/>
          </a:xfrm>
        </p:spPr>
        <p:txBody>
          <a:bodyPr/>
          <a:lstStyle/>
          <a:p>
            <a:pPr algn="r"/>
            <a:r>
              <a:rPr lang="en-GB" altLang="en-US" sz="3200" b="1" dirty="0" smtClean="0">
                <a:solidFill>
                  <a:srgbClr val="000000"/>
                </a:solidFill>
                <a:ea typeface="ＭＳ Ｐゴシック" pitchFamily="34" charset="-128"/>
              </a:rPr>
              <a:t>Efficiency gains through re-factoring (1)</a:t>
            </a:r>
            <a:endParaRPr lang="en-GB" altLang="en-US" sz="3200" b="1" dirty="0" smtClean="0">
              <a:ea typeface="ＭＳ Ｐゴシック" pitchFamily="34" charset="-128"/>
            </a:endParaRPr>
          </a:p>
        </p:txBody>
      </p:sp>
      <p:sp>
        <p:nvSpPr>
          <p:cNvPr id="3" name="Content Placeholder 2"/>
          <p:cNvSpPr>
            <a:spLocks noGrp="1"/>
          </p:cNvSpPr>
          <p:nvPr>
            <p:ph idx="1"/>
          </p:nvPr>
        </p:nvSpPr>
        <p:spPr>
          <a:xfrm>
            <a:off x="468313" y="1341438"/>
            <a:ext cx="8229600" cy="4751858"/>
          </a:xfrm>
        </p:spPr>
        <p:txBody>
          <a:bodyPr/>
          <a:lstStyle/>
          <a:p>
            <a:pPr marL="0" indent="0">
              <a:buFont typeface="Arial" pitchFamily="34" charset="0"/>
              <a:buNone/>
              <a:defRPr/>
            </a:pPr>
            <a:r>
              <a:rPr lang="en-GB" sz="2800" dirty="0" smtClean="0">
                <a:solidFill>
                  <a:srgbClr val="000000"/>
                </a:solidFill>
                <a:ea typeface="+mn-ea"/>
                <a:cs typeface="+mn-cs"/>
              </a:rPr>
              <a:t>Major gains can be made by changing the order and structure of your code. Issues might be:</a:t>
            </a:r>
          </a:p>
          <a:p>
            <a:pPr marL="457200" indent="-190500">
              <a:buFont typeface="+mj-lt"/>
              <a:buAutoNum type="arabicPeriod"/>
              <a:defRPr/>
            </a:pPr>
            <a:r>
              <a:rPr lang="en-GB" sz="2800" dirty="0" smtClean="0">
                <a:solidFill>
                  <a:srgbClr val="000000"/>
                </a:solidFill>
                <a:ea typeface="+mn-ea"/>
                <a:cs typeface="+mn-cs"/>
              </a:rPr>
              <a:t> Code runs sequentially and takes a long time</a:t>
            </a:r>
          </a:p>
          <a:p>
            <a:pPr marL="533400" indent="-266700">
              <a:buFont typeface="+mj-lt"/>
              <a:buAutoNum type="arabicPeriod"/>
              <a:tabLst>
                <a:tab pos="628650" algn="l"/>
              </a:tabLst>
              <a:defRPr/>
            </a:pPr>
            <a:r>
              <a:rPr lang="en-GB" sz="2800" dirty="0" smtClean="0">
                <a:solidFill>
                  <a:srgbClr val="000000"/>
                </a:solidFill>
                <a:ea typeface="+mn-ea"/>
                <a:cs typeface="+mn-cs"/>
              </a:rPr>
              <a:t> Code </a:t>
            </a:r>
            <a:r>
              <a:rPr lang="en-GB" sz="2800" dirty="0">
                <a:solidFill>
                  <a:srgbClr val="000000"/>
                </a:solidFill>
                <a:ea typeface="+mn-ea"/>
                <a:cs typeface="+mn-cs"/>
              </a:rPr>
              <a:t>will not run because of memory </a:t>
            </a:r>
            <a:r>
              <a:rPr lang="en-GB" sz="2800" dirty="0" smtClean="0">
                <a:solidFill>
                  <a:srgbClr val="000000"/>
                </a:solidFill>
                <a:ea typeface="+mn-ea"/>
                <a:cs typeface="+mn-cs"/>
              </a:rPr>
              <a:t> requirements</a:t>
            </a:r>
            <a:endParaRPr lang="en-GB" sz="2800" dirty="0">
              <a:solidFill>
                <a:srgbClr val="000000"/>
              </a:solidFill>
              <a:ea typeface="+mn-ea"/>
              <a:cs typeface="+mn-cs"/>
            </a:endParaRPr>
          </a:p>
          <a:p>
            <a:pPr marL="533400" indent="-266700">
              <a:buFont typeface="+mj-lt"/>
              <a:buAutoNum type="arabicPeriod"/>
              <a:defRPr/>
            </a:pPr>
            <a:r>
              <a:rPr lang="en-GB" sz="2800" dirty="0" smtClean="0">
                <a:solidFill>
                  <a:srgbClr val="000000"/>
                </a:solidFill>
                <a:ea typeface="+mn-ea"/>
                <a:cs typeface="+mn-cs"/>
              </a:rPr>
              <a:t> Code does run but falls over because of resource limits</a:t>
            </a:r>
          </a:p>
          <a:p>
            <a:pPr>
              <a:buFont typeface="Arial" pitchFamily="34" charset="0"/>
              <a:buNone/>
              <a:defRPr/>
            </a:pPr>
            <a:endParaRPr lang="en-GB" sz="1600" dirty="0" smtClean="0">
              <a:solidFill>
                <a:srgbClr val="000000"/>
              </a:solidFill>
              <a:ea typeface="+mn-ea"/>
              <a:cs typeface="+mn-cs"/>
            </a:endParaRPr>
          </a:p>
          <a:p>
            <a:pPr marL="0" indent="0">
              <a:buFont typeface="Arial" pitchFamily="34" charset="0"/>
              <a:buNone/>
              <a:defRPr/>
            </a:pPr>
            <a:r>
              <a:rPr lang="en-GB" sz="2800" dirty="0" smtClean="0">
                <a:solidFill>
                  <a:srgbClr val="000000"/>
                </a:solidFill>
                <a:ea typeface="+mn-ea"/>
                <a:cs typeface="+mn-cs"/>
              </a:rPr>
              <a:t>In some cases you can create loops that can be scripted as separate processes allowing you to submit them in parallel.</a:t>
            </a:r>
          </a:p>
          <a:p>
            <a:pPr>
              <a:buFont typeface="Arial" pitchFamily="34" charset="0"/>
              <a:buNone/>
              <a:defRPr/>
            </a:pPr>
            <a:endParaRPr lang="en-GB" sz="2800" dirty="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1066800"/>
          </a:xfrm>
        </p:spPr>
        <p:txBody>
          <a:bodyPr/>
          <a:lstStyle/>
          <a:p>
            <a:pPr algn="r"/>
            <a:r>
              <a:rPr lang="en-GB" altLang="en-US" sz="3200" b="1" dirty="0" smtClean="0">
                <a:solidFill>
                  <a:srgbClr val="000000"/>
                </a:solidFill>
                <a:ea typeface="ＭＳ Ｐゴシック" pitchFamily="34" charset="-128"/>
              </a:rPr>
              <a:t>Efficiency gains through re-factoring (2)</a:t>
            </a:r>
            <a:endParaRPr lang="en-GB" altLang="en-US" sz="3200" b="1" dirty="0" smtClean="0">
              <a:ea typeface="ＭＳ Ｐゴシック" pitchFamily="34" charset="-128"/>
            </a:endParaRPr>
          </a:p>
        </p:txBody>
      </p:sp>
      <p:sp>
        <p:nvSpPr>
          <p:cNvPr id="54275" name="Content Placeholder 2"/>
          <p:cNvSpPr>
            <a:spLocks noGrp="1"/>
          </p:cNvSpPr>
          <p:nvPr>
            <p:ph idx="1"/>
          </p:nvPr>
        </p:nvSpPr>
        <p:spPr>
          <a:xfrm>
            <a:off x="468313" y="1341438"/>
            <a:ext cx="8229600" cy="4751858"/>
          </a:xfrm>
        </p:spPr>
        <p:txBody>
          <a:bodyPr/>
          <a:lstStyle/>
          <a:p>
            <a:pPr>
              <a:buFont typeface="Arial" pitchFamily="34" charset="0"/>
              <a:buNone/>
            </a:pPr>
            <a:r>
              <a:rPr lang="en-GB" altLang="en-US" sz="2800" dirty="0" smtClean="0">
                <a:solidFill>
                  <a:srgbClr val="000000"/>
                </a:solidFill>
                <a:ea typeface="ＭＳ Ｐゴシック" pitchFamily="34" charset="-128"/>
              </a:rPr>
              <a:t>Here is a real-world example:</a:t>
            </a:r>
          </a:p>
          <a:p>
            <a:pPr>
              <a:buFont typeface="Arial" pitchFamily="34" charset="0"/>
              <a:buNone/>
            </a:pPr>
            <a:endParaRPr lang="en-GB" altLang="en-US" sz="700" dirty="0" smtClean="0">
              <a:solidFill>
                <a:srgbClr val="000000"/>
              </a:solidFill>
              <a:ea typeface="ＭＳ Ｐゴシック" pitchFamily="34" charset="-128"/>
            </a:endParaRPr>
          </a:p>
          <a:p>
            <a:pPr>
              <a:buFont typeface="Arial" pitchFamily="34" charset="0"/>
              <a:buNone/>
            </a:pPr>
            <a:r>
              <a:rPr lang="en-GB" altLang="en-US" sz="2400" b="1" dirty="0" smtClean="0">
                <a:solidFill>
                  <a:srgbClr val="000000"/>
                </a:solidFill>
                <a:ea typeface="ＭＳ Ｐゴシック" pitchFamily="34" charset="-128"/>
              </a:rPr>
              <a:t>The Problem: </a:t>
            </a:r>
            <a:r>
              <a:rPr lang="en-GB" altLang="en-US" sz="2400" dirty="0" smtClean="0">
                <a:solidFill>
                  <a:srgbClr val="000000"/>
                </a:solidFill>
                <a:ea typeface="ＭＳ Ｐゴシック" pitchFamily="34" charset="-128"/>
              </a:rPr>
              <a:t>Trying to run the NCO tool “</a:t>
            </a:r>
            <a:r>
              <a:rPr lang="en-GB" altLang="en-US" sz="2400" dirty="0" err="1" smtClean="0">
                <a:solidFill>
                  <a:srgbClr val="000000"/>
                </a:solidFill>
                <a:ea typeface="ＭＳ Ｐゴシック" pitchFamily="34" charset="-128"/>
              </a:rPr>
              <a:t>ncea</a:t>
            </a:r>
            <a:r>
              <a:rPr lang="en-GB" altLang="en-US" sz="2400" dirty="0" smtClean="0">
                <a:solidFill>
                  <a:srgbClr val="000000"/>
                </a:solidFill>
                <a:ea typeface="ＭＳ Ｐゴシック" pitchFamily="34" charset="-128"/>
              </a:rPr>
              <a:t>” to calculate an average from a large dataset. It will not run!</a:t>
            </a:r>
          </a:p>
          <a:p>
            <a:pPr>
              <a:buFont typeface="Arial" pitchFamily="34" charset="0"/>
              <a:buNone/>
            </a:pPr>
            <a:r>
              <a:rPr lang="en-GB" altLang="en-US" sz="2400" b="1" dirty="0" smtClean="0">
                <a:solidFill>
                  <a:srgbClr val="000000"/>
                </a:solidFill>
                <a:ea typeface="ＭＳ Ｐゴシック" pitchFamily="34" charset="-128"/>
              </a:rPr>
              <a:t>Why? </a:t>
            </a:r>
            <a:r>
              <a:rPr lang="en-GB" altLang="en-US" sz="2400" dirty="0" smtClean="0">
                <a:solidFill>
                  <a:srgbClr val="000000"/>
                </a:solidFill>
                <a:ea typeface="ＭＳ Ｐゴシック" pitchFamily="34" charset="-128"/>
              </a:rPr>
              <a:t>The “</a:t>
            </a:r>
            <a:r>
              <a:rPr lang="en-GB" altLang="en-US" sz="2400" dirty="0" err="1" smtClean="0">
                <a:solidFill>
                  <a:srgbClr val="000000"/>
                </a:solidFill>
                <a:ea typeface="ＭＳ Ｐゴシック" pitchFamily="34" charset="-128"/>
              </a:rPr>
              <a:t>ncea</a:t>
            </a:r>
            <a:r>
              <a:rPr lang="en-GB" altLang="en-US" sz="2400" dirty="0" smtClean="0">
                <a:solidFill>
                  <a:srgbClr val="000000"/>
                </a:solidFill>
                <a:ea typeface="ＭＳ Ｐゴシック" pitchFamily="34" charset="-128"/>
              </a:rPr>
              <a:t>” command reports this...and then exits:</a:t>
            </a:r>
            <a:endParaRPr lang="en-GB" altLang="en-US" sz="2400" b="1" dirty="0" smtClean="0">
              <a:solidFill>
                <a:srgbClr val="000000"/>
              </a:solidFill>
              <a:ea typeface="ＭＳ Ｐゴシック" pitchFamily="34" charset="-128"/>
            </a:endParaRPr>
          </a:p>
          <a:p>
            <a:pPr lvl="1"/>
            <a:r>
              <a:rPr lang="en-GB" altLang="en-US" sz="2000" dirty="0" smtClean="0">
                <a:ea typeface="ＭＳ Ｐゴシック" pitchFamily="34" charset="-128"/>
              </a:rPr>
              <a:t>“unable to allocate 7932598800 bytes” (which is about 8 </a:t>
            </a:r>
            <a:r>
              <a:rPr lang="en-GB" altLang="en-US" sz="2000" dirty="0" err="1" smtClean="0">
                <a:ea typeface="ＭＳ Ｐゴシック" pitchFamily="34" charset="-128"/>
              </a:rPr>
              <a:t>Gbytes</a:t>
            </a:r>
            <a:r>
              <a:rPr lang="en-GB" altLang="en-US" sz="2000" dirty="0" smtClean="0">
                <a:ea typeface="ＭＳ Ｐゴシック" pitchFamily="34" charset="-128"/>
              </a:rPr>
              <a:t>)</a:t>
            </a:r>
          </a:p>
          <a:p>
            <a:pPr lvl="1">
              <a:buFont typeface="Arial" pitchFamily="34" charset="0"/>
              <a:buNone/>
            </a:pPr>
            <a:endParaRPr lang="en-GB" altLang="en-US" sz="1000" dirty="0" smtClean="0">
              <a:ea typeface="ＭＳ Ｐゴシック" pitchFamily="34" charset="-128"/>
            </a:endParaRPr>
          </a:p>
          <a:p>
            <a:pPr>
              <a:buFont typeface="Arial" pitchFamily="34" charset="0"/>
              <a:buNone/>
            </a:pPr>
            <a:r>
              <a:rPr lang="en-GB" altLang="en-US" sz="2800" dirty="0" smtClean="0">
                <a:solidFill>
                  <a:srgbClr val="000000"/>
                </a:solidFill>
                <a:ea typeface="ＭＳ Ｐゴシック" pitchFamily="34" charset="-128"/>
              </a:rPr>
              <a:t>Possible solutions:</a:t>
            </a:r>
          </a:p>
          <a:p>
            <a:pPr>
              <a:buFont typeface="Arial" pitchFamily="34" charset="0"/>
              <a:buNone/>
            </a:pPr>
            <a:r>
              <a:rPr lang="en-GB" altLang="en-US" sz="2400" b="1" dirty="0" smtClean="0">
                <a:solidFill>
                  <a:srgbClr val="000000"/>
                </a:solidFill>
                <a:ea typeface="ＭＳ Ｐゴシック" pitchFamily="34" charset="-128"/>
              </a:rPr>
              <a:t>1. Data files hold multiple variables: Operate on one at a time:</a:t>
            </a:r>
            <a:endParaRPr lang="en-GB" altLang="en-US" sz="2400" dirty="0" smtClean="0">
              <a:ea typeface="ＭＳ Ｐゴシック" pitchFamily="34" charset="-128"/>
            </a:endParaRPr>
          </a:p>
          <a:p>
            <a:pPr lvl="1">
              <a:buFont typeface="Arial" pitchFamily="34" charset="0"/>
              <a:buNone/>
            </a:pPr>
            <a:r>
              <a:rPr lang="en-GB" altLang="en-US" sz="2000" dirty="0" err="1" smtClean="0">
                <a:ea typeface="ＭＳ Ｐゴシック" pitchFamily="34" charset="-128"/>
              </a:rPr>
              <a:t>ncea</a:t>
            </a:r>
            <a:r>
              <a:rPr lang="en-GB" altLang="en-US" sz="2000" dirty="0" smtClean="0">
                <a:ea typeface="ＭＳ Ｐゴシック" pitchFamily="34" charset="-128"/>
              </a:rPr>
              <a:t> </a:t>
            </a:r>
            <a:r>
              <a:rPr lang="en-GB" altLang="en-US" sz="2000" b="1" dirty="0" smtClean="0">
                <a:solidFill>
                  <a:srgbClr val="0070C0"/>
                </a:solidFill>
                <a:ea typeface="ＭＳ Ｐゴシック" pitchFamily="34" charset="-128"/>
              </a:rPr>
              <a:t>-v </a:t>
            </a:r>
            <a:r>
              <a:rPr lang="en-GB" altLang="en-US" sz="2000" b="1" dirty="0" err="1" smtClean="0">
                <a:solidFill>
                  <a:srgbClr val="0070C0"/>
                </a:solidFill>
                <a:ea typeface="ＭＳ Ｐゴシック" pitchFamily="34" charset="-128"/>
              </a:rPr>
              <a:t>vosaline</a:t>
            </a:r>
            <a:r>
              <a:rPr lang="en-GB" altLang="en-US" sz="2000" b="1" dirty="0" smtClean="0">
                <a:solidFill>
                  <a:srgbClr val="0070C0"/>
                </a:solidFill>
                <a:ea typeface="ＭＳ Ｐゴシック" pitchFamily="34" charset="-128"/>
              </a:rPr>
              <a:t> </a:t>
            </a:r>
            <a:r>
              <a:rPr lang="en-GB" altLang="en-US" sz="2000" dirty="0" smtClean="0">
                <a:ea typeface="ＭＳ Ｐゴシック" pitchFamily="34" charset="-128"/>
              </a:rPr>
              <a:t>means/199[45678]/*y01T.nc -o test.nc</a:t>
            </a:r>
          </a:p>
          <a:p>
            <a:pPr lvl="1">
              <a:buFont typeface="Arial" pitchFamily="34" charset="0"/>
              <a:buNone/>
            </a:pPr>
            <a:endParaRPr lang="en-GB" altLang="en-US" sz="1000" dirty="0" smtClean="0">
              <a:ea typeface="ＭＳ Ｐゴシック" pitchFamily="34" charset="-128"/>
            </a:endParaRPr>
          </a:p>
          <a:p>
            <a:pPr>
              <a:buFont typeface="Arial" pitchFamily="34" charset="0"/>
              <a:buNone/>
            </a:pPr>
            <a:r>
              <a:rPr lang="en-GB" altLang="en-US" sz="2400" b="1" dirty="0" smtClean="0">
                <a:solidFill>
                  <a:srgbClr val="000000"/>
                </a:solidFill>
                <a:ea typeface="ＭＳ Ｐゴシック" pitchFamily="34" charset="-128"/>
              </a:rPr>
              <a:t>2. Reduce the number of files (i.e. years) processed each time:</a:t>
            </a:r>
            <a:endParaRPr lang="en-GB" altLang="en-US" sz="2400" dirty="0" smtClean="0">
              <a:ea typeface="ＭＳ Ｐゴシック" pitchFamily="34" charset="-128"/>
            </a:endParaRPr>
          </a:p>
          <a:p>
            <a:pPr lvl="1">
              <a:buFont typeface="Arial" pitchFamily="34" charset="0"/>
              <a:buNone/>
            </a:pPr>
            <a:r>
              <a:rPr lang="en-GB" altLang="en-US" sz="2000" dirty="0" err="1" smtClean="0">
                <a:ea typeface="ＭＳ Ｐゴシック" pitchFamily="34" charset="-128"/>
              </a:rPr>
              <a:t>ncea</a:t>
            </a:r>
            <a:r>
              <a:rPr lang="en-GB" altLang="en-US" sz="2000" dirty="0" smtClean="0">
                <a:ea typeface="ＭＳ Ｐゴシック" pitchFamily="34" charset="-128"/>
              </a:rPr>
              <a:t> means/</a:t>
            </a:r>
            <a:r>
              <a:rPr lang="en-GB" altLang="en-US" sz="2000" b="1" dirty="0" smtClean="0">
                <a:solidFill>
                  <a:srgbClr val="0070C0"/>
                </a:solidFill>
                <a:ea typeface="ＭＳ Ｐゴシック" pitchFamily="34" charset="-128"/>
              </a:rPr>
              <a:t>199[45]</a:t>
            </a:r>
            <a:r>
              <a:rPr lang="en-GB" altLang="en-US" sz="2000" dirty="0" smtClean="0">
                <a:ea typeface="ＭＳ Ｐゴシック" pitchFamily="34" charset="-128"/>
              </a:rPr>
              <a:t>/*y01T.nc -o test.nc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r"/>
            <a:r>
              <a:rPr lang="en-GB" altLang="en-US" sz="3200" b="1" dirty="0" smtClean="0">
                <a:ea typeface="ＭＳ Ｐゴシック" pitchFamily="34" charset="-128"/>
              </a:rPr>
              <a:t>Many Python-based Parallel tools</a:t>
            </a:r>
          </a:p>
        </p:txBody>
      </p:sp>
      <p:sp>
        <p:nvSpPr>
          <p:cNvPr id="47107" name="Content Placeholder 2"/>
          <p:cNvSpPr>
            <a:spLocks noGrp="1"/>
          </p:cNvSpPr>
          <p:nvPr>
            <p:ph idx="1"/>
          </p:nvPr>
        </p:nvSpPr>
        <p:spPr>
          <a:xfrm>
            <a:off x="457200" y="2420888"/>
            <a:ext cx="8229600" cy="2404864"/>
          </a:xfrm>
        </p:spPr>
        <p:txBody>
          <a:bodyPr/>
          <a:lstStyle/>
          <a:p>
            <a:pPr indent="0">
              <a:buFont typeface="Arial" pitchFamily="34" charset="0"/>
              <a:buNone/>
            </a:pPr>
            <a:r>
              <a:rPr lang="en-GB" altLang="en-US" sz="2800" dirty="0" smtClean="0">
                <a:ea typeface="ＭＳ Ｐゴシック" pitchFamily="34" charset="-128"/>
              </a:rPr>
              <a:t>The following page brings together details of </a:t>
            </a:r>
            <a:r>
              <a:rPr lang="en-GB" altLang="en-US" sz="2800" dirty="0" smtClean="0">
                <a:ea typeface="ＭＳ Ｐゴシック" pitchFamily="34" charset="-128"/>
              </a:rPr>
              <a:t>many different </a:t>
            </a:r>
            <a:r>
              <a:rPr lang="en-GB" altLang="en-US" sz="2800" dirty="0" smtClean="0">
                <a:ea typeface="ＭＳ Ｐゴシック" pitchFamily="34" charset="-128"/>
              </a:rPr>
              <a:t>parallel tools available for python users:</a:t>
            </a:r>
          </a:p>
          <a:p>
            <a:pPr>
              <a:buFont typeface="Arial" pitchFamily="34" charset="0"/>
              <a:buNone/>
            </a:pPr>
            <a:endParaRPr lang="en-GB" altLang="en-US" sz="1200" dirty="0" smtClean="0">
              <a:ea typeface="ＭＳ Ｐゴシック" pitchFamily="34" charset="-128"/>
            </a:endParaRPr>
          </a:p>
          <a:p>
            <a:pPr marL="0" indent="0" algn="ctr">
              <a:buNone/>
            </a:pPr>
            <a:r>
              <a:rPr lang="en-GB" altLang="en-US" sz="2800" b="1" dirty="0" smtClean="0">
                <a:ea typeface="ＭＳ Ｐゴシック" pitchFamily="34" charset="-128"/>
                <a:hlinkClick r:id="rId3"/>
              </a:rPr>
              <a:t>https://</a:t>
            </a:r>
            <a:r>
              <a:rPr lang="en-GB" altLang="en-US" sz="2800" b="1" dirty="0" smtClean="0">
                <a:ea typeface="ＭＳ Ｐゴシック" pitchFamily="34" charset="-128"/>
                <a:hlinkClick r:id="rId3"/>
              </a:rPr>
              <a:t>wiki.python.org/moin/ParallelProcessing</a:t>
            </a:r>
            <a:endParaRPr lang="en-GB" altLang="en-US" sz="2800" b="1"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476672"/>
            <a:ext cx="8229600" cy="787397"/>
          </a:xfrm>
        </p:spPr>
        <p:txBody>
          <a:bodyPr/>
          <a:lstStyle/>
          <a:p>
            <a:pPr algn="r"/>
            <a:r>
              <a:rPr lang="en-GB" altLang="en-US" sz="3200" b="1" dirty="0" smtClean="0">
                <a:solidFill>
                  <a:srgbClr val="000000"/>
                </a:solidFill>
                <a:ea typeface="ＭＳ Ｐゴシック" pitchFamily="34" charset="-128"/>
              </a:rPr>
              <a:t>The future of parallel data analysis (1)</a:t>
            </a:r>
            <a:endParaRPr lang="en-GB" altLang="en-US" sz="3200" b="1" dirty="0" smtClean="0">
              <a:ea typeface="ＭＳ Ｐゴシック" pitchFamily="34" charset="-128"/>
            </a:endParaRPr>
          </a:p>
        </p:txBody>
      </p:sp>
      <p:sp>
        <p:nvSpPr>
          <p:cNvPr id="49155" name="Content Placeholder 2"/>
          <p:cNvSpPr>
            <a:spLocks noGrp="1"/>
          </p:cNvSpPr>
          <p:nvPr>
            <p:ph idx="1"/>
          </p:nvPr>
        </p:nvSpPr>
        <p:spPr>
          <a:xfrm>
            <a:off x="457200" y="1423988"/>
            <a:ext cx="8229600" cy="4525962"/>
          </a:xfrm>
        </p:spPr>
        <p:txBody>
          <a:bodyPr/>
          <a:lstStyle/>
          <a:p>
            <a:r>
              <a:rPr lang="en-GB" altLang="en-US" smtClean="0">
                <a:ea typeface="ＭＳ Ｐゴシック" pitchFamily="34" charset="-128"/>
              </a:rPr>
              <a:t>Analysing Big Data is a challenge! Software needs to adapt and scientists need to be able to adapt their code to keep up!</a:t>
            </a:r>
          </a:p>
        </p:txBody>
      </p:sp>
      <p:graphicFrame>
        <p:nvGraphicFramePr>
          <p:cNvPr id="4" name="Table 3"/>
          <p:cNvGraphicFramePr>
            <a:graphicFrameLocks noGrp="1"/>
          </p:cNvGraphicFramePr>
          <p:nvPr/>
        </p:nvGraphicFramePr>
        <p:xfrm>
          <a:off x="684213" y="3141663"/>
          <a:ext cx="7759700" cy="3170240"/>
        </p:xfrm>
        <a:graphic>
          <a:graphicData uri="http://schemas.openxmlformats.org/drawingml/2006/table">
            <a:tbl>
              <a:tblPr bandRow="1">
                <a:tableStyleId>{5C22544A-7EE6-4342-B048-85BDC9FD1C3A}</a:tableStyleId>
              </a:tblPr>
              <a:tblGrid>
                <a:gridCol w="61849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96280">
                <a:tc>
                  <a:txBody>
                    <a:bodyPr/>
                    <a:lstStyle/>
                    <a:p>
                      <a:r>
                        <a:rPr lang="en-GB" sz="2000" dirty="0" smtClean="0">
                          <a:solidFill>
                            <a:schemeClr val="tx1"/>
                          </a:solidFill>
                        </a:rPr>
                        <a:t>Number of files</a:t>
                      </a:r>
                      <a:endParaRPr lang="en-GB" sz="2000" dirty="0">
                        <a:solidFill>
                          <a:schemeClr val="tx1"/>
                        </a:solidFill>
                      </a:endParaRPr>
                    </a:p>
                  </a:txBody>
                  <a:tcPr marT="45711" marB="4571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en-GB" sz="2000" dirty="0" smtClean="0"/>
                        <a:t>3,222,967</a:t>
                      </a:r>
                      <a:endParaRPr lang="en-GB" sz="2000" dirty="0"/>
                    </a:p>
                  </a:txBody>
                  <a:tcPr marT="45711" marB="4571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96280">
                <a:tc>
                  <a:txBody>
                    <a:bodyPr/>
                    <a:lstStyle/>
                    <a:p>
                      <a:r>
                        <a:rPr lang="en-GB" sz="2000" dirty="0" smtClean="0">
                          <a:solidFill>
                            <a:schemeClr val="tx1"/>
                          </a:solidFill>
                        </a:rPr>
                        <a:t>Number of datasets</a:t>
                      </a:r>
                      <a:endParaRPr lang="en-GB" sz="2000" dirty="0">
                        <a:solidFill>
                          <a:schemeClr val="tx1"/>
                        </a:solidFill>
                      </a:endParaRP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54,274</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96280">
                <a:tc>
                  <a:txBody>
                    <a:bodyPr/>
                    <a:lstStyle/>
                    <a:p>
                      <a:r>
                        <a:rPr lang="en-GB" sz="2000" dirty="0" smtClean="0"/>
                        <a:t>Archive Volume (TB)</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1,483</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96280">
                <a:tc>
                  <a:txBody>
                    <a:bodyPr/>
                    <a:lstStyle/>
                    <a:p>
                      <a:r>
                        <a:rPr lang="en-GB" sz="2000" dirty="0" smtClean="0"/>
                        <a:t>Models with data published</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64</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96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Models with documentation published in archive</a:t>
                      </a: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38</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96280">
                <a:tc>
                  <a:txBody>
                    <a:bodyPr/>
                    <a:lstStyle/>
                    <a:p>
                      <a:r>
                        <a:rPr lang="en-GB" sz="2000" dirty="0" smtClean="0"/>
                        <a:t>Experiments</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108</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96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Modelling centres</a:t>
                      </a: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32</a:t>
                      </a:r>
                      <a:endParaRPr lang="en-GB" sz="2000" dirty="0"/>
                    </a:p>
                  </a:txBody>
                  <a:tcPr marT="45711" marB="4571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96280">
                <a:tc>
                  <a:txBody>
                    <a:bodyPr/>
                    <a:lstStyle/>
                    <a:p>
                      <a:r>
                        <a:rPr lang="en-GB" sz="2000" dirty="0" smtClean="0"/>
                        <a:t>Data Nodes</a:t>
                      </a:r>
                      <a:endParaRPr lang="en-GB" sz="2000" dirty="0"/>
                    </a:p>
                  </a:txBody>
                  <a:tcPr marT="45711" marB="4571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GB" sz="2000" dirty="0" smtClean="0"/>
                        <a:t>22</a:t>
                      </a:r>
                      <a:endParaRPr lang="en-GB" sz="2000" dirty="0"/>
                    </a:p>
                  </a:txBody>
                  <a:tcPr marT="45711" marB="4571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3995738" y="6308725"/>
            <a:ext cx="4400550" cy="392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GB" sz="2000" b="1" dirty="0"/>
              <a:t>CMIP5 Status (early 2013)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r"/>
            <a:r>
              <a:rPr lang="en-GB" altLang="en-US" sz="3200" b="1" dirty="0" smtClean="0">
                <a:solidFill>
                  <a:srgbClr val="000000"/>
                </a:solidFill>
                <a:ea typeface="ＭＳ Ｐゴシック" pitchFamily="34" charset="-128"/>
              </a:rPr>
              <a:t>The future of parallel data analysis (2)</a:t>
            </a:r>
            <a:endParaRPr lang="en-GB" altLang="en-US" sz="3200" b="1" dirty="0" smtClean="0">
              <a:ea typeface="ＭＳ Ｐゴシック" pitchFamily="34" charset="-128"/>
            </a:endParaRPr>
          </a:p>
        </p:txBody>
      </p:sp>
      <p:sp>
        <p:nvSpPr>
          <p:cNvPr id="50179" name="Content Placeholder 2"/>
          <p:cNvSpPr>
            <a:spLocks noGrp="1"/>
          </p:cNvSpPr>
          <p:nvPr>
            <p:ph idx="1"/>
          </p:nvPr>
        </p:nvSpPr>
        <p:spPr/>
        <p:txBody>
          <a:bodyPr/>
          <a:lstStyle/>
          <a:p>
            <a:pPr>
              <a:buFont typeface="Arial" pitchFamily="34" charset="0"/>
              <a:buNone/>
            </a:pPr>
            <a:r>
              <a:rPr lang="en-GB" altLang="en-US" smtClean="0">
                <a:ea typeface="ＭＳ Ｐゴシック" pitchFamily="34" charset="-128"/>
              </a:rPr>
              <a:t>We are likely to see more:</a:t>
            </a:r>
          </a:p>
          <a:p>
            <a:r>
              <a:rPr lang="en-GB" altLang="en-US" smtClean="0">
                <a:ea typeface="ＭＳ Ｐゴシック" pitchFamily="34" charset="-128"/>
              </a:rPr>
              <a:t>Parallel I/O in software libraries;</a:t>
            </a:r>
          </a:p>
          <a:p>
            <a:r>
              <a:rPr lang="en-GB" altLang="en-US" smtClean="0">
                <a:ea typeface="ＭＳ Ｐゴシック" pitchFamily="34" charset="-128"/>
              </a:rPr>
              <a:t>Web processing services that do the parallel analysis remotely;</a:t>
            </a:r>
          </a:p>
          <a:p>
            <a:r>
              <a:rPr lang="en-GB" altLang="en-US" smtClean="0">
                <a:ea typeface="ＭＳ Ｐゴシック" pitchFamily="34" charset="-128"/>
              </a:rPr>
              <a:t>Analysis Platforms (like JASMIN) that allow scientists to run code next to the data;</a:t>
            </a:r>
          </a:p>
          <a:p>
            <a:r>
              <a:rPr lang="en-GB" altLang="en-US" smtClean="0">
                <a:ea typeface="ＭＳ Ｐゴシック" pitchFamily="34" charset="-128"/>
              </a:rPr>
              <a:t>Learning to write parallel code now is likely to be of great benefit in future;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44450"/>
            <a:ext cx="8229600" cy="936278"/>
          </a:xfrm>
        </p:spPr>
        <p:txBody>
          <a:bodyPr/>
          <a:lstStyle/>
          <a:p>
            <a:pPr algn="r"/>
            <a:r>
              <a:rPr lang="en-GB" altLang="en-US" sz="3200" b="1" dirty="0" smtClean="0">
                <a:ea typeface="ＭＳ Ｐゴシック" pitchFamily="34" charset="-128"/>
              </a:rPr>
              <a:t>Further information</a:t>
            </a:r>
          </a:p>
        </p:txBody>
      </p:sp>
      <p:sp>
        <p:nvSpPr>
          <p:cNvPr id="51203" name="Content Placeholder 2"/>
          <p:cNvSpPr>
            <a:spLocks noGrp="1"/>
          </p:cNvSpPr>
          <p:nvPr>
            <p:ph idx="1"/>
          </p:nvPr>
        </p:nvSpPr>
        <p:spPr>
          <a:xfrm>
            <a:off x="519113" y="1268413"/>
            <a:ext cx="8229600" cy="4924425"/>
          </a:xfrm>
        </p:spPr>
        <p:txBody>
          <a:bodyPr/>
          <a:lstStyle/>
          <a:p>
            <a:pPr>
              <a:buFont typeface="Arial" pitchFamily="34" charset="0"/>
              <a:buNone/>
            </a:pPr>
            <a:r>
              <a:rPr lang="en-GB" altLang="en-US" sz="2400" dirty="0" smtClean="0">
                <a:solidFill>
                  <a:srgbClr val="000000"/>
                </a:solidFill>
                <a:ea typeface="ＭＳ Ｐゴシック" pitchFamily="34" charset="-128"/>
              </a:rPr>
              <a:t>JASMIN Analysis Platform (software packages):</a:t>
            </a:r>
          </a:p>
          <a:p>
            <a:pPr lvl="1">
              <a:buNone/>
            </a:pPr>
            <a:r>
              <a:rPr lang="en-GB" altLang="en-US" sz="2400" u="sng" dirty="0" smtClean="0">
                <a:solidFill>
                  <a:srgbClr val="0070C0"/>
                </a:solidFill>
                <a:ea typeface="ＭＳ Ｐゴシック" pitchFamily="34" charset="-128"/>
              </a:rPr>
              <a:t>jasmin.ac.uk/services/</a:t>
            </a:r>
            <a:r>
              <a:rPr lang="en-GB" altLang="en-US" sz="2400" u="sng" dirty="0" err="1" smtClean="0">
                <a:solidFill>
                  <a:srgbClr val="0070C0"/>
                </a:solidFill>
                <a:ea typeface="ＭＳ Ｐゴシック" pitchFamily="34" charset="-128"/>
              </a:rPr>
              <a:t>jasmin</a:t>
            </a:r>
            <a:r>
              <a:rPr lang="en-GB" altLang="en-US" sz="2400" u="sng" dirty="0" smtClean="0">
                <a:solidFill>
                  <a:srgbClr val="0070C0"/>
                </a:solidFill>
                <a:ea typeface="ＭＳ Ｐゴシック" pitchFamily="34" charset="-128"/>
              </a:rPr>
              <a:t>-analysis-platform</a:t>
            </a:r>
            <a:r>
              <a:rPr lang="en-GB" altLang="en-US" sz="2400" u="sng" dirty="0">
                <a:solidFill>
                  <a:srgbClr val="0070C0"/>
                </a:solidFill>
                <a:ea typeface="ＭＳ Ｐゴシック" pitchFamily="34" charset="-128"/>
              </a:rPr>
              <a:t>/</a:t>
            </a:r>
            <a:endParaRPr lang="en-GB" altLang="en-US" sz="2400" u="sng" dirty="0" smtClean="0">
              <a:solidFill>
                <a:srgbClr val="0070C0"/>
              </a:solidFill>
              <a:ea typeface="ＭＳ Ｐゴシック" pitchFamily="34" charset="-128"/>
            </a:endParaRPr>
          </a:p>
          <a:p>
            <a:pPr>
              <a:buFont typeface="Arial" pitchFamily="34" charset="0"/>
              <a:buNone/>
            </a:pPr>
            <a:r>
              <a:rPr lang="en-GB" altLang="en-US" sz="2400" dirty="0" smtClean="0">
                <a:solidFill>
                  <a:srgbClr val="000000"/>
                </a:solidFill>
                <a:ea typeface="ＭＳ Ｐゴシック" pitchFamily="34" charset="-128"/>
              </a:rPr>
              <a:t>LOTUS Overview:</a:t>
            </a:r>
          </a:p>
          <a:p>
            <a:pPr>
              <a:buNone/>
            </a:pPr>
            <a:r>
              <a:rPr lang="en-GB" altLang="en-US" sz="2400" dirty="0" smtClean="0">
                <a:solidFill>
                  <a:srgbClr val="000000"/>
                </a:solidFill>
                <a:ea typeface="ＭＳ Ｐゴシック" pitchFamily="34" charset="-128"/>
              </a:rPr>
              <a:t>	</a:t>
            </a:r>
            <a:r>
              <a:rPr lang="en-GB" altLang="en-US" sz="2400" dirty="0">
                <a:solidFill>
                  <a:srgbClr val="000000"/>
                </a:solidFill>
                <a:ea typeface="ＭＳ Ｐゴシック" pitchFamily="34" charset="-128"/>
              </a:rPr>
              <a:t> </a:t>
            </a:r>
            <a:r>
              <a:rPr lang="en-GB" altLang="en-US" sz="2400" u="sng" dirty="0" smtClean="0">
                <a:solidFill>
                  <a:srgbClr val="0070C0"/>
                </a:solidFill>
                <a:ea typeface="ＭＳ Ｐゴシック" pitchFamily="34" charset="-128"/>
              </a:rPr>
              <a:t>help.ceda.ac.uk/article/110-lotus-overview</a:t>
            </a:r>
          </a:p>
          <a:p>
            <a:pPr>
              <a:buFont typeface="Arial" pitchFamily="34" charset="0"/>
              <a:buNone/>
            </a:pPr>
            <a:r>
              <a:rPr lang="en-GB" altLang="en-US" sz="2400" dirty="0" smtClean="0">
                <a:solidFill>
                  <a:srgbClr val="000000"/>
                </a:solidFill>
                <a:ea typeface="ＭＳ Ｐゴシック" pitchFamily="34" charset="-128"/>
              </a:rPr>
              <a:t>LOTUS User Guide</a:t>
            </a:r>
            <a:endParaRPr lang="en-GB" altLang="en-US" sz="2400" dirty="0">
              <a:solidFill>
                <a:srgbClr val="000000"/>
              </a:solidFill>
              <a:ea typeface="ＭＳ Ｐゴシック" pitchFamily="34" charset="-128"/>
            </a:endParaRPr>
          </a:p>
          <a:p>
            <a:pPr lvl="1">
              <a:buNone/>
            </a:pPr>
            <a:r>
              <a:rPr lang="en-GB" altLang="en-US" sz="2400" u="sng" dirty="0" smtClean="0">
                <a:solidFill>
                  <a:srgbClr val="0070C0"/>
                </a:solidFill>
                <a:ea typeface="ＭＳ Ｐゴシック" pitchFamily="34" charset="-128"/>
              </a:rPr>
              <a:t>help.ceda.ac.uk/category/107-batch-computing-on-lotus</a:t>
            </a:r>
          </a:p>
          <a:p>
            <a:pPr>
              <a:buFont typeface="Arial" pitchFamily="34" charset="0"/>
              <a:buNone/>
            </a:pPr>
            <a:r>
              <a:rPr lang="en-GB" altLang="en-US" sz="2400" dirty="0" smtClean="0">
                <a:ea typeface="ＭＳ Ｐゴシック" pitchFamily="34" charset="-128"/>
              </a:rPr>
              <a:t>Jug: </a:t>
            </a:r>
          </a:p>
          <a:p>
            <a:pPr>
              <a:buNone/>
            </a:pPr>
            <a:r>
              <a:rPr lang="en-GB" altLang="en-US" sz="2400" dirty="0" smtClean="0">
                <a:ea typeface="ＭＳ Ｐゴシック" pitchFamily="34" charset="-128"/>
              </a:rPr>
              <a:t>	</a:t>
            </a:r>
            <a:r>
              <a:rPr lang="en-GB" altLang="en-US" sz="2400" dirty="0">
                <a:ea typeface="ＭＳ Ｐゴシック" pitchFamily="34" charset="-128"/>
              </a:rPr>
              <a:t> </a:t>
            </a:r>
            <a:r>
              <a:rPr lang="en-GB" altLang="en-US" sz="2400" u="sng" dirty="0">
                <a:solidFill>
                  <a:srgbClr val="0070C0"/>
                </a:solidFill>
                <a:ea typeface="ＭＳ Ｐゴシック" pitchFamily="34" charset="-128"/>
              </a:rPr>
              <a:t>jug.readthedocs.io/</a:t>
            </a:r>
            <a:r>
              <a:rPr lang="en-GB" altLang="en-US" sz="2400" u="sng" dirty="0" err="1">
                <a:solidFill>
                  <a:srgbClr val="0070C0"/>
                </a:solidFill>
                <a:ea typeface="ＭＳ Ｐゴシック" pitchFamily="34" charset="-128"/>
              </a:rPr>
              <a:t>en</a:t>
            </a:r>
            <a:r>
              <a:rPr lang="en-GB" altLang="en-US" sz="2400" u="sng" dirty="0">
                <a:solidFill>
                  <a:srgbClr val="0070C0"/>
                </a:solidFill>
                <a:ea typeface="ＭＳ Ｐゴシック" pitchFamily="34" charset="-128"/>
              </a:rPr>
              <a:t>/latest/</a:t>
            </a:r>
            <a:endParaRPr lang="en-GB" altLang="en-US" sz="2400" u="sng" dirty="0" smtClean="0">
              <a:solidFill>
                <a:srgbClr val="0070C0"/>
              </a:solidFill>
              <a:ea typeface="ＭＳ Ｐゴシック" pitchFamily="34" charset="-128"/>
            </a:endParaRPr>
          </a:p>
          <a:p>
            <a:pPr>
              <a:buFont typeface="Arial" pitchFamily="34" charset="0"/>
              <a:buNone/>
            </a:pPr>
            <a:r>
              <a:rPr lang="en-GB" altLang="en-US" sz="2400" dirty="0" smtClean="0">
                <a:solidFill>
                  <a:srgbClr val="000000"/>
                </a:solidFill>
                <a:ea typeface="ＭＳ Ｐゴシック" pitchFamily="34" charset="-128"/>
              </a:rPr>
              <a:t>Parallel processing:</a:t>
            </a:r>
          </a:p>
          <a:p>
            <a:pPr>
              <a:buFont typeface="Arial" pitchFamily="34" charset="0"/>
              <a:buNone/>
            </a:pPr>
            <a:r>
              <a:rPr lang="en-GB" altLang="en-US" sz="2400" dirty="0" smtClean="0">
                <a:solidFill>
                  <a:srgbClr val="000000"/>
                </a:solidFill>
                <a:ea typeface="ＭＳ Ｐゴシック" pitchFamily="34" charset="-128"/>
              </a:rPr>
              <a:t>     </a:t>
            </a:r>
            <a:r>
              <a:rPr lang="en-GB" altLang="en-US" sz="2400" u="sng" dirty="0" smtClean="0">
                <a:solidFill>
                  <a:srgbClr val="0070C0"/>
                </a:solidFill>
                <a:ea typeface="ＭＳ Ｐゴシック" pitchFamily="34" charset="-128"/>
              </a:rPr>
              <a:t>https://computing.llnl.gov/tutorials/parallel_comp/</a:t>
            </a:r>
          </a:p>
          <a:p>
            <a:pPr>
              <a:buFont typeface="Arial" pitchFamily="34" charset="0"/>
              <a:buNone/>
            </a:pPr>
            <a:endParaRPr lang="en-GB" altLang="en-US" sz="2400" dirty="0" smtClean="0">
              <a:solidFill>
                <a:srgbClr val="000000"/>
              </a:solidFill>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a:p>
            <a:pPr>
              <a:buFont typeface="Arial" pitchFamily="34" charset="0"/>
              <a:buNone/>
            </a:pPr>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1066800"/>
          </a:xfrm>
        </p:spPr>
        <p:txBody>
          <a:bodyPr/>
          <a:lstStyle/>
          <a:p>
            <a:pPr algn="r"/>
            <a:r>
              <a:rPr lang="en-GB" altLang="en-US" sz="3200" b="1" dirty="0" smtClean="0">
                <a:ea typeface="ＭＳ Ｐゴシック" pitchFamily="34" charset="-128"/>
              </a:rPr>
              <a:t>Processing big data: the issues</a:t>
            </a:r>
          </a:p>
        </p:txBody>
      </p:sp>
      <p:sp>
        <p:nvSpPr>
          <p:cNvPr id="8195" name="Content Placeholder 2"/>
          <p:cNvSpPr>
            <a:spLocks noGrp="1"/>
          </p:cNvSpPr>
          <p:nvPr>
            <p:ph idx="1"/>
          </p:nvPr>
        </p:nvSpPr>
        <p:spPr>
          <a:xfrm>
            <a:off x="457200" y="1341438"/>
            <a:ext cx="8229600" cy="4751858"/>
          </a:xfrm>
        </p:spPr>
        <p:txBody>
          <a:bodyPr/>
          <a:lstStyle/>
          <a:p>
            <a:r>
              <a:rPr lang="en-GB" altLang="en-US" sz="2800" dirty="0" smtClean="0">
                <a:solidFill>
                  <a:srgbClr val="000000"/>
                </a:solidFill>
                <a:ea typeface="ＭＳ Ｐゴシック" pitchFamily="34" charset="-128"/>
              </a:rPr>
              <a:t>Parallel processing in the Environmental Sciences has historically focussed on running highly-parallelised models.</a:t>
            </a:r>
          </a:p>
          <a:p>
            <a:r>
              <a:rPr lang="en-GB" altLang="en-US" sz="2800" dirty="0" smtClean="0">
                <a:solidFill>
                  <a:srgbClr val="000000"/>
                </a:solidFill>
                <a:ea typeface="ＭＳ Ｐゴシック" pitchFamily="34" charset="-128"/>
              </a:rPr>
              <a:t>Data analysis was typically run sequentially because:</a:t>
            </a:r>
          </a:p>
          <a:p>
            <a:pPr lvl="1"/>
            <a:r>
              <a:rPr lang="en-GB" altLang="en-US" sz="2000" dirty="0" smtClean="0">
                <a:solidFill>
                  <a:srgbClr val="000000"/>
                </a:solidFill>
                <a:ea typeface="ＭＳ Ｐゴシック" pitchFamily="34" charset="-128"/>
              </a:rPr>
              <a:t>It was a smaller problem</a:t>
            </a:r>
          </a:p>
          <a:p>
            <a:pPr lvl="1"/>
            <a:r>
              <a:rPr lang="en-GB" altLang="en-US" sz="2000" dirty="0" smtClean="0">
                <a:solidFill>
                  <a:srgbClr val="000000"/>
                </a:solidFill>
                <a:ea typeface="ＭＳ Ｐゴシック" pitchFamily="34" charset="-128"/>
              </a:rPr>
              <a:t>It didn’t have parallel resources available</a:t>
            </a:r>
          </a:p>
          <a:p>
            <a:pPr lvl="1"/>
            <a:r>
              <a:rPr lang="en-GB" altLang="en-US" sz="2000" dirty="0" smtClean="0">
                <a:solidFill>
                  <a:srgbClr val="000000"/>
                </a:solidFill>
                <a:ea typeface="ＭＳ Ｐゴシック" pitchFamily="34" charset="-128"/>
              </a:rPr>
              <a:t>The software/scientists were not equipped to work in </a:t>
            </a:r>
            <a:r>
              <a:rPr lang="en-GB" altLang="en-US" sz="2000" dirty="0" smtClean="0">
                <a:solidFill>
                  <a:srgbClr val="000000"/>
                </a:solidFill>
                <a:ea typeface="ＭＳ Ｐゴシック" pitchFamily="34" charset="-128"/>
              </a:rPr>
              <a:t>parallel</a:t>
            </a:r>
            <a:endParaRPr lang="en-GB" altLang="en-US" sz="800" dirty="0" smtClean="0">
              <a:solidFill>
                <a:srgbClr val="000000"/>
              </a:solidFill>
              <a:ea typeface="ＭＳ Ｐゴシック" pitchFamily="34" charset="-128"/>
            </a:endParaRPr>
          </a:p>
          <a:p>
            <a:r>
              <a:rPr lang="en-GB" altLang="en-US" sz="2800" dirty="0" smtClean="0">
                <a:solidFill>
                  <a:srgbClr val="000000"/>
                </a:solidFill>
                <a:ea typeface="ＭＳ Ｐゴシック" pitchFamily="34" charset="-128"/>
              </a:rPr>
              <a:t>The generation of enormous datasets (e.g. UPSCALE – around 300Tb) means that:</a:t>
            </a:r>
          </a:p>
          <a:p>
            <a:pPr lvl="1"/>
            <a:r>
              <a:rPr lang="en-GB" altLang="en-US" sz="2000" dirty="0" smtClean="0">
                <a:solidFill>
                  <a:srgbClr val="000000"/>
                </a:solidFill>
                <a:ea typeface="ＭＳ Ｐゴシック" pitchFamily="34" charset="-128"/>
              </a:rPr>
              <a:t>Processing big data </a:t>
            </a:r>
            <a:r>
              <a:rPr lang="en-GB" altLang="en-US" sz="2000" b="1" dirty="0" smtClean="0">
                <a:solidFill>
                  <a:srgbClr val="000000"/>
                </a:solidFill>
                <a:ea typeface="ＭＳ Ｐゴシック" pitchFamily="34" charset="-128"/>
              </a:rPr>
              <a:t>requires</a:t>
            </a:r>
            <a:r>
              <a:rPr lang="en-GB" altLang="en-US" sz="2000" dirty="0" smtClean="0">
                <a:solidFill>
                  <a:srgbClr val="000000"/>
                </a:solidFill>
                <a:ea typeface="ＭＳ Ｐゴシック" pitchFamily="34" charset="-128"/>
              </a:rPr>
              <a:t> a parallel approach, but</a:t>
            </a:r>
          </a:p>
          <a:p>
            <a:pPr lvl="1"/>
            <a:r>
              <a:rPr lang="en-GB" altLang="en-US" sz="2000" dirty="0" smtClean="0">
                <a:solidFill>
                  <a:srgbClr val="000000"/>
                </a:solidFill>
                <a:ea typeface="ＭＳ Ｐゴシック" pitchFamily="34" charset="-128"/>
              </a:rPr>
              <a:t>Platforms, tools, and programmers are becoming better equipped</a:t>
            </a:r>
            <a:endParaRPr lang="en-GB" alt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220072" y="274638"/>
            <a:ext cx="3466728" cy="922337"/>
          </a:xfrm>
        </p:spPr>
        <p:txBody>
          <a:bodyPr/>
          <a:lstStyle/>
          <a:p>
            <a:pPr algn="r"/>
            <a:r>
              <a:rPr lang="en-GB" altLang="en-US" sz="3200" b="1" dirty="0" smtClean="0">
                <a:ea typeface="ＭＳ Ｐゴシック" pitchFamily="34" charset="-128"/>
              </a:rPr>
              <a:t>Some Terminology</a:t>
            </a:r>
          </a:p>
        </p:txBody>
      </p:sp>
      <p:sp>
        <p:nvSpPr>
          <p:cNvPr id="9219" name="Content Placeholder 2"/>
          <p:cNvSpPr>
            <a:spLocks noGrp="1"/>
          </p:cNvSpPr>
          <p:nvPr>
            <p:ph idx="1"/>
          </p:nvPr>
        </p:nvSpPr>
        <p:spPr>
          <a:xfrm>
            <a:off x="468313" y="1196975"/>
            <a:ext cx="8229600" cy="5545138"/>
          </a:xfrm>
        </p:spPr>
        <p:txBody>
          <a:bodyPr/>
          <a:lstStyle/>
          <a:p>
            <a:pPr>
              <a:buFont typeface="Arial" pitchFamily="34" charset="0"/>
              <a:buNone/>
            </a:pPr>
            <a:r>
              <a:rPr lang="en-GB" altLang="en-US" sz="2800" b="1" dirty="0" smtClean="0">
                <a:ea typeface="ＭＳ Ｐゴシック" pitchFamily="34" charset="-128"/>
              </a:rPr>
              <a:t>Concurrency</a:t>
            </a:r>
            <a:r>
              <a:rPr lang="en-GB" altLang="en-US" sz="2800" dirty="0" smtClean="0">
                <a:ea typeface="ＭＳ Ｐゴシック" pitchFamily="34" charset="-128"/>
              </a:rPr>
              <a:t>: A property of a system in which multiple tasks that comprise the system remain active and make progress at the same time.</a:t>
            </a:r>
          </a:p>
          <a:p>
            <a:pPr>
              <a:buFont typeface="Arial" pitchFamily="34" charset="0"/>
              <a:buNone/>
            </a:pPr>
            <a:endParaRPr lang="en-GB" altLang="en-US" sz="1600" dirty="0" smtClean="0">
              <a:ea typeface="ＭＳ Ｐゴシック" pitchFamily="34" charset="-128"/>
            </a:endParaRPr>
          </a:p>
          <a:p>
            <a:pPr>
              <a:buFont typeface="Arial" pitchFamily="34" charset="0"/>
              <a:buNone/>
            </a:pPr>
            <a:r>
              <a:rPr lang="en-GB" altLang="en-US" sz="2800" b="1" dirty="0" smtClean="0">
                <a:ea typeface="ＭＳ Ｐゴシック" pitchFamily="34" charset="-128"/>
              </a:rPr>
              <a:t>Parallelism:</a:t>
            </a:r>
            <a:r>
              <a:rPr lang="en-GB" altLang="en-US" sz="2800" dirty="0" smtClean="0">
                <a:ea typeface="ＭＳ Ｐゴシック" pitchFamily="34" charset="-128"/>
              </a:rPr>
              <a:t> Exploiting concurrency in a programme with the goal of solving a problem in less time.</a:t>
            </a:r>
          </a:p>
          <a:p>
            <a:pPr>
              <a:buFont typeface="Arial" pitchFamily="34" charset="0"/>
              <a:buNone/>
            </a:pPr>
            <a:endParaRPr lang="en-GB" altLang="en-US" sz="1400" dirty="0" smtClean="0">
              <a:ea typeface="ＭＳ Ｐゴシック" pitchFamily="34" charset="-128"/>
            </a:endParaRPr>
          </a:p>
          <a:p>
            <a:pPr>
              <a:buFont typeface="Arial" pitchFamily="34" charset="0"/>
              <a:buNone/>
            </a:pPr>
            <a:r>
              <a:rPr lang="en-GB" altLang="en-US" sz="2800" b="1" dirty="0" smtClean="0">
                <a:ea typeface="ＭＳ Ｐゴシック" pitchFamily="34" charset="-128"/>
              </a:rPr>
              <a:t>Race condition: </a:t>
            </a:r>
            <a:r>
              <a:rPr lang="en-GB" altLang="en-US" sz="2800" dirty="0" smtClean="0">
                <a:ea typeface="ＭＳ Ｐゴシック" pitchFamily="34" charset="-128"/>
              </a:rPr>
              <a:t>A race condition occurs within concurrent environments. It is when a piece of code prevents code that is running elsewhere from accessing a shared resource, e.g., memory, and thus delays the other 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149080"/>
            <a:ext cx="3808413"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a:xfrm>
            <a:off x="3563888" y="274638"/>
            <a:ext cx="5122912" cy="1143000"/>
          </a:xfrm>
        </p:spPr>
        <p:txBody>
          <a:bodyPr/>
          <a:lstStyle/>
          <a:p>
            <a:pPr algn="r"/>
            <a:r>
              <a:rPr lang="en-GB" altLang="en-US" sz="3200" b="1" dirty="0" smtClean="0">
                <a:ea typeface="ＭＳ Ｐゴシック" pitchFamily="34" charset="-128"/>
              </a:rPr>
              <a:t>How does my computer do so many things at once?</a:t>
            </a:r>
          </a:p>
        </p:txBody>
      </p:sp>
      <p:sp>
        <p:nvSpPr>
          <p:cNvPr id="10244" name="Content Placeholder 2"/>
          <p:cNvSpPr>
            <a:spLocks noGrp="1"/>
          </p:cNvSpPr>
          <p:nvPr>
            <p:ph idx="1"/>
          </p:nvPr>
        </p:nvSpPr>
        <p:spPr>
          <a:xfrm>
            <a:off x="395288" y="1412875"/>
            <a:ext cx="8229600" cy="2879725"/>
          </a:xfrm>
        </p:spPr>
        <p:txBody>
          <a:bodyPr/>
          <a:lstStyle/>
          <a:p>
            <a:pPr>
              <a:buFont typeface="Arial" pitchFamily="34" charset="0"/>
              <a:buNone/>
            </a:pPr>
            <a:r>
              <a:rPr lang="en-GB" altLang="en-US" sz="2800" dirty="0" smtClean="0">
                <a:ea typeface="ＭＳ Ｐゴシック" pitchFamily="34" charset="-128"/>
              </a:rPr>
              <a:t>These days most computers, and even phones, have multiple processors.</a:t>
            </a:r>
          </a:p>
          <a:p>
            <a:pPr>
              <a:buFont typeface="Arial" pitchFamily="34" charset="0"/>
              <a:buNone/>
            </a:pPr>
            <a:endParaRPr lang="en-GB" altLang="en-US" sz="100" dirty="0" smtClean="0">
              <a:ea typeface="ＭＳ Ｐゴシック" pitchFamily="34" charset="-128"/>
            </a:endParaRPr>
          </a:p>
          <a:p>
            <a:pPr>
              <a:buFont typeface="Arial" pitchFamily="34" charset="0"/>
              <a:buNone/>
            </a:pPr>
            <a:r>
              <a:rPr lang="en-GB" altLang="en-US" sz="2800" dirty="0" smtClean="0">
                <a:ea typeface="ＭＳ Ｐゴシック" pitchFamily="34" charset="-128"/>
              </a:rPr>
              <a:t>However, even on a single processor modern operating systems can give the illusion that multiple tasks are running at the same time by rapidly switching between many active </a:t>
            </a:r>
            <a:r>
              <a:rPr lang="en-GB" altLang="en-US" sz="2800" dirty="0" smtClean="0">
                <a:solidFill>
                  <a:srgbClr val="FF0000"/>
                </a:solidFill>
                <a:ea typeface="ＭＳ Ｐゴシック" pitchFamily="34" charset="-128"/>
              </a:rPr>
              <a:t>threads</a:t>
            </a:r>
            <a:r>
              <a:rPr lang="en-GB" altLang="en-US" sz="2800" dirty="0" smtClean="0">
                <a:ea typeface="ＭＳ Ｐゴシック" pitchFamily="34" charset="-128"/>
              </a:rPr>
              <a:t>.</a:t>
            </a:r>
          </a:p>
          <a:p>
            <a:pPr>
              <a:buFont typeface="Arial" pitchFamily="34" charset="0"/>
              <a:buNone/>
            </a:pPr>
            <a:endParaRPr lang="en-GB" altLang="en-US" sz="1200"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p:txBody>
      </p:sp>
      <p:sp>
        <p:nvSpPr>
          <p:cNvPr id="3" name="TextBox 2"/>
          <p:cNvSpPr txBox="1"/>
          <p:nvPr/>
        </p:nvSpPr>
        <p:spPr>
          <a:xfrm>
            <a:off x="420688" y="4077072"/>
            <a:ext cx="4438650" cy="2524125"/>
          </a:xfrm>
          <a:prstGeom prst="rect">
            <a:avLst/>
          </a:prstGeom>
          <a:noFill/>
        </p:spPr>
        <p:txBody>
          <a:bodyPr>
            <a:spAutoFit/>
          </a:bodyPr>
          <a:lstStyle/>
          <a:p>
            <a:pPr>
              <a:defRPr/>
            </a:pPr>
            <a:r>
              <a:rPr lang="en-GB" altLang="en-US" sz="2800" dirty="0">
                <a:latin typeface="+mn-lt"/>
                <a:ea typeface="+mn-ea"/>
                <a:cs typeface="Arial" charset="0"/>
              </a:rPr>
              <a:t>This is because the modern CPU clock is measuring time at the nanosecond scale where we humans can only keep track of milliseconds.</a:t>
            </a:r>
          </a:p>
          <a:p>
            <a:pPr>
              <a:defRPr/>
            </a:pPr>
            <a:endParaRPr lang="en-GB" dirty="0">
              <a:latin typeface="Arial" charset="0"/>
              <a:ea typeface="+mn-ea"/>
              <a:cs typeface="Arial" charset="0"/>
            </a:endParaRPr>
          </a:p>
        </p:txBody>
      </p:sp>
      <p:sp>
        <p:nvSpPr>
          <p:cNvPr id="10246" name="TextBox 4"/>
          <p:cNvSpPr txBox="1">
            <a:spLocks noChangeArrowheads="1"/>
          </p:cNvSpPr>
          <p:nvPr/>
        </p:nvSpPr>
        <p:spPr bwMode="auto">
          <a:xfrm>
            <a:off x="5003800" y="6524625"/>
            <a:ext cx="403225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GB" altLang="en-US" sz="1200">
                <a:latin typeface="Arial" pitchFamily="34" charset="0"/>
              </a:rPr>
              <a:t>Picture: http://www.python-course.eu/threads.php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98438"/>
            <a:ext cx="8229600" cy="1143000"/>
          </a:xfrm>
        </p:spPr>
        <p:txBody>
          <a:bodyPr/>
          <a:lstStyle/>
          <a:p>
            <a:pPr algn="r"/>
            <a:r>
              <a:rPr lang="en-GB" altLang="en-US" sz="3200" b="1" dirty="0" smtClean="0">
                <a:solidFill>
                  <a:srgbClr val="000000"/>
                </a:solidFill>
                <a:ea typeface="ＭＳ Ｐゴシック" pitchFamily="34" charset="-128"/>
              </a:rPr>
              <a:t>Parallel processing for data analysis</a:t>
            </a:r>
            <a:endParaRPr lang="en-GB" altLang="en-US" sz="3200" b="1" dirty="0" smtClean="0">
              <a:ea typeface="ＭＳ Ｐゴシック" pitchFamily="34" charset="-128"/>
            </a:endParaRPr>
          </a:p>
        </p:txBody>
      </p:sp>
      <p:sp>
        <p:nvSpPr>
          <p:cNvPr id="11267" name="Content Placeholder 2"/>
          <p:cNvSpPr>
            <a:spLocks noGrp="1"/>
          </p:cNvSpPr>
          <p:nvPr>
            <p:ph idx="1"/>
          </p:nvPr>
        </p:nvSpPr>
        <p:spPr>
          <a:xfrm>
            <a:off x="457200" y="1268413"/>
            <a:ext cx="8229600" cy="4924425"/>
          </a:xfrm>
        </p:spPr>
        <p:txBody>
          <a:bodyPr/>
          <a:lstStyle/>
          <a:p>
            <a:r>
              <a:rPr lang="en-GB" altLang="en-US" dirty="0" smtClean="0">
                <a:solidFill>
                  <a:srgbClr val="000000"/>
                </a:solidFill>
                <a:ea typeface="ＭＳ Ｐゴシック" pitchFamily="34" charset="-128"/>
              </a:rPr>
              <a:t>Data analysis tools do not (typically) do parallelisation automatically. </a:t>
            </a:r>
          </a:p>
          <a:p>
            <a:r>
              <a:rPr lang="en-GB" altLang="en-US" dirty="0" smtClean="0">
                <a:solidFill>
                  <a:srgbClr val="000000"/>
                </a:solidFill>
                <a:ea typeface="ＭＳ Ｐゴシック" pitchFamily="34" charset="-128"/>
              </a:rPr>
              <a:t>But parallelisation is normally achievable at a small price. </a:t>
            </a:r>
          </a:p>
          <a:p>
            <a:r>
              <a:rPr lang="en-GB" altLang="en-US" dirty="0" smtClean="0">
                <a:solidFill>
                  <a:srgbClr val="000000"/>
                </a:solidFill>
                <a:ea typeface="ＭＳ Ｐゴシック" pitchFamily="34" charset="-128"/>
              </a:rPr>
              <a:t>A lot can be done with:</a:t>
            </a:r>
          </a:p>
          <a:p>
            <a:pPr lvl="1"/>
            <a:r>
              <a:rPr lang="en-GB" altLang="en-US" dirty="0" smtClean="0">
                <a:solidFill>
                  <a:srgbClr val="000000"/>
                </a:solidFill>
                <a:ea typeface="ＭＳ Ｐゴシック" pitchFamily="34" charset="-128"/>
              </a:rPr>
              <a:t>Decomposition of large jobs into smaller jobs</a:t>
            </a:r>
          </a:p>
          <a:p>
            <a:pPr lvl="1"/>
            <a:r>
              <a:rPr lang="en-GB" altLang="en-US" dirty="0" smtClean="0">
                <a:solidFill>
                  <a:srgbClr val="000000"/>
                </a:solidFill>
                <a:ea typeface="ＭＳ Ｐゴシック" pitchFamily="34" charset="-128"/>
              </a:rPr>
              <a:t>Batch processing </a:t>
            </a:r>
          </a:p>
          <a:p>
            <a:pPr lvl="1"/>
            <a:r>
              <a:rPr lang="en-GB" altLang="en-US" dirty="0" smtClean="0">
                <a:solidFill>
                  <a:srgbClr val="000000"/>
                </a:solidFill>
                <a:ea typeface="ＭＳ Ｐゴシック" pitchFamily="34" charset="-128"/>
              </a:rPr>
              <a:t>Understanding tools and schedulers</a:t>
            </a:r>
          </a:p>
          <a:p>
            <a:pPr>
              <a:buFont typeface="Arial" pitchFamily="34" charset="0"/>
              <a:buNone/>
            </a:pPr>
            <a:r>
              <a:rPr lang="en-GB" altLang="en-US" dirty="0" smtClean="0">
                <a:solidFill>
                  <a:srgbClr val="00B050"/>
                </a:solidFill>
                <a:ea typeface="ＭＳ Ｐゴシック" pitchFamily="34" charset="-128"/>
              </a:rPr>
              <a:t>We will look at these and show examples.</a:t>
            </a:r>
          </a:p>
          <a:p>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1560" y="404664"/>
            <a:ext cx="8229600" cy="1143000"/>
          </a:xfrm>
        </p:spPr>
        <p:txBody>
          <a:bodyPr/>
          <a:lstStyle/>
          <a:p>
            <a:pPr algn="r"/>
            <a:r>
              <a:rPr lang="en-GB" altLang="en-US" sz="3200" b="1" dirty="0" smtClean="0">
                <a:ea typeface="ＭＳ Ｐゴシック" pitchFamily="34" charset="-128"/>
              </a:rPr>
              <a:t>(Almost) everything is parallel these days</a:t>
            </a:r>
          </a:p>
        </p:txBody>
      </p:sp>
      <p:sp>
        <p:nvSpPr>
          <p:cNvPr id="12291" name="Content Placeholder 2"/>
          <p:cNvSpPr>
            <a:spLocks noGrp="1"/>
          </p:cNvSpPr>
          <p:nvPr>
            <p:ph idx="1"/>
          </p:nvPr>
        </p:nvSpPr>
        <p:spPr>
          <a:xfrm>
            <a:off x="457200" y="2636838"/>
            <a:ext cx="8229600" cy="3489325"/>
          </a:xfrm>
        </p:spPr>
        <p:txBody>
          <a:bodyPr/>
          <a:lstStyle/>
          <a:p>
            <a:pPr>
              <a:buFont typeface="Arial" pitchFamily="34" charset="0"/>
              <a:buNone/>
            </a:pPr>
            <a:r>
              <a:rPr lang="en-GB" altLang="en-US" sz="2800" smtClean="0">
                <a:ea typeface="ＭＳ Ｐゴシック" pitchFamily="34" charset="-128"/>
              </a:rPr>
              <a:t>It runs a multi-core processor...</a:t>
            </a:r>
          </a:p>
          <a:p>
            <a:pPr>
              <a:buFont typeface="Arial" pitchFamily="34" charset="0"/>
              <a:buNone/>
            </a:pPr>
            <a:r>
              <a:rPr lang="en-GB" altLang="en-US" sz="2800" smtClean="0">
                <a:ea typeface="ＭＳ Ｐゴシック" pitchFamily="34" charset="-128"/>
              </a:rPr>
              <a:t>...which means you can speed up processing by asking different parts of your programme to run on different cores.</a:t>
            </a:r>
          </a:p>
          <a:p>
            <a:pPr>
              <a:buFont typeface="Arial" pitchFamily="34" charset="0"/>
              <a:buNone/>
            </a:pPr>
            <a:r>
              <a:rPr lang="en-GB" altLang="en-US" sz="2800" smtClean="0">
                <a:ea typeface="ＭＳ Ｐゴシック" pitchFamily="34" charset="-128"/>
              </a:rPr>
              <a:t>“</a:t>
            </a:r>
            <a:r>
              <a:rPr lang="en-GB" altLang="ja-JP" sz="2800" i="1" smtClean="0">
                <a:ea typeface="ＭＳ Ｐゴシック" pitchFamily="34" charset="-128"/>
              </a:rPr>
              <a:t>But what about </a:t>
            </a:r>
            <a:r>
              <a:rPr lang="en-GB" altLang="ja-JP" sz="2800" b="1" i="1" smtClean="0">
                <a:ea typeface="ＭＳ Ｐゴシック" pitchFamily="34" charset="-128"/>
              </a:rPr>
              <a:t>race conditions</a:t>
            </a:r>
            <a:r>
              <a:rPr lang="en-GB" altLang="ja-JP" sz="2800" i="1" smtClean="0">
                <a:ea typeface="ＭＳ Ｐゴシック" pitchFamily="34" charset="-128"/>
              </a:rPr>
              <a:t>?</a:t>
            </a:r>
            <a:r>
              <a:rPr lang="en-GB" altLang="en-US" sz="2800" i="1" smtClean="0">
                <a:ea typeface="ＭＳ Ｐゴシック" pitchFamily="34" charset="-128"/>
              </a:rPr>
              <a:t>”</a:t>
            </a:r>
            <a:r>
              <a:rPr lang="en-GB" altLang="ja-JP" sz="2800" i="1" smtClean="0">
                <a:ea typeface="ＭＳ Ｐゴシック" pitchFamily="34" charset="-128"/>
              </a:rPr>
              <a:t>...</a:t>
            </a:r>
          </a:p>
          <a:p>
            <a:pPr>
              <a:buFont typeface="Arial" pitchFamily="34" charset="0"/>
              <a:buNone/>
            </a:pPr>
            <a:r>
              <a:rPr lang="en-GB" altLang="en-US" sz="2800" smtClean="0">
                <a:ea typeface="ＭＳ Ｐゴシック" pitchFamily="34" charset="-128"/>
              </a:rPr>
              <a:t>...True: you still need to design your approach to avoid things getting out of hand!</a:t>
            </a:r>
          </a:p>
        </p:txBody>
      </p:sp>
      <p:sp>
        <p:nvSpPr>
          <p:cNvPr id="12292" name="Rectangle 3"/>
          <p:cNvSpPr>
            <a:spLocks noChangeArrowheads="1"/>
          </p:cNvSpPr>
          <p:nvPr/>
        </p:nvSpPr>
        <p:spPr bwMode="auto">
          <a:xfrm>
            <a:off x="1547664" y="1547664"/>
            <a:ext cx="5616575" cy="10763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 typeface="Arial" pitchFamily="34" charset="0"/>
              <a:buNone/>
            </a:pPr>
            <a:r>
              <a:rPr lang="en-GB" altLang="en-US">
                <a:solidFill>
                  <a:schemeClr val="bg1"/>
                </a:solidFill>
                <a:latin typeface="Adobe Gothic Std B" pitchFamily="34" charset="-128"/>
                <a:ea typeface="Adobe Gothic Std B" pitchFamily="34" charset="-128"/>
              </a:rPr>
              <a:t>YOUR DESKTOP MACHINE IS A PARALLEL COMPUTER!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993775"/>
          </a:xfrm>
        </p:spPr>
        <p:txBody>
          <a:bodyPr/>
          <a:lstStyle/>
          <a:p>
            <a:pPr algn="r"/>
            <a:r>
              <a:rPr lang="en-GB" altLang="en-US" sz="3200" b="1" dirty="0" smtClean="0">
                <a:ea typeface="ＭＳ Ｐゴシック" pitchFamily="34" charset="-128"/>
              </a:rPr>
              <a:t>Simple parallelism by hand (1)</a:t>
            </a:r>
          </a:p>
        </p:txBody>
      </p:sp>
      <p:sp>
        <p:nvSpPr>
          <p:cNvPr id="13315" name="Content Placeholder 2"/>
          <p:cNvSpPr>
            <a:spLocks noGrp="1"/>
          </p:cNvSpPr>
          <p:nvPr>
            <p:ph idx="1"/>
          </p:nvPr>
        </p:nvSpPr>
        <p:spPr>
          <a:xfrm>
            <a:off x="457200" y="1412875"/>
            <a:ext cx="8229600" cy="4525963"/>
          </a:xfrm>
        </p:spPr>
        <p:txBody>
          <a:bodyPr/>
          <a:lstStyle/>
          <a:p>
            <a:r>
              <a:rPr lang="en-GB" altLang="en-US" sz="2800" dirty="0" smtClean="0">
                <a:ea typeface="ＭＳ Ｐゴシック" pitchFamily="34" charset="-128"/>
              </a:rPr>
              <a:t>Running on a multi-core machine you can exploit local processes, e.g.:</a:t>
            </a:r>
          </a:p>
          <a:p>
            <a:pPr>
              <a:buFont typeface="Arial" pitchFamily="34" charset="0"/>
              <a:buNone/>
            </a:pPr>
            <a:endParaRPr lang="en-GB" altLang="en-US" dirty="0" smtClean="0">
              <a:ea typeface="ＭＳ Ｐゴシック" pitchFamily="34" charset="-128"/>
            </a:endParaRPr>
          </a:p>
        </p:txBody>
      </p:sp>
      <p:sp>
        <p:nvSpPr>
          <p:cNvPr id="4" name="TextBox 3"/>
          <p:cNvSpPr txBox="1"/>
          <p:nvPr/>
        </p:nvSpPr>
        <p:spPr>
          <a:xfrm>
            <a:off x="1060070" y="2622172"/>
            <a:ext cx="1965325"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GB" sz="1600" dirty="0">
                <a:latin typeface="Arial Rounded MT Bold" pitchFamily="34" charset="0"/>
              </a:rPr>
              <a:t>Long list (100,000) of text files: each file contains the text from a whole book.</a:t>
            </a:r>
          </a:p>
        </p:txBody>
      </p:sp>
      <p:sp>
        <p:nvSpPr>
          <p:cNvPr id="5" name="TextBox 4"/>
          <p:cNvSpPr txBox="1"/>
          <p:nvPr/>
        </p:nvSpPr>
        <p:spPr>
          <a:xfrm>
            <a:off x="6156177" y="2636912"/>
            <a:ext cx="1984524" cy="12618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600" dirty="0" smtClean="0">
                <a:solidFill>
                  <a:srgbClr val="000000"/>
                </a:solidFill>
                <a:latin typeface="Arial Rounded MT Bold" pitchFamily="34" charset="0"/>
                <a:cs typeface="Arial" pitchFamily="34" charset="0"/>
              </a:rPr>
              <a:t>A text file: listing  all lines in all books that match the word “dog”</a:t>
            </a:r>
          </a:p>
          <a:p>
            <a:pPr eaLnBrk="1" hangingPunct="1">
              <a:defRPr/>
            </a:pPr>
            <a:endParaRPr lang="en-GB" altLang="en-US" sz="1200" dirty="0" smtClean="0">
              <a:solidFill>
                <a:srgbClr val="000000"/>
              </a:solidFill>
              <a:latin typeface="Arial Rounded MT Bold" pitchFamily="34" charset="0"/>
              <a:cs typeface="Arial" pitchFamily="34" charset="0"/>
            </a:endParaRPr>
          </a:p>
        </p:txBody>
      </p:sp>
      <p:sp>
        <p:nvSpPr>
          <p:cNvPr id="6" name="Right Arrow 5"/>
          <p:cNvSpPr/>
          <p:nvPr/>
        </p:nvSpPr>
        <p:spPr>
          <a:xfrm>
            <a:off x="3669890" y="2622172"/>
            <a:ext cx="1943100" cy="1655763"/>
          </a:xfrm>
          <a:prstGeom prst="rightArrow">
            <a:avLst>
              <a:gd name="adj1" fmla="val 66162"/>
              <a:gd name="adj2" fmla="val 48846"/>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sz="1600" dirty="0">
                <a:latin typeface="Arial Rounded MT Bold" panose="020F0704030504030204" pitchFamily="34" charset="0"/>
              </a:rPr>
              <a:t>Some processing code</a:t>
            </a:r>
          </a:p>
        </p:txBody>
      </p:sp>
      <p:sp>
        <p:nvSpPr>
          <p:cNvPr id="7" name="Rectangle 6"/>
          <p:cNvSpPr>
            <a:spLocks noChangeArrowheads="1"/>
          </p:cNvSpPr>
          <p:nvPr/>
        </p:nvSpPr>
        <p:spPr bwMode="auto">
          <a:xfrm>
            <a:off x="755650" y="4508500"/>
            <a:ext cx="7993063" cy="1477963"/>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p>
            <a:pPr>
              <a:defRPr/>
            </a:pPr>
            <a:r>
              <a:rPr lang="en-GB" dirty="0">
                <a:solidFill>
                  <a:schemeClr val="lt1"/>
                </a:solidFill>
                <a:latin typeface="Courier New" pitchFamily="49" charset="0"/>
                <a:ea typeface="Arial Unicode MS" pitchFamily="34" charset="-128"/>
                <a:cs typeface="Courier New" pitchFamily="49" charset="0"/>
              </a:rPr>
              <a:t>#!/bin/bash</a:t>
            </a:r>
          </a:p>
          <a:p>
            <a:pPr>
              <a:defRPr/>
            </a:pPr>
            <a:r>
              <a:rPr lang="en-GB" dirty="0" err="1">
                <a:solidFill>
                  <a:schemeClr val="lt1"/>
                </a:solidFill>
                <a:latin typeface="Courier New" pitchFamily="49" charset="0"/>
                <a:ea typeface="Arial Unicode MS" pitchFamily="34" charset="-128"/>
                <a:cs typeface="Courier New" pitchFamily="49" charset="0"/>
              </a:rPr>
              <a:t>input_file</a:t>
            </a:r>
            <a:r>
              <a:rPr lang="en-GB" dirty="0">
                <a:solidFill>
                  <a:schemeClr val="lt1"/>
                </a:solidFill>
                <a:latin typeface="Courier New" pitchFamily="49" charset="0"/>
                <a:ea typeface="Arial Unicode MS" pitchFamily="34" charset="-128"/>
                <a:cs typeface="Courier New" pitchFamily="49" charset="0"/>
              </a:rPr>
              <a:t>=$1</a:t>
            </a:r>
          </a:p>
          <a:p>
            <a:pPr>
              <a:defRPr/>
            </a:pPr>
            <a:r>
              <a:rPr lang="en-GB" dirty="0">
                <a:solidFill>
                  <a:schemeClr val="lt1"/>
                </a:solidFill>
                <a:latin typeface="Courier New" pitchFamily="49" charset="0"/>
                <a:ea typeface="Arial Unicode MS" pitchFamily="34" charset="-128"/>
                <a:cs typeface="Courier New" pitchFamily="49" charset="0"/>
              </a:rPr>
              <a:t>while read </a:t>
            </a:r>
            <a:r>
              <a:rPr lang="en-GB" dirty="0" smtClean="0">
                <a:solidFill>
                  <a:schemeClr val="lt1"/>
                </a:solidFill>
                <a:latin typeface="Courier New" pitchFamily="49" charset="0"/>
                <a:ea typeface="Arial Unicode MS" pitchFamily="34" charset="-128"/>
                <a:cs typeface="Courier New" pitchFamily="49" charset="0"/>
              </a:rPr>
              <a:t>FILENAME; </a:t>
            </a:r>
            <a:r>
              <a:rPr lang="en-GB" dirty="0">
                <a:solidFill>
                  <a:schemeClr val="lt1"/>
                </a:solidFill>
                <a:latin typeface="Courier New" pitchFamily="49" charset="0"/>
                <a:ea typeface="Arial Unicode MS" pitchFamily="34" charset="-128"/>
                <a:cs typeface="Courier New" pitchFamily="49" charset="0"/>
              </a:rPr>
              <a:t>do</a:t>
            </a:r>
          </a:p>
          <a:p>
            <a:pPr>
              <a:defRPr/>
            </a:pPr>
            <a:r>
              <a:rPr lang="en-GB" dirty="0">
                <a:solidFill>
                  <a:schemeClr val="lt1"/>
                </a:solidFill>
                <a:latin typeface="Courier New" pitchFamily="49" charset="0"/>
                <a:ea typeface="Arial Unicode MS" pitchFamily="34" charset="-128"/>
                <a:cs typeface="Courier New" pitchFamily="49" charset="0"/>
              </a:rPr>
              <a:t>	grep dog $</a:t>
            </a:r>
            <a:r>
              <a:rPr lang="en-GB" dirty="0" smtClean="0">
                <a:solidFill>
                  <a:schemeClr val="lt1"/>
                </a:solidFill>
                <a:latin typeface="Courier New" pitchFamily="49" charset="0"/>
                <a:ea typeface="Arial Unicode MS" pitchFamily="34" charset="-128"/>
                <a:cs typeface="Courier New" pitchFamily="49" charset="0"/>
              </a:rPr>
              <a:t>FILENAME </a:t>
            </a:r>
            <a:r>
              <a:rPr lang="en-GB" dirty="0">
                <a:solidFill>
                  <a:schemeClr val="lt1"/>
                </a:solidFill>
                <a:latin typeface="Courier New" pitchFamily="49" charset="0"/>
                <a:ea typeface="Arial Unicode MS" pitchFamily="34" charset="-128"/>
                <a:cs typeface="Courier New" pitchFamily="49" charset="0"/>
              </a:rPr>
              <a:t>&gt;&gt; ${input_file}_result.txt</a:t>
            </a:r>
          </a:p>
          <a:p>
            <a:pPr>
              <a:defRPr/>
            </a:pPr>
            <a:r>
              <a:rPr lang="en-GB" dirty="0">
                <a:solidFill>
                  <a:schemeClr val="lt1"/>
                </a:solidFill>
                <a:latin typeface="Courier New" pitchFamily="49" charset="0"/>
                <a:ea typeface="Arial Unicode MS" pitchFamily="34" charset="-128"/>
                <a:cs typeface="Courier New" pitchFamily="49" charset="0"/>
              </a:rPr>
              <a:t>done &lt;  $</a:t>
            </a:r>
            <a:r>
              <a:rPr lang="en-GB" dirty="0" err="1">
                <a:solidFill>
                  <a:schemeClr val="lt1"/>
                </a:solidFill>
                <a:latin typeface="Courier New" pitchFamily="49" charset="0"/>
                <a:ea typeface="Arial Unicode MS" pitchFamily="34" charset="-128"/>
                <a:cs typeface="Courier New" pitchFamily="49" charset="0"/>
              </a:rPr>
              <a:t>input_file</a:t>
            </a:r>
            <a:endParaRPr lang="en-GB" dirty="0">
              <a:solidFill>
                <a:schemeClr val="lt1"/>
              </a:solidFill>
              <a:latin typeface="Courier New" pitchFamily="49" charset="0"/>
              <a:ea typeface="Arial Unicode MS" pitchFamily="34" charset="-128"/>
              <a:cs typeface="Courier New" pitchFamily="49" charset="0"/>
            </a:endParaRPr>
          </a:p>
        </p:txBody>
      </p:sp>
      <p:sp>
        <p:nvSpPr>
          <p:cNvPr id="8" name="TextBox 7"/>
          <p:cNvSpPr txBox="1">
            <a:spLocks noChangeArrowheads="1"/>
          </p:cNvSpPr>
          <p:nvPr/>
        </p:nvSpPr>
        <p:spPr bwMode="auto">
          <a:xfrm>
            <a:off x="6372225" y="4221163"/>
            <a:ext cx="1768475" cy="369887"/>
          </a:xfrm>
          <a:prstGeom prst="rect">
            <a:avLst/>
          </a:pr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spAutoFit/>
          </a:bodyPr>
          <a:lstStyle/>
          <a:p>
            <a:pPr algn="ctr">
              <a:defRPr/>
            </a:pPr>
            <a:r>
              <a:rPr lang="en-GB" b="1" dirty="0">
                <a:solidFill>
                  <a:schemeClr val="dk1"/>
                </a:solidFill>
                <a:latin typeface="+mn-lt"/>
                <a:ea typeface="+mn-ea"/>
              </a:rPr>
              <a:t>grep_for_dog.sh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r"/>
            <a:r>
              <a:rPr lang="en-GB" altLang="en-US" sz="3200" b="1" dirty="0" smtClean="0">
                <a:ea typeface="ＭＳ Ｐゴシック" pitchFamily="34" charset="-128"/>
              </a:rPr>
              <a:t>Simple parallelism by hand (2)</a:t>
            </a:r>
          </a:p>
        </p:txBody>
      </p:sp>
      <p:sp>
        <p:nvSpPr>
          <p:cNvPr id="14339" name="Content Placeholder 2"/>
          <p:cNvSpPr>
            <a:spLocks noGrp="1"/>
          </p:cNvSpPr>
          <p:nvPr>
            <p:ph idx="1"/>
          </p:nvPr>
        </p:nvSpPr>
        <p:spPr/>
        <p:txBody>
          <a:bodyPr/>
          <a:lstStyle/>
          <a:p>
            <a:r>
              <a:rPr lang="en-GB" altLang="en-US" dirty="0" smtClean="0">
                <a:ea typeface="ＭＳ Ｐゴシック" pitchFamily="34" charset="-128"/>
              </a:rPr>
              <a:t>A simple re-factoring splits the job into five parts:</a:t>
            </a:r>
          </a:p>
          <a:p>
            <a:pPr>
              <a:buFont typeface="Arial" pitchFamily="34" charset="0"/>
              <a:buNone/>
            </a:pPr>
            <a:endParaRPr lang="en-GB" altLang="en-US" dirty="0" smtClean="0">
              <a:ea typeface="ＭＳ Ｐゴシック" pitchFamily="34" charset="-128"/>
            </a:endParaRPr>
          </a:p>
        </p:txBody>
      </p:sp>
      <p:sp>
        <p:nvSpPr>
          <p:cNvPr id="4" name="TextBox 3"/>
          <p:cNvSpPr txBox="1"/>
          <p:nvPr/>
        </p:nvSpPr>
        <p:spPr>
          <a:xfrm>
            <a:off x="431800" y="2924175"/>
            <a:ext cx="2159000"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5" name="TextBox 4"/>
          <p:cNvSpPr txBox="1"/>
          <p:nvPr/>
        </p:nvSpPr>
        <p:spPr>
          <a:xfrm>
            <a:off x="7235825" y="3068638"/>
            <a:ext cx="1584325"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200" smtClean="0">
                <a:solidFill>
                  <a:srgbClr val="000000"/>
                </a:solidFill>
                <a:latin typeface="Arial Rounded MT Bold" pitchFamily="34" charset="0"/>
                <a:cs typeface="Arial" pitchFamily="34" charset="0"/>
              </a:rPr>
              <a:t>A text file: listing  all lines in all books that match the word “dog”</a:t>
            </a:r>
          </a:p>
          <a:p>
            <a:pPr eaLnBrk="1" hangingPunct="1">
              <a:defRPr/>
            </a:pPr>
            <a:endParaRPr lang="en-GB" altLang="en-US" sz="1200" smtClean="0">
              <a:solidFill>
                <a:srgbClr val="000000"/>
              </a:solidFill>
              <a:latin typeface="Arial Rounded MT Bold" pitchFamily="34" charset="0"/>
              <a:cs typeface="Arial" pitchFamily="34" charset="0"/>
            </a:endParaRPr>
          </a:p>
        </p:txBody>
      </p:sp>
      <p:sp>
        <p:nvSpPr>
          <p:cNvPr id="6" name="Right Arrow 5"/>
          <p:cNvSpPr/>
          <p:nvPr/>
        </p:nvSpPr>
        <p:spPr>
          <a:xfrm>
            <a:off x="2843213" y="2636838"/>
            <a:ext cx="1584325" cy="1800225"/>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dirty="0"/>
              <a:t>Some processing code (x 5)</a:t>
            </a:r>
          </a:p>
        </p:txBody>
      </p:sp>
      <p:sp>
        <p:nvSpPr>
          <p:cNvPr id="7" name="Rectangle 6"/>
          <p:cNvSpPr>
            <a:spLocks noChangeArrowheads="1"/>
          </p:cNvSpPr>
          <p:nvPr/>
        </p:nvSpPr>
        <p:spPr bwMode="auto">
          <a:xfrm>
            <a:off x="395288" y="4896716"/>
            <a:ext cx="8424862" cy="923925"/>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800" dirty="0" smtClean="0">
                <a:solidFill>
                  <a:srgbClr val="FFFFFF"/>
                </a:solidFill>
                <a:latin typeface="Courier New" pitchFamily="49" charset="0"/>
                <a:ea typeface="Arial Unicode MS" pitchFamily="34" charset="-128"/>
              </a:rPr>
              <a:t>$ split –l 20000 –d list_of_files.txt  </a:t>
            </a:r>
            <a:r>
              <a:rPr lang="en-GB" altLang="en-US" sz="1600" dirty="0" smtClean="0">
                <a:solidFill>
                  <a:srgbClr val="FFFFFF"/>
                </a:solidFill>
                <a:latin typeface="Calibri" pitchFamily="34" charset="0"/>
                <a:ea typeface="Arial Unicode MS" pitchFamily="34" charset="-128"/>
              </a:rPr>
              <a:t># Writes to “x00”, “x01”, ..., “x04”</a:t>
            </a:r>
          </a:p>
          <a:p>
            <a:pPr eaLnBrk="1" hangingPunct="1">
              <a:defRPr/>
            </a:pPr>
            <a:r>
              <a:rPr lang="en-GB" altLang="en-US" sz="1800" dirty="0" smtClean="0">
                <a:solidFill>
                  <a:srgbClr val="FFFFFF"/>
                </a:solidFill>
                <a:latin typeface="Courier New" pitchFamily="49" charset="0"/>
                <a:ea typeface="Arial Unicode MS" pitchFamily="34" charset="-128"/>
              </a:rPr>
              <a:t>$ for </a:t>
            </a:r>
            <a:r>
              <a:rPr lang="en-GB" altLang="en-US" sz="1800" dirty="0" err="1" smtClean="0">
                <a:solidFill>
                  <a:srgbClr val="FFFFFF"/>
                </a:solidFill>
                <a:latin typeface="Courier New" pitchFamily="49" charset="0"/>
                <a:ea typeface="Arial Unicode MS" pitchFamily="34" charset="-128"/>
              </a:rPr>
              <a:t>i</a:t>
            </a:r>
            <a:r>
              <a:rPr lang="en-GB" altLang="en-US" sz="1800" dirty="0" smtClean="0">
                <a:solidFill>
                  <a:srgbClr val="FFFFFF"/>
                </a:solidFill>
                <a:latin typeface="Courier New" pitchFamily="49" charset="0"/>
                <a:ea typeface="Arial Unicode MS" pitchFamily="34" charset="-128"/>
              </a:rPr>
              <a:t> in x??; do grep_for_dog.sh $</a:t>
            </a:r>
            <a:r>
              <a:rPr lang="en-GB" altLang="en-US" sz="1800" dirty="0" err="1" smtClean="0">
                <a:solidFill>
                  <a:srgbClr val="FFFFFF"/>
                </a:solidFill>
                <a:latin typeface="Courier New" pitchFamily="49" charset="0"/>
                <a:ea typeface="Arial Unicode MS" pitchFamily="34" charset="-128"/>
              </a:rPr>
              <a:t>i</a:t>
            </a:r>
            <a:r>
              <a:rPr lang="en-GB" altLang="en-US" sz="1800" dirty="0" smtClean="0">
                <a:solidFill>
                  <a:srgbClr val="FFFFFF"/>
                </a:solidFill>
                <a:latin typeface="Courier New" pitchFamily="49" charset="0"/>
                <a:ea typeface="Arial Unicode MS" pitchFamily="34" charset="-128"/>
              </a:rPr>
              <a:t> </a:t>
            </a:r>
            <a:r>
              <a:rPr lang="en-GB" altLang="en-US" sz="1800" dirty="0" smtClean="0">
                <a:solidFill>
                  <a:srgbClr val="FF0000"/>
                </a:solidFill>
                <a:latin typeface="Courier New" pitchFamily="49" charset="0"/>
                <a:ea typeface="Arial Unicode MS" pitchFamily="34" charset="-128"/>
              </a:rPr>
              <a:t>&amp;</a:t>
            </a:r>
            <a:r>
              <a:rPr lang="en-GB" altLang="en-US" sz="1800" dirty="0" smtClean="0">
                <a:solidFill>
                  <a:srgbClr val="FFFFFF"/>
                </a:solidFill>
                <a:latin typeface="Courier New" pitchFamily="49" charset="0"/>
                <a:ea typeface="Arial Unicode MS" pitchFamily="34" charset="-128"/>
              </a:rPr>
              <a:t> done</a:t>
            </a:r>
          </a:p>
          <a:p>
            <a:pPr eaLnBrk="1" hangingPunct="1">
              <a:defRPr/>
            </a:pPr>
            <a:r>
              <a:rPr lang="en-GB" altLang="en-US" sz="1800" dirty="0" smtClean="0">
                <a:solidFill>
                  <a:srgbClr val="FFFFFF"/>
                </a:solidFill>
                <a:latin typeface="Courier New" pitchFamily="49" charset="0"/>
                <a:ea typeface="Arial Unicode MS" pitchFamily="34" charset="-128"/>
              </a:rPr>
              <a:t>$ cat *_result.txt &gt; output.txt</a:t>
            </a:r>
          </a:p>
        </p:txBody>
      </p:sp>
      <p:sp>
        <p:nvSpPr>
          <p:cNvPr id="8" name="TextBox 7"/>
          <p:cNvSpPr txBox="1"/>
          <p:nvPr/>
        </p:nvSpPr>
        <p:spPr>
          <a:xfrm>
            <a:off x="431800" y="3303588"/>
            <a:ext cx="2159000"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9" name="TextBox 8"/>
          <p:cNvSpPr txBox="1"/>
          <p:nvPr/>
        </p:nvSpPr>
        <p:spPr>
          <a:xfrm>
            <a:off x="431800" y="3679825"/>
            <a:ext cx="2160588"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0" name="TextBox 9"/>
          <p:cNvSpPr txBox="1"/>
          <p:nvPr/>
        </p:nvSpPr>
        <p:spPr>
          <a:xfrm>
            <a:off x="431800" y="4057650"/>
            <a:ext cx="2160588"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1" name="TextBox 10"/>
          <p:cNvSpPr txBox="1"/>
          <p:nvPr/>
        </p:nvSpPr>
        <p:spPr>
          <a:xfrm>
            <a:off x="431800" y="4437063"/>
            <a:ext cx="2160588" cy="2778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2" name="Right Arrow 11"/>
          <p:cNvSpPr/>
          <p:nvPr/>
        </p:nvSpPr>
        <p:spPr>
          <a:xfrm>
            <a:off x="5724525" y="2852738"/>
            <a:ext cx="1368425" cy="1368425"/>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dirty="0"/>
              <a:t>Group together</a:t>
            </a:r>
          </a:p>
        </p:txBody>
      </p:sp>
      <p:sp>
        <p:nvSpPr>
          <p:cNvPr id="13" name="TextBox 12"/>
          <p:cNvSpPr txBox="1"/>
          <p:nvPr/>
        </p:nvSpPr>
        <p:spPr>
          <a:xfrm>
            <a:off x="4572000" y="2863850"/>
            <a:ext cx="792163"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1</a:t>
            </a:r>
          </a:p>
        </p:txBody>
      </p:sp>
      <p:sp>
        <p:nvSpPr>
          <p:cNvPr id="14" name="TextBox 13"/>
          <p:cNvSpPr txBox="1"/>
          <p:nvPr/>
        </p:nvSpPr>
        <p:spPr>
          <a:xfrm>
            <a:off x="4572000" y="3224213"/>
            <a:ext cx="792163" cy="2778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2</a:t>
            </a:r>
          </a:p>
        </p:txBody>
      </p:sp>
      <p:sp>
        <p:nvSpPr>
          <p:cNvPr id="15" name="TextBox 14"/>
          <p:cNvSpPr txBox="1"/>
          <p:nvPr/>
        </p:nvSpPr>
        <p:spPr>
          <a:xfrm>
            <a:off x="4572000" y="3586163"/>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3</a:t>
            </a:r>
          </a:p>
        </p:txBody>
      </p:sp>
      <p:sp>
        <p:nvSpPr>
          <p:cNvPr id="16" name="TextBox 15"/>
          <p:cNvSpPr txBox="1"/>
          <p:nvPr/>
        </p:nvSpPr>
        <p:spPr>
          <a:xfrm>
            <a:off x="4572000" y="3944938"/>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4</a:t>
            </a:r>
          </a:p>
        </p:txBody>
      </p:sp>
      <p:sp>
        <p:nvSpPr>
          <p:cNvPr id="17" name="TextBox 16"/>
          <p:cNvSpPr txBox="1"/>
          <p:nvPr/>
        </p:nvSpPr>
        <p:spPr>
          <a:xfrm>
            <a:off x="4572000" y="4305300"/>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E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41810</TotalTime>
  <Words>4581</Words>
  <Application>Microsoft Office PowerPoint</Application>
  <PresentationFormat>On-screen Show (4:3)</PresentationFormat>
  <Paragraphs>354</Paragraphs>
  <Slides>27</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MS PGothic</vt:lpstr>
      <vt:lpstr>Adobe Gothic Std B</vt:lpstr>
      <vt:lpstr>Arial</vt:lpstr>
      <vt:lpstr>Arial Rounded MT Bold</vt:lpstr>
      <vt:lpstr>Arial Unicode MS</vt:lpstr>
      <vt:lpstr>Calibri</vt:lpstr>
      <vt:lpstr>Calibri Light</vt:lpstr>
      <vt:lpstr>Courier New</vt:lpstr>
      <vt:lpstr>Lucida Grande</vt:lpstr>
      <vt:lpstr>Wingdings</vt:lpstr>
      <vt:lpstr>ヒラギノ角ゴ Pro W3</vt:lpstr>
      <vt:lpstr>CEDA</vt:lpstr>
      <vt:lpstr>Custom Design</vt:lpstr>
      <vt:lpstr>Parallel processing of large datasets</vt:lpstr>
      <vt:lpstr>What is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JASMIN in pictures</vt:lpstr>
      <vt:lpstr>The LOTUS cluster on JASMIN</vt:lpstr>
      <vt:lpstr>What is a batch job?</vt:lpstr>
      <vt:lpstr>LOTUS: Job Control</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Job Submission</vt:lpstr>
      <vt:lpstr>Efficiency gains through re-factoring (1)</vt:lpstr>
      <vt:lpstr>Efficiency gains through re-factoring (2)</vt:lpstr>
      <vt:lpstr>Many Python-based Parallel tools</vt:lpstr>
      <vt:lpstr>The future of parallel data analysis (1)</vt:lpstr>
      <vt:lpstr>The future of parallel data analysis (2)</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Pamment, JA (Alison) Ms</cp:lastModifiedBy>
  <cp:revision>318</cp:revision>
  <dcterms:created xsi:type="dcterms:W3CDTF">2013-12-09T16:22:30Z</dcterms:created>
  <dcterms:modified xsi:type="dcterms:W3CDTF">2017-11-11T03:04:41Z</dcterms:modified>
</cp:coreProperties>
</file>