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307" r:id="rId3"/>
    <p:sldId id="308" r:id="rId4"/>
    <p:sldId id="314" r:id="rId5"/>
    <p:sldId id="315" r:id="rId6"/>
    <p:sldId id="316" r:id="rId7"/>
    <p:sldId id="319" r:id="rId8"/>
    <p:sldId id="318" r:id="rId9"/>
    <p:sldId id="320" r:id="rId10"/>
    <p:sldId id="317" r:id="rId11"/>
    <p:sldId id="321" r:id="rId12"/>
    <p:sldId id="322" r:id="rId13"/>
    <p:sldId id="323" r:id="rId14"/>
    <p:sldId id="324" r:id="rId15"/>
    <p:sldId id="325" r:id="rId16"/>
    <p:sldId id="3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7"/>
    <p:restoredTop sz="94611"/>
  </p:normalViewPr>
  <p:slideViewPr>
    <p:cSldViewPr snapToGrid="0" snapToObjects="1">
      <p:cViewPr>
        <p:scale>
          <a:sx n="123" d="100"/>
          <a:sy n="123" d="100"/>
        </p:scale>
        <p:origin x="1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6FE24-293A-1A47-B7B1-1D97180844A5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0EC1F-AE40-A54E-8C8A-D6A2A800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 graphic how to use – what is the new representation.  End with </a:t>
            </a:r>
            <a:r>
              <a:rPr lang="en-US" dirty="0" err="1"/>
              <a:t>calcualtion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Mnist</a:t>
            </a:r>
            <a:r>
              <a:rPr lang="en-US" dirty="0"/>
              <a:t> is hello world for ML. previous slide with hand written </a:t>
            </a:r>
            <a:r>
              <a:rPr lang="en-US" dirty="0" err="1"/>
              <a:t>digigts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6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Orthogonality – biological meaningful – why is it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p-hacking. Multiple hypothesis tests leads to more false positives (too many features selected). Problem is worse with correlated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0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Subset of samples every sample in subset – feature &lt;5 – PCA to demonstrate </a:t>
            </a:r>
            <a:r>
              <a:rPr lang="en-US" dirty="0" err="1"/>
              <a:t>withingroup</a:t>
            </a:r>
            <a:r>
              <a:rPr lang="en-US" dirty="0"/>
              <a:t> and intra group separation.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81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error – </a:t>
            </a:r>
            <a:r>
              <a:rPr lang="en-US" dirty="0" err="1"/>
              <a:t>multivar</a:t>
            </a:r>
            <a:r>
              <a:rPr lang="en-US" dirty="0"/>
              <a:t> linear. reg. – flowchart for </a:t>
            </a:r>
            <a:r>
              <a:rPr lang="en-US" dirty="0" err="1"/>
              <a:t>itertion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5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DEB4-968C-1243-B4B3-868C1B56F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9A86A-D438-974F-98BB-6A149164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6E0B-B873-594D-8026-B4055524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CCF43-5559-0440-81A6-A6EFCDF6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3A93-D999-1148-80B2-CF922F9E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1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8B61-CC4C-4E42-920D-F5A2B690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EFC3E-FD76-0847-AEE1-3BBD9F2FB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FAD5-CF71-4B41-9B1D-CAE7AC53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C7F5-C37F-4143-A34E-3193B9D9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9D70-5851-7D41-950A-BB4D261D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1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102C8-D1C5-034B-AC56-247C67A14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5CE1B-2794-CC4F-B14D-E6BF3C94E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9A3A-5A1F-354B-BF69-38BC1234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D9FD3-7F77-8D43-9A5D-873313FC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7BFCA-04FB-284B-8BA9-056F5EC4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3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C824-A199-0640-8EBF-775439C2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3354-3A7B-8244-BA11-15FAB19B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F33C-146C-9D44-87F5-427B52C5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D9DE-8FB4-004B-8879-04FFF1BC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2AAEF-B27A-114A-8EC7-F1F2DB91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6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A22-0C14-2C4C-82E4-42B055B7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30CDB-EEEF-7746-AA00-F41D8F10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4F58-3BB3-3946-BAE0-142C14BC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64012-EF2D-B74B-B786-CEC45311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4369-61B8-FF44-851D-624567F4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68F6-8A6C-EF40-90BE-0D4F6413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B3D4-8CB0-3942-A388-DD89C1DCA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1FB5A-7571-294D-853C-DF48EF7A5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C75EA-B62C-1547-9ED9-3E1CB9B7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5E22C-C52F-8747-8C82-43DF65BE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3A685-32A2-2246-ADBB-47BDAB8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3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953A-F117-CE42-B927-EC67F049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7734-DB14-BF45-8197-88D84E76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09179-EAE3-C545-9BC5-CE95E5361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6E64E-91EF-1945-86CD-F5A60BAF5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361E0-20C8-2C46-ACAA-9AD4B6650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FA348-4D03-B44F-8093-C859278E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78C3D-BAE4-0045-93FE-B92547CA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81F66-B5FA-264C-B691-E620B237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2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8564-E2A3-694A-B36B-15327626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78BBE-FC82-3D49-8B69-C5926A29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B4665-EB3D-3143-8A94-2E452B06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896C1-56B9-D745-90FF-D7B8040B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A4B4E-F6A6-8A43-9F33-200E497F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0226A-54DE-524B-B3A4-13A42FDF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EC2CA-FA3A-784B-A69C-0FD9E11B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C848-0E44-0743-8A05-418A40F5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AEA0-825D-A542-9C88-1A07E0AC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0EF80-2EF4-2B4D-BA5D-10B2277D0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DAD40-96F1-BD47-84FC-83A5C597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FDF0D-FFE1-C34E-907C-5ED9A7D6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2DF51-F39B-E946-9201-A178EE2D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549-0418-8749-8F8B-674AA6F4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13EE3-EC54-ED44-8773-BAC3F2B1B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277E3-500B-5E4C-AA6C-256251D6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BBCC2-3623-6E42-8D8B-3A44F62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F965-7A24-6F49-9B2A-4D03C4CC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4CF9F-D025-9A40-B8E3-72E8AAF8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A8ADC-1979-074C-9249-7774C1AE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350A-7722-5443-9DEF-B70710F4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F79E-DFB0-3C42-9ED2-83A9881C9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7764-FFD6-CA49-A27D-008EEAE024F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B271F-747B-0D40-BA17-12937DDB5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0F84-DEA8-584D-A705-4A5E8F9EA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daniel_montemayor/montemayor-office-hours" TargetMode="External"/><Relationship Id="rId2" Type="http://schemas.openxmlformats.org/officeDocument/2006/relationships/hyperlink" Target="mailto:montemayord2@uthscsa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246" y="2194560"/>
            <a:ext cx="6905666" cy="1739347"/>
          </a:xfrm>
        </p:spPr>
        <p:txBody>
          <a:bodyPr>
            <a:normAutofit/>
          </a:bodyPr>
          <a:lstStyle/>
          <a:p>
            <a:r>
              <a:rPr lang="en-US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246" y="3996250"/>
            <a:ext cx="6905666" cy="1942434"/>
          </a:xfrm>
        </p:spPr>
        <p:txBody>
          <a:bodyPr>
            <a:normAutofit/>
          </a:bodyPr>
          <a:lstStyle/>
          <a:p>
            <a:r>
              <a:rPr lang="en-US" b="1" dirty="0"/>
              <a:t>Biomedical Machine Learning with Python</a:t>
            </a:r>
          </a:p>
          <a:p>
            <a:endParaRPr lang="en-US" dirty="0"/>
          </a:p>
          <a:p>
            <a:r>
              <a:rPr lang="en-US" u="sng" dirty="0"/>
              <a:t>PART II: Machine Learning for Biomedical Applications</a:t>
            </a:r>
          </a:p>
          <a:p>
            <a:r>
              <a:rPr lang="en-US" dirty="0"/>
              <a:t>Module 6: Feature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634276" y="2619094"/>
            <a:ext cx="3374654" cy="15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25EAC-3CCE-0641-B858-E8C6F129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Unsupervised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CE53-90DC-C849-9717-DD081909B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Remove Correlated Variables – Visualize with heatmaps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93AD00-F758-9F46-BAA0-C95BF8365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6409" y="467208"/>
            <a:ext cx="5597786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3A4924-BB5E-CE49-80C2-F6E9B9AA72FE}"/>
              </a:ext>
            </a:extLst>
          </p:cNvPr>
          <p:cNvSpPr txBox="1"/>
          <p:nvPr/>
        </p:nvSpPr>
        <p:spPr>
          <a:xfrm>
            <a:off x="5316409" y="6390792"/>
            <a:ext cx="5597786" cy="59235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Heatmap of feature correlations from mobile price dataset</a:t>
            </a:r>
          </a:p>
        </p:txBody>
      </p:sp>
    </p:spTree>
    <p:extLst>
      <p:ext uri="{BB962C8B-B14F-4D97-AF65-F5344CB8AC3E}">
        <p14:creationId xmlns:p14="http://schemas.microsoft.com/office/powerpoint/2010/main" val="392860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9878-73AF-3149-A55D-179DF7C4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Unsupervised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7D60-B832-BA4C-87CA-04C8AF40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Clustering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870D33-2C8F-084C-8E2D-BCCE928AA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189018"/>
            <a:ext cx="7225748" cy="44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D2A83-4B7F-B94C-8738-4027CDB3C486}"/>
              </a:ext>
            </a:extLst>
          </p:cNvPr>
          <p:cNvSpPr txBox="1"/>
          <p:nvPr/>
        </p:nvSpPr>
        <p:spPr>
          <a:xfrm>
            <a:off x="4601042" y="5839012"/>
            <a:ext cx="712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clustering methods in </a:t>
            </a:r>
            <a:r>
              <a:rPr lang="en-US" dirty="0" err="1"/>
              <a:t>sklearn</a:t>
            </a:r>
            <a:r>
              <a:rPr lang="en-US" dirty="0"/>
              <a:t>. Relative compute times for test distributions in rows are shown.</a:t>
            </a:r>
          </a:p>
        </p:txBody>
      </p:sp>
    </p:spTree>
    <p:extLst>
      <p:ext uri="{BB962C8B-B14F-4D97-AF65-F5344CB8AC3E}">
        <p14:creationId xmlns:p14="http://schemas.microsoft.com/office/powerpoint/2010/main" val="314218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6CD9F-DEBA-9F45-AFF9-C4E3CF51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Filter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AAE2-DBD2-5144-8622-24134F31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Filter features based on their association with the outcome</a:t>
            </a:r>
          </a:p>
        </p:txBody>
      </p:sp>
      <p:pic>
        <p:nvPicPr>
          <p:cNvPr id="3074" name="Picture 2" descr="Table 1">
            <a:extLst>
              <a:ext uri="{FF2B5EF4-FFF2-40B4-BE49-F238E27FC236}">
                <a16:creationId xmlns:a16="http://schemas.microsoft.com/office/drawing/2014/main" id="{CDA5DBEC-AAD7-3D42-9484-C308D1970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484509"/>
            <a:ext cx="7225748" cy="588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71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82B62-798A-8744-9708-3738D36E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1569003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Wrapper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136D-7DAD-3D42-931A-2D40DEEFD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91" y="2231325"/>
            <a:ext cx="3034936" cy="46048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Forward Stepwise Selection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Features added/removed one at a time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Start with univariate models for each feature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Features ranked by variation explained (</a:t>
            </a:r>
            <a:r>
              <a:rPr lang="en-US" sz="2000" dirty="0" err="1">
                <a:solidFill>
                  <a:schemeClr val="bg1"/>
                </a:solidFill>
              </a:rPr>
              <a:t>pvalue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P-value cutoff is usually ~0.15</a:t>
            </a:r>
          </a:p>
          <a:p>
            <a:r>
              <a:rPr lang="en-US" sz="2000" dirty="0">
                <a:solidFill>
                  <a:schemeClr val="bg1"/>
                </a:solidFill>
              </a:rPr>
              <a:t>AIC = -2*log-likelihood + 2*</a:t>
            </a:r>
            <a:r>
              <a:rPr lang="en-US" sz="2000" dirty="0" err="1">
                <a:solidFill>
                  <a:schemeClr val="bg1"/>
                </a:solidFill>
              </a:rPr>
              <a:t>nfeat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F97A756-FC6D-B946-BAB2-78F232F40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22" y="511388"/>
            <a:ext cx="8151126" cy="57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7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617613-D60C-194D-B32A-6375D9F15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53" y="4367714"/>
            <a:ext cx="5596921" cy="25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C99E-A3C0-D64B-A806-3C448925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1409093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Wrapper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47B0-5E03-BB4D-9230-819CD84A6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21" y="2501984"/>
            <a:ext cx="3025303" cy="4345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Boruta</a:t>
            </a:r>
          </a:p>
          <a:p>
            <a:r>
              <a:rPr lang="en-US" sz="2000" dirty="0">
                <a:solidFill>
                  <a:schemeClr val="bg1"/>
                </a:solidFill>
              </a:rPr>
              <a:t>Eliminates arbitrary cutoff criterion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Features not compared to each other rather compared to stochastic realizations of themselves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28C4E6-1C21-4D44-A854-4582DD2AA465}"/>
              </a:ext>
            </a:extLst>
          </p:cNvPr>
          <p:cNvSpPr/>
          <p:nvPr/>
        </p:nvSpPr>
        <p:spPr>
          <a:xfrm>
            <a:off x="7315200" y="4316361"/>
            <a:ext cx="1150374" cy="145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1A64C57-2ACA-2549-A8CD-AF803181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038" y="-351837"/>
            <a:ext cx="6810729" cy="60840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E7772E7-0A90-8C4E-B15D-5278F442564C}"/>
              </a:ext>
            </a:extLst>
          </p:cNvPr>
          <p:cNvSpPr/>
          <p:nvPr/>
        </p:nvSpPr>
        <p:spPr>
          <a:xfrm>
            <a:off x="4637303" y="5014451"/>
            <a:ext cx="1035910" cy="773151"/>
          </a:xfrm>
          <a:custGeom>
            <a:avLst/>
            <a:gdLst>
              <a:gd name="connsiteX0" fmla="*/ 0 w 1014743"/>
              <a:gd name="connsiteY0" fmla="*/ 0 h 739285"/>
              <a:gd name="connsiteX1" fmla="*/ 1014743 w 1014743"/>
              <a:gd name="connsiteY1" fmla="*/ 0 h 739285"/>
              <a:gd name="connsiteX2" fmla="*/ 1014743 w 1014743"/>
              <a:gd name="connsiteY2" fmla="*/ 739285 h 739285"/>
              <a:gd name="connsiteX3" fmla="*/ 0 w 1014743"/>
              <a:gd name="connsiteY3" fmla="*/ 739285 h 739285"/>
              <a:gd name="connsiteX4" fmla="*/ 0 w 1014743"/>
              <a:gd name="connsiteY4" fmla="*/ 0 h 739285"/>
              <a:gd name="connsiteX0" fmla="*/ 0 w 1014743"/>
              <a:gd name="connsiteY0" fmla="*/ 0 h 739285"/>
              <a:gd name="connsiteX1" fmla="*/ 1014743 w 1014743"/>
              <a:gd name="connsiteY1" fmla="*/ 0 h 739285"/>
              <a:gd name="connsiteX2" fmla="*/ 896756 w 1014743"/>
              <a:gd name="connsiteY2" fmla="*/ 650795 h 739285"/>
              <a:gd name="connsiteX3" fmla="*/ 0 w 1014743"/>
              <a:gd name="connsiteY3" fmla="*/ 739285 h 739285"/>
              <a:gd name="connsiteX4" fmla="*/ 0 w 1014743"/>
              <a:gd name="connsiteY4" fmla="*/ 0 h 739285"/>
              <a:gd name="connsiteX0" fmla="*/ 0 w 1014743"/>
              <a:gd name="connsiteY0" fmla="*/ 0 h 739285"/>
              <a:gd name="connsiteX1" fmla="*/ 1014743 w 1014743"/>
              <a:gd name="connsiteY1" fmla="*/ 0 h 739285"/>
              <a:gd name="connsiteX2" fmla="*/ 896756 w 1014743"/>
              <a:gd name="connsiteY2" fmla="*/ 650795 h 739285"/>
              <a:gd name="connsiteX3" fmla="*/ 0 w 1014743"/>
              <a:gd name="connsiteY3" fmla="*/ 739285 h 739285"/>
              <a:gd name="connsiteX4" fmla="*/ 0 w 1014743"/>
              <a:gd name="connsiteY4" fmla="*/ 0 h 739285"/>
              <a:gd name="connsiteX0" fmla="*/ 0 w 1014743"/>
              <a:gd name="connsiteY0" fmla="*/ 0 h 773151"/>
              <a:gd name="connsiteX1" fmla="*/ 1014743 w 1014743"/>
              <a:gd name="connsiteY1" fmla="*/ 0 h 773151"/>
              <a:gd name="connsiteX2" fmla="*/ 896756 w 1014743"/>
              <a:gd name="connsiteY2" fmla="*/ 650795 h 773151"/>
              <a:gd name="connsiteX3" fmla="*/ 84667 w 1014743"/>
              <a:gd name="connsiteY3" fmla="*/ 773151 h 773151"/>
              <a:gd name="connsiteX4" fmla="*/ 0 w 1014743"/>
              <a:gd name="connsiteY4" fmla="*/ 0 h 773151"/>
              <a:gd name="connsiteX0" fmla="*/ 0 w 1014743"/>
              <a:gd name="connsiteY0" fmla="*/ 0 h 773151"/>
              <a:gd name="connsiteX1" fmla="*/ 1014743 w 1014743"/>
              <a:gd name="connsiteY1" fmla="*/ 0 h 773151"/>
              <a:gd name="connsiteX2" fmla="*/ 896756 w 1014743"/>
              <a:gd name="connsiteY2" fmla="*/ 650795 h 773151"/>
              <a:gd name="connsiteX3" fmla="*/ 84667 w 1014743"/>
              <a:gd name="connsiteY3" fmla="*/ 773151 h 773151"/>
              <a:gd name="connsiteX4" fmla="*/ 0 w 1014743"/>
              <a:gd name="connsiteY4" fmla="*/ 0 h 773151"/>
              <a:gd name="connsiteX0" fmla="*/ 0 w 1014743"/>
              <a:gd name="connsiteY0" fmla="*/ 0 h 773151"/>
              <a:gd name="connsiteX1" fmla="*/ 1014743 w 1014743"/>
              <a:gd name="connsiteY1" fmla="*/ 0 h 773151"/>
              <a:gd name="connsiteX2" fmla="*/ 896756 w 1014743"/>
              <a:gd name="connsiteY2" fmla="*/ 650795 h 773151"/>
              <a:gd name="connsiteX3" fmla="*/ 84667 w 1014743"/>
              <a:gd name="connsiteY3" fmla="*/ 773151 h 773151"/>
              <a:gd name="connsiteX4" fmla="*/ 0 w 1014743"/>
              <a:gd name="connsiteY4" fmla="*/ 0 h 773151"/>
              <a:gd name="connsiteX0" fmla="*/ 0 w 1035910"/>
              <a:gd name="connsiteY0" fmla="*/ 33867 h 773151"/>
              <a:gd name="connsiteX1" fmla="*/ 1035910 w 1035910"/>
              <a:gd name="connsiteY1" fmla="*/ 0 h 773151"/>
              <a:gd name="connsiteX2" fmla="*/ 917923 w 1035910"/>
              <a:gd name="connsiteY2" fmla="*/ 650795 h 773151"/>
              <a:gd name="connsiteX3" fmla="*/ 105834 w 1035910"/>
              <a:gd name="connsiteY3" fmla="*/ 773151 h 773151"/>
              <a:gd name="connsiteX4" fmla="*/ 0 w 1035910"/>
              <a:gd name="connsiteY4" fmla="*/ 33867 h 77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910" h="773151">
                <a:moveTo>
                  <a:pt x="0" y="33867"/>
                </a:moveTo>
                <a:lnTo>
                  <a:pt x="1035910" y="0"/>
                </a:lnTo>
                <a:lnTo>
                  <a:pt x="917923" y="650795"/>
                </a:lnTo>
                <a:cubicBezTo>
                  <a:pt x="817971" y="722626"/>
                  <a:pt x="806920" y="735187"/>
                  <a:pt x="105834" y="773151"/>
                </a:cubicBezTo>
                <a:cubicBezTo>
                  <a:pt x="18345" y="426534"/>
                  <a:pt x="28222" y="291584"/>
                  <a:pt x="0" y="338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199BB-FEAF-7C4A-8CDC-7474AF98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6"/>
            <a:ext cx="3201366" cy="1408200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Embedded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CAD8-11F6-0F4B-8AB5-C4BE040C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6" y="2317173"/>
            <a:ext cx="3040670" cy="4519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Decision tree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Can achieve 100 accuracy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Limit branching depth and number of features considered to reduce expense. Random forest is stochastic realizations of DTs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Feature importance can be expressed by mean decrease accuracy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B007184-19A9-6241-9814-CDC7FD828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28" t="-10032" r="127" b="-7202"/>
          <a:stretch/>
        </p:blipFill>
        <p:spPr>
          <a:xfrm>
            <a:off x="4134810" y="10"/>
            <a:ext cx="805719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D1DFC-428A-4F40-A277-1A603A9E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1543281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Embbeded</a:t>
            </a:r>
            <a:r>
              <a:rPr lang="en-US" sz="4000" dirty="0">
                <a:solidFill>
                  <a:srgbClr val="FFFFFF"/>
                </a:solidFill>
              </a:rPr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8FD4-3156-AF47-8E98-5FDACE51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95" y="2205603"/>
            <a:ext cx="3025303" cy="46048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Least absolute shrinkage &amp; selector operator (LASSO)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Regularized model (L1)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Penalizes features proportionally to weight</a:t>
            </a:r>
          </a:p>
          <a:p>
            <a:r>
              <a:rPr lang="en-US" sz="2000" dirty="0">
                <a:solidFill>
                  <a:schemeClr val="bg1"/>
                </a:solidFill>
              </a:rPr>
              <a:t>Uninformative weights tend to zero</a:t>
            </a:r>
          </a:p>
          <a:p>
            <a:r>
              <a:rPr lang="en-US" sz="2000" dirty="0">
                <a:solidFill>
                  <a:schemeClr val="bg1"/>
                </a:solidFill>
              </a:rPr>
              <a:t>Picks only one when features are correlated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965B0-B9DD-CA41-9453-F76A0E196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0" t="-4832" r="-2373" b="-1472"/>
          <a:stretch/>
        </p:blipFill>
        <p:spPr>
          <a:xfrm>
            <a:off x="4134810" y="511388"/>
            <a:ext cx="7398786" cy="3111343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CC39F1D9-340C-2244-9736-C37FED578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824" y="3844636"/>
            <a:ext cx="7048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3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2ED0F-BE4B-1D43-8929-39E3FA1E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5B17-4DD0-5642-891E-2B2EAC3D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Daniel Montemayor Ph.D.</a:t>
            </a:r>
          </a:p>
          <a:p>
            <a:pPr marL="0" indent="0">
              <a:buNone/>
            </a:pPr>
            <a:r>
              <a:rPr lang="en-US" sz="2000"/>
              <a:t>Assistant Professor / Research</a:t>
            </a:r>
          </a:p>
          <a:p>
            <a:pPr marL="0" indent="0">
              <a:buNone/>
            </a:pPr>
            <a:r>
              <a:rPr lang="en-US" sz="2000"/>
              <a:t>Center for Renal Precision Medicine</a:t>
            </a:r>
          </a:p>
          <a:p>
            <a:pPr marL="0" indent="0">
              <a:buNone/>
            </a:pPr>
            <a:r>
              <a:rPr lang="en-US" sz="2000"/>
              <a:t>Department of Medicine</a:t>
            </a:r>
          </a:p>
          <a:p>
            <a:pPr marL="0" indent="0">
              <a:buNone/>
            </a:pPr>
            <a:r>
              <a:rPr lang="en-US" sz="2000"/>
              <a:t>UT Health San Antonio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montemayord2@uthscsa.edu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https://calendly.com/daniel_montemayor/montemayor-office-hours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93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66BFE-722E-AD40-9EC8-C76692D0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Part II 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A115-CC85-E047-A412-9607D175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/>
              <a:t> Getting to know your data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/>
              <a:t>Formatting | Visualization | Partitioning | Normalization | Integrity</a:t>
            </a:r>
          </a:p>
          <a:p>
            <a:pPr>
              <a:buFont typeface="Wingdings" pitchFamily="2" charset="2"/>
              <a:buChar char="v"/>
            </a:pPr>
            <a:r>
              <a:rPr lang="en-US" sz="2000"/>
              <a:t> Feature Selection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/>
              <a:t>Parsimony | Dimension Reduction | PLS-DA | t-SNE | SOM</a:t>
            </a:r>
          </a:p>
          <a:p>
            <a:pPr>
              <a:buFont typeface="Wingdings" pitchFamily="2" charset="2"/>
              <a:buChar char="v"/>
            </a:pPr>
            <a:r>
              <a:rPr lang="en-US" sz="2000"/>
              <a:t> Classification Models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/>
              <a:t>Cross-Entropy and other Error Metrics | Random Forest | Logistic Regression</a:t>
            </a:r>
          </a:p>
          <a:p>
            <a:pPr>
              <a:buFont typeface="Wingdings" pitchFamily="2" charset="2"/>
              <a:buChar char="v"/>
            </a:pPr>
            <a:r>
              <a:rPr lang="en-US" sz="2000"/>
              <a:t> Regression Models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/>
              <a:t>Linear Regression | Regularization | LASSO | Elastic-Net</a:t>
            </a:r>
          </a:p>
          <a:p>
            <a:pPr>
              <a:buFont typeface="Wingdings" pitchFamily="2" charset="2"/>
              <a:buChar char="v"/>
            </a:pPr>
            <a:r>
              <a:rPr lang="en-US" sz="2000"/>
              <a:t> End-to-End ML Workflow – Leukemia Project </a:t>
            </a:r>
            <a:r>
              <a:rPr lang="en-US" sz="2000" b="1"/>
              <a:t>(two weeks)</a:t>
            </a:r>
          </a:p>
          <a:p>
            <a:pPr>
              <a:buFont typeface="Wingdings" pitchFamily="2" charset="2"/>
              <a:buChar char="v"/>
            </a:pPr>
            <a:r>
              <a:rPr lang="en-US" sz="2000"/>
              <a:t> Convolutional Neural Networks – MRI Brain Tumor Project</a:t>
            </a:r>
          </a:p>
          <a:p>
            <a:pPr>
              <a:buFont typeface="Wingdings" pitchFamily="2" charset="2"/>
              <a:buChar char="v"/>
            </a:pPr>
            <a:r>
              <a:rPr lang="en-US" sz="2000"/>
              <a:t> Adv. Topics – Sequence. Models | Encoders |GANs |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37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9B9E8-C3EA-FE48-A887-66355523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Feature Selection?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03993-847E-6048-882A-162CB459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Process of choosing the features that go into the model based on their utility to answer the central question.</a:t>
            </a:r>
          </a:p>
          <a:p>
            <a:endParaRPr lang="en-US" sz="2000"/>
          </a:p>
          <a:p>
            <a:r>
              <a:rPr lang="en-US" sz="2000"/>
              <a:t>How to quantify that utility is what gives the variety of feature selection schemes.</a:t>
            </a:r>
          </a:p>
          <a:p>
            <a:endParaRPr lang="en-US" sz="2000"/>
          </a:p>
          <a:p>
            <a:r>
              <a:rPr lang="en-US" sz="2000"/>
              <a:t>Features can be considered alone or as a set.</a:t>
            </a:r>
          </a:p>
          <a:p>
            <a:endParaRPr lang="en-US" sz="2000"/>
          </a:p>
          <a:p>
            <a:r>
              <a:rPr lang="en-US" sz="2000"/>
              <a:t>Some ML classifiers naturally do feature selection.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8961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38FFC-26AB-A84A-A8AC-D50A5ED1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Why Feature Selection?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15CB-680E-F942-AD96-43069840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/>
              <a:t>Mitigates overfitting</a:t>
            </a:r>
            <a:endParaRPr lang="en-US" sz="2000" b="1" i="1"/>
          </a:p>
          <a:p>
            <a:pPr marL="0" indent="0">
              <a:buNone/>
            </a:pPr>
            <a:r>
              <a:rPr lang="en-US" sz="2000" i="1"/>
              <a:t>“With four parameters I can fit an elephant, with five I can make him wiggle his trunk”- John von Neumann 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Lowers Cost</a:t>
            </a:r>
          </a:p>
          <a:p>
            <a:pPr marL="0" indent="0">
              <a:buNone/>
            </a:pPr>
            <a:r>
              <a:rPr lang="en-US" sz="2000" i="1"/>
              <a:t>“If everything seems under control, you’re not going fast enough” – Mario Andretti</a:t>
            </a:r>
          </a:p>
          <a:p>
            <a:pPr marL="0" indent="0">
              <a:buNone/>
            </a:pPr>
            <a:endParaRPr lang="en-US" sz="2000" i="1"/>
          </a:p>
          <a:p>
            <a:r>
              <a:rPr lang="en-US" sz="2000" b="1"/>
              <a:t>Reduces error</a:t>
            </a:r>
          </a:p>
          <a:p>
            <a:pPr marL="0" indent="0">
              <a:buNone/>
            </a:pPr>
            <a:r>
              <a:rPr lang="en-US" sz="2000" i="1"/>
              <a:t>“Mo’ Features, Mo’ Problems” – no one, ever</a:t>
            </a:r>
          </a:p>
        </p:txBody>
      </p:sp>
    </p:spTree>
    <p:extLst>
      <p:ext uri="{BB962C8B-B14F-4D97-AF65-F5344CB8AC3E}">
        <p14:creationId xmlns:p14="http://schemas.microsoft.com/office/powerpoint/2010/main" val="88326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F183F-89DE-0C4A-93AD-6AF2419B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77037-B55E-984E-8F68-EAD9D80A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954179"/>
            <a:ext cx="7225748" cy="49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7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E5779-3156-C94B-8BA8-E689A901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Mapping Methods – 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587B-A2D8-534E-96EA-555290E9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PCA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AFC67E0-B029-C04F-BBC1-DC5C0243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729" y="2209401"/>
            <a:ext cx="8589617" cy="401564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237B9F-B576-D841-A12F-8B40658D2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850" y="2129390"/>
            <a:ext cx="133261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6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E5779-3156-C94B-8BA8-E689A901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2263921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Mapping Methods – 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587B-A2D8-534E-96EA-555290E9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2" y="2926243"/>
            <a:ext cx="3550693" cy="3921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t-Distributed Neighbor Embedding (t-SNE)</a:t>
            </a:r>
          </a:p>
          <a:p>
            <a:r>
              <a:rPr lang="en-US" sz="2000" dirty="0">
                <a:solidFill>
                  <a:schemeClr val="bg1"/>
                </a:solidFill>
              </a:rPr>
              <a:t>2D mapping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Preserves locality - similar points remain close to each other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Stochastic – every map is different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Can not be used to categorize new data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3A6C02F-35FC-0847-B685-CCFE87E49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2" t="-296" r="2603" b="296"/>
          <a:stretch/>
        </p:blipFill>
        <p:spPr>
          <a:xfrm>
            <a:off x="4037824" y="10"/>
            <a:ext cx="81541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3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E5779-3156-C94B-8BA8-E689A901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6"/>
            <a:ext cx="3201366" cy="2253164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Mapping Methods – 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587B-A2D8-534E-96EA-555290E9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840020"/>
            <a:ext cx="3285895" cy="40078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Encoders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Applied with deep networks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Think data compression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When paired with a decoder can be used to reproduce input (autoencoder)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B3B93E-9C64-E542-92C1-F9FBBA859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5" t="-13854" r="334" b="-11529"/>
          <a:stretch/>
        </p:blipFill>
        <p:spPr>
          <a:xfrm>
            <a:off x="4037824" y="10"/>
            <a:ext cx="81541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4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637</Words>
  <Application>Microsoft Macintosh PowerPoint</Application>
  <PresentationFormat>Widescreen</PresentationFormat>
  <Paragraphs>100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Bioinformatics Bootcamp</vt:lpstr>
      <vt:lpstr>Contact Info</vt:lpstr>
      <vt:lpstr>Part II : Overview</vt:lpstr>
      <vt:lpstr>What is Feature Selection?</vt:lpstr>
      <vt:lpstr>Why Feature Selection?</vt:lpstr>
      <vt:lpstr>Types of Feature Selection</vt:lpstr>
      <vt:lpstr>Mapping Methods – Dimension Reduction</vt:lpstr>
      <vt:lpstr>Mapping Methods – Dimension Reduction</vt:lpstr>
      <vt:lpstr>Mapping Methods – Dimension Reduction</vt:lpstr>
      <vt:lpstr>Unsupervised Methods</vt:lpstr>
      <vt:lpstr>Unsupervised Methods</vt:lpstr>
      <vt:lpstr>Filter Methods</vt:lpstr>
      <vt:lpstr>Wrapper Methods</vt:lpstr>
      <vt:lpstr>Wrapper Methods</vt:lpstr>
      <vt:lpstr>Embedded Methods</vt:lpstr>
      <vt:lpstr>Embbeded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Montemayor, Daniel</dc:creator>
  <cp:lastModifiedBy>Montemayor, Daniel</cp:lastModifiedBy>
  <cp:revision>134</cp:revision>
  <dcterms:created xsi:type="dcterms:W3CDTF">2020-01-28T14:23:16Z</dcterms:created>
  <dcterms:modified xsi:type="dcterms:W3CDTF">2021-07-12T21:33:26Z</dcterms:modified>
</cp:coreProperties>
</file>