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8" r:id="rId2"/>
    <p:sldId id="259" r:id="rId3"/>
    <p:sldId id="482" r:id="rId4"/>
    <p:sldId id="483" r:id="rId5"/>
    <p:sldId id="484" r:id="rId6"/>
    <p:sldId id="485" r:id="rId7"/>
    <p:sldId id="486" r:id="rId8"/>
    <p:sldId id="487" r:id="rId9"/>
    <p:sldId id="488" r:id="rId10"/>
    <p:sldId id="562" r:id="rId11"/>
    <p:sldId id="564" r:id="rId12"/>
    <p:sldId id="563" r:id="rId13"/>
    <p:sldId id="334" r:id="rId14"/>
    <p:sldId id="274" r:id="rId15"/>
    <p:sldId id="561" r:id="rId16"/>
    <p:sldId id="333" r:id="rId17"/>
    <p:sldId id="565" r:id="rId18"/>
    <p:sldId id="566" r:id="rId19"/>
    <p:sldId id="567" r:id="rId20"/>
    <p:sldId id="568" r:id="rId21"/>
    <p:sldId id="569" r:id="rId22"/>
    <p:sldId id="338" r:id="rId23"/>
    <p:sldId id="478" r:id="rId24"/>
    <p:sldId id="355" r:id="rId25"/>
    <p:sldId id="489" r:id="rId26"/>
    <p:sldId id="479" r:id="rId27"/>
    <p:sldId id="480" r:id="rId28"/>
    <p:sldId id="570" r:id="rId29"/>
    <p:sldId id="345" r:id="rId30"/>
    <p:sldId id="558" r:id="rId31"/>
    <p:sldId id="560" r:id="rId32"/>
    <p:sldId id="559" r:id="rId33"/>
    <p:sldId id="490" r:id="rId34"/>
    <p:sldId id="571" r:id="rId35"/>
    <p:sldId id="590" r:id="rId36"/>
    <p:sldId id="591" r:id="rId37"/>
    <p:sldId id="417" r:id="rId38"/>
    <p:sldId id="418" r:id="rId39"/>
    <p:sldId id="420" r:id="rId40"/>
    <p:sldId id="423" r:id="rId41"/>
    <p:sldId id="421" r:id="rId42"/>
    <p:sldId id="424" r:id="rId43"/>
    <p:sldId id="422" r:id="rId44"/>
    <p:sldId id="426" r:id="rId45"/>
    <p:sldId id="425" r:id="rId46"/>
    <p:sldId id="428" r:id="rId47"/>
    <p:sldId id="449" r:id="rId48"/>
    <p:sldId id="427" r:id="rId49"/>
    <p:sldId id="431" r:id="rId50"/>
    <p:sldId id="429" r:id="rId51"/>
    <p:sldId id="430" r:id="rId52"/>
    <p:sldId id="433" r:id="rId53"/>
    <p:sldId id="434" r:id="rId54"/>
    <p:sldId id="592" r:id="rId55"/>
    <p:sldId id="572" r:id="rId56"/>
    <p:sldId id="573" r:id="rId57"/>
    <p:sldId id="575" r:id="rId58"/>
    <p:sldId id="576" r:id="rId59"/>
    <p:sldId id="581" r:id="rId60"/>
    <p:sldId id="588" r:id="rId61"/>
    <p:sldId id="589" r:id="rId62"/>
    <p:sldId id="492" r:id="rId63"/>
    <p:sldId id="582" r:id="rId64"/>
    <p:sldId id="583" r:id="rId65"/>
    <p:sldId id="584" r:id="rId66"/>
    <p:sldId id="585" r:id="rId67"/>
    <p:sldId id="462" r:id="rId68"/>
    <p:sldId id="544" r:id="rId69"/>
    <p:sldId id="555" r:id="rId70"/>
    <p:sldId id="278" r:id="rId71"/>
    <p:sldId id="586" r:id="rId72"/>
    <p:sldId id="587" r:id="rId73"/>
    <p:sldId id="387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52006-7032-494F-860A-1EF63657DD07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C6DFD-49CB-40CE-B74C-0E54B131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3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F8157-BC84-4967-81B6-756D7C69DFA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6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702D-CAE6-40F2-A9F9-FF15B1151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A276D-4FCB-48B7-8A69-3CA7D2C0F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AFA2-2EEA-4798-9337-F6F946E6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456F-D018-4D74-A4CC-6DF87B377CA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A9DA8-C689-40B2-84B2-EB4C9050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536CB-4943-4CAF-A0A3-3C29B04C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CAC-AC8D-4CF5-872C-AD1F7D2A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7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662F-42E3-41F8-9874-68366494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215C0-4954-41C1-93DC-E2F0BE58E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32793-2A3E-402D-983A-4CF92F9D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456F-D018-4D74-A4CC-6DF87B377CA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FDF76-0C9E-4943-BC58-AB87FAAD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C54DB-F6EB-40B9-9434-E26D0A70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CAC-AC8D-4CF5-872C-AD1F7D2A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6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39A18-EB29-474B-9116-B06DC1830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C035C-5D96-477E-9FC4-22703EA9B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D948A-B9FB-4311-AC16-735E8735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456F-D018-4D74-A4CC-6DF87B377CA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2451B-62DD-4963-812C-D08608D9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7552-FC87-4371-BD52-17B86177C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CAC-AC8D-4CF5-872C-AD1F7D2A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0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84EF-745F-42EE-A74D-01675CAF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44A6-72EA-4903-826E-E4E68F71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F2A4-0872-4862-B053-D83880E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456F-D018-4D74-A4CC-6DF87B377CA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7D71D-BF23-4FCB-A7F2-3C767FA9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23D45-4A20-4C01-95EB-68192663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CAC-AC8D-4CF5-872C-AD1F7D2A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8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8338-5609-4A1B-A605-99571854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1E829-60CE-4990-B16E-99B2D2FF2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1924-C565-4133-832B-0D915DBC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456F-D018-4D74-A4CC-6DF87B377CA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AAD0-59C4-41F9-BA69-C05DCBF5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F4316-5FC7-4E0A-A06B-A6ACAF9D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CAC-AC8D-4CF5-872C-AD1F7D2A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A56F-67FC-4BB5-BD93-4D345D77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AAD5A-3127-4E74-B735-6184BF4FF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35B60-449E-4DF3-915B-C6C44196B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0B47F-B663-46F0-9534-6685CA86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456F-D018-4D74-A4CC-6DF87B377CA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A41B5-DCF0-40C9-95E8-B4984CAE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4805B-3302-486E-87AF-1E8C3EA3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CAC-AC8D-4CF5-872C-AD1F7D2A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2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A181-D962-4F45-993A-ACF58905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7D8E9-923C-4D32-BE91-5E2F4BED9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C4074-3AF0-4B64-B8CD-06B71CE0C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C2B91-87E6-47EC-96E5-5F6032D83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F0542-154F-4689-A509-B7B797742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811BB-602A-41BC-95A4-68C341DF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456F-D018-4D74-A4CC-6DF87B377CA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76115-DEB4-480E-9E62-35CED2CC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575B5-CA43-4538-B0DC-1F37F8AC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CAC-AC8D-4CF5-872C-AD1F7D2A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8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AE2A-98EE-4FB5-88BD-BCE3E813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54577-3629-41E5-A631-A95FB886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456F-D018-4D74-A4CC-6DF87B377CA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BEDE9-1420-4207-ADF0-2F4F8BF2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BD572-D090-415C-B336-1BF78861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CAC-AC8D-4CF5-872C-AD1F7D2A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1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346A3-2E61-4CEE-893C-650A79D5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456F-D018-4D74-A4CC-6DF87B377CA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B3A98-7DA9-4032-855B-0685BA5A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E9141-0D7E-4EA4-B979-323F0D64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CAC-AC8D-4CF5-872C-AD1F7D2A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3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AD46-932E-43E6-87AE-BAFEE187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85E5-D675-4F9D-B030-6347899D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97F53-F273-4166-AE96-2C8C71222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FD1B-1AA5-4CFE-A816-0821D33F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456F-D018-4D74-A4CC-6DF87B377CA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33831-42EC-41CA-8825-958DFE39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D595D-EC17-4327-9C81-1B97F63B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CAC-AC8D-4CF5-872C-AD1F7D2A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9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30F8-911D-4640-A770-A78E5E0A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1EADB-42D4-4402-A725-39F2311DE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EBE2C-FFDD-4D91-8961-00AA08CF1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793D5-0EE5-41A7-87C1-550C433D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456F-D018-4D74-A4CC-6DF87B377CA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4D5EF-66A8-4B70-BFBE-825B6094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16E4D-D1F5-48EA-8E41-D1EFCEE1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CAC-AC8D-4CF5-872C-AD1F7D2A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0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6029E-F6EA-4A6B-944C-6E488556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22604-8D06-42B6-85E2-0C53FBD7C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A19B-4F24-4F56-9D86-6A75EDFE7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456F-D018-4D74-A4CC-6DF87B377CA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68FB5-B58E-4BCD-9ABB-2E80E2186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A53D7-5FC9-496E-B5E8-63E0B12B0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11CAC-AC8D-4CF5-872C-AD1F7D2A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bigbioinformatics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gbioinformatic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gbioinformatic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gi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991-1E2B-475A-B4C4-BCF0D3DF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3149"/>
            <a:ext cx="9144000" cy="2387600"/>
          </a:xfrm>
        </p:spPr>
        <p:txBody>
          <a:bodyPr/>
          <a:lstStyle/>
          <a:p>
            <a:r>
              <a:rPr lang="en-US" dirty="0"/>
              <a:t>Bioinformatics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ADC7-8173-4145-86A4-B323069B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2823"/>
            <a:ext cx="9144000" cy="2278645"/>
          </a:xfrm>
        </p:spPr>
        <p:txBody>
          <a:bodyPr>
            <a:normAutofit/>
          </a:bodyPr>
          <a:lstStyle/>
          <a:p>
            <a:r>
              <a:rPr lang="en-US" b="1" dirty="0"/>
              <a:t>Intro to Python for Biomedical Machine Learning</a:t>
            </a:r>
          </a:p>
          <a:p>
            <a:endParaRPr lang="en-US" dirty="0"/>
          </a:p>
          <a:p>
            <a:r>
              <a:rPr lang="en-US" u="sng" dirty="0"/>
              <a:t>PART I: Python for Data Science</a:t>
            </a:r>
          </a:p>
          <a:p>
            <a:r>
              <a:rPr lang="en-US" dirty="0"/>
              <a:t>Module 1: Orientation and Intro to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D4CF1-4569-4335-95C9-EAFECBAFD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08"/>
          <a:stretch/>
        </p:blipFill>
        <p:spPr>
          <a:xfrm>
            <a:off x="3547363" y="503312"/>
            <a:ext cx="509727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853555-6609-43DE-9987-3F192043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most of all…</a:t>
            </a:r>
          </a:p>
        </p:txBody>
      </p:sp>
    </p:spTree>
    <p:extLst>
      <p:ext uri="{BB962C8B-B14F-4D97-AF65-F5344CB8AC3E}">
        <p14:creationId xmlns:p14="http://schemas.microsoft.com/office/powerpoint/2010/main" val="373308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853555-6609-43DE-9987-3F192043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learning!</a:t>
            </a:r>
          </a:p>
        </p:txBody>
      </p:sp>
    </p:spTree>
    <p:extLst>
      <p:ext uri="{BB962C8B-B14F-4D97-AF65-F5344CB8AC3E}">
        <p14:creationId xmlns:p14="http://schemas.microsoft.com/office/powerpoint/2010/main" val="122193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C81D3D9-811D-4321-9656-3365E15C2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86B785-BDEA-440F-A30D-DC671680B128}"/>
              </a:ext>
            </a:extLst>
          </p:cNvPr>
          <p:cNvSpPr txBox="1"/>
          <p:nvPr/>
        </p:nvSpPr>
        <p:spPr>
          <a:xfrm>
            <a:off x="0" y="6581001"/>
            <a:ext cx="8864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https://cdn.pixabay.com/photo/2019/04/15/12/09/machine-learning-4129175_1280.jpg</a:t>
            </a:r>
          </a:p>
        </p:txBody>
      </p:sp>
    </p:spTree>
    <p:extLst>
      <p:ext uri="{BB962C8B-B14F-4D97-AF65-F5344CB8AC3E}">
        <p14:creationId xmlns:p14="http://schemas.microsoft.com/office/powerpoint/2010/main" val="314310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E3CA-E0BB-4D6F-87D4-9D4A757D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172D-FAD3-43BF-BCD4-D18CF62A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sessions will be roughly 2:1 lecture and hands-on activities.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5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E3CA-E0BB-4D6F-87D4-9D4A757D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172D-FAD3-43BF-BCD4-D18CF62A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sessions will be roughly 2:1 lecture and hands-on activities.</a:t>
            </a:r>
          </a:p>
          <a:p>
            <a:pPr marL="0" indent="0">
              <a:buNone/>
            </a:pPr>
            <a:r>
              <a:rPr lang="en-US" b="1" dirty="0"/>
              <a:t>***Lectures will be recorded***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42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E3CA-E0BB-4D6F-87D4-9D4A757D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172D-FAD3-43BF-BCD4-D18CF62A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sessions will be roughly 2:1 lecture and hands-on activities.</a:t>
            </a:r>
          </a:p>
          <a:p>
            <a:pPr marL="0" indent="0">
              <a:buNone/>
            </a:pPr>
            <a:r>
              <a:rPr lang="en-US" b="1" dirty="0"/>
              <a:t>***Lectures will be recorded***</a:t>
            </a:r>
          </a:p>
          <a:p>
            <a:pPr marL="0" indent="0">
              <a:buNone/>
            </a:pPr>
            <a:r>
              <a:rPr lang="en-US" dirty="0"/>
              <a:t>Post questions in the chat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49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E3CA-E0BB-4D6F-87D4-9D4A757D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172D-FAD3-43BF-BCD4-D18CF62A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sessions will be roughly 50:50 lecture and hands-on activities.</a:t>
            </a:r>
          </a:p>
          <a:p>
            <a:pPr marL="0" indent="0">
              <a:buNone/>
            </a:pPr>
            <a:r>
              <a:rPr lang="en-US" b="1" dirty="0"/>
              <a:t>***Lectures will be recorded***</a:t>
            </a:r>
          </a:p>
          <a:p>
            <a:pPr marL="0" indent="0">
              <a:buNone/>
            </a:pPr>
            <a:r>
              <a:rPr lang="en-US" dirty="0"/>
              <a:t>Post questions in the chat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Outline</a:t>
            </a:r>
          </a:p>
          <a:p>
            <a:pPr lvl="1"/>
            <a:r>
              <a:rPr lang="en-US" dirty="0"/>
              <a:t>PART I: Python for Data Science</a:t>
            </a:r>
          </a:p>
          <a:p>
            <a:pPr lvl="1"/>
            <a:r>
              <a:rPr lang="en-US" dirty="0"/>
              <a:t>PART II: Intro to Biomedical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95697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E3CA-E0BB-4D6F-87D4-9D4A757D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172D-FAD3-43BF-BCD4-D18CF62A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sessions will be roughly 50:50 lecture and hands-on activities.</a:t>
            </a:r>
          </a:p>
          <a:p>
            <a:pPr marL="0" indent="0">
              <a:buNone/>
            </a:pPr>
            <a:r>
              <a:rPr lang="en-US" b="1" dirty="0"/>
              <a:t>***Lectures will be recorded***</a:t>
            </a:r>
          </a:p>
          <a:p>
            <a:pPr marL="0" indent="0">
              <a:buNone/>
            </a:pPr>
            <a:r>
              <a:rPr lang="en-US" dirty="0"/>
              <a:t>Post questions in the chat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Outline</a:t>
            </a:r>
          </a:p>
          <a:p>
            <a:pPr lvl="1"/>
            <a:r>
              <a:rPr lang="en-US" b="1" dirty="0"/>
              <a:t>PART I: Python for Data Science</a:t>
            </a:r>
          </a:p>
          <a:p>
            <a:pPr lvl="1"/>
            <a:r>
              <a:rPr lang="en-US" dirty="0"/>
              <a:t>PART II: Intro to Biomedical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898048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2C45-2D53-4B1B-A012-8D6C71DD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Python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7147-37C6-470B-9C0A-11A65572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8999"/>
            <a:ext cx="6972299" cy="3814763"/>
          </a:xfrm>
        </p:spPr>
        <p:txBody>
          <a:bodyPr/>
          <a:lstStyle/>
          <a:p>
            <a:r>
              <a:rPr lang="en-US" b="1" dirty="0"/>
              <a:t>Module #1</a:t>
            </a:r>
            <a:r>
              <a:rPr lang="en-US" dirty="0"/>
              <a:t>: Intro to Python Programming</a:t>
            </a:r>
          </a:p>
          <a:p>
            <a:r>
              <a:rPr lang="en-US" b="1" dirty="0"/>
              <a:t>Module #2</a:t>
            </a:r>
            <a:r>
              <a:rPr lang="en-US" dirty="0"/>
              <a:t>: Intermediate Python</a:t>
            </a:r>
          </a:p>
          <a:p>
            <a:r>
              <a:rPr lang="en-US" b="1" dirty="0"/>
              <a:t>Module #3</a:t>
            </a:r>
            <a:r>
              <a:rPr lang="en-US" dirty="0"/>
              <a:t>: Python for Data Science </a:t>
            </a:r>
          </a:p>
          <a:p>
            <a:r>
              <a:rPr lang="en-US" b="1" dirty="0"/>
              <a:t>Module #4</a:t>
            </a:r>
            <a:r>
              <a:rPr lang="en-US" dirty="0"/>
              <a:t>: Review week</a:t>
            </a:r>
          </a:p>
        </p:txBody>
      </p:sp>
    </p:spTree>
    <p:extLst>
      <p:ext uri="{BB962C8B-B14F-4D97-AF65-F5344CB8AC3E}">
        <p14:creationId xmlns:p14="http://schemas.microsoft.com/office/powerpoint/2010/main" val="2171265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E3CA-E0BB-4D6F-87D4-9D4A757D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172D-FAD3-43BF-BCD4-D18CF62A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sessions will be roughly 50:50 lecture and hands-on activities.</a:t>
            </a:r>
          </a:p>
          <a:p>
            <a:pPr marL="0" indent="0">
              <a:buNone/>
            </a:pPr>
            <a:r>
              <a:rPr lang="en-US" b="1" dirty="0"/>
              <a:t>***Lectures will be recorded***</a:t>
            </a:r>
          </a:p>
          <a:p>
            <a:pPr marL="0" indent="0">
              <a:buNone/>
            </a:pPr>
            <a:r>
              <a:rPr lang="en-US" dirty="0"/>
              <a:t>Post questions in the chat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Outline</a:t>
            </a:r>
          </a:p>
          <a:p>
            <a:pPr lvl="1"/>
            <a:r>
              <a:rPr lang="en-US" b="1" dirty="0"/>
              <a:t>PART I: Python for Data Science</a:t>
            </a:r>
          </a:p>
          <a:p>
            <a:pPr lvl="1"/>
            <a:r>
              <a:rPr lang="en-US" dirty="0"/>
              <a:t>PART II: Intro to Biomedical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5134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6CE5-70CD-45F3-9434-D17634CA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Orientation</a:t>
            </a:r>
          </a:p>
        </p:txBody>
      </p:sp>
    </p:spTree>
    <p:extLst>
      <p:ext uri="{BB962C8B-B14F-4D97-AF65-F5344CB8AC3E}">
        <p14:creationId xmlns:p14="http://schemas.microsoft.com/office/powerpoint/2010/main" val="866033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E3CA-E0BB-4D6F-87D4-9D4A757D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172D-FAD3-43BF-BCD4-D18CF62A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sessions will be roughly 50:50 lecture and hands-on activities.</a:t>
            </a:r>
          </a:p>
          <a:p>
            <a:pPr marL="0" indent="0">
              <a:buNone/>
            </a:pPr>
            <a:r>
              <a:rPr lang="en-US" b="1" dirty="0"/>
              <a:t>***Lectures will be recorded***</a:t>
            </a:r>
          </a:p>
          <a:p>
            <a:pPr marL="0" indent="0">
              <a:buNone/>
            </a:pPr>
            <a:r>
              <a:rPr lang="en-US" dirty="0"/>
              <a:t>Post questions in the chat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Outline</a:t>
            </a:r>
          </a:p>
          <a:p>
            <a:pPr lvl="1"/>
            <a:r>
              <a:rPr lang="en-US" dirty="0"/>
              <a:t>PART I: Python for Data Science</a:t>
            </a:r>
          </a:p>
          <a:p>
            <a:pPr lvl="1"/>
            <a:r>
              <a:rPr lang="en-US" b="1" dirty="0"/>
              <a:t>PART II: Intro to Biomedical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18159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2C45-2D53-4B1B-A012-8D6C71DD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Python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7147-37C6-470B-9C0A-11A65572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#1</a:t>
            </a:r>
            <a:r>
              <a:rPr lang="en-US" dirty="0"/>
              <a:t>: Intro to Python Programming</a:t>
            </a:r>
          </a:p>
          <a:p>
            <a:r>
              <a:rPr lang="en-US" b="1" dirty="0"/>
              <a:t>Module #2</a:t>
            </a:r>
            <a:r>
              <a:rPr lang="en-US" dirty="0"/>
              <a:t>: Intermediate Python</a:t>
            </a:r>
          </a:p>
          <a:p>
            <a:r>
              <a:rPr lang="en-US" b="1" dirty="0"/>
              <a:t>Module #3</a:t>
            </a:r>
            <a:r>
              <a:rPr lang="en-US" dirty="0"/>
              <a:t>: Python for Data Science </a:t>
            </a:r>
          </a:p>
          <a:p>
            <a:r>
              <a:rPr lang="en-US" b="1" dirty="0"/>
              <a:t>Module #4</a:t>
            </a:r>
            <a:r>
              <a:rPr lang="en-US" dirty="0"/>
              <a:t>: Review week</a:t>
            </a:r>
          </a:p>
        </p:txBody>
      </p:sp>
    </p:spTree>
    <p:extLst>
      <p:ext uri="{BB962C8B-B14F-4D97-AF65-F5344CB8AC3E}">
        <p14:creationId xmlns:p14="http://schemas.microsoft.com/office/powerpoint/2010/main" val="3474863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7FB5-9E49-40B8-B3BA-264F22C1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D0C1-1ED9-4E12-8E88-44244EC8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this workshop, you will learn the following topics: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Data structures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Plotting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Reading/writing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Conditional logic &amp; control flow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Function definitions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Data processing pipelines with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tidyverse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74799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7FB5-9E49-40B8-B3BA-264F22C1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D0C1-1ED9-4E12-8E88-44244EC8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From this workshop, you will learn the following topics: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Data structures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Plotting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Reading/writing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Conditional logic &amp; control flow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Function definitions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Data processing pipelines with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tidyverse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b="1" dirty="0"/>
              <a:t>By the end, you will gain the skills and confidence to use R in your research.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24799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F58B-B2FD-45AE-8F5C-0CF23E92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 in this workshop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32A1E9-EF3C-49EF-9CD7-306A4377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73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F58B-B2FD-45AE-8F5C-0CF23E92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 in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983B2-D704-4630-BCC8-DBC65CFC4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1825625"/>
            <a:ext cx="10785629" cy="4931310"/>
          </a:xfrm>
        </p:spPr>
        <p:txBody>
          <a:bodyPr>
            <a:normAutofit/>
          </a:bodyPr>
          <a:lstStyle/>
          <a:p>
            <a:r>
              <a:rPr lang="en-US" dirty="0"/>
              <a:t>Complete the assignments in DataCamp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93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F58B-B2FD-45AE-8F5C-0CF23E92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 in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983B2-D704-4630-BCC8-DBC65CFC4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1825625"/>
            <a:ext cx="10785629" cy="4931310"/>
          </a:xfrm>
        </p:spPr>
        <p:txBody>
          <a:bodyPr>
            <a:normAutofit/>
          </a:bodyPr>
          <a:lstStyle/>
          <a:p>
            <a:r>
              <a:rPr lang="en-US" dirty="0"/>
              <a:t>Complete the assignments in DataCamp</a:t>
            </a:r>
          </a:p>
          <a:p>
            <a:r>
              <a:rPr lang="en-US" dirty="0"/>
              <a:t>Pursue outside learning (e.g., </a:t>
            </a:r>
            <a:r>
              <a:rPr lang="en-US" dirty="0" err="1"/>
              <a:t>codecademy</a:t>
            </a:r>
            <a:r>
              <a:rPr lang="en-US" dirty="0"/>
              <a:t>, RStudio books, etc)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86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F58B-B2FD-45AE-8F5C-0CF23E92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 in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983B2-D704-4630-BCC8-DBC65CFC4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1825625"/>
            <a:ext cx="10785629" cy="4931310"/>
          </a:xfrm>
        </p:spPr>
        <p:txBody>
          <a:bodyPr>
            <a:normAutofit/>
          </a:bodyPr>
          <a:lstStyle/>
          <a:p>
            <a:r>
              <a:rPr lang="en-US" dirty="0"/>
              <a:t>Complete the assignments in DataCamp</a:t>
            </a:r>
          </a:p>
          <a:p>
            <a:r>
              <a:rPr lang="en-US" dirty="0"/>
              <a:t>Pursue outside learning (e.g., </a:t>
            </a:r>
            <a:r>
              <a:rPr lang="en-US" dirty="0" err="1"/>
              <a:t>codecademy</a:t>
            </a:r>
            <a:r>
              <a:rPr lang="en-US" dirty="0"/>
              <a:t>, RStudio books, etc)</a:t>
            </a:r>
          </a:p>
          <a:p>
            <a:r>
              <a:rPr lang="en-US" b="1" dirty="0"/>
              <a:t>Communicate with your instructors</a:t>
            </a:r>
          </a:p>
          <a:p>
            <a:pPr lvl="1"/>
            <a:r>
              <a:rPr lang="en-US" dirty="0"/>
              <a:t>Email any time and attend Zoom office hours (listed in the syllabus)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0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E027-893C-434B-8236-8DE3F0CE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your instructors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CA8D77-0936-4C16-861C-A350F000625C}"/>
              </a:ext>
            </a:extLst>
          </p:cNvPr>
          <p:cNvGrpSpPr/>
          <p:nvPr/>
        </p:nvGrpSpPr>
        <p:grpSpPr>
          <a:xfrm>
            <a:off x="4832707" y="2003081"/>
            <a:ext cx="2755901" cy="4315367"/>
            <a:chOff x="4877179" y="1939581"/>
            <a:chExt cx="2755901" cy="4315367"/>
          </a:xfrm>
        </p:grpSpPr>
        <p:pic>
          <p:nvPicPr>
            <p:cNvPr id="4" name="Picture 2" descr="Simon Levy">
              <a:extLst>
                <a:ext uri="{FF2B5EF4-FFF2-40B4-BE49-F238E27FC236}">
                  <a16:creationId xmlns:a16="http://schemas.microsoft.com/office/drawing/2014/main" id="{8FF9AD18-0568-4C74-9D72-537F8F457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873"/>
            <a:stretch/>
          </p:blipFill>
          <p:spPr bwMode="auto">
            <a:xfrm>
              <a:off x="4877179" y="1939581"/>
              <a:ext cx="2755901" cy="3245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58D5BD-4040-4243-8F03-22D9C792E9F1}"/>
                </a:ext>
              </a:extLst>
            </p:cNvPr>
            <p:cNvSpPr txBox="1"/>
            <p:nvPr/>
          </p:nvSpPr>
          <p:spPr>
            <a:xfrm>
              <a:off x="5043006" y="5239285"/>
              <a:ext cx="242425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Simon Levy</a:t>
              </a:r>
            </a:p>
            <a:p>
              <a:pPr algn="ctr"/>
              <a:r>
                <a:rPr lang="en-US" sz="2000" dirty="0"/>
                <a:t>5</a:t>
              </a:r>
              <a:r>
                <a:rPr lang="en-US" sz="2000" baseline="30000" dirty="0"/>
                <a:t>th</a:t>
              </a:r>
              <a:r>
                <a:rPr lang="en-US" sz="2000" dirty="0"/>
                <a:t>-year PhD Student</a:t>
              </a:r>
            </a:p>
            <a:p>
              <a:pPr algn="ctr"/>
              <a:r>
                <a:rPr lang="en-US" sz="2000" dirty="0"/>
                <a:t>Bess Frost Laboratory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61FDB0-C948-40FC-908F-65AF4DC98B4C}"/>
              </a:ext>
            </a:extLst>
          </p:cNvPr>
          <p:cNvGrpSpPr/>
          <p:nvPr/>
        </p:nvGrpSpPr>
        <p:grpSpPr>
          <a:xfrm>
            <a:off x="8954554" y="2003080"/>
            <a:ext cx="2755901" cy="4321616"/>
            <a:chOff x="8954554" y="1939580"/>
            <a:chExt cx="2755901" cy="4321616"/>
          </a:xfrm>
        </p:grpSpPr>
        <p:pic>
          <p:nvPicPr>
            <p:cNvPr id="5" name="Picture 4" descr="A person wearing glasses&#10;&#10;Description automatically generated">
              <a:extLst>
                <a:ext uri="{FF2B5EF4-FFF2-40B4-BE49-F238E27FC236}">
                  <a16:creationId xmlns:a16="http://schemas.microsoft.com/office/drawing/2014/main" id="{725E42D6-C5C9-4C4B-86C7-D7DEFBFA5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91" r="7991"/>
            <a:stretch/>
          </p:blipFill>
          <p:spPr>
            <a:xfrm>
              <a:off x="8954554" y="1939580"/>
              <a:ext cx="2755901" cy="324583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CBD8ED-E4D8-45C6-B949-CDD0F6F92208}"/>
                </a:ext>
              </a:extLst>
            </p:cNvPr>
            <p:cNvSpPr txBox="1"/>
            <p:nvPr/>
          </p:nvSpPr>
          <p:spPr>
            <a:xfrm>
              <a:off x="9043498" y="5245533"/>
              <a:ext cx="25780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Henry Miller</a:t>
              </a:r>
            </a:p>
            <a:p>
              <a:pPr algn="ctr"/>
              <a:r>
                <a:rPr lang="en-US" sz="2000" dirty="0"/>
                <a:t>3</a:t>
              </a:r>
              <a:r>
                <a:rPr lang="en-US" sz="2000" baseline="30000" dirty="0"/>
                <a:t>rd</a:t>
              </a:r>
              <a:r>
                <a:rPr lang="en-US" sz="2000" dirty="0"/>
                <a:t>-year PhD Student</a:t>
              </a:r>
            </a:p>
            <a:p>
              <a:pPr algn="ctr"/>
              <a:r>
                <a:rPr lang="en-US" sz="2000" dirty="0"/>
                <a:t>Alex Bishop Laboratory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C0067D-B594-4FED-B06D-8F846EE45FBC}"/>
              </a:ext>
            </a:extLst>
          </p:cNvPr>
          <p:cNvGrpSpPr/>
          <p:nvPr/>
        </p:nvGrpSpPr>
        <p:grpSpPr>
          <a:xfrm>
            <a:off x="-19670" y="2003080"/>
            <a:ext cx="3974999" cy="4623144"/>
            <a:chOff x="-19670" y="1939580"/>
            <a:chExt cx="3974999" cy="4623144"/>
          </a:xfrm>
        </p:grpSpPr>
        <p:pic>
          <p:nvPicPr>
            <p:cNvPr id="3074" name="Picture 2" descr="Dr. Daniel Montemayor, PhD">
              <a:extLst>
                <a:ext uri="{FF2B5EF4-FFF2-40B4-BE49-F238E27FC236}">
                  <a16:creationId xmlns:a16="http://schemas.microsoft.com/office/drawing/2014/main" id="{96517985-3DAF-4CFC-9A8C-1FA1F83036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15870"/>
            <a:stretch/>
          </p:blipFill>
          <p:spPr bwMode="auto">
            <a:xfrm>
              <a:off x="588876" y="1939580"/>
              <a:ext cx="2757896" cy="3245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45AC73-F6F8-46FC-8038-B43726EEC042}"/>
                </a:ext>
              </a:extLst>
            </p:cNvPr>
            <p:cNvSpPr txBox="1"/>
            <p:nvPr/>
          </p:nvSpPr>
          <p:spPr>
            <a:xfrm>
              <a:off x="-19670" y="5239285"/>
              <a:ext cx="39749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Daniel Montemayor, PhD</a:t>
              </a:r>
            </a:p>
            <a:p>
              <a:pPr algn="ctr"/>
              <a:r>
                <a:rPr lang="en-US" sz="2000" dirty="0"/>
                <a:t>Assistant Professor</a:t>
              </a:r>
            </a:p>
            <a:p>
              <a:pPr algn="ctr"/>
              <a:r>
                <a:rPr lang="en-US" sz="2000" dirty="0"/>
                <a:t>Center for Renal Precision Medicine</a:t>
              </a:r>
            </a:p>
            <a:p>
              <a:pPr algn="ctr"/>
              <a:r>
                <a:rPr lang="en-US" sz="2000" dirty="0"/>
                <a:t>Department of Medicine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1747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7CA72-866B-4B7E-B9EB-7E23FC35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8" y="192087"/>
            <a:ext cx="3932237" cy="1600200"/>
          </a:xfrm>
        </p:spPr>
        <p:txBody>
          <a:bodyPr/>
          <a:lstStyle/>
          <a:p>
            <a:r>
              <a:rPr lang="en-US" dirty="0"/>
              <a:t>About BIG club</a:t>
            </a:r>
          </a:p>
        </p:txBody>
      </p:sp>
      <p:pic>
        <p:nvPicPr>
          <p:cNvPr id="11" name="Picture Placeholder 10" descr="A picture containing clock&#10;&#10;Description automatically generated">
            <a:extLst>
              <a:ext uri="{FF2B5EF4-FFF2-40B4-BE49-F238E27FC236}">
                <a16:creationId xmlns:a16="http://schemas.microsoft.com/office/drawing/2014/main" id="{E49B57BE-C1BC-417B-BA86-B86EFE84F2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5467350" y="1135062"/>
            <a:ext cx="6172200" cy="487362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284AEE-6FBD-405D-91F1-ABC63F69B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1688" y="1792287"/>
            <a:ext cx="4665662" cy="4600575"/>
          </a:xfrm>
        </p:spPr>
        <p:txBody>
          <a:bodyPr>
            <a:normAutofit/>
          </a:bodyPr>
          <a:lstStyle/>
          <a:p>
            <a:r>
              <a:rPr lang="en-US" dirty="0"/>
              <a:t>Bioinformatics Interest Group (BIG) is a new UT Health SA club promoting student engagement with bioinformatics.</a:t>
            </a:r>
          </a:p>
          <a:p>
            <a:endParaRPr lang="en-US" dirty="0"/>
          </a:p>
          <a:p>
            <a:r>
              <a:rPr lang="en-US" u="sng" dirty="0"/>
              <a:t>Leadership</a:t>
            </a:r>
          </a:p>
          <a:p>
            <a:r>
              <a:rPr lang="en-US" b="1" dirty="0"/>
              <a:t>President</a:t>
            </a:r>
            <a:r>
              <a:rPr lang="en-US" dirty="0"/>
              <a:t>: Muku Bhandari</a:t>
            </a:r>
          </a:p>
          <a:p>
            <a:r>
              <a:rPr lang="en-US" b="1" dirty="0"/>
              <a:t>Vice President</a:t>
            </a:r>
            <a:r>
              <a:rPr lang="en-US" dirty="0"/>
              <a:t>: Victoria Alers</a:t>
            </a:r>
          </a:p>
          <a:p>
            <a:r>
              <a:rPr lang="en-US" b="1" dirty="0"/>
              <a:t>Secretary</a:t>
            </a:r>
            <a:r>
              <a:rPr lang="en-US" dirty="0"/>
              <a:t>: Paul Ramirez</a:t>
            </a:r>
          </a:p>
          <a:p>
            <a:r>
              <a:rPr lang="en-US" b="1" dirty="0"/>
              <a:t>Training committee chair</a:t>
            </a:r>
            <a:r>
              <a:rPr lang="en-US" dirty="0"/>
              <a:t>: Henry Miller</a:t>
            </a:r>
          </a:p>
          <a:p>
            <a:r>
              <a:rPr lang="en-US" b="1" dirty="0"/>
              <a:t>Historian</a:t>
            </a:r>
            <a:r>
              <a:rPr lang="en-US" dirty="0"/>
              <a:t>: Aiola Stoja</a:t>
            </a:r>
          </a:p>
          <a:p>
            <a:r>
              <a:rPr lang="en-US" b="1" dirty="0"/>
              <a:t>Treasurer</a:t>
            </a:r>
            <a:r>
              <a:rPr lang="en-US" dirty="0"/>
              <a:t>: Meilinn Tram</a:t>
            </a:r>
          </a:p>
          <a:p>
            <a:endParaRPr lang="en-US" dirty="0"/>
          </a:p>
          <a:p>
            <a:r>
              <a:rPr lang="en-US" dirty="0"/>
              <a:t>All UT Health SA students are welcome to join our next meeting </a:t>
            </a:r>
            <a:r>
              <a:rPr lang="en-US" b="1" dirty="0"/>
              <a:t>Tomorrow from 6:30-7:30pm CST.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9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5C277D-BEB9-438B-830B-5340E64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workshop?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61CD1F-8022-4F95-88F7-9E59741A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91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8989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icture containing clock&#10;&#10;Description automatically generated">
            <a:extLst>
              <a:ext uri="{FF2B5EF4-FFF2-40B4-BE49-F238E27FC236}">
                <a16:creationId xmlns:a16="http://schemas.microsoft.com/office/drawing/2014/main" id="{E49B57BE-C1BC-417B-BA86-B86EFE84F2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311084" y="732934"/>
            <a:ext cx="4328831" cy="341808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3D8B77-093B-4C54-A4AF-AC0A11CF3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8355" y="732934"/>
            <a:ext cx="6291854" cy="53921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9E7BB8-7E6A-463A-BDA1-41396FBEA004}"/>
              </a:ext>
            </a:extLst>
          </p:cNvPr>
          <p:cNvSpPr txBox="1"/>
          <p:nvPr/>
        </p:nvSpPr>
        <p:spPr>
          <a:xfrm>
            <a:off x="756502" y="5141479"/>
            <a:ext cx="4328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https://www.bigbioinformatics.org/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5693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icture containing clock&#10;&#10;Description automatically generated">
            <a:extLst>
              <a:ext uri="{FF2B5EF4-FFF2-40B4-BE49-F238E27FC236}">
                <a16:creationId xmlns:a16="http://schemas.microsoft.com/office/drawing/2014/main" id="{E49B57BE-C1BC-417B-BA86-B86EFE84F2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311084" y="732934"/>
            <a:ext cx="4328831" cy="341808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9E7BB8-7E6A-463A-BDA1-41396FBEA004}"/>
              </a:ext>
            </a:extLst>
          </p:cNvPr>
          <p:cNvSpPr txBox="1"/>
          <p:nvPr/>
        </p:nvSpPr>
        <p:spPr>
          <a:xfrm>
            <a:off x="756502" y="5141479"/>
            <a:ext cx="4328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https://www.bigbioinformatics.org/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8837EA-C6A2-4F2B-9C89-6A0B5E8BD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9018" y="1090925"/>
            <a:ext cx="483653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68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icture containing clock&#10;&#10;Description automatically generated">
            <a:extLst>
              <a:ext uri="{FF2B5EF4-FFF2-40B4-BE49-F238E27FC236}">
                <a16:creationId xmlns:a16="http://schemas.microsoft.com/office/drawing/2014/main" id="{E49B57BE-C1BC-417B-BA86-B86EFE84F2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311084" y="732934"/>
            <a:ext cx="4328831" cy="341808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9E7BB8-7E6A-463A-BDA1-41396FBEA004}"/>
              </a:ext>
            </a:extLst>
          </p:cNvPr>
          <p:cNvSpPr txBox="1"/>
          <p:nvPr/>
        </p:nvSpPr>
        <p:spPr>
          <a:xfrm>
            <a:off x="756502" y="5141479"/>
            <a:ext cx="4328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https://www.bigbioinformatics.org/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50B3C-5109-422D-95BF-A04AD23F4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4085" y="711723"/>
            <a:ext cx="6204707" cy="543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43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2EF0-5141-46FF-8C14-17F708FF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45D70-2EEC-412E-AD2B-53A1F1BD6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should you learn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1804547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C81D3D9-811D-4321-9656-3365E15C2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86B785-BDEA-440F-A30D-DC671680B128}"/>
              </a:ext>
            </a:extLst>
          </p:cNvPr>
          <p:cNvSpPr txBox="1"/>
          <p:nvPr/>
        </p:nvSpPr>
        <p:spPr>
          <a:xfrm>
            <a:off x="0" y="6581001"/>
            <a:ext cx="8864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https://cdn.pixabay.com/photo/2019/04/15/12/09/machine-learning-4129175_1280.jpg</a:t>
            </a:r>
          </a:p>
        </p:txBody>
      </p:sp>
    </p:spTree>
    <p:extLst>
      <p:ext uri="{BB962C8B-B14F-4D97-AF65-F5344CB8AC3E}">
        <p14:creationId xmlns:p14="http://schemas.microsoft.com/office/powerpoint/2010/main" val="2736177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B1E8C-9339-4224-BD48-1328337F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typically do in basic science: Exploratory 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25BE4-9BBA-47A2-9E54-71137BC5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14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3D93D-5D35-492A-937F-549F00D6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biology / bioinformatics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68B65-6DAF-44F5-887D-27BE9409F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biological question / problem</a:t>
            </a:r>
          </a:p>
          <a:p>
            <a:r>
              <a:rPr lang="en-US" dirty="0"/>
              <a:t>Generate a hypothesis / solution</a:t>
            </a:r>
          </a:p>
          <a:p>
            <a:r>
              <a:rPr lang="en-US" dirty="0"/>
              <a:t>Do exploratory analysis</a:t>
            </a:r>
          </a:p>
          <a:p>
            <a:r>
              <a:rPr lang="en-US" dirty="0"/>
              <a:t>Do confirmatory experiments</a:t>
            </a:r>
          </a:p>
          <a:p>
            <a:r>
              <a:rPr lang="en-US" dirty="0"/>
              <a:t>Publish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80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7F88E28-25A8-4EA4-B44B-ADB134E89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04" y="202233"/>
            <a:ext cx="9057592" cy="6453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723F18-0183-4C38-9809-5395B79F2518}"/>
              </a:ext>
            </a:extLst>
          </p:cNvPr>
          <p:cNvSpPr txBox="1"/>
          <p:nvPr/>
        </p:nvSpPr>
        <p:spPr>
          <a:xfrm>
            <a:off x="102765" y="645571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Fischer J.</a:t>
            </a:r>
            <a:r>
              <a:rPr lang="en-US" sz="1000" b="0" i="1" dirty="0">
                <a:solidFill>
                  <a:srgbClr val="444444"/>
                </a:solidFill>
                <a:effectLst/>
                <a:latin typeface="Open Sans"/>
              </a:rPr>
              <a:t>, et al.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 </a:t>
            </a:r>
            <a:r>
              <a:rPr lang="en-US" sz="1000" b="1" i="0" dirty="0">
                <a:solidFill>
                  <a:srgbClr val="444444"/>
                </a:solidFill>
                <a:effectLst/>
                <a:latin typeface="open-sans-bold"/>
              </a:rPr>
              <a:t>Modulation of monocarboxylate transporter 8 oligomerization by specific pathogenic mutations. </a:t>
            </a:r>
            <a:r>
              <a:rPr lang="en-US" sz="1000" b="0" i="1" dirty="0">
                <a:solidFill>
                  <a:srgbClr val="444444"/>
                </a:solidFill>
                <a:effectLst/>
                <a:latin typeface="Open Sans"/>
              </a:rPr>
              <a:t>Journal of Molecular Endocrinology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. </a:t>
            </a:r>
            <a:r>
              <a:rPr lang="en-US" sz="1000" b="1" i="0" dirty="0">
                <a:solidFill>
                  <a:srgbClr val="444444"/>
                </a:solidFill>
                <a:effectLst/>
                <a:latin typeface="open-sans-bold"/>
              </a:rPr>
              <a:t>2015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, 54(1):39-50. PubMed ID: 25527620</a:t>
            </a:r>
            <a:endParaRPr lang="en-US" sz="1000" dirty="0"/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BC189F6D-CF8D-4A6E-98DC-0FFA5C271320}"/>
              </a:ext>
            </a:extLst>
          </p:cNvPr>
          <p:cNvSpPr/>
          <p:nvPr/>
        </p:nvSpPr>
        <p:spPr>
          <a:xfrm>
            <a:off x="3671581" y="1403059"/>
            <a:ext cx="4848837" cy="4051882"/>
          </a:xfrm>
          <a:prstGeom prst="hear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SLC16A2</a:t>
            </a:r>
          </a:p>
        </p:txBody>
      </p:sp>
    </p:spTree>
    <p:extLst>
      <p:ext uri="{BB962C8B-B14F-4D97-AF65-F5344CB8AC3E}">
        <p14:creationId xmlns:p14="http://schemas.microsoft.com/office/powerpoint/2010/main" val="47959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671810E-762E-480E-B523-37A1BA27689F}"/>
              </a:ext>
            </a:extLst>
          </p:cNvPr>
          <p:cNvGrpSpPr/>
          <p:nvPr/>
        </p:nvGrpSpPr>
        <p:grpSpPr>
          <a:xfrm>
            <a:off x="1508480" y="908108"/>
            <a:ext cx="4170866" cy="5041784"/>
            <a:chOff x="896084" y="620785"/>
            <a:chExt cx="4170866" cy="5041784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0141A073-836F-4A0A-9862-5B4D7E7CB9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25" r="56915" b="14350"/>
            <a:stretch/>
          </p:blipFill>
          <p:spPr>
            <a:xfrm>
              <a:off x="896084" y="620785"/>
              <a:ext cx="3902418" cy="5041784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158562-EF50-4142-89A0-EDD5DB569DBF}"/>
                </a:ext>
              </a:extLst>
            </p:cNvPr>
            <p:cNvSpPr/>
            <p:nvPr/>
          </p:nvSpPr>
          <p:spPr>
            <a:xfrm>
              <a:off x="4479721" y="1459684"/>
              <a:ext cx="587229" cy="11828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F49F1D3D-0F46-416B-B922-7C4C6E90BED6}"/>
              </a:ext>
            </a:extLst>
          </p:cNvPr>
          <p:cNvSpPr/>
          <p:nvPr/>
        </p:nvSpPr>
        <p:spPr>
          <a:xfrm>
            <a:off x="6163111" y="2921466"/>
            <a:ext cx="1342239" cy="10150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DE0F9-5915-4F5D-BFAB-F3535F906580}"/>
              </a:ext>
            </a:extLst>
          </p:cNvPr>
          <p:cNvSpPr txBox="1"/>
          <p:nvPr/>
        </p:nvSpPr>
        <p:spPr>
          <a:xfrm>
            <a:off x="8450474" y="1652631"/>
            <a:ext cx="164179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:(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4DA62-EE52-4E38-993C-538F9FF875F0}"/>
              </a:ext>
            </a:extLst>
          </p:cNvPr>
          <p:cNvSpPr txBox="1"/>
          <p:nvPr/>
        </p:nvSpPr>
        <p:spPr>
          <a:xfrm>
            <a:off x="102765" y="645571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Fischer J.</a:t>
            </a:r>
            <a:r>
              <a:rPr lang="en-US" sz="1000" b="0" i="1" dirty="0">
                <a:solidFill>
                  <a:srgbClr val="444444"/>
                </a:solidFill>
                <a:effectLst/>
                <a:latin typeface="Open Sans"/>
              </a:rPr>
              <a:t>, et al.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 </a:t>
            </a:r>
            <a:r>
              <a:rPr lang="en-US" sz="1000" b="1" i="0" dirty="0">
                <a:solidFill>
                  <a:srgbClr val="444444"/>
                </a:solidFill>
                <a:effectLst/>
                <a:latin typeface="open-sans-bold"/>
              </a:rPr>
              <a:t>Modulation of monocarboxylate transporter 8 oligomerization by specific pathogenic mutations. </a:t>
            </a:r>
            <a:r>
              <a:rPr lang="en-US" sz="1000" b="0" i="1" dirty="0">
                <a:solidFill>
                  <a:srgbClr val="444444"/>
                </a:solidFill>
                <a:effectLst/>
                <a:latin typeface="Open Sans"/>
              </a:rPr>
              <a:t>Journal of Molecular Endocrinology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. </a:t>
            </a:r>
            <a:r>
              <a:rPr lang="en-US" sz="1000" b="1" i="0" dirty="0">
                <a:solidFill>
                  <a:srgbClr val="444444"/>
                </a:solidFill>
                <a:effectLst/>
                <a:latin typeface="open-sans-bold"/>
              </a:rPr>
              <a:t>2015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, 54(1):39-50. PubMed ID: 25527620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629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5C13BA-C256-4DC7-A344-9361077A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479" y="2063691"/>
            <a:ext cx="2769806" cy="2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3C89CC-6B04-4D2B-A7C9-6A0677CE0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620" y="7651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472F3A4-F33A-4AAC-A7D2-C0024329BF82}"/>
              </a:ext>
            </a:extLst>
          </p:cNvPr>
          <p:cNvSpPr/>
          <p:nvPr/>
        </p:nvSpPr>
        <p:spPr>
          <a:xfrm>
            <a:off x="5318043" y="3047301"/>
            <a:ext cx="1342239" cy="10150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460830-BD18-413D-93A1-7FF7ED5278AF}"/>
              </a:ext>
            </a:extLst>
          </p:cNvPr>
          <p:cNvGrpSpPr/>
          <p:nvPr/>
        </p:nvGrpSpPr>
        <p:grpSpPr>
          <a:xfrm>
            <a:off x="7175392" y="205038"/>
            <a:ext cx="3284916" cy="6447919"/>
            <a:chOff x="7175392" y="205038"/>
            <a:chExt cx="3284916" cy="6447919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433F2BA-D390-465F-B36D-89F63C1BD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392" y="2063690"/>
              <a:ext cx="2769806" cy="2730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DFDCE7-437F-4A76-88F7-229891338300}"/>
                </a:ext>
              </a:extLst>
            </p:cNvPr>
            <p:cNvSpPr txBox="1"/>
            <p:nvPr/>
          </p:nvSpPr>
          <p:spPr>
            <a:xfrm>
              <a:off x="7526492" y="205038"/>
              <a:ext cx="2933816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1300" dirty="0">
                  <a:solidFill>
                    <a:srgbClr val="FF000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9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5C277D-BEB9-438B-830B-5340E64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workshop?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61CD1F-8022-4F95-88F7-9E59741A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Those who know programming/bioinformatics will be…</a:t>
            </a:r>
          </a:p>
        </p:txBody>
      </p:sp>
    </p:spTree>
    <p:extLst>
      <p:ext uri="{BB962C8B-B14F-4D97-AF65-F5344CB8AC3E}">
        <p14:creationId xmlns:p14="http://schemas.microsoft.com/office/powerpoint/2010/main" val="1483797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5C13BA-C256-4DC7-A344-9361077A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479" y="2063691"/>
            <a:ext cx="2769806" cy="2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3C89CC-6B04-4D2B-A7C9-6A0677CE0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620" y="7651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472F3A4-F33A-4AAC-A7D2-C0024329BF82}"/>
              </a:ext>
            </a:extLst>
          </p:cNvPr>
          <p:cNvSpPr/>
          <p:nvPr/>
        </p:nvSpPr>
        <p:spPr>
          <a:xfrm>
            <a:off x="5318043" y="3047301"/>
            <a:ext cx="1342239" cy="10150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33F2BA-D390-465F-B36D-89F63C1BD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92" y="2063690"/>
            <a:ext cx="2769806" cy="2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DFDCE7-437F-4A76-88F7-229891338300}"/>
              </a:ext>
            </a:extLst>
          </p:cNvPr>
          <p:cNvSpPr txBox="1"/>
          <p:nvPr/>
        </p:nvSpPr>
        <p:spPr>
          <a:xfrm>
            <a:off x="7526492" y="205038"/>
            <a:ext cx="2933816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2AA2D84-45FE-41DD-A9E2-4A031984E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98513" y="85772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324794-8AD9-402D-A81D-C3AD638985E6}"/>
              </a:ext>
            </a:extLst>
          </p:cNvPr>
          <p:cNvSpPr txBox="1"/>
          <p:nvPr/>
        </p:nvSpPr>
        <p:spPr>
          <a:xfrm>
            <a:off x="7824650" y="1977480"/>
            <a:ext cx="233749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b="1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  <a:endParaRPr lang="en-US" sz="199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4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90F94AB-0DB4-4281-8F66-EA02509D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5634619" y="2692664"/>
            <a:ext cx="2443913" cy="244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2097AB7-0214-4DA7-8A3A-0AC5D85DF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081" y="1547622"/>
            <a:ext cx="2769806" cy="2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8A9BA-56A1-4740-AA85-D0581A6C9E44}"/>
              </a:ext>
            </a:extLst>
          </p:cNvPr>
          <p:cNvSpPr txBox="1"/>
          <p:nvPr/>
        </p:nvSpPr>
        <p:spPr>
          <a:xfrm>
            <a:off x="5388488" y="5494945"/>
            <a:ext cx="11801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1764518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C1373E1-B74A-4847-8BD8-DD36E898B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 bwMode="auto">
          <a:xfrm>
            <a:off x="2680282" y="286772"/>
            <a:ext cx="6831435" cy="628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311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D944C-EBBD-4F33-B428-9B74B9EBA964}"/>
              </a:ext>
            </a:extLst>
          </p:cNvPr>
          <p:cNvSpPr txBox="1"/>
          <p:nvPr/>
        </p:nvSpPr>
        <p:spPr>
          <a:xfrm>
            <a:off x="4780321" y="2951945"/>
            <a:ext cx="2104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the mice</a:t>
            </a:r>
          </a:p>
          <a:p>
            <a:r>
              <a:rPr lang="en-US" sz="2800" dirty="0"/>
              <a:t>&gt; 2-3 weeks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8A2F5A6-E12F-4FAE-B695-CB4D5FF70061}"/>
              </a:ext>
            </a:extLst>
          </p:cNvPr>
          <p:cNvSpPr/>
          <p:nvPr/>
        </p:nvSpPr>
        <p:spPr>
          <a:xfrm>
            <a:off x="3652637" y="3290565"/>
            <a:ext cx="72145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BE9BA-D2EB-4A0F-A88C-FDE6C0229489}"/>
              </a:ext>
            </a:extLst>
          </p:cNvPr>
          <p:cNvSpPr txBox="1"/>
          <p:nvPr/>
        </p:nvSpPr>
        <p:spPr>
          <a:xfrm>
            <a:off x="838899" y="2736502"/>
            <a:ext cx="2613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the protocol approved</a:t>
            </a:r>
          </a:p>
          <a:p>
            <a:r>
              <a:rPr lang="en-US" sz="2800" dirty="0"/>
              <a:t>&gt; 2-3 weeks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E067CBE-F7C0-44DF-BE7E-3B0A405F5269}"/>
              </a:ext>
            </a:extLst>
          </p:cNvPr>
          <p:cNvSpPr/>
          <p:nvPr/>
        </p:nvSpPr>
        <p:spPr>
          <a:xfrm>
            <a:off x="7154471" y="3244332"/>
            <a:ext cx="72145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4649F-C67D-413A-964D-1D445634D681}"/>
              </a:ext>
            </a:extLst>
          </p:cNvPr>
          <p:cNvSpPr txBox="1"/>
          <p:nvPr/>
        </p:nvSpPr>
        <p:spPr>
          <a:xfrm>
            <a:off x="8145515" y="2984203"/>
            <a:ext cx="3803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Inject &amp; monitor survival</a:t>
            </a:r>
          </a:p>
          <a:p>
            <a:r>
              <a:rPr lang="en-US" sz="2800" dirty="0"/>
              <a:t>&gt; 8 weeks</a:t>
            </a:r>
          </a:p>
        </p:txBody>
      </p:sp>
    </p:spTree>
    <p:extLst>
      <p:ext uri="{BB962C8B-B14F-4D97-AF65-F5344CB8AC3E}">
        <p14:creationId xmlns:p14="http://schemas.microsoft.com/office/powerpoint/2010/main" val="362200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6" grpId="0" animBg="1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90F94AB-0DB4-4281-8F66-EA02509D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5634619" y="2692664"/>
            <a:ext cx="2443913" cy="244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2097AB7-0214-4DA7-8A3A-0AC5D85DF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081" y="1547622"/>
            <a:ext cx="2769806" cy="2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8A9BA-56A1-4740-AA85-D0581A6C9E44}"/>
              </a:ext>
            </a:extLst>
          </p:cNvPr>
          <p:cNvSpPr txBox="1"/>
          <p:nvPr/>
        </p:nvSpPr>
        <p:spPr>
          <a:xfrm>
            <a:off x="5388488" y="5494945"/>
            <a:ext cx="11801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651351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90F94AB-0DB4-4281-8F66-EA02509D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5634619" y="2692664"/>
            <a:ext cx="2443913" cy="244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2097AB7-0214-4DA7-8A3A-0AC5D85DF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081" y="1547622"/>
            <a:ext cx="2769806" cy="2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8A9BA-56A1-4740-AA85-D0581A6C9E44}"/>
              </a:ext>
            </a:extLst>
          </p:cNvPr>
          <p:cNvSpPr txBox="1"/>
          <p:nvPr/>
        </p:nvSpPr>
        <p:spPr>
          <a:xfrm>
            <a:off x="3721407" y="5394277"/>
            <a:ext cx="51787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&gt; 12-14 weeks</a:t>
            </a:r>
          </a:p>
        </p:txBody>
      </p:sp>
    </p:spTree>
    <p:extLst>
      <p:ext uri="{BB962C8B-B14F-4D97-AF65-F5344CB8AC3E}">
        <p14:creationId xmlns:p14="http://schemas.microsoft.com/office/powerpoint/2010/main" val="960145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90F94AB-0DB4-4281-8F66-EA02509D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5634619" y="2692664"/>
            <a:ext cx="2443913" cy="244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2097AB7-0214-4DA7-8A3A-0AC5D85DF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081" y="1547622"/>
            <a:ext cx="2769806" cy="2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8A9BA-56A1-4740-AA85-D0581A6C9E44}"/>
              </a:ext>
            </a:extLst>
          </p:cNvPr>
          <p:cNvSpPr txBox="1"/>
          <p:nvPr/>
        </p:nvSpPr>
        <p:spPr>
          <a:xfrm>
            <a:off x="3268559" y="5310378"/>
            <a:ext cx="60844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&gt; 12-14 weeks </a:t>
            </a:r>
            <a:r>
              <a:rPr lang="en-US" sz="66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31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90F94AB-0DB4-4281-8F66-EA02509D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5634619" y="2692664"/>
            <a:ext cx="2443913" cy="244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2097AB7-0214-4DA7-8A3A-0AC5D85DF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081" y="1547622"/>
            <a:ext cx="2769806" cy="2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AE70F9-64EC-4B8E-A89B-2D3566BE0482}"/>
              </a:ext>
            </a:extLst>
          </p:cNvPr>
          <p:cNvSpPr txBox="1"/>
          <p:nvPr/>
        </p:nvSpPr>
        <p:spPr>
          <a:xfrm>
            <a:off x="6637887" y="1342511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269113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628E4-E7CC-4A6E-B243-38A860C80F4A}"/>
              </a:ext>
            </a:extLst>
          </p:cNvPr>
          <p:cNvSpPr txBox="1"/>
          <p:nvPr/>
        </p:nvSpPr>
        <p:spPr>
          <a:xfrm>
            <a:off x="4702028" y="3105834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Gepia2 Demo</a:t>
            </a:r>
          </a:p>
        </p:txBody>
      </p:sp>
    </p:spTree>
    <p:extLst>
      <p:ext uri="{BB962C8B-B14F-4D97-AF65-F5344CB8AC3E}">
        <p14:creationId xmlns:p14="http://schemas.microsoft.com/office/powerpoint/2010/main" val="22793217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671810E-762E-480E-B523-37A1BA27689F}"/>
              </a:ext>
            </a:extLst>
          </p:cNvPr>
          <p:cNvGrpSpPr/>
          <p:nvPr/>
        </p:nvGrpSpPr>
        <p:grpSpPr>
          <a:xfrm>
            <a:off x="1508480" y="908108"/>
            <a:ext cx="4170866" cy="5041784"/>
            <a:chOff x="896084" y="620785"/>
            <a:chExt cx="4170866" cy="5041784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0141A073-836F-4A0A-9862-5B4D7E7CB9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25" r="56915" b="14350"/>
            <a:stretch/>
          </p:blipFill>
          <p:spPr>
            <a:xfrm>
              <a:off x="896084" y="620785"/>
              <a:ext cx="3902418" cy="5041784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158562-EF50-4142-89A0-EDD5DB569DBF}"/>
                </a:ext>
              </a:extLst>
            </p:cNvPr>
            <p:cNvSpPr/>
            <p:nvPr/>
          </p:nvSpPr>
          <p:spPr>
            <a:xfrm>
              <a:off x="4479721" y="1459684"/>
              <a:ext cx="587229" cy="11828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F49F1D3D-0F46-416B-B922-7C4C6E90BED6}"/>
              </a:ext>
            </a:extLst>
          </p:cNvPr>
          <p:cNvSpPr/>
          <p:nvPr/>
        </p:nvSpPr>
        <p:spPr>
          <a:xfrm>
            <a:off x="6163111" y="2921466"/>
            <a:ext cx="1342239" cy="10150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DE0F9-5915-4F5D-BFAB-F3535F906580}"/>
              </a:ext>
            </a:extLst>
          </p:cNvPr>
          <p:cNvSpPr txBox="1"/>
          <p:nvPr/>
        </p:nvSpPr>
        <p:spPr>
          <a:xfrm>
            <a:off x="8450474" y="1652631"/>
            <a:ext cx="164179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:(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4DA62-EE52-4E38-993C-538F9FF875F0}"/>
              </a:ext>
            </a:extLst>
          </p:cNvPr>
          <p:cNvSpPr txBox="1"/>
          <p:nvPr/>
        </p:nvSpPr>
        <p:spPr>
          <a:xfrm>
            <a:off x="102765" y="645571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Fischer J.</a:t>
            </a:r>
            <a:r>
              <a:rPr lang="en-US" sz="1000" b="0" i="1" dirty="0">
                <a:solidFill>
                  <a:srgbClr val="444444"/>
                </a:solidFill>
                <a:effectLst/>
                <a:latin typeface="Open Sans"/>
              </a:rPr>
              <a:t>, et al.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 </a:t>
            </a:r>
            <a:r>
              <a:rPr lang="en-US" sz="1000" b="1" i="0" dirty="0">
                <a:solidFill>
                  <a:srgbClr val="444444"/>
                </a:solidFill>
                <a:effectLst/>
                <a:latin typeface="open-sans-bold"/>
              </a:rPr>
              <a:t>Modulation of monocarboxylate transporter 8 oligomerization by specific pathogenic mutations. </a:t>
            </a:r>
            <a:r>
              <a:rPr lang="en-US" sz="1000" b="0" i="1" dirty="0">
                <a:solidFill>
                  <a:srgbClr val="444444"/>
                </a:solidFill>
                <a:effectLst/>
                <a:latin typeface="Open Sans"/>
              </a:rPr>
              <a:t>Journal of Molecular Endocrinology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. </a:t>
            </a:r>
            <a:r>
              <a:rPr lang="en-US" sz="1000" b="1" i="0" dirty="0">
                <a:solidFill>
                  <a:srgbClr val="444444"/>
                </a:solidFill>
                <a:effectLst/>
                <a:latin typeface="open-sans-bold"/>
              </a:rPr>
              <a:t>2015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, 54(1):39-50. PubMed ID: 25527620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0334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5C277D-BEB9-438B-830B-5340E64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workshop?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61CD1F-8022-4F95-88F7-9E59741A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Those who know programming/bioinformatics will be…</a:t>
            </a:r>
          </a:p>
          <a:p>
            <a:r>
              <a:rPr lang="en-US" dirty="0"/>
              <a:t>More effective at research</a:t>
            </a:r>
          </a:p>
        </p:txBody>
      </p:sp>
    </p:spTree>
    <p:extLst>
      <p:ext uri="{BB962C8B-B14F-4D97-AF65-F5344CB8AC3E}">
        <p14:creationId xmlns:p14="http://schemas.microsoft.com/office/powerpoint/2010/main" val="25653479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FDCB54-69E4-4E74-BBCD-F7CEA1662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223" y="0"/>
            <a:ext cx="6865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143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671810E-762E-480E-B523-37A1BA27689F}"/>
              </a:ext>
            </a:extLst>
          </p:cNvPr>
          <p:cNvGrpSpPr/>
          <p:nvPr/>
        </p:nvGrpSpPr>
        <p:grpSpPr>
          <a:xfrm>
            <a:off x="1508480" y="908108"/>
            <a:ext cx="4170866" cy="5041784"/>
            <a:chOff x="896084" y="620785"/>
            <a:chExt cx="4170866" cy="5041784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0141A073-836F-4A0A-9862-5B4D7E7CB9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25" r="56915" b="14350"/>
            <a:stretch/>
          </p:blipFill>
          <p:spPr>
            <a:xfrm>
              <a:off x="896084" y="620785"/>
              <a:ext cx="3902418" cy="5041784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158562-EF50-4142-89A0-EDD5DB569DBF}"/>
                </a:ext>
              </a:extLst>
            </p:cNvPr>
            <p:cNvSpPr/>
            <p:nvPr/>
          </p:nvSpPr>
          <p:spPr>
            <a:xfrm>
              <a:off x="4479721" y="1459684"/>
              <a:ext cx="587229" cy="11828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F49F1D3D-0F46-416B-B922-7C4C6E90BED6}"/>
              </a:ext>
            </a:extLst>
          </p:cNvPr>
          <p:cNvSpPr/>
          <p:nvPr/>
        </p:nvSpPr>
        <p:spPr>
          <a:xfrm>
            <a:off x="6163111" y="2921466"/>
            <a:ext cx="1342239" cy="10150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DE0F9-5915-4F5D-BFAB-F3535F906580}"/>
              </a:ext>
            </a:extLst>
          </p:cNvPr>
          <p:cNvSpPr txBox="1"/>
          <p:nvPr/>
        </p:nvSpPr>
        <p:spPr>
          <a:xfrm>
            <a:off x="8450474" y="1652631"/>
            <a:ext cx="164179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:(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4DA62-EE52-4E38-993C-538F9FF875F0}"/>
              </a:ext>
            </a:extLst>
          </p:cNvPr>
          <p:cNvSpPr txBox="1"/>
          <p:nvPr/>
        </p:nvSpPr>
        <p:spPr>
          <a:xfrm>
            <a:off x="102765" y="645571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Fischer J.</a:t>
            </a:r>
            <a:r>
              <a:rPr lang="en-US" sz="1000" b="0" i="1" dirty="0">
                <a:solidFill>
                  <a:srgbClr val="444444"/>
                </a:solidFill>
                <a:effectLst/>
                <a:latin typeface="Open Sans"/>
              </a:rPr>
              <a:t>, et al.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 </a:t>
            </a:r>
            <a:r>
              <a:rPr lang="en-US" sz="1000" b="1" i="0" dirty="0">
                <a:solidFill>
                  <a:srgbClr val="444444"/>
                </a:solidFill>
                <a:effectLst/>
                <a:latin typeface="open-sans-bold"/>
              </a:rPr>
              <a:t>Modulation of monocarboxylate transporter 8 oligomerization by specific pathogenic mutations. </a:t>
            </a:r>
            <a:r>
              <a:rPr lang="en-US" sz="1000" b="0" i="1" dirty="0">
                <a:solidFill>
                  <a:srgbClr val="444444"/>
                </a:solidFill>
                <a:effectLst/>
                <a:latin typeface="Open Sans"/>
              </a:rPr>
              <a:t>Journal of Molecular Endocrinology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. </a:t>
            </a:r>
            <a:r>
              <a:rPr lang="en-US" sz="1000" b="1" i="0" dirty="0">
                <a:solidFill>
                  <a:srgbClr val="444444"/>
                </a:solidFill>
                <a:effectLst/>
                <a:latin typeface="open-sans-bold"/>
              </a:rPr>
              <a:t>2015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, 54(1):39-50. PubMed ID: 25527620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145CF-9C2C-4664-BB8D-DAE640C06796}"/>
              </a:ext>
            </a:extLst>
          </p:cNvPr>
          <p:cNvSpPr txBox="1"/>
          <p:nvPr/>
        </p:nvSpPr>
        <p:spPr>
          <a:xfrm>
            <a:off x="5571543" y="1984488"/>
            <a:ext cx="2449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Probably…</a:t>
            </a:r>
          </a:p>
        </p:txBody>
      </p:sp>
    </p:spTree>
    <p:extLst>
      <p:ext uri="{BB962C8B-B14F-4D97-AF65-F5344CB8AC3E}">
        <p14:creationId xmlns:p14="http://schemas.microsoft.com/office/powerpoint/2010/main" val="4792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FB8E5-17A8-4CA1-9FB9-C905AF2EB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994" y="1511480"/>
            <a:ext cx="2769806" cy="276675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90F94AB-0DB4-4281-8F66-EA02509D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5634619" y="2692664"/>
            <a:ext cx="2443913" cy="244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2097AB7-0214-4DA7-8A3A-0AC5D85DF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081" y="1547622"/>
            <a:ext cx="2769806" cy="2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8A9BA-56A1-4740-AA85-D0581A6C9E44}"/>
              </a:ext>
            </a:extLst>
          </p:cNvPr>
          <p:cNvSpPr txBox="1"/>
          <p:nvPr/>
        </p:nvSpPr>
        <p:spPr>
          <a:xfrm>
            <a:off x="3721407" y="5394277"/>
            <a:ext cx="51787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&gt; 12-14 weeks</a:t>
            </a:r>
          </a:p>
        </p:txBody>
      </p:sp>
    </p:spTree>
    <p:extLst>
      <p:ext uri="{BB962C8B-B14F-4D97-AF65-F5344CB8AC3E}">
        <p14:creationId xmlns:p14="http://schemas.microsoft.com/office/powerpoint/2010/main" val="8859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20E295-36E9-4705-8E4B-92FC30C98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994" y="1511480"/>
            <a:ext cx="2769806" cy="276675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90F94AB-0DB4-4281-8F66-EA02509D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5634619" y="2692664"/>
            <a:ext cx="2443913" cy="244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2097AB7-0214-4DA7-8A3A-0AC5D85DF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081" y="1547622"/>
            <a:ext cx="2769806" cy="2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8A9BA-56A1-4740-AA85-D0581A6C9E44}"/>
              </a:ext>
            </a:extLst>
          </p:cNvPr>
          <p:cNvSpPr txBox="1"/>
          <p:nvPr/>
        </p:nvSpPr>
        <p:spPr>
          <a:xfrm>
            <a:off x="3268559" y="5394277"/>
            <a:ext cx="60844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</a:rPr>
              <a:t>&gt; 12-14 weeks </a:t>
            </a:r>
            <a:r>
              <a:rPr lang="en-US" sz="66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6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8832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671810E-762E-480E-B523-37A1BA27689F}"/>
              </a:ext>
            </a:extLst>
          </p:cNvPr>
          <p:cNvGrpSpPr/>
          <p:nvPr/>
        </p:nvGrpSpPr>
        <p:grpSpPr>
          <a:xfrm>
            <a:off x="1508480" y="908108"/>
            <a:ext cx="4170866" cy="5041784"/>
            <a:chOff x="896084" y="620785"/>
            <a:chExt cx="4170866" cy="5041784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0141A073-836F-4A0A-9862-5B4D7E7CB9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25" r="56915" b="14350"/>
            <a:stretch/>
          </p:blipFill>
          <p:spPr>
            <a:xfrm>
              <a:off x="896084" y="620785"/>
              <a:ext cx="3902418" cy="5041784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158562-EF50-4142-89A0-EDD5DB569DBF}"/>
                </a:ext>
              </a:extLst>
            </p:cNvPr>
            <p:cNvSpPr/>
            <p:nvPr/>
          </p:nvSpPr>
          <p:spPr>
            <a:xfrm>
              <a:off x="4479721" y="1459684"/>
              <a:ext cx="587229" cy="11828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F49F1D3D-0F46-416B-B922-7C4C6E90BED6}"/>
              </a:ext>
            </a:extLst>
          </p:cNvPr>
          <p:cNvSpPr/>
          <p:nvPr/>
        </p:nvSpPr>
        <p:spPr>
          <a:xfrm>
            <a:off x="6163111" y="2921466"/>
            <a:ext cx="1342239" cy="10150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DE0F9-5915-4F5D-BFAB-F3535F906580}"/>
              </a:ext>
            </a:extLst>
          </p:cNvPr>
          <p:cNvSpPr txBox="1"/>
          <p:nvPr/>
        </p:nvSpPr>
        <p:spPr>
          <a:xfrm>
            <a:off x="8450474" y="1652631"/>
            <a:ext cx="164179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:(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4DA62-EE52-4E38-993C-538F9FF875F0}"/>
              </a:ext>
            </a:extLst>
          </p:cNvPr>
          <p:cNvSpPr txBox="1"/>
          <p:nvPr/>
        </p:nvSpPr>
        <p:spPr>
          <a:xfrm>
            <a:off x="102765" y="645571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Fischer J.</a:t>
            </a:r>
            <a:r>
              <a:rPr lang="en-US" sz="1000" b="0" i="1" dirty="0">
                <a:solidFill>
                  <a:srgbClr val="444444"/>
                </a:solidFill>
                <a:effectLst/>
                <a:latin typeface="Open Sans"/>
              </a:rPr>
              <a:t>, et al.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 </a:t>
            </a:r>
            <a:r>
              <a:rPr lang="en-US" sz="1000" b="1" i="0" dirty="0">
                <a:solidFill>
                  <a:srgbClr val="444444"/>
                </a:solidFill>
                <a:effectLst/>
                <a:latin typeface="open-sans-bold"/>
              </a:rPr>
              <a:t>Modulation of monocarboxylate transporter 8 oligomerization by specific pathogenic mutations. </a:t>
            </a:r>
            <a:r>
              <a:rPr lang="en-US" sz="1000" b="0" i="1" dirty="0">
                <a:solidFill>
                  <a:srgbClr val="444444"/>
                </a:solidFill>
                <a:effectLst/>
                <a:latin typeface="Open Sans"/>
              </a:rPr>
              <a:t>Journal of Molecular Endocrinology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. </a:t>
            </a:r>
            <a:r>
              <a:rPr lang="en-US" sz="1000" b="1" i="0" dirty="0">
                <a:solidFill>
                  <a:srgbClr val="444444"/>
                </a:solidFill>
                <a:effectLst/>
                <a:latin typeface="open-sans-bold"/>
              </a:rPr>
              <a:t>2015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, 54(1):39-50. PubMed ID: 25527620</a:t>
            </a:r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4AD15-EBC9-4EEA-AB2E-8F4A5CF374A6}"/>
              </a:ext>
            </a:extLst>
          </p:cNvPr>
          <p:cNvSpPr txBox="1"/>
          <p:nvPr/>
        </p:nvSpPr>
        <p:spPr>
          <a:xfrm>
            <a:off x="5700330" y="4389831"/>
            <a:ext cx="5500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I use this knowledge?</a:t>
            </a:r>
          </a:p>
          <a:p>
            <a:r>
              <a:rPr lang="en-US" dirty="0"/>
              <a:t>Can this be used to save lives?</a:t>
            </a:r>
          </a:p>
          <a:p>
            <a:r>
              <a:rPr lang="en-US" dirty="0"/>
              <a:t>Can I go further with this and get a higher impact paper?</a:t>
            </a:r>
          </a:p>
          <a:p>
            <a:endParaRPr lang="en-US" dirty="0"/>
          </a:p>
          <a:p>
            <a:r>
              <a:rPr lang="en-US" dirty="0"/>
              <a:t>Want to build a model that reveals aspects of biology.</a:t>
            </a:r>
          </a:p>
        </p:txBody>
      </p:sp>
    </p:spTree>
    <p:extLst>
      <p:ext uri="{BB962C8B-B14F-4D97-AF65-F5344CB8AC3E}">
        <p14:creationId xmlns:p14="http://schemas.microsoft.com/office/powerpoint/2010/main" val="29242948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B58DF1-DD20-4588-8556-A49420C9E26F}"/>
              </a:ext>
            </a:extLst>
          </p:cNvPr>
          <p:cNvSpPr txBox="1"/>
          <p:nvPr/>
        </p:nvSpPr>
        <p:spPr>
          <a:xfrm>
            <a:off x="1077778" y="3105834"/>
            <a:ext cx="10036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What if we could use this information to save lives?</a:t>
            </a:r>
          </a:p>
        </p:txBody>
      </p:sp>
    </p:spTree>
    <p:extLst>
      <p:ext uri="{BB962C8B-B14F-4D97-AF65-F5344CB8AC3E}">
        <p14:creationId xmlns:p14="http://schemas.microsoft.com/office/powerpoint/2010/main" val="30800350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671810E-762E-480E-B523-37A1BA27689F}"/>
              </a:ext>
            </a:extLst>
          </p:cNvPr>
          <p:cNvGrpSpPr/>
          <p:nvPr/>
        </p:nvGrpSpPr>
        <p:grpSpPr>
          <a:xfrm>
            <a:off x="1508480" y="908108"/>
            <a:ext cx="4170866" cy="5041784"/>
            <a:chOff x="896084" y="620785"/>
            <a:chExt cx="4170866" cy="5041784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0141A073-836F-4A0A-9862-5B4D7E7CB9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25" r="56915" b="14350"/>
            <a:stretch/>
          </p:blipFill>
          <p:spPr>
            <a:xfrm>
              <a:off x="896084" y="620785"/>
              <a:ext cx="3902418" cy="5041784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158562-EF50-4142-89A0-EDD5DB569DBF}"/>
                </a:ext>
              </a:extLst>
            </p:cNvPr>
            <p:cNvSpPr/>
            <p:nvPr/>
          </p:nvSpPr>
          <p:spPr>
            <a:xfrm>
              <a:off x="4479721" y="1459684"/>
              <a:ext cx="587229" cy="11828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F49F1D3D-0F46-416B-B922-7C4C6E90BED6}"/>
              </a:ext>
            </a:extLst>
          </p:cNvPr>
          <p:cNvSpPr/>
          <p:nvPr/>
        </p:nvSpPr>
        <p:spPr>
          <a:xfrm>
            <a:off x="6163111" y="2921466"/>
            <a:ext cx="1342239" cy="10150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DE0F9-5915-4F5D-BFAB-F3535F906580}"/>
              </a:ext>
            </a:extLst>
          </p:cNvPr>
          <p:cNvSpPr txBox="1"/>
          <p:nvPr/>
        </p:nvSpPr>
        <p:spPr>
          <a:xfrm>
            <a:off x="8450474" y="1652631"/>
            <a:ext cx="164179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:(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4DA62-EE52-4E38-993C-538F9FF875F0}"/>
              </a:ext>
            </a:extLst>
          </p:cNvPr>
          <p:cNvSpPr txBox="1"/>
          <p:nvPr/>
        </p:nvSpPr>
        <p:spPr>
          <a:xfrm>
            <a:off x="102765" y="645571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Fischer J.</a:t>
            </a:r>
            <a:r>
              <a:rPr lang="en-US" sz="1000" b="0" i="1" dirty="0">
                <a:solidFill>
                  <a:srgbClr val="444444"/>
                </a:solidFill>
                <a:effectLst/>
                <a:latin typeface="Open Sans"/>
              </a:rPr>
              <a:t>, et al.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 </a:t>
            </a:r>
            <a:r>
              <a:rPr lang="en-US" sz="1000" b="1" i="0" dirty="0">
                <a:solidFill>
                  <a:srgbClr val="444444"/>
                </a:solidFill>
                <a:effectLst/>
                <a:latin typeface="open-sans-bold"/>
              </a:rPr>
              <a:t>Modulation of monocarboxylate transporter 8 oligomerization by specific pathogenic mutations. </a:t>
            </a:r>
            <a:r>
              <a:rPr lang="en-US" sz="1000" b="0" i="1" dirty="0">
                <a:solidFill>
                  <a:srgbClr val="444444"/>
                </a:solidFill>
                <a:effectLst/>
                <a:latin typeface="Open Sans"/>
              </a:rPr>
              <a:t>Journal of Molecular Endocrinology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. </a:t>
            </a:r>
            <a:r>
              <a:rPr lang="en-US" sz="1000" b="1" i="0" dirty="0">
                <a:solidFill>
                  <a:srgbClr val="444444"/>
                </a:solidFill>
                <a:effectLst/>
                <a:latin typeface="open-sans-bold"/>
              </a:rPr>
              <a:t>2015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, 54(1):39-50. PubMed ID: 25527620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252577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671810E-762E-480E-B523-37A1BA27689F}"/>
              </a:ext>
            </a:extLst>
          </p:cNvPr>
          <p:cNvGrpSpPr/>
          <p:nvPr/>
        </p:nvGrpSpPr>
        <p:grpSpPr>
          <a:xfrm>
            <a:off x="1508480" y="908108"/>
            <a:ext cx="4170866" cy="5041784"/>
            <a:chOff x="896084" y="620785"/>
            <a:chExt cx="4170866" cy="5041784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0141A073-836F-4A0A-9862-5B4D7E7CB9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25" r="56915" b="14350"/>
            <a:stretch/>
          </p:blipFill>
          <p:spPr>
            <a:xfrm>
              <a:off x="896084" y="620785"/>
              <a:ext cx="3902418" cy="5041784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158562-EF50-4142-89A0-EDD5DB569DBF}"/>
                </a:ext>
              </a:extLst>
            </p:cNvPr>
            <p:cNvSpPr/>
            <p:nvPr/>
          </p:nvSpPr>
          <p:spPr>
            <a:xfrm>
              <a:off x="4479721" y="1459684"/>
              <a:ext cx="587229" cy="11828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F49F1D3D-0F46-416B-B922-7C4C6E90BED6}"/>
              </a:ext>
            </a:extLst>
          </p:cNvPr>
          <p:cNvSpPr/>
          <p:nvPr/>
        </p:nvSpPr>
        <p:spPr>
          <a:xfrm>
            <a:off x="6163111" y="2921466"/>
            <a:ext cx="1342239" cy="10150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DE0F9-5915-4F5D-BFAB-F3535F906580}"/>
              </a:ext>
            </a:extLst>
          </p:cNvPr>
          <p:cNvSpPr txBox="1"/>
          <p:nvPr/>
        </p:nvSpPr>
        <p:spPr>
          <a:xfrm>
            <a:off x="8450474" y="1652631"/>
            <a:ext cx="164179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:(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4DA62-EE52-4E38-993C-538F9FF875F0}"/>
              </a:ext>
            </a:extLst>
          </p:cNvPr>
          <p:cNvSpPr txBox="1"/>
          <p:nvPr/>
        </p:nvSpPr>
        <p:spPr>
          <a:xfrm>
            <a:off x="102765" y="645571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Fischer J.</a:t>
            </a:r>
            <a:r>
              <a:rPr lang="en-US" sz="1000" b="0" i="1" dirty="0">
                <a:solidFill>
                  <a:srgbClr val="444444"/>
                </a:solidFill>
                <a:effectLst/>
                <a:latin typeface="Open Sans"/>
              </a:rPr>
              <a:t>, et al.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 </a:t>
            </a:r>
            <a:r>
              <a:rPr lang="en-US" sz="1000" b="1" i="0" dirty="0">
                <a:solidFill>
                  <a:srgbClr val="444444"/>
                </a:solidFill>
                <a:effectLst/>
                <a:latin typeface="open-sans-bold"/>
              </a:rPr>
              <a:t>Modulation of monocarboxylate transporter 8 oligomerization by specific pathogenic mutations. </a:t>
            </a:r>
            <a:r>
              <a:rPr lang="en-US" sz="1000" b="0" i="1" dirty="0">
                <a:solidFill>
                  <a:srgbClr val="444444"/>
                </a:solidFill>
                <a:effectLst/>
                <a:latin typeface="Open Sans"/>
              </a:rPr>
              <a:t>Journal of Molecular Endocrinology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. </a:t>
            </a:r>
            <a:r>
              <a:rPr lang="en-US" sz="1000" b="1" i="0" dirty="0">
                <a:solidFill>
                  <a:srgbClr val="444444"/>
                </a:solidFill>
                <a:effectLst/>
                <a:latin typeface="open-sans-bold"/>
              </a:rPr>
              <a:t>2015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, 54(1):39-50. PubMed ID: 25527620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61C73-1577-471B-8F35-BE1C3A666319}"/>
              </a:ext>
            </a:extLst>
          </p:cNvPr>
          <p:cNvSpPr txBox="1"/>
          <p:nvPr/>
        </p:nvSpPr>
        <p:spPr>
          <a:xfrm>
            <a:off x="8053282" y="114300"/>
            <a:ext cx="2436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Hard to predict</a:t>
            </a:r>
          </a:p>
        </p:txBody>
      </p:sp>
    </p:spTree>
    <p:extLst>
      <p:ext uri="{BB962C8B-B14F-4D97-AF65-F5344CB8AC3E}">
        <p14:creationId xmlns:p14="http://schemas.microsoft.com/office/powerpoint/2010/main" val="35202831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671810E-762E-480E-B523-37A1BA27689F}"/>
              </a:ext>
            </a:extLst>
          </p:cNvPr>
          <p:cNvGrpSpPr/>
          <p:nvPr/>
        </p:nvGrpSpPr>
        <p:grpSpPr>
          <a:xfrm>
            <a:off x="1508480" y="908108"/>
            <a:ext cx="4170866" cy="5041784"/>
            <a:chOff x="896084" y="620785"/>
            <a:chExt cx="4170866" cy="5041784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0141A073-836F-4A0A-9862-5B4D7E7CB9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25" r="56915" b="14350"/>
            <a:stretch/>
          </p:blipFill>
          <p:spPr>
            <a:xfrm>
              <a:off x="896084" y="620785"/>
              <a:ext cx="3902418" cy="5041784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158562-EF50-4142-89A0-EDD5DB569DBF}"/>
                </a:ext>
              </a:extLst>
            </p:cNvPr>
            <p:cNvSpPr/>
            <p:nvPr/>
          </p:nvSpPr>
          <p:spPr>
            <a:xfrm>
              <a:off x="4479721" y="1459684"/>
              <a:ext cx="587229" cy="11828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F49F1D3D-0F46-416B-B922-7C4C6E90BED6}"/>
              </a:ext>
            </a:extLst>
          </p:cNvPr>
          <p:cNvSpPr/>
          <p:nvPr/>
        </p:nvSpPr>
        <p:spPr>
          <a:xfrm>
            <a:off x="6163111" y="2921466"/>
            <a:ext cx="1342239" cy="10150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DE0F9-5915-4F5D-BFAB-F3535F906580}"/>
              </a:ext>
            </a:extLst>
          </p:cNvPr>
          <p:cNvSpPr txBox="1"/>
          <p:nvPr/>
        </p:nvSpPr>
        <p:spPr>
          <a:xfrm>
            <a:off x="8450474" y="1652631"/>
            <a:ext cx="164179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:(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4DA62-EE52-4E38-993C-538F9FF875F0}"/>
              </a:ext>
            </a:extLst>
          </p:cNvPr>
          <p:cNvSpPr txBox="1"/>
          <p:nvPr/>
        </p:nvSpPr>
        <p:spPr>
          <a:xfrm>
            <a:off x="102765" y="645571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Fischer J.</a:t>
            </a:r>
            <a:r>
              <a:rPr lang="en-US" sz="1000" b="0" i="1" dirty="0">
                <a:solidFill>
                  <a:srgbClr val="444444"/>
                </a:solidFill>
                <a:effectLst/>
                <a:latin typeface="Open Sans"/>
              </a:rPr>
              <a:t>, et al.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 </a:t>
            </a:r>
            <a:r>
              <a:rPr lang="en-US" sz="1000" b="1" i="0" dirty="0">
                <a:solidFill>
                  <a:srgbClr val="444444"/>
                </a:solidFill>
                <a:effectLst/>
                <a:latin typeface="open-sans-bold"/>
              </a:rPr>
              <a:t>Modulation of monocarboxylate transporter 8 oligomerization by specific pathogenic mutations. </a:t>
            </a:r>
            <a:r>
              <a:rPr lang="en-US" sz="1000" b="0" i="1" dirty="0">
                <a:solidFill>
                  <a:srgbClr val="444444"/>
                </a:solidFill>
                <a:effectLst/>
                <a:latin typeface="Open Sans"/>
              </a:rPr>
              <a:t>Journal of Molecular Endocrinology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. </a:t>
            </a:r>
            <a:r>
              <a:rPr lang="en-US" sz="1000" b="1" i="0" dirty="0">
                <a:solidFill>
                  <a:srgbClr val="444444"/>
                </a:solidFill>
                <a:effectLst/>
                <a:latin typeface="open-sans-bold"/>
              </a:rPr>
              <a:t>2015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Open Sans"/>
              </a:rPr>
              <a:t>, 54(1):39-50. PubMed ID: 25527620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61C73-1577-471B-8F35-BE1C3A666319}"/>
              </a:ext>
            </a:extLst>
          </p:cNvPr>
          <p:cNvSpPr txBox="1"/>
          <p:nvPr/>
        </p:nvSpPr>
        <p:spPr>
          <a:xfrm>
            <a:off x="8053282" y="114300"/>
            <a:ext cx="2436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Hard to predict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CBB20-3A24-4443-8E4B-FC8FE8638D92}"/>
              </a:ext>
            </a:extLst>
          </p:cNvPr>
          <p:cNvSpPr txBox="1"/>
          <p:nvPr/>
        </p:nvSpPr>
        <p:spPr>
          <a:xfrm>
            <a:off x="2144328" y="114300"/>
            <a:ext cx="2630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Easy to Measure</a:t>
            </a:r>
          </a:p>
        </p:txBody>
      </p:sp>
    </p:spTree>
    <p:extLst>
      <p:ext uri="{BB962C8B-B14F-4D97-AF65-F5344CB8AC3E}">
        <p14:creationId xmlns:p14="http://schemas.microsoft.com/office/powerpoint/2010/main" val="27095603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>
            <a:extLst>
              <a:ext uri="{FF2B5EF4-FFF2-40B4-BE49-F238E27FC236}">
                <a16:creationId xmlns:a16="http://schemas.microsoft.com/office/drawing/2014/main" id="{BB10F50F-2D58-4BD9-A0BE-80D01DEEE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2819"/>
            <a:ext cx="2889753" cy="28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850C53-6DD1-4C33-85AC-27DA65EA2A7A}"/>
              </a:ext>
            </a:extLst>
          </p:cNvPr>
          <p:cNvGrpSpPr/>
          <p:nvPr/>
        </p:nvGrpSpPr>
        <p:grpSpPr>
          <a:xfrm>
            <a:off x="3810692" y="3784600"/>
            <a:ext cx="2047520" cy="2475062"/>
            <a:chOff x="896084" y="620785"/>
            <a:chExt cx="4170866" cy="5041784"/>
          </a:xfrm>
        </p:grpSpPr>
        <p:pic>
          <p:nvPicPr>
            <p:cNvPr id="4" name="Picture 3" descr="A close up of a map&#10;&#10;Description automatically generated">
              <a:extLst>
                <a:ext uri="{FF2B5EF4-FFF2-40B4-BE49-F238E27FC236}">
                  <a16:creationId xmlns:a16="http://schemas.microsoft.com/office/drawing/2014/main" id="{9D4C18C6-AEA9-48CB-9223-970C6F0187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25" r="56915" b="14350"/>
            <a:stretch/>
          </p:blipFill>
          <p:spPr>
            <a:xfrm>
              <a:off x="896084" y="620785"/>
              <a:ext cx="3902418" cy="5041784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8C6AE0-CED1-4F4F-8A17-B1B5BD0A30C4}"/>
                </a:ext>
              </a:extLst>
            </p:cNvPr>
            <p:cNvSpPr/>
            <p:nvPr/>
          </p:nvSpPr>
          <p:spPr>
            <a:xfrm>
              <a:off x="4479721" y="1459684"/>
              <a:ext cx="587229" cy="11828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F6BB6BDA-FE9A-4B67-A9D9-D03894952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2" y="614046"/>
            <a:ext cx="2527300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5C854D-BB25-4B35-830F-26BCCDED91BA}"/>
              </a:ext>
            </a:extLst>
          </p:cNvPr>
          <p:cNvSpPr txBox="1"/>
          <p:nvPr/>
        </p:nvSpPr>
        <p:spPr>
          <a:xfrm>
            <a:off x="1200822" y="1693029"/>
            <a:ext cx="145386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Biopsy Tumor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FCF13-419A-4646-9562-0EF0D2E6F895}"/>
              </a:ext>
            </a:extLst>
          </p:cNvPr>
          <p:cNvSpPr txBox="1"/>
          <p:nvPr/>
        </p:nvSpPr>
        <p:spPr>
          <a:xfrm>
            <a:off x="3708750" y="4698965"/>
            <a:ext cx="211961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Measure expression </a:t>
            </a:r>
          </a:p>
          <a:p>
            <a:pPr algn="ctr"/>
            <a:r>
              <a:rPr lang="en-US" dirty="0"/>
              <a:t>(aka, “features”)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37437-155F-464F-9665-4B7AEABB33A8}"/>
              </a:ext>
            </a:extLst>
          </p:cNvPr>
          <p:cNvSpPr txBox="1"/>
          <p:nvPr/>
        </p:nvSpPr>
        <p:spPr>
          <a:xfrm>
            <a:off x="6471509" y="1693029"/>
            <a:ext cx="18482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Predict outcomes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BD4F3D5-12BD-4EFA-B448-5600CDE4E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562" y="3970815"/>
            <a:ext cx="2066721" cy="206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7BAB75-0534-4224-B432-802AD20598DA}"/>
              </a:ext>
            </a:extLst>
          </p:cNvPr>
          <p:cNvSpPr txBox="1"/>
          <p:nvPr/>
        </p:nvSpPr>
        <p:spPr>
          <a:xfrm>
            <a:off x="8859747" y="4837465"/>
            <a:ext cx="258635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Provide personalized care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1F2FA1A-CB85-4907-ACC6-4C37240DEE1D}"/>
              </a:ext>
            </a:extLst>
          </p:cNvPr>
          <p:cNvSpPr/>
          <p:nvPr/>
        </p:nvSpPr>
        <p:spPr>
          <a:xfrm rot="2700000">
            <a:off x="3069354" y="3223782"/>
            <a:ext cx="756739" cy="56175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C952AD5-EF5B-47B8-B7C8-5718284CA8D4}"/>
              </a:ext>
            </a:extLst>
          </p:cNvPr>
          <p:cNvSpPr/>
          <p:nvPr/>
        </p:nvSpPr>
        <p:spPr>
          <a:xfrm rot="2700000">
            <a:off x="8607383" y="3403725"/>
            <a:ext cx="756739" cy="56175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6D4FD0C-644A-4F83-BC25-79F740ED11A1}"/>
              </a:ext>
            </a:extLst>
          </p:cNvPr>
          <p:cNvSpPr/>
          <p:nvPr/>
        </p:nvSpPr>
        <p:spPr>
          <a:xfrm rot="18900000">
            <a:off x="5780787" y="3223782"/>
            <a:ext cx="756739" cy="56175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861E3-2EE1-4C04-9B05-96E4E04A000E}"/>
              </a:ext>
            </a:extLst>
          </p:cNvPr>
          <p:cNvSpPr txBox="1"/>
          <p:nvPr/>
        </p:nvSpPr>
        <p:spPr>
          <a:xfrm>
            <a:off x="6439759" y="68017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280808-75AD-4E51-A87E-DE61AAA19447}"/>
              </a:ext>
            </a:extLst>
          </p:cNvPr>
          <p:cNvSpPr txBox="1"/>
          <p:nvPr/>
        </p:nvSpPr>
        <p:spPr>
          <a:xfrm>
            <a:off x="8929016" y="171842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1299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5C277D-BEB9-438B-830B-5340E64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workshop?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61CD1F-8022-4F95-88F7-9E59741A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Those who know programming/bioinformatics will be…</a:t>
            </a:r>
          </a:p>
          <a:p>
            <a:r>
              <a:rPr lang="en-US" dirty="0"/>
              <a:t>More effective at research</a:t>
            </a:r>
          </a:p>
          <a:p>
            <a:r>
              <a:rPr lang="en-US" dirty="0"/>
              <a:t>More competitive for jobs/funding</a:t>
            </a:r>
          </a:p>
        </p:txBody>
      </p:sp>
    </p:spTree>
    <p:extLst>
      <p:ext uri="{BB962C8B-B14F-4D97-AF65-F5344CB8AC3E}">
        <p14:creationId xmlns:p14="http://schemas.microsoft.com/office/powerpoint/2010/main" val="38494129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272F-DC1B-4718-89AF-B6881E25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B4A0C-CBA3-4458-94DF-821097A3E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3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1E58E-FAF5-43A0-8F58-4F536623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487864-9C33-4E00-BE36-45DD27798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revolution metaphor?</a:t>
            </a:r>
          </a:p>
          <a:p>
            <a:r>
              <a:rPr lang="en-US" dirty="0"/>
              <a:t>Resource, not a revolution</a:t>
            </a:r>
          </a:p>
          <a:p>
            <a:pPr lvl="1"/>
            <a:r>
              <a:rPr lang="en-US" dirty="0"/>
              <a:t>Data is the crude oil</a:t>
            </a:r>
          </a:p>
          <a:p>
            <a:pPr lvl="1"/>
            <a:r>
              <a:rPr lang="en-US" dirty="0"/>
              <a:t>Feature engineering is refining</a:t>
            </a:r>
          </a:p>
          <a:p>
            <a:r>
              <a:rPr lang="en-US" dirty="0"/>
              <a:t>General-purpose problem-solving approach</a:t>
            </a:r>
          </a:p>
          <a:p>
            <a:r>
              <a:rPr lang="en-US" dirty="0"/>
              <a:t>Survey of tools and the kinds of problems you can answer with them</a:t>
            </a:r>
          </a:p>
          <a:p>
            <a:r>
              <a:rPr lang="en-US" dirty="0"/>
              <a:t>Preview</a:t>
            </a:r>
          </a:p>
          <a:p>
            <a:pPr lvl="1"/>
            <a:r>
              <a:rPr lang="en-US" dirty="0"/>
              <a:t>Self driving car – image recognition</a:t>
            </a:r>
          </a:p>
          <a:p>
            <a:pPr lvl="1"/>
            <a:r>
              <a:rPr lang="en-US" dirty="0"/>
              <a:t>Precision medicine – biomarkers</a:t>
            </a:r>
          </a:p>
          <a:p>
            <a:pPr lvl="1"/>
            <a:r>
              <a:rPr lang="en-US" dirty="0"/>
              <a:t>Stock market – time series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381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2EF0-5141-46FF-8C14-17F708FF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workflow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C53BE-8A5B-45B1-934D-419F36C9F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09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5302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Workshop workflow and beyond…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21D12E-3DD0-4183-AC90-0E563F02FAB0}"/>
              </a:ext>
            </a:extLst>
          </p:cNvPr>
          <p:cNvSpPr/>
          <p:nvPr/>
        </p:nvSpPr>
        <p:spPr>
          <a:xfrm>
            <a:off x="3137118" y="1470113"/>
            <a:ext cx="1156819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Functional Coding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EB02D-4BAC-485E-A814-A2E5A3E6E760}"/>
              </a:ext>
            </a:extLst>
          </p:cNvPr>
          <p:cNvSpPr/>
          <p:nvPr/>
        </p:nvSpPr>
        <p:spPr>
          <a:xfrm>
            <a:off x="7306848" y="1470111"/>
            <a:ext cx="1597246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ML Skills (</a:t>
            </a:r>
            <a:r>
              <a:rPr lang="en-US" sz="1600" dirty="0" err="1">
                <a:solidFill>
                  <a:schemeClr val="tx1"/>
                </a:solidFill>
              </a:rPr>
              <a:t>Prt</a:t>
            </a:r>
            <a:r>
              <a:rPr lang="en-US" sz="1600" dirty="0">
                <a:solidFill>
                  <a:schemeClr val="tx1"/>
                </a:solidFill>
              </a:rPr>
              <a:t> II)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82C4BD8-C848-4E37-BAF6-39B4E07183F8}"/>
              </a:ext>
            </a:extLst>
          </p:cNvPr>
          <p:cNvSpPr/>
          <p:nvPr/>
        </p:nvSpPr>
        <p:spPr>
          <a:xfrm>
            <a:off x="6821328" y="1673285"/>
            <a:ext cx="306545" cy="200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A442013-E6B1-43EA-ACF6-249A7267C2A2}"/>
              </a:ext>
            </a:extLst>
          </p:cNvPr>
          <p:cNvSpPr/>
          <p:nvPr/>
        </p:nvSpPr>
        <p:spPr>
          <a:xfrm>
            <a:off x="4545046" y="1676603"/>
            <a:ext cx="306545" cy="200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E57BA6-5E53-4A2E-B9D7-D611F112AFD8}"/>
              </a:ext>
            </a:extLst>
          </p:cNvPr>
          <p:cNvSpPr/>
          <p:nvPr/>
        </p:nvSpPr>
        <p:spPr>
          <a:xfrm>
            <a:off x="5041342" y="1470112"/>
            <a:ext cx="1601012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DataSci</a:t>
            </a:r>
            <a:r>
              <a:rPr lang="en-US" sz="1600" dirty="0">
                <a:solidFill>
                  <a:schemeClr val="tx1"/>
                </a:solidFill>
              </a:rPr>
              <a:t> skills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65C4D6-47D3-4FB9-8ECF-7BE7BEBB73D3}"/>
              </a:ext>
            </a:extLst>
          </p:cNvPr>
          <p:cNvSpPr/>
          <p:nvPr/>
        </p:nvSpPr>
        <p:spPr>
          <a:xfrm>
            <a:off x="8863791" y="2725693"/>
            <a:ext cx="1989113" cy="870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Predict Leukemia Outcomes project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E510180-B63D-4299-AB70-1B4F9725CEA6}"/>
              </a:ext>
            </a:extLst>
          </p:cNvPr>
          <p:cNvSpPr/>
          <p:nvPr/>
        </p:nvSpPr>
        <p:spPr>
          <a:xfrm rot="2700000">
            <a:off x="8784359" y="2312394"/>
            <a:ext cx="345508" cy="17812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0D8FA-7F1D-4BC5-A527-65845C49A3BD}"/>
              </a:ext>
            </a:extLst>
          </p:cNvPr>
          <p:cNvSpPr/>
          <p:nvPr/>
        </p:nvSpPr>
        <p:spPr>
          <a:xfrm>
            <a:off x="1445966" y="1470112"/>
            <a:ext cx="1023035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Basics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AC097B6-DBFD-4510-83B7-F6B3D7B28B13}"/>
              </a:ext>
            </a:extLst>
          </p:cNvPr>
          <p:cNvSpPr/>
          <p:nvPr/>
        </p:nvSpPr>
        <p:spPr>
          <a:xfrm>
            <a:off x="2655873" y="1673285"/>
            <a:ext cx="306545" cy="200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D1ACB1-12AA-45C1-A21D-53F821F002F5}"/>
              </a:ext>
            </a:extLst>
          </p:cNvPr>
          <p:cNvSpPr/>
          <p:nvPr/>
        </p:nvSpPr>
        <p:spPr>
          <a:xfrm>
            <a:off x="8998058" y="4247876"/>
            <a:ext cx="1989113" cy="870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Computer Vision and Advanced topics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1BE2AFF-15AE-4041-8E05-F44ACF6B9D46}"/>
              </a:ext>
            </a:extLst>
          </p:cNvPr>
          <p:cNvSpPr/>
          <p:nvPr/>
        </p:nvSpPr>
        <p:spPr>
          <a:xfrm rot="5400000">
            <a:off x="9819861" y="3788467"/>
            <a:ext cx="345508" cy="17812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77444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5302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Workshop workflow and beyond…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21D12E-3DD0-4183-AC90-0E563F02FAB0}"/>
              </a:ext>
            </a:extLst>
          </p:cNvPr>
          <p:cNvSpPr/>
          <p:nvPr/>
        </p:nvSpPr>
        <p:spPr>
          <a:xfrm>
            <a:off x="3137118" y="1470113"/>
            <a:ext cx="1156819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Functional Coding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EB02D-4BAC-485E-A814-A2E5A3E6E760}"/>
              </a:ext>
            </a:extLst>
          </p:cNvPr>
          <p:cNvSpPr/>
          <p:nvPr/>
        </p:nvSpPr>
        <p:spPr>
          <a:xfrm>
            <a:off x="7306848" y="1470111"/>
            <a:ext cx="1597246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ML Skills (</a:t>
            </a:r>
            <a:r>
              <a:rPr lang="en-US" sz="1600" dirty="0" err="1">
                <a:solidFill>
                  <a:schemeClr val="tx1"/>
                </a:solidFill>
              </a:rPr>
              <a:t>Prt</a:t>
            </a:r>
            <a:r>
              <a:rPr lang="en-US" sz="1600" dirty="0">
                <a:solidFill>
                  <a:schemeClr val="tx1"/>
                </a:solidFill>
              </a:rPr>
              <a:t> II)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82C4BD8-C848-4E37-BAF6-39B4E07183F8}"/>
              </a:ext>
            </a:extLst>
          </p:cNvPr>
          <p:cNvSpPr/>
          <p:nvPr/>
        </p:nvSpPr>
        <p:spPr>
          <a:xfrm>
            <a:off x="6821328" y="1673285"/>
            <a:ext cx="306545" cy="200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A442013-E6B1-43EA-ACF6-249A7267C2A2}"/>
              </a:ext>
            </a:extLst>
          </p:cNvPr>
          <p:cNvSpPr/>
          <p:nvPr/>
        </p:nvSpPr>
        <p:spPr>
          <a:xfrm>
            <a:off x="4545046" y="1676603"/>
            <a:ext cx="306545" cy="200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E57BA6-5E53-4A2E-B9D7-D611F112AFD8}"/>
              </a:ext>
            </a:extLst>
          </p:cNvPr>
          <p:cNvSpPr/>
          <p:nvPr/>
        </p:nvSpPr>
        <p:spPr>
          <a:xfrm>
            <a:off x="5041342" y="1470112"/>
            <a:ext cx="1601012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DataSci</a:t>
            </a:r>
            <a:r>
              <a:rPr lang="en-US" sz="1600" dirty="0">
                <a:solidFill>
                  <a:schemeClr val="tx1"/>
                </a:solidFill>
              </a:rPr>
              <a:t> skills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65C4D6-47D3-4FB9-8ECF-7BE7BEBB73D3}"/>
              </a:ext>
            </a:extLst>
          </p:cNvPr>
          <p:cNvSpPr/>
          <p:nvPr/>
        </p:nvSpPr>
        <p:spPr>
          <a:xfrm>
            <a:off x="8863791" y="2725693"/>
            <a:ext cx="1989113" cy="870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Predict Leukemia Outcomes project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E510180-B63D-4299-AB70-1B4F9725CEA6}"/>
              </a:ext>
            </a:extLst>
          </p:cNvPr>
          <p:cNvSpPr/>
          <p:nvPr/>
        </p:nvSpPr>
        <p:spPr>
          <a:xfrm rot="2700000">
            <a:off x="8784359" y="2312394"/>
            <a:ext cx="345508" cy="17812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0D8FA-7F1D-4BC5-A527-65845C49A3BD}"/>
              </a:ext>
            </a:extLst>
          </p:cNvPr>
          <p:cNvSpPr/>
          <p:nvPr/>
        </p:nvSpPr>
        <p:spPr>
          <a:xfrm>
            <a:off x="1445966" y="1470112"/>
            <a:ext cx="1023035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Basics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AC097B6-DBFD-4510-83B7-F6B3D7B28B13}"/>
              </a:ext>
            </a:extLst>
          </p:cNvPr>
          <p:cNvSpPr/>
          <p:nvPr/>
        </p:nvSpPr>
        <p:spPr>
          <a:xfrm>
            <a:off x="2655873" y="1673285"/>
            <a:ext cx="306545" cy="200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78B71AC-B485-4B26-88FF-D14E5BC1496E}"/>
              </a:ext>
            </a:extLst>
          </p:cNvPr>
          <p:cNvSpPr/>
          <p:nvPr/>
        </p:nvSpPr>
        <p:spPr>
          <a:xfrm>
            <a:off x="791852" y="2435818"/>
            <a:ext cx="6771272" cy="4110562"/>
          </a:xfrm>
          <a:prstGeom prst="cloud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01F7B75-F253-4043-AD94-D84E03DB81C0}"/>
              </a:ext>
            </a:extLst>
          </p:cNvPr>
          <p:cNvSpPr/>
          <p:nvPr/>
        </p:nvSpPr>
        <p:spPr>
          <a:xfrm rot="5902459">
            <a:off x="5635552" y="2287045"/>
            <a:ext cx="345508" cy="17812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188068-BD08-43C0-B6F0-3A995BEC38B7}"/>
              </a:ext>
            </a:extLst>
          </p:cNvPr>
          <p:cNvSpPr/>
          <p:nvPr/>
        </p:nvSpPr>
        <p:spPr>
          <a:xfrm>
            <a:off x="1958849" y="2941438"/>
            <a:ext cx="1889174" cy="7009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Electrophysiology Analysis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D0F9B4C-ED16-41B0-8702-ACE365C354D1}"/>
              </a:ext>
            </a:extLst>
          </p:cNvPr>
          <p:cNvSpPr/>
          <p:nvPr/>
        </p:nvSpPr>
        <p:spPr>
          <a:xfrm>
            <a:off x="4491140" y="2986248"/>
            <a:ext cx="2407789" cy="5053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scRNA</a:t>
            </a:r>
            <a:r>
              <a:rPr lang="en-US" dirty="0">
                <a:solidFill>
                  <a:schemeClr val="tx1"/>
                </a:solidFill>
              </a:rPr>
              <a:t>-Seq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297757B-9F97-48B5-9380-65AFAE994B7A}"/>
              </a:ext>
            </a:extLst>
          </p:cNvPr>
          <p:cNvSpPr/>
          <p:nvPr/>
        </p:nvSpPr>
        <p:spPr>
          <a:xfrm>
            <a:off x="4897261" y="3695451"/>
            <a:ext cx="1889174" cy="7009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Drug PK/PD and synergy analysis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600A1E6-8192-4327-AB5A-9BE43AA9B1C4}"/>
              </a:ext>
            </a:extLst>
          </p:cNvPr>
          <p:cNvSpPr/>
          <p:nvPr/>
        </p:nvSpPr>
        <p:spPr>
          <a:xfrm>
            <a:off x="3057703" y="4311774"/>
            <a:ext cx="2054058" cy="5053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ChIP</a:t>
            </a:r>
            <a:r>
              <a:rPr lang="en-US" dirty="0">
                <a:solidFill>
                  <a:schemeClr val="tx1"/>
                </a:solidFill>
              </a:rPr>
              <a:t>-Seq / </a:t>
            </a:r>
            <a:r>
              <a:rPr lang="en-US" dirty="0" err="1">
                <a:solidFill>
                  <a:schemeClr val="tx1"/>
                </a:solidFill>
              </a:rPr>
              <a:t>HiC</a:t>
            </a:r>
            <a:r>
              <a:rPr lang="en-US" dirty="0">
                <a:solidFill>
                  <a:schemeClr val="tx1"/>
                </a:solidFill>
              </a:rPr>
              <a:t>-Seq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3CC750-D1DB-4AFD-99F8-9F956D6521FB}"/>
              </a:ext>
            </a:extLst>
          </p:cNvPr>
          <p:cNvSpPr/>
          <p:nvPr/>
        </p:nvSpPr>
        <p:spPr>
          <a:xfrm>
            <a:off x="934089" y="4450889"/>
            <a:ext cx="2145646" cy="4646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Structural modeling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001F70E-9FFC-4979-B951-AD6189A59141}"/>
              </a:ext>
            </a:extLst>
          </p:cNvPr>
          <p:cNvSpPr/>
          <p:nvPr/>
        </p:nvSpPr>
        <p:spPr>
          <a:xfrm>
            <a:off x="4293937" y="5236772"/>
            <a:ext cx="2145646" cy="4646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processing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E2AFE5D-0FBE-444A-8C91-7610B81697EB}"/>
              </a:ext>
            </a:extLst>
          </p:cNvPr>
          <p:cNvSpPr/>
          <p:nvPr/>
        </p:nvSpPr>
        <p:spPr>
          <a:xfrm>
            <a:off x="2145520" y="5570631"/>
            <a:ext cx="2145646" cy="4646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Clinical data analysis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3CD2592-2259-48DE-AAEF-05A1B14EFD10}"/>
              </a:ext>
            </a:extLst>
          </p:cNvPr>
          <p:cNvSpPr/>
          <p:nvPr/>
        </p:nvSpPr>
        <p:spPr>
          <a:xfrm>
            <a:off x="5229826" y="4572343"/>
            <a:ext cx="2145646" cy="4646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Population health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045A610-38BC-4F0F-95CB-7889555AB849}"/>
              </a:ext>
            </a:extLst>
          </p:cNvPr>
          <p:cNvSpPr/>
          <p:nvPr/>
        </p:nvSpPr>
        <p:spPr>
          <a:xfrm>
            <a:off x="2596910" y="4902913"/>
            <a:ext cx="2145646" cy="4646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7B18A8D-F588-4A60-855E-138F268B0D1E}"/>
              </a:ext>
            </a:extLst>
          </p:cNvPr>
          <p:cNvSpPr/>
          <p:nvPr/>
        </p:nvSpPr>
        <p:spPr>
          <a:xfrm>
            <a:off x="953126" y="3769141"/>
            <a:ext cx="2054058" cy="5053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Literature Mining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13F4D26-72B0-4876-B35B-2DA9CD2DE54A}"/>
              </a:ext>
            </a:extLst>
          </p:cNvPr>
          <p:cNvSpPr/>
          <p:nvPr/>
        </p:nvSpPr>
        <p:spPr>
          <a:xfrm>
            <a:off x="2950453" y="3572797"/>
            <a:ext cx="2054058" cy="609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Protein Interaction network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D3B7C-8A90-4160-8775-F39E30F2ADB8}"/>
              </a:ext>
            </a:extLst>
          </p:cNvPr>
          <p:cNvSpPr txBox="1"/>
          <p:nvPr/>
        </p:nvSpPr>
        <p:spPr>
          <a:xfrm>
            <a:off x="5235575" y="6172477"/>
            <a:ext cx="561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Things you can do with data science skills in Python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F2FF999-903E-4E6B-AFD0-BB1ED55D2744}"/>
              </a:ext>
            </a:extLst>
          </p:cNvPr>
          <p:cNvSpPr/>
          <p:nvPr/>
        </p:nvSpPr>
        <p:spPr>
          <a:xfrm>
            <a:off x="1322676" y="5041824"/>
            <a:ext cx="786964" cy="4646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Etc…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D1ACB1-12AA-45C1-A21D-53F821F002F5}"/>
              </a:ext>
            </a:extLst>
          </p:cNvPr>
          <p:cNvSpPr/>
          <p:nvPr/>
        </p:nvSpPr>
        <p:spPr>
          <a:xfrm>
            <a:off x="8998058" y="4247876"/>
            <a:ext cx="1989113" cy="870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Computer Vision and Advanced topics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1BE2AFF-15AE-4041-8E05-F44ACF6B9D46}"/>
              </a:ext>
            </a:extLst>
          </p:cNvPr>
          <p:cNvSpPr/>
          <p:nvPr/>
        </p:nvSpPr>
        <p:spPr>
          <a:xfrm rot="5400000">
            <a:off x="9819861" y="3788467"/>
            <a:ext cx="345508" cy="17812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702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2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5302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Workshop workflow and beyond…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21D12E-3DD0-4183-AC90-0E563F02FAB0}"/>
              </a:ext>
            </a:extLst>
          </p:cNvPr>
          <p:cNvSpPr/>
          <p:nvPr/>
        </p:nvSpPr>
        <p:spPr>
          <a:xfrm>
            <a:off x="3137118" y="1470113"/>
            <a:ext cx="1156819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Functional Coding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EB02D-4BAC-485E-A814-A2E5A3E6E760}"/>
              </a:ext>
            </a:extLst>
          </p:cNvPr>
          <p:cNvSpPr/>
          <p:nvPr/>
        </p:nvSpPr>
        <p:spPr>
          <a:xfrm>
            <a:off x="7306848" y="1470111"/>
            <a:ext cx="1597246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ML Skills (</a:t>
            </a:r>
            <a:r>
              <a:rPr lang="en-US" sz="1600" dirty="0" err="1">
                <a:solidFill>
                  <a:schemeClr val="tx1"/>
                </a:solidFill>
              </a:rPr>
              <a:t>Prt</a:t>
            </a:r>
            <a:r>
              <a:rPr lang="en-US" sz="1600" dirty="0">
                <a:solidFill>
                  <a:schemeClr val="tx1"/>
                </a:solidFill>
              </a:rPr>
              <a:t> II)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82C4BD8-C848-4E37-BAF6-39B4E07183F8}"/>
              </a:ext>
            </a:extLst>
          </p:cNvPr>
          <p:cNvSpPr/>
          <p:nvPr/>
        </p:nvSpPr>
        <p:spPr>
          <a:xfrm>
            <a:off x="6821328" y="1673285"/>
            <a:ext cx="306545" cy="200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A442013-E6B1-43EA-ACF6-249A7267C2A2}"/>
              </a:ext>
            </a:extLst>
          </p:cNvPr>
          <p:cNvSpPr/>
          <p:nvPr/>
        </p:nvSpPr>
        <p:spPr>
          <a:xfrm>
            <a:off x="4545046" y="1676603"/>
            <a:ext cx="306545" cy="200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E57BA6-5E53-4A2E-B9D7-D611F112AFD8}"/>
              </a:ext>
            </a:extLst>
          </p:cNvPr>
          <p:cNvSpPr/>
          <p:nvPr/>
        </p:nvSpPr>
        <p:spPr>
          <a:xfrm>
            <a:off x="5041342" y="1470112"/>
            <a:ext cx="1601012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DataSci</a:t>
            </a:r>
            <a:r>
              <a:rPr lang="en-US" sz="1600" dirty="0">
                <a:solidFill>
                  <a:schemeClr val="tx1"/>
                </a:solidFill>
              </a:rPr>
              <a:t> skills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65C4D6-47D3-4FB9-8ECF-7BE7BEBB73D3}"/>
              </a:ext>
            </a:extLst>
          </p:cNvPr>
          <p:cNvSpPr/>
          <p:nvPr/>
        </p:nvSpPr>
        <p:spPr>
          <a:xfrm>
            <a:off x="8863791" y="2725693"/>
            <a:ext cx="1989113" cy="870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Predict Leukemia Outcomes project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E510180-B63D-4299-AB70-1B4F9725CEA6}"/>
              </a:ext>
            </a:extLst>
          </p:cNvPr>
          <p:cNvSpPr/>
          <p:nvPr/>
        </p:nvSpPr>
        <p:spPr>
          <a:xfrm rot="2700000">
            <a:off x="8784359" y="2312394"/>
            <a:ext cx="345508" cy="17812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0D8FA-7F1D-4BC5-A527-65845C49A3BD}"/>
              </a:ext>
            </a:extLst>
          </p:cNvPr>
          <p:cNvSpPr/>
          <p:nvPr/>
        </p:nvSpPr>
        <p:spPr>
          <a:xfrm>
            <a:off x="1445966" y="1470112"/>
            <a:ext cx="1023035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Basics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AC097B6-DBFD-4510-83B7-F6B3D7B28B13}"/>
              </a:ext>
            </a:extLst>
          </p:cNvPr>
          <p:cNvSpPr/>
          <p:nvPr/>
        </p:nvSpPr>
        <p:spPr>
          <a:xfrm>
            <a:off x="2655873" y="1673285"/>
            <a:ext cx="306545" cy="200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D1ACB1-12AA-45C1-A21D-53F821F002F5}"/>
              </a:ext>
            </a:extLst>
          </p:cNvPr>
          <p:cNvSpPr/>
          <p:nvPr/>
        </p:nvSpPr>
        <p:spPr>
          <a:xfrm>
            <a:off x="8998058" y="4247876"/>
            <a:ext cx="1989113" cy="870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Computer Vision and Advanced topics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1BE2AFF-15AE-4041-8E05-F44ACF6B9D46}"/>
              </a:ext>
            </a:extLst>
          </p:cNvPr>
          <p:cNvSpPr/>
          <p:nvPr/>
        </p:nvSpPr>
        <p:spPr>
          <a:xfrm rot="5400000">
            <a:off x="9819861" y="3788467"/>
            <a:ext cx="345508" cy="17812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52522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5302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Workshop workflow and beyond…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21D12E-3DD0-4183-AC90-0E563F02FAB0}"/>
              </a:ext>
            </a:extLst>
          </p:cNvPr>
          <p:cNvSpPr/>
          <p:nvPr/>
        </p:nvSpPr>
        <p:spPr>
          <a:xfrm>
            <a:off x="3137118" y="1470113"/>
            <a:ext cx="1156819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Functional Coding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EB02D-4BAC-485E-A814-A2E5A3E6E760}"/>
              </a:ext>
            </a:extLst>
          </p:cNvPr>
          <p:cNvSpPr/>
          <p:nvPr/>
        </p:nvSpPr>
        <p:spPr>
          <a:xfrm>
            <a:off x="7306848" y="1470111"/>
            <a:ext cx="1597246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ML Skills (</a:t>
            </a:r>
            <a:r>
              <a:rPr lang="en-US" sz="1600" dirty="0" err="1">
                <a:solidFill>
                  <a:schemeClr val="tx1"/>
                </a:solidFill>
              </a:rPr>
              <a:t>Prt</a:t>
            </a:r>
            <a:r>
              <a:rPr lang="en-US" sz="1600" dirty="0">
                <a:solidFill>
                  <a:schemeClr val="tx1"/>
                </a:solidFill>
              </a:rPr>
              <a:t> II)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82C4BD8-C848-4E37-BAF6-39B4E07183F8}"/>
              </a:ext>
            </a:extLst>
          </p:cNvPr>
          <p:cNvSpPr/>
          <p:nvPr/>
        </p:nvSpPr>
        <p:spPr>
          <a:xfrm>
            <a:off x="6821328" y="1673285"/>
            <a:ext cx="306545" cy="200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A442013-E6B1-43EA-ACF6-249A7267C2A2}"/>
              </a:ext>
            </a:extLst>
          </p:cNvPr>
          <p:cNvSpPr/>
          <p:nvPr/>
        </p:nvSpPr>
        <p:spPr>
          <a:xfrm>
            <a:off x="4545046" y="1676603"/>
            <a:ext cx="306545" cy="200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E57BA6-5E53-4A2E-B9D7-D611F112AFD8}"/>
              </a:ext>
            </a:extLst>
          </p:cNvPr>
          <p:cNvSpPr/>
          <p:nvPr/>
        </p:nvSpPr>
        <p:spPr>
          <a:xfrm>
            <a:off x="5041342" y="1470112"/>
            <a:ext cx="1601012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DataSci</a:t>
            </a:r>
            <a:r>
              <a:rPr lang="en-US" sz="1600" dirty="0">
                <a:solidFill>
                  <a:schemeClr val="tx1"/>
                </a:solidFill>
              </a:rPr>
              <a:t> skills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65C4D6-47D3-4FB9-8ECF-7BE7BEBB73D3}"/>
              </a:ext>
            </a:extLst>
          </p:cNvPr>
          <p:cNvSpPr/>
          <p:nvPr/>
        </p:nvSpPr>
        <p:spPr>
          <a:xfrm>
            <a:off x="8863791" y="2725693"/>
            <a:ext cx="1989113" cy="870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Predict Leukemia Outcomes project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E510180-B63D-4299-AB70-1B4F9725CEA6}"/>
              </a:ext>
            </a:extLst>
          </p:cNvPr>
          <p:cNvSpPr/>
          <p:nvPr/>
        </p:nvSpPr>
        <p:spPr>
          <a:xfrm rot="2700000">
            <a:off x="8784359" y="2312394"/>
            <a:ext cx="345508" cy="17812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0D8FA-7F1D-4BC5-A527-65845C49A3BD}"/>
              </a:ext>
            </a:extLst>
          </p:cNvPr>
          <p:cNvSpPr/>
          <p:nvPr/>
        </p:nvSpPr>
        <p:spPr>
          <a:xfrm>
            <a:off x="1445966" y="1470112"/>
            <a:ext cx="1023035" cy="6071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Basics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AC097B6-DBFD-4510-83B7-F6B3D7B28B13}"/>
              </a:ext>
            </a:extLst>
          </p:cNvPr>
          <p:cNvSpPr/>
          <p:nvPr/>
        </p:nvSpPr>
        <p:spPr>
          <a:xfrm>
            <a:off x="2655873" y="1673285"/>
            <a:ext cx="306545" cy="200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D1ACB1-12AA-45C1-A21D-53F821F002F5}"/>
              </a:ext>
            </a:extLst>
          </p:cNvPr>
          <p:cNvSpPr/>
          <p:nvPr/>
        </p:nvSpPr>
        <p:spPr>
          <a:xfrm>
            <a:off x="8998058" y="4247876"/>
            <a:ext cx="1989113" cy="870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Computer Vision and Advanced topics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1BE2AFF-15AE-4041-8E05-F44ACF6B9D46}"/>
              </a:ext>
            </a:extLst>
          </p:cNvPr>
          <p:cNvSpPr/>
          <p:nvPr/>
        </p:nvSpPr>
        <p:spPr>
          <a:xfrm rot="5400000">
            <a:off x="9819861" y="3788467"/>
            <a:ext cx="345508" cy="17812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08335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Going with the workflow: an interview with Bioconductor - F1000 Blogs">
            <a:extLst>
              <a:ext uri="{FF2B5EF4-FFF2-40B4-BE49-F238E27FC236}">
                <a16:creationId xmlns:a16="http://schemas.microsoft.com/office/drawing/2014/main" id="{B99DBB88-5450-4EE7-8C26-A365BFE34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337" y="1065989"/>
            <a:ext cx="5660571" cy="303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est Biostar">
            <a:extLst>
              <a:ext uri="{FF2B5EF4-FFF2-40B4-BE49-F238E27FC236}">
                <a16:creationId xmlns:a16="http://schemas.microsoft.com/office/drawing/2014/main" id="{8D16B41F-147B-4259-9117-C504F4469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53" y="1797492"/>
            <a:ext cx="4964211" cy="118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Qanswers">
            <a:extLst>
              <a:ext uri="{FF2B5EF4-FFF2-40B4-BE49-F238E27FC236}">
                <a16:creationId xmlns:a16="http://schemas.microsoft.com/office/drawing/2014/main" id="{77A4E039-E47C-404A-97E4-FC55EEB35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75" y="3879639"/>
            <a:ext cx="5745826" cy="88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F242B2-C0E3-4CDF-A12D-58AA0365E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075" y="4179488"/>
            <a:ext cx="3743277" cy="1176283"/>
          </a:xfrm>
          <a:prstGeom prst="rect">
            <a:avLst/>
          </a:prstGeom>
        </p:spPr>
      </p:pic>
      <p:pic>
        <p:nvPicPr>
          <p:cNvPr id="3092" name="Picture 20" descr="Stack Overflow: Quality through Community Control - Digital Innovation and  Transformation">
            <a:extLst>
              <a:ext uri="{FF2B5EF4-FFF2-40B4-BE49-F238E27FC236}">
                <a16:creationId xmlns:a16="http://schemas.microsoft.com/office/drawing/2014/main" id="{F8A3ED0E-D5CD-4C24-A794-7DD9DBB5B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5" y="5141012"/>
            <a:ext cx="5950744" cy="132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github-logo - Global Emancipation Network">
            <a:extLst>
              <a:ext uri="{FF2B5EF4-FFF2-40B4-BE49-F238E27FC236}">
                <a16:creationId xmlns:a16="http://schemas.microsoft.com/office/drawing/2014/main" id="{D503DBDF-004B-490E-8C7C-82138CCC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60" y="5632456"/>
            <a:ext cx="3208709" cy="106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4D6EC58-E593-4FE7-BEA6-9ED371FC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help</a:t>
            </a:r>
          </a:p>
        </p:txBody>
      </p:sp>
      <p:pic>
        <p:nvPicPr>
          <p:cNvPr id="9" name="Picture Placeholder 10" descr="A picture containing clock&#10;&#10;Description automatically generated">
            <a:extLst>
              <a:ext uri="{FF2B5EF4-FFF2-40B4-BE49-F238E27FC236}">
                <a16:creationId xmlns:a16="http://schemas.microsoft.com/office/drawing/2014/main" id="{5BFA8567-BE4B-4A43-9DA6-680F394064F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" b="10520"/>
          <a:stretch/>
        </p:blipFill>
        <p:spPr>
          <a:xfrm>
            <a:off x="3353525" y="1902833"/>
            <a:ext cx="5438278" cy="460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6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4C4E-728E-41EB-B716-9A6FADD7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CED4-09A1-4DB8-B655-8CC22D022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63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5E9B-ADBC-494B-8FE6-11779D31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9071-4C36-4EF5-99EF-FE7241F9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42" y="1690688"/>
            <a:ext cx="6505575" cy="5100469"/>
          </a:xfrm>
        </p:spPr>
        <p:txBody>
          <a:bodyPr>
            <a:normAutofit/>
          </a:bodyPr>
          <a:lstStyle/>
          <a:p>
            <a:r>
              <a:rPr lang="en-US" sz="2400" dirty="0"/>
              <a:t>Programming language first released in 1994</a:t>
            </a:r>
          </a:p>
          <a:p>
            <a:r>
              <a:rPr lang="en-US" sz="2400" dirty="0"/>
              <a:t>Named after Monty Python’s Flying Circus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Features:</a:t>
            </a:r>
          </a:p>
          <a:p>
            <a:r>
              <a:rPr lang="en-US" sz="2400" dirty="0"/>
              <a:t>Object oriented</a:t>
            </a:r>
          </a:p>
          <a:p>
            <a:r>
              <a:rPr lang="en-US" sz="2400" dirty="0"/>
              <a:t>Interpreted</a:t>
            </a:r>
          </a:p>
          <a:p>
            <a:r>
              <a:rPr lang="en-US" sz="2400" dirty="0"/>
              <a:t>Designed for general programming</a:t>
            </a:r>
          </a:p>
          <a:p>
            <a:r>
              <a:rPr lang="en-US" sz="2400" dirty="0"/>
              <a:t>Easily extended with packages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Called “the glue” because it connects legacy programs together with modern applications</a:t>
            </a:r>
          </a:p>
          <a:p>
            <a:endParaRPr lang="en-US" sz="24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770ED3C-3906-40B6-984E-8731DECB7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865" y="1830388"/>
            <a:ext cx="4041943" cy="40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17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5C277D-BEB9-438B-830B-5340E64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workshop?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61CD1F-8022-4F95-88F7-9E59741A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Those who know programming/bioinformatics will be…</a:t>
            </a:r>
          </a:p>
          <a:p>
            <a:r>
              <a:rPr lang="en-US" dirty="0"/>
              <a:t>More effective at research</a:t>
            </a:r>
          </a:p>
          <a:p>
            <a:r>
              <a:rPr lang="en-US" dirty="0"/>
              <a:t>More competitive for jobs/funding</a:t>
            </a:r>
          </a:p>
          <a:p>
            <a:r>
              <a:rPr lang="en-US" dirty="0"/>
              <a:t>More flexible/adaptable to changes in their field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118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DBE702-B36F-4524-A291-BF2DA55B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</p:spTree>
    <p:extLst>
      <p:ext uri="{BB962C8B-B14F-4D97-AF65-F5344CB8AC3E}">
        <p14:creationId xmlns:p14="http://schemas.microsoft.com/office/powerpoint/2010/main" val="1749799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5D5C44-0115-489F-B097-0E52AF23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20"/>
            <a:ext cx="12192000" cy="651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964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1374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C42C-4E51-4B66-9C86-13FA0AFE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E6E01-E42B-488D-8C9F-B8D58996E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Activity: Complete Introductory Python course in DataCamp </a:t>
            </a:r>
          </a:p>
        </p:txBody>
      </p:sp>
    </p:spTree>
    <p:extLst>
      <p:ext uri="{BB962C8B-B14F-4D97-AF65-F5344CB8AC3E}">
        <p14:creationId xmlns:p14="http://schemas.microsoft.com/office/powerpoint/2010/main" val="127059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5C277D-BEB9-438B-830B-5340E64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workshop?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61CD1F-8022-4F95-88F7-9E59741A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Those who know programming/bioinformatics will be…</a:t>
            </a:r>
          </a:p>
          <a:p>
            <a:r>
              <a:rPr lang="en-US" dirty="0"/>
              <a:t>More effective at research</a:t>
            </a:r>
          </a:p>
          <a:p>
            <a:r>
              <a:rPr lang="en-US" dirty="0"/>
              <a:t>More competitive for jobs/funding</a:t>
            </a:r>
          </a:p>
          <a:p>
            <a:r>
              <a:rPr lang="en-US" dirty="0"/>
              <a:t>More flexible/adaptable to changes in their field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tremendous interest in formal bioinformatics training... yet, opportunities for such training are sparse.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18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5C277D-BEB9-438B-830B-5340E64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workshop?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61CD1F-8022-4F95-88F7-9E59741A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Those who know programming/bioinformatics will be…</a:t>
            </a:r>
          </a:p>
          <a:p>
            <a:r>
              <a:rPr lang="en-US" dirty="0"/>
              <a:t>More effective at research</a:t>
            </a:r>
          </a:p>
          <a:p>
            <a:r>
              <a:rPr lang="en-US" dirty="0"/>
              <a:t>More competitive for jobs/funding</a:t>
            </a:r>
          </a:p>
          <a:p>
            <a:r>
              <a:rPr lang="en-US" dirty="0"/>
              <a:t>More flexible/adaptable to changes in their field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tremendous interest in formal bioinformatics training... yet, opportunities for such training are sparse.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Solution: Provide workshops open to all!</a:t>
            </a:r>
          </a:p>
        </p:txBody>
      </p:sp>
    </p:spTree>
    <p:extLst>
      <p:ext uri="{BB962C8B-B14F-4D97-AF65-F5344CB8AC3E}">
        <p14:creationId xmlns:p14="http://schemas.microsoft.com/office/powerpoint/2010/main" val="62273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1538</Words>
  <Application>Microsoft Office PowerPoint</Application>
  <PresentationFormat>Widescreen</PresentationFormat>
  <Paragraphs>277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-apple-system</vt:lpstr>
      <vt:lpstr>Arial</vt:lpstr>
      <vt:lpstr>Calibri</vt:lpstr>
      <vt:lpstr>Calibri Light</vt:lpstr>
      <vt:lpstr>Open Sans</vt:lpstr>
      <vt:lpstr>open-sans-bold</vt:lpstr>
      <vt:lpstr>Office Theme</vt:lpstr>
      <vt:lpstr>Bioinformatics Bootcamp</vt:lpstr>
      <vt:lpstr>Workshop Orientation</vt:lpstr>
      <vt:lpstr>Why a workshop?</vt:lpstr>
      <vt:lpstr>Why a workshop?</vt:lpstr>
      <vt:lpstr>Why a workshop?</vt:lpstr>
      <vt:lpstr>Why a workshop?</vt:lpstr>
      <vt:lpstr>Why a workshop?</vt:lpstr>
      <vt:lpstr>Why a workshop?</vt:lpstr>
      <vt:lpstr>Why a workshop?</vt:lpstr>
      <vt:lpstr>But most of all…</vt:lpstr>
      <vt:lpstr>Machine learning!</vt:lpstr>
      <vt:lpstr>PowerPoint Presentation</vt:lpstr>
      <vt:lpstr>Workshop Structure</vt:lpstr>
      <vt:lpstr>Workshop Structure</vt:lpstr>
      <vt:lpstr>Workshop Structure</vt:lpstr>
      <vt:lpstr>Workshop Structure</vt:lpstr>
      <vt:lpstr>Workshop Structure</vt:lpstr>
      <vt:lpstr>Part I: Python for Data Science</vt:lpstr>
      <vt:lpstr>Workshop Structure</vt:lpstr>
      <vt:lpstr>Workshop Structure</vt:lpstr>
      <vt:lpstr>Part I: Python for Data Science</vt:lpstr>
      <vt:lpstr>Learning goals and objectives</vt:lpstr>
      <vt:lpstr>Learning goals and objectives</vt:lpstr>
      <vt:lpstr>How to succeed in this workshop</vt:lpstr>
      <vt:lpstr>How to succeed in this workshop</vt:lpstr>
      <vt:lpstr>How to succeed in this workshop</vt:lpstr>
      <vt:lpstr>How to succeed in this workshop</vt:lpstr>
      <vt:lpstr>Meet your instructors</vt:lpstr>
      <vt:lpstr>About BIG club</vt:lpstr>
      <vt:lpstr>PowerPoint Presentation</vt:lpstr>
      <vt:lpstr>PowerPoint Presentation</vt:lpstr>
      <vt:lpstr>PowerPoint Presentation</vt:lpstr>
      <vt:lpstr>Introduction</vt:lpstr>
      <vt:lpstr>PowerPoint Presentation</vt:lpstr>
      <vt:lpstr>What we typically do in basic science: Exploratory Data Analysis</vt:lpstr>
      <vt:lpstr>Typical biology / bioinformatics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machine learning?</vt:lpstr>
      <vt:lpstr>What is ML?</vt:lpstr>
      <vt:lpstr>Workshop workflow</vt:lpstr>
      <vt:lpstr>PowerPoint Presentation</vt:lpstr>
      <vt:lpstr>PowerPoint Presentation</vt:lpstr>
      <vt:lpstr>PowerPoint Presentation</vt:lpstr>
      <vt:lpstr>PowerPoint Presentation</vt:lpstr>
      <vt:lpstr>Where to get help</vt:lpstr>
      <vt:lpstr>Introduction to Python</vt:lpstr>
      <vt:lpstr>What is Python?</vt:lpstr>
      <vt:lpstr>Setting up Python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Bootcamp</dc:title>
  <dc:creator>Henry Miller</dc:creator>
  <cp:lastModifiedBy>Henry Miller</cp:lastModifiedBy>
  <cp:revision>22</cp:revision>
  <dcterms:created xsi:type="dcterms:W3CDTF">2021-05-17T16:31:52Z</dcterms:created>
  <dcterms:modified xsi:type="dcterms:W3CDTF">2021-05-17T18:51:52Z</dcterms:modified>
</cp:coreProperties>
</file>