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5"/>
  </p:notesMasterIdLst>
  <p:sldIdLst>
    <p:sldId id="258" r:id="rId2"/>
    <p:sldId id="259" r:id="rId3"/>
    <p:sldId id="482" r:id="rId4"/>
    <p:sldId id="483" r:id="rId5"/>
    <p:sldId id="484" r:id="rId6"/>
    <p:sldId id="485" r:id="rId7"/>
    <p:sldId id="486" r:id="rId8"/>
    <p:sldId id="487" r:id="rId9"/>
    <p:sldId id="488" r:id="rId10"/>
    <p:sldId id="562" r:id="rId11"/>
    <p:sldId id="564" r:id="rId12"/>
    <p:sldId id="563" r:id="rId13"/>
    <p:sldId id="334" r:id="rId14"/>
    <p:sldId id="274" r:id="rId15"/>
    <p:sldId id="561" r:id="rId16"/>
    <p:sldId id="333" r:id="rId17"/>
    <p:sldId id="565" r:id="rId18"/>
    <p:sldId id="566" r:id="rId19"/>
    <p:sldId id="603" r:id="rId20"/>
    <p:sldId id="600" r:id="rId21"/>
    <p:sldId id="601" r:id="rId22"/>
    <p:sldId id="602" r:id="rId23"/>
    <p:sldId id="338" r:id="rId24"/>
    <p:sldId id="567" r:id="rId25"/>
    <p:sldId id="568" r:id="rId26"/>
    <p:sldId id="569" r:id="rId27"/>
    <p:sldId id="604" r:id="rId28"/>
    <p:sldId id="593" r:id="rId29"/>
    <p:sldId id="594" r:id="rId30"/>
    <p:sldId id="595" r:id="rId31"/>
    <p:sldId id="596" r:id="rId32"/>
    <p:sldId id="597" r:id="rId33"/>
    <p:sldId id="598" r:id="rId34"/>
    <p:sldId id="599" r:id="rId35"/>
    <p:sldId id="605" r:id="rId36"/>
    <p:sldId id="606" r:id="rId37"/>
    <p:sldId id="355" r:id="rId38"/>
    <p:sldId id="489" r:id="rId39"/>
    <p:sldId id="479" r:id="rId40"/>
    <p:sldId id="480" r:id="rId41"/>
    <p:sldId id="570" r:id="rId42"/>
    <p:sldId id="345" r:id="rId43"/>
    <p:sldId id="558" r:id="rId44"/>
    <p:sldId id="615" r:id="rId45"/>
    <p:sldId id="616" r:id="rId46"/>
    <p:sldId id="490" r:id="rId47"/>
    <p:sldId id="571" r:id="rId48"/>
    <p:sldId id="591" r:id="rId49"/>
    <p:sldId id="621" r:id="rId50"/>
    <p:sldId id="617" r:id="rId51"/>
    <p:sldId id="618" r:id="rId52"/>
    <p:sldId id="619" r:id="rId53"/>
    <p:sldId id="620" r:id="rId54"/>
    <p:sldId id="417" r:id="rId55"/>
    <p:sldId id="418" r:id="rId56"/>
    <p:sldId id="421" r:id="rId57"/>
    <p:sldId id="427" r:id="rId58"/>
    <p:sldId id="431" r:id="rId59"/>
    <p:sldId id="429" r:id="rId60"/>
    <p:sldId id="430" r:id="rId61"/>
    <p:sldId id="607" r:id="rId62"/>
    <p:sldId id="622" r:id="rId63"/>
    <p:sldId id="623" r:id="rId64"/>
    <p:sldId id="624" r:id="rId65"/>
    <p:sldId id="625" r:id="rId66"/>
    <p:sldId id="612" r:id="rId67"/>
    <p:sldId id="572" r:id="rId68"/>
    <p:sldId id="613" r:id="rId69"/>
    <p:sldId id="581" r:id="rId70"/>
    <p:sldId id="614" r:id="rId71"/>
    <p:sldId id="588" r:id="rId72"/>
    <p:sldId id="589" r:id="rId73"/>
    <p:sldId id="492" r:id="rId74"/>
    <p:sldId id="582" r:id="rId75"/>
    <p:sldId id="583" r:id="rId76"/>
    <p:sldId id="584" r:id="rId77"/>
    <p:sldId id="585" r:id="rId78"/>
    <p:sldId id="462" r:id="rId79"/>
    <p:sldId id="544" r:id="rId80"/>
    <p:sldId id="555" r:id="rId81"/>
    <p:sldId id="278" r:id="rId82"/>
    <p:sldId id="586" r:id="rId83"/>
    <p:sldId id="387" r:id="rId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2F5F25-37FE-4C80-8D7D-7AC6A32F189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834202-2528-47CB-A6E0-28DBB07DBF4B}">
      <dgm:prSet/>
      <dgm:spPr/>
      <dgm:t>
        <a:bodyPr/>
        <a:lstStyle/>
        <a:p>
          <a:r>
            <a:rPr lang="en-US"/>
            <a:t>A logical extension of classical biomedical research</a:t>
          </a:r>
        </a:p>
      </dgm:t>
    </dgm:pt>
    <dgm:pt modelId="{5082B7A2-9F5F-4E7D-8C09-DC8B3D7822F4}" type="parTrans" cxnId="{77AF8C9B-5D9C-4266-8BB6-2160C4845A5D}">
      <dgm:prSet/>
      <dgm:spPr/>
      <dgm:t>
        <a:bodyPr/>
        <a:lstStyle/>
        <a:p>
          <a:endParaRPr lang="en-US"/>
        </a:p>
      </dgm:t>
    </dgm:pt>
    <dgm:pt modelId="{3C134B28-F33F-4379-A75A-57EA3D6A25BD}" type="sibTrans" cxnId="{77AF8C9B-5D9C-4266-8BB6-2160C4845A5D}">
      <dgm:prSet/>
      <dgm:spPr/>
      <dgm:t>
        <a:bodyPr/>
        <a:lstStyle/>
        <a:p>
          <a:endParaRPr lang="en-US"/>
        </a:p>
      </dgm:t>
    </dgm:pt>
    <dgm:pt modelId="{1B1BB7C9-534D-4A25-8F0A-028A60A30FCB}">
      <dgm:prSet/>
      <dgm:spPr/>
      <dgm:t>
        <a:bodyPr/>
        <a:lstStyle/>
        <a:p>
          <a:r>
            <a:rPr lang="en-US"/>
            <a:t>Enables precision medicine</a:t>
          </a:r>
        </a:p>
      </dgm:t>
    </dgm:pt>
    <dgm:pt modelId="{AEA07B9D-1D16-434B-91CD-56E69AF1ED51}" type="parTrans" cxnId="{3623FFB9-C392-4948-A1CD-38D14C9D9DFB}">
      <dgm:prSet/>
      <dgm:spPr/>
      <dgm:t>
        <a:bodyPr/>
        <a:lstStyle/>
        <a:p>
          <a:endParaRPr lang="en-US"/>
        </a:p>
      </dgm:t>
    </dgm:pt>
    <dgm:pt modelId="{66A54F7D-5599-4199-B92B-6035608103A4}" type="sibTrans" cxnId="{3623FFB9-C392-4948-A1CD-38D14C9D9DFB}">
      <dgm:prSet/>
      <dgm:spPr/>
      <dgm:t>
        <a:bodyPr/>
        <a:lstStyle/>
        <a:p>
          <a:endParaRPr lang="en-US"/>
        </a:p>
      </dgm:t>
    </dgm:pt>
    <dgm:pt modelId="{7FEDB7C8-E343-48FC-8F1E-854162DE4F62}">
      <dgm:prSet/>
      <dgm:spPr/>
      <dgm:t>
        <a:bodyPr/>
        <a:lstStyle/>
        <a:p>
          <a:r>
            <a:rPr lang="en-US"/>
            <a:t>Saves lives</a:t>
          </a:r>
        </a:p>
      </dgm:t>
    </dgm:pt>
    <dgm:pt modelId="{B6255643-DD0F-42B0-B316-BBF1A0A40BFD}" type="parTrans" cxnId="{FC2F4999-C4AD-4315-8981-EF98613BAA44}">
      <dgm:prSet/>
      <dgm:spPr/>
      <dgm:t>
        <a:bodyPr/>
        <a:lstStyle/>
        <a:p>
          <a:endParaRPr lang="en-US"/>
        </a:p>
      </dgm:t>
    </dgm:pt>
    <dgm:pt modelId="{E1D3716A-FE22-4920-86C0-A635F3035248}" type="sibTrans" cxnId="{FC2F4999-C4AD-4315-8981-EF98613BAA44}">
      <dgm:prSet/>
      <dgm:spPr/>
      <dgm:t>
        <a:bodyPr/>
        <a:lstStyle/>
        <a:p>
          <a:endParaRPr lang="en-US"/>
        </a:p>
      </dgm:t>
    </dgm:pt>
    <dgm:pt modelId="{501559DC-1C64-45CB-9D46-E2A0AF79F22A}" type="pres">
      <dgm:prSet presAssocID="{7A2F5F25-37FE-4C80-8D7D-7AC6A32F189A}" presName="linear" presStyleCnt="0">
        <dgm:presLayoutVars>
          <dgm:animLvl val="lvl"/>
          <dgm:resizeHandles val="exact"/>
        </dgm:presLayoutVars>
      </dgm:prSet>
      <dgm:spPr/>
    </dgm:pt>
    <dgm:pt modelId="{9C65AB5C-6225-495E-AD95-5F892B2169BC}" type="pres">
      <dgm:prSet presAssocID="{7A834202-2528-47CB-A6E0-28DBB07DBF4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FB1E5B-E860-4C0E-B903-2965B7A878C5}" type="pres">
      <dgm:prSet presAssocID="{3C134B28-F33F-4379-A75A-57EA3D6A25BD}" presName="spacer" presStyleCnt="0"/>
      <dgm:spPr/>
    </dgm:pt>
    <dgm:pt modelId="{FDE3E2E6-EC0F-4E1F-8332-30CAAE367827}" type="pres">
      <dgm:prSet presAssocID="{1B1BB7C9-534D-4A25-8F0A-028A60A30F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8632935-2E97-4FE9-ABBA-9C4ABD2F9E77}" type="pres">
      <dgm:prSet presAssocID="{66A54F7D-5599-4199-B92B-6035608103A4}" presName="spacer" presStyleCnt="0"/>
      <dgm:spPr/>
    </dgm:pt>
    <dgm:pt modelId="{3B9B6CF0-E817-4F0C-82A5-7889816D57F2}" type="pres">
      <dgm:prSet presAssocID="{7FEDB7C8-E343-48FC-8F1E-854162DE4F6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EA9BE05-0EAD-4617-9698-0297CFBD673F}" type="presOf" srcId="{1B1BB7C9-534D-4A25-8F0A-028A60A30FCB}" destId="{FDE3E2E6-EC0F-4E1F-8332-30CAAE367827}" srcOrd="0" destOrd="0" presId="urn:microsoft.com/office/officeart/2005/8/layout/vList2"/>
    <dgm:cxn modelId="{6418634E-F646-495E-B9A6-D02E6664CFDA}" type="presOf" srcId="{7FEDB7C8-E343-48FC-8F1E-854162DE4F62}" destId="{3B9B6CF0-E817-4F0C-82A5-7889816D57F2}" srcOrd="0" destOrd="0" presId="urn:microsoft.com/office/officeart/2005/8/layout/vList2"/>
    <dgm:cxn modelId="{77DC8B57-C120-4A05-8C23-3695184561EE}" type="presOf" srcId="{7A834202-2528-47CB-A6E0-28DBB07DBF4B}" destId="{9C65AB5C-6225-495E-AD95-5F892B2169BC}" srcOrd="0" destOrd="0" presId="urn:microsoft.com/office/officeart/2005/8/layout/vList2"/>
    <dgm:cxn modelId="{FC2F4999-C4AD-4315-8981-EF98613BAA44}" srcId="{7A2F5F25-37FE-4C80-8D7D-7AC6A32F189A}" destId="{7FEDB7C8-E343-48FC-8F1E-854162DE4F62}" srcOrd="2" destOrd="0" parTransId="{B6255643-DD0F-42B0-B316-BBF1A0A40BFD}" sibTransId="{E1D3716A-FE22-4920-86C0-A635F3035248}"/>
    <dgm:cxn modelId="{77AF8C9B-5D9C-4266-8BB6-2160C4845A5D}" srcId="{7A2F5F25-37FE-4C80-8D7D-7AC6A32F189A}" destId="{7A834202-2528-47CB-A6E0-28DBB07DBF4B}" srcOrd="0" destOrd="0" parTransId="{5082B7A2-9F5F-4E7D-8C09-DC8B3D7822F4}" sibTransId="{3C134B28-F33F-4379-A75A-57EA3D6A25BD}"/>
    <dgm:cxn modelId="{B53AA3B3-D9DB-4043-92D8-F60B9F99E3D4}" type="presOf" srcId="{7A2F5F25-37FE-4C80-8D7D-7AC6A32F189A}" destId="{501559DC-1C64-45CB-9D46-E2A0AF79F22A}" srcOrd="0" destOrd="0" presId="urn:microsoft.com/office/officeart/2005/8/layout/vList2"/>
    <dgm:cxn modelId="{3623FFB9-C392-4948-A1CD-38D14C9D9DFB}" srcId="{7A2F5F25-37FE-4C80-8D7D-7AC6A32F189A}" destId="{1B1BB7C9-534D-4A25-8F0A-028A60A30FCB}" srcOrd="1" destOrd="0" parTransId="{AEA07B9D-1D16-434B-91CD-56E69AF1ED51}" sibTransId="{66A54F7D-5599-4199-B92B-6035608103A4}"/>
    <dgm:cxn modelId="{76209E45-5DCD-4AEC-9016-EEF2A27A06B7}" type="presParOf" srcId="{501559DC-1C64-45CB-9D46-E2A0AF79F22A}" destId="{9C65AB5C-6225-495E-AD95-5F892B2169BC}" srcOrd="0" destOrd="0" presId="urn:microsoft.com/office/officeart/2005/8/layout/vList2"/>
    <dgm:cxn modelId="{DD981C97-1D8C-48F1-895A-28C51F67562C}" type="presParOf" srcId="{501559DC-1C64-45CB-9D46-E2A0AF79F22A}" destId="{9AFB1E5B-E860-4C0E-B903-2965B7A878C5}" srcOrd="1" destOrd="0" presId="urn:microsoft.com/office/officeart/2005/8/layout/vList2"/>
    <dgm:cxn modelId="{685A4EE5-219C-40E6-BACD-DA7BF87E2EBC}" type="presParOf" srcId="{501559DC-1C64-45CB-9D46-E2A0AF79F22A}" destId="{FDE3E2E6-EC0F-4E1F-8332-30CAAE367827}" srcOrd="2" destOrd="0" presId="urn:microsoft.com/office/officeart/2005/8/layout/vList2"/>
    <dgm:cxn modelId="{22D7DB3C-D57D-4A16-B1B7-E973CB2E4A27}" type="presParOf" srcId="{501559DC-1C64-45CB-9D46-E2A0AF79F22A}" destId="{58632935-2E97-4FE9-ABBA-9C4ABD2F9E77}" srcOrd="3" destOrd="0" presId="urn:microsoft.com/office/officeart/2005/8/layout/vList2"/>
    <dgm:cxn modelId="{B711176C-D414-48DE-8FEE-112EE5830643}" type="presParOf" srcId="{501559DC-1C64-45CB-9D46-E2A0AF79F22A}" destId="{3B9B6CF0-E817-4F0C-82A5-7889816D57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5AB5C-6225-495E-AD95-5F892B2169BC}">
      <dsp:nvSpPr>
        <dsp:cNvPr id="0" name=""/>
        <dsp:cNvSpPr/>
      </dsp:nvSpPr>
      <dsp:spPr>
        <a:xfrm>
          <a:off x="0" y="289300"/>
          <a:ext cx="9783763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 logical extension of classical biomedical research</a:t>
          </a:r>
        </a:p>
      </dsp:txBody>
      <dsp:txXfrm>
        <a:off x="40980" y="330280"/>
        <a:ext cx="9701803" cy="757514"/>
      </dsp:txXfrm>
    </dsp:sp>
    <dsp:sp modelId="{FDE3E2E6-EC0F-4E1F-8332-30CAAE367827}">
      <dsp:nvSpPr>
        <dsp:cNvPr id="0" name=""/>
        <dsp:cNvSpPr/>
      </dsp:nvSpPr>
      <dsp:spPr>
        <a:xfrm>
          <a:off x="0" y="1229575"/>
          <a:ext cx="9783763" cy="839474"/>
        </a:xfrm>
        <a:prstGeom prst="roundRect">
          <a:avLst/>
        </a:prstGeom>
        <a:solidFill>
          <a:schemeClr val="accent2">
            <a:hueOff val="479033"/>
            <a:satOff val="-2738"/>
            <a:lumOff val="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Enables precision medicine</a:t>
          </a:r>
        </a:p>
      </dsp:txBody>
      <dsp:txXfrm>
        <a:off x="40980" y="1270555"/>
        <a:ext cx="9701803" cy="757514"/>
      </dsp:txXfrm>
    </dsp:sp>
    <dsp:sp modelId="{3B9B6CF0-E817-4F0C-82A5-7889816D57F2}">
      <dsp:nvSpPr>
        <dsp:cNvPr id="0" name=""/>
        <dsp:cNvSpPr/>
      </dsp:nvSpPr>
      <dsp:spPr>
        <a:xfrm>
          <a:off x="0" y="2169850"/>
          <a:ext cx="9783763" cy="839474"/>
        </a:xfrm>
        <a:prstGeom prst="roundRect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Saves lives</a:t>
          </a:r>
        </a:p>
      </dsp:txBody>
      <dsp:txXfrm>
        <a:off x="40980" y="2210830"/>
        <a:ext cx="9701803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52006-7032-494F-860A-1EF63657DD0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C6DFD-49CB-40CE-B74C-0E54B131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3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F8157-BC84-4967-81B6-756D7C69DFA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6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456F-D018-4D74-A4CC-6DF87B377CA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CAC-AC8D-4CF5-872C-AD1F7D2A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90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456F-D018-4D74-A4CC-6DF87B377CA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CAC-AC8D-4CF5-872C-AD1F7D2A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176456F-D018-4D74-A4CC-6DF87B377CA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1C11CAC-AC8D-4CF5-872C-AD1F7D2A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456F-D018-4D74-A4CC-6DF87B377CA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CAC-AC8D-4CF5-872C-AD1F7D2A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5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76456F-D018-4D74-A4CC-6DF87B377CA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11CAC-AC8D-4CF5-872C-AD1F7D2AF8A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hape, arrow&#10;&#10;Description automatically generated">
            <a:extLst>
              <a:ext uri="{FF2B5EF4-FFF2-40B4-BE49-F238E27FC236}">
                <a16:creationId xmlns:a16="http://schemas.microsoft.com/office/drawing/2014/main" id="{E24FCAEB-260F-4D96-833C-36FE755BB3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305" y="5693506"/>
            <a:ext cx="1458695" cy="14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54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456F-D018-4D74-A4CC-6DF87B377CA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CAC-AC8D-4CF5-872C-AD1F7D2A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6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456F-D018-4D74-A4CC-6DF87B377CA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CAC-AC8D-4CF5-872C-AD1F7D2A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1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456F-D018-4D74-A4CC-6DF87B377CA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CAC-AC8D-4CF5-872C-AD1F7D2A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7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456F-D018-4D74-A4CC-6DF87B377CA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CAC-AC8D-4CF5-872C-AD1F7D2A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3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456F-D018-4D74-A4CC-6DF87B377CA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CAC-AC8D-4CF5-872C-AD1F7D2A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8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456F-D018-4D74-A4CC-6DF87B377CA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CAC-AC8D-4CF5-872C-AD1F7D2A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4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176456F-D018-4D74-A4CC-6DF87B377CA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1C11CAC-AC8D-4CF5-872C-AD1F7D2AF8A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EBEDF9A-4B96-4509-9262-C26DAD306A6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345" y="5629809"/>
            <a:ext cx="1586090" cy="158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85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igbioinformatics.or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gbioinformatics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gbioinformatics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tint val="98000"/>
              </a:schemeClr>
              <a:schemeClr val="bg2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991-1E2B-475A-B4C4-BCF0D3DF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246" y="2194560"/>
            <a:ext cx="6905666" cy="1739347"/>
          </a:xfrm>
        </p:spPr>
        <p:txBody>
          <a:bodyPr>
            <a:normAutofit/>
          </a:bodyPr>
          <a:lstStyle/>
          <a:p>
            <a:r>
              <a:rPr lang="en-US"/>
              <a:t>Bioinformatics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ADC7-8173-4145-86A4-B323069B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246" y="3996250"/>
            <a:ext cx="6905666" cy="1942434"/>
          </a:xfrm>
        </p:spPr>
        <p:txBody>
          <a:bodyPr>
            <a:normAutofit/>
          </a:bodyPr>
          <a:lstStyle/>
          <a:p>
            <a:r>
              <a:rPr lang="en-US" b="1"/>
              <a:t>Intro to Python for Biomedical Machine Learning</a:t>
            </a:r>
          </a:p>
          <a:p>
            <a:endParaRPr lang="en-US"/>
          </a:p>
          <a:p>
            <a:r>
              <a:rPr lang="en-US" u="sng"/>
              <a:t>PART I: Python for Data Science</a:t>
            </a:r>
          </a:p>
          <a:p>
            <a:r>
              <a:rPr lang="en-US"/>
              <a:t>Module 1: Orientation and Intro to Python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C806A816-7D72-476D-8E5F-431F40A2D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09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D4CF1-4569-4335-95C9-EAFECBAFD4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608"/>
          <a:stretch/>
        </p:blipFill>
        <p:spPr>
          <a:xfrm>
            <a:off x="634276" y="2619094"/>
            <a:ext cx="3374654" cy="15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853555-6609-43DE-9987-3F192043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most of all…</a:t>
            </a:r>
          </a:p>
        </p:txBody>
      </p:sp>
    </p:spTree>
    <p:extLst>
      <p:ext uri="{BB962C8B-B14F-4D97-AF65-F5344CB8AC3E}">
        <p14:creationId xmlns:p14="http://schemas.microsoft.com/office/powerpoint/2010/main" val="373308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853555-6609-43DE-9987-3F192043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learning!</a:t>
            </a:r>
          </a:p>
        </p:txBody>
      </p:sp>
    </p:spTree>
    <p:extLst>
      <p:ext uri="{BB962C8B-B14F-4D97-AF65-F5344CB8AC3E}">
        <p14:creationId xmlns:p14="http://schemas.microsoft.com/office/powerpoint/2010/main" val="122193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C81D3D9-811D-4321-9656-3365E15C2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86B785-BDEA-440F-A30D-DC671680B128}"/>
              </a:ext>
            </a:extLst>
          </p:cNvPr>
          <p:cNvSpPr txBox="1"/>
          <p:nvPr/>
        </p:nvSpPr>
        <p:spPr>
          <a:xfrm>
            <a:off x="0" y="6581001"/>
            <a:ext cx="8864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https://cdn.pixabay.com/photo/2019/04/15/12/09/machine-learning-4129175_1280.jpg</a:t>
            </a:r>
          </a:p>
        </p:txBody>
      </p:sp>
    </p:spTree>
    <p:extLst>
      <p:ext uri="{BB962C8B-B14F-4D97-AF65-F5344CB8AC3E}">
        <p14:creationId xmlns:p14="http://schemas.microsoft.com/office/powerpoint/2010/main" val="314310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E3CA-E0BB-4D6F-87D4-9D4A757D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172D-FAD3-43BF-BCD4-D18CF62A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sessions will be roughly 2:1 lecture and hands-on activities.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5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E3CA-E0BB-4D6F-87D4-9D4A757D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172D-FAD3-43BF-BCD4-D18CF62A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sessions will be roughly 2:1 lecture and hands-on activities.</a:t>
            </a:r>
          </a:p>
          <a:p>
            <a:pPr marL="0" indent="0">
              <a:buNone/>
            </a:pPr>
            <a:r>
              <a:rPr lang="en-US" b="1" dirty="0"/>
              <a:t>***Lectures will be recorded***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42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E3CA-E0BB-4D6F-87D4-9D4A757D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172D-FAD3-43BF-BCD4-D18CF62A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sessions will be roughly 2:1 lecture and hands-on activities.</a:t>
            </a:r>
          </a:p>
          <a:p>
            <a:pPr marL="0" indent="0">
              <a:buNone/>
            </a:pPr>
            <a:r>
              <a:rPr lang="en-US" b="1" dirty="0"/>
              <a:t>***Lectures will be recorded***</a:t>
            </a:r>
          </a:p>
          <a:p>
            <a:pPr marL="0" indent="0">
              <a:buNone/>
            </a:pPr>
            <a:r>
              <a:rPr lang="en-US" dirty="0"/>
              <a:t>Post questions in the chat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49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E3CA-E0BB-4D6F-87D4-9D4A757D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172D-FAD3-43BF-BCD4-D18CF62A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sessions will be roughly 50:50 lecture and hands-on activities.</a:t>
            </a:r>
          </a:p>
          <a:p>
            <a:pPr marL="0" indent="0">
              <a:buNone/>
            </a:pPr>
            <a:r>
              <a:rPr lang="en-US" b="1" dirty="0"/>
              <a:t>***Lectures will be recorded***</a:t>
            </a:r>
          </a:p>
          <a:p>
            <a:pPr marL="0" indent="0">
              <a:buNone/>
            </a:pPr>
            <a:r>
              <a:rPr lang="en-US" dirty="0"/>
              <a:t>Post questions in the chat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Outline</a:t>
            </a:r>
          </a:p>
          <a:p>
            <a:pPr lvl="1"/>
            <a:r>
              <a:rPr lang="en-US" dirty="0"/>
              <a:t>PART I: Python for Data Science</a:t>
            </a:r>
          </a:p>
          <a:p>
            <a:pPr lvl="1"/>
            <a:r>
              <a:rPr lang="en-US" dirty="0"/>
              <a:t>PART II: Intro to Biomedical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95697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E3CA-E0BB-4D6F-87D4-9D4A757D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172D-FAD3-43BF-BCD4-D18CF62A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sessions will be roughly 50:50 lecture and hands-on activities.</a:t>
            </a:r>
          </a:p>
          <a:p>
            <a:pPr marL="0" indent="0">
              <a:buNone/>
            </a:pPr>
            <a:r>
              <a:rPr lang="en-US" b="1" dirty="0"/>
              <a:t>***Lectures will be recorded***</a:t>
            </a:r>
          </a:p>
          <a:p>
            <a:pPr marL="0" indent="0">
              <a:buNone/>
            </a:pPr>
            <a:r>
              <a:rPr lang="en-US" dirty="0"/>
              <a:t>Post questions in the chat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Outline</a:t>
            </a:r>
          </a:p>
          <a:p>
            <a:pPr lvl="1"/>
            <a:r>
              <a:rPr lang="en-US" b="1" dirty="0"/>
              <a:t>PART I: Python for Data Science</a:t>
            </a:r>
          </a:p>
          <a:p>
            <a:pPr lvl="1"/>
            <a:r>
              <a:rPr lang="en-US" dirty="0"/>
              <a:t>PART II: Intro to Biomedical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898048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2C45-2D53-4B1B-A012-8D6C71DD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Python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2171265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2C45-2D53-4B1B-A012-8D6C71DD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Python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7147-37C6-470B-9C0A-11A65572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8999"/>
            <a:ext cx="6972299" cy="3814763"/>
          </a:xfrm>
        </p:spPr>
        <p:txBody>
          <a:bodyPr/>
          <a:lstStyle/>
          <a:p>
            <a:r>
              <a:rPr lang="en-US" b="1" dirty="0"/>
              <a:t>Module #1</a:t>
            </a:r>
            <a:r>
              <a:rPr lang="en-US" dirty="0"/>
              <a:t>: Intro to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145863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8000"/>
              </a:schemeClr>
              <a:schemeClr val="bg1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6343C326-A55B-48C9-AC97-417D5349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86CE5-70CD-45F3-9434-D17634CA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tx2"/>
                </a:solidFill>
              </a:rPr>
              <a:t>Workshop Orientation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6033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2C45-2D53-4B1B-A012-8D6C71DD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Python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7147-37C6-470B-9C0A-11A65572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8999"/>
            <a:ext cx="6972299" cy="3814763"/>
          </a:xfrm>
        </p:spPr>
        <p:txBody>
          <a:bodyPr/>
          <a:lstStyle/>
          <a:p>
            <a:r>
              <a:rPr lang="en-US" b="1" dirty="0"/>
              <a:t>Module #1</a:t>
            </a:r>
            <a:r>
              <a:rPr lang="en-US" dirty="0"/>
              <a:t>: Intro to Python Programming</a:t>
            </a:r>
          </a:p>
          <a:p>
            <a:r>
              <a:rPr lang="en-US" b="1" dirty="0"/>
              <a:t>Module #2</a:t>
            </a:r>
            <a:r>
              <a:rPr lang="en-US" dirty="0"/>
              <a:t>: Intermediate Python</a:t>
            </a:r>
          </a:p>
        </p:txBody>
      </p:sp>
    </p:spTree>
    <p:extLst>
      <p:ext uri="{BB962C8B-B14F-4D97-AF65-F5344CB8AC3E}">
        <p14:creationId xmlns:p14="http://schemas.microsoft.com/office/powerpoint/2010/main" val="1474913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2C45-2D53-4B1B-A012-8D6C71DD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Python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7147-37C6-470B-9C0A-11A65572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8999"/>
            <a:ext cx="6972299" cy="3814763"/>
          </a:xfrm>
        </p:spPr>
        <p:txBody>
          <a:bodyPr/>
          <a:lstStyle/>
          <a:p>
            <a:r>
              <a:rPr lang="en-US" b="1" dirty="0"/>
              <a:t>Module #1</a:t>
            </a:r>
            <a:r>
              <a:rPr lang="en-US" dirty="0"/>
              <a:t>: Intro to Python Programming</a:t>
            </a:r>
          </a:p>
          <a:p>
            <a:r>
              <a:rPr lang="en-US" b="1" dirty="0"/>
              <a:t>Module #2</a:t>
            </a:r>
            <a:r>
              <a:rPr lang="en-US" dirty="0"/>
              <a:t>: Intermediate Python</a:t>
            </a:r>
          </a:p>
          <a:p>
            <a:r>
              <a:rPr lang="en-US" b="1" dirty="0"/>
              <a:t>Module #3</a:t>
            </a:r>
            <a:r>
              <a:rPr lang="en-US" dirty="0"/>
              <a:t>: Python for Data Science </a:t>
            </a:r>
          </a:p>
        </p:txBody>
      </p:sp>
    </p:spTree>
    <p:extLst>
      <p:ext uri="{BB962C8B-B14F-4D97-AF65-F5344CB8AC3E}">
        <p14:creationId xmlns:p14="http://schemas.microsoft.com/office/powerpoint/2010/main" val="1103278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2C45-2D53-4B1B-A012-8D6C71DD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Python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7147-37C6-470B-9C0A-11A65572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8999"/>
            <a:ext cx="6972299" cy="3814763"/>
          </a:xfrm>
        </p:spPr>
        <p:txBody>
          <a:bodyPr/>
          <a:lstStyle/>
          <a:p>
            <a:r>
              <a:rPr lang="en-US" b="1" dirty="0"/>
              <a:t>Module #1</a:t>
            </a:r>
            <a:r>
              <a:rPr lang="en-US" dirty="0"/>
              <a:t>: Intro to Python Programming</a:t>
            </a:r>
          </a:p>
          <a:p>
            <a:r>
              <a:rPr lang="en-US" b="1" dirty="0"/>
              <a:t>Module #2</a:t>
            </a:r>
            <a:r>
              <a:rPr lang="en-US" dirty="0"/>
              <a:t>: Intermediate Python</a:t>
            </a:r>
          </a:p>
          <a:p>
            <a:r>
              <a:rPr lang="en-US" b="1" dirty="0"/>
              <a:t>Module #3</a:t>
            </a:r>
            <a:r>
              <a:rPr lang="en-US" dirty="0"/>
              <a:t>: Python for Data Science </a:t>
            </a:r>
          </a:p>
          <a:p>
            <a:r>
              <a:rPr lang="en-US" b="1" dirty="0"/>
              <a:t>Module #4</a:t>
            </a:r>
            <a:r>
              <a:rPr lang="en-US" dirty="0"/>
              <a:t>: Review week</a:t>
            </a:r>
          </a:p>
        </p:txBody>
      </p:sp>
    </p:spTree>
    <p:extLst>
      <p:ext uri="{BB962C8B-B14F-4D97-AF65-F5344CB8AC3E}">
        <p14:creationId xmlns:p14="http://schemas.microsoft.com/office/powerpoint/2010/main" val="1301812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7FB5-9E49-40B8-B3BA-264F22C1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Python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D0C1-1ED9-4E12-8E88-44244EC8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Part I, you will learn: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If…Else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Numpy</a:t>
            </a:r>
            <a:r>
              <a:rPr lang="en-US" dirty="0"/>
              <a:t>/Pandas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Matplotlib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99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E3CA-E0BB-4D6F-87D4-9D4A757D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172D-FAD3-43BF-BCD4-D18CF62A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sessions will be roughly 50:50 lecture and hands-on activities.</a:t>
            </a:r>
          </a:p>
          <a:p>
            <a:pPr marL="0" indent="0">
              <a:buNone/>
            </a:pPr>
            <a:r>
              <a:rPr lang="en-US" b="1" dirty="0"/>
              <a:t>***Lectures will be recorded***</a:t>
            </a:r>
          </a:p>
          <a:p>
            <a:pPr marL="0" indent="0">
              <a:buNone/>
            </a:pPr>
            <a:r>
              <a:rPr lang="en-US" dirty="0"/>
              <a:t>Post questions in the chat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Outline</a:t>
            </a:r>
          </a:p>
          <a:p>
            <a:pPr lvl="1"/>
            <a:r>
              <a:rPr lang="en-US" b="1" dirty="0"/>
              <a:t>PART I: Python for Data Science</a:t>
            </a:r>
          </a:p>
          <a:p>
            <a:pPr lvl="1"/>
            <a:r>
              <a:rPr lang="en-US" dirty="0"/>
              <a:t>PART II: Intro to Biomedical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51340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E3CA-E0BB-4D6F-87D4-9D4A757D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172D-FAD3-43BF-BCD4-D18CF62A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sessions will be roughly 50:50 lecture and hands-on activities.</a:t>
            </a:r>
          </a:p>
          <a:p>
            <a:pPr marL="0" indent="0">
              <a:buNone/>
            </a:pPr>
            <a:r>
              <a:rPr lang="en-US" b="1" dirty="0"/>
              <a:t>***Lectures will be recorded***</a:t>
            </a:r>
          </a:p>
          <a:p>
            <a:pPr marL="0" indent="0">
              <a:buNone/>
            </a:pPr>
            <a:r>
              <a:rPr lang="en-US" dirty="0"/>
              <a:t>Post questions in the chat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Outline</a:t>
            </a:r>
          </a:p>
          <a:p>
            <a:pPr lvl="1"/>
            <a:r>
              <a:rPr lang="en-US" dirty="0"/>
              <a:t>PART I: Python for Data Science</a:t>
            </a:r>
          </a:p>
          <a:p>
            <a:pPr lvl="1"/>
            <a:r>
              <a:rPr lang="en-US" b="1" dirty="0"/>
              <a:t>PART II: Intro to Biomedical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18159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2C45-2D53-4B1B-A012-8D6C71DD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Intro to Biomedical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474863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2C45-2D53-4B1B-A012-8D6C71DD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Intro to Biomedical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7147-37C6-470B-9C0A-11A65572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#5</a:t>
            </a:r>
            <a:r>
              <a:rPr lang="en-US" dirty="0"/>
              <a:t>: Getting to know your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10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2C45-2D53-4B1B-A012-8D6C71DD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Intro to Biomedical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7147-37C6-470B-9C0A-11A65572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#5</a:t>
            </a:r>
            <a:r>
              <a:rPr lang="en-US" dirty="0"/>
              <a:t>: Getting to know your data</a:t>
            </a:r>
          </a:p>
          <a:p>
            <a:r>
              <a:rPr lang="en-US" b="1" dirty="0"/>
              <a:t>Module #6</a:t>
            </a:r>
            <a:r>
              <a:rPr lang="en-US" dirty="0"/>
              <a:t>: Feature selection and parsimony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5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2C45-2D53-4B1B-A012-8D6C71DD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Intro to Biomedical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7147-37C6-470B-9C0A-11A65572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#5</a:t>
            </a:r>
            <a:r>
              <a:rPr lang="en-US" dirty="0"/>
              <a:t>: Getting to know your data</a:t>
            </a:r>
          </a:p>
          <a:p>
            <a:r>
              <a:rPr lang="en-US" b="1" dirty="0"/>
              <a:t>Module #6</a:t>
            </a:r>
            <a:r>
              <a:rPr lang="en-US" dirty="0"/>
              <a:t>: Feature selection and parsimony</a:t>
            </a:r>
          </a:p>
          <a:p>
            <a:r>
              <a:rPr lang="en-US" b="1" dirty="0"/>
              <a:t>Module #7</a:t>
            </a:r>
            <a:r>
              <a:rPr lang="en-US" dirty="0"/>
              <a:t>: Supervised ML models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4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5C277D-BEB9-438B-830B-5340E64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workshop?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61CD1F-8022-4F95-88F7-9E59741A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91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8989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2C45-2D53-4B1B-A012-8D6C71DD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Intro to Biomedical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7147-37C6-470B-9C0A-11A65572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#5</a:t>
            </a:r>
            <a:r>
              <a:rPr lang="en-US" dirty="0"/>
              <a:t>: Getting to know your data</a:t>
            </a:r>
          </a:p>
          <a:p>
            <a:r>
              <a:rPr lang="en-US" b="1" dirty="0"/>
              <a:t>Module #6</a:t>
            </a:r>
            <a:r>
              <a:rPr lang="en-US" dirty="0"/>
              <a:t>: Feature selection and parsimony</a:t>
            </a:r>
          </a:p>
          <a:p>
            <a:r>
              <a:rPr lang="en-US" b="1" dirty="0"/>
              <a:t>Module #7</a:t>
            </a:r>
            <a:r>
              <a:rPr lang="en-US" dirty="0"/>
              <a:t>: Supervised ML models </a:t>
            </a:r>
          </a:p>
          <a:p>
            <a:r>
              <a:rPr lang="en-US" b="1" dirty="0"/>
              <a:t>Module #8</a:t>
            </a:r>
            <a:r>
              <a:rPr lang="en-US" dirty="0"/>
              <a:t>: End-to-end ML workflows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2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2C45-2D53-4B1B-A012-8D6C71DD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Intro to Biomedical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7147-37C6-470B-9C0A-11A65572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#5</a:t>
            </a:r>
            <a:r>
              <a:rPr lang="en-US" dirty="0"/>
              <a:t>: Getting to know your data</a:t>
            </a:r>
          </a:p>
          <a:p>
            <a:r>
              <a:rPr lang="en-US" b="1" dirty="0"/>
              <a:t>Module #6</a:t>
            </a:r>
            <a:r>
              <a:rPr lang="en-US" dirty="0"/>
              <a:t>: Feature selection and parsimony</a:t>
            </a:r>
          </a:p>
          <a:p>
            <a:r>
              <a:rPr lang="en-US" b="1" dirty="0"/>
              <a:t>Module #7</a:t>
            </a:r>
            <a:r>
              <a:rPr lang="en-US" dirty="0"/>
              <a:t>: Supervised ML models </a:t>
            </a:r>
          </a:p>
          <a:p>
            <a:r>
              <a:rPr lang="en-US" b="1" dirty="0"/>
              <a:t>Module #8</a:t>
            </a:r>
            <a:r>
              <a:rPr lang="en-US" dirty="0"/>
              <a:t>: End-to-end ML workflows</a:t>
            </a:r>
          </a:p>
          <a:p>
            <a:r>
              <a:rPr lang="en-US" b="1" dirty="0"/>
              <a:t>Module #9</a:t>
            </a:r>
            <a:r>
              <a:rPr lang="en-US" dirty="0"/>
              <a:t>: Predicting Leukemia Patient Outcomes </a:t>
            </a:r>
            <a:r>
              <a:rPr lang="en-US" dirty="0" err="1"/>
              <a:t>Prt</a:t>
            </a:r>
            <a:r>
              <a:rPr lang="en-US" dirty="0"/>
              <a:t> 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11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2C45-2D53-4B1B-A012-8D6C71DD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Intro to Biomedical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7147-37C6-470B-9C0A-11A65572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#5</a:t>
            </a:r>
            <a:r>
              <a:rPr lang="en-US" dirty="0"/>
              <a:t>: Getting to know your data</a:t>
            </a:r>
          </a:p>
          <a:p>
            <a:r>
              <a:rPr lang="en-US" b="1" dirty="0"/>
              <a:t>Module #6</a:t>
            </a:r>
            <a:r>
              <a:rPr lang="en-US" dirty="0"/>
              <a:t>: Feature selection and parsimony</a:t>
            </a:r>
          </a:p>
          <a:p>
            <a:r>
              <a:rPr lang="en-US" b="1" dirty="0"/>
              <a:t>Module #7</a:t>
            </a:r>
            <a:r>
              <a:rPr lang="en-US" dirty="0"/>
              <a:t>: Supervised ML models </a:t>
            </a:r>
          </a:p>
          <a:p>
            <a:r>
              <a:rPr lang="en-US" b="1" dirty="0"/>
              <a:t>Module #8</a:t>
            </a:r>
            <a:r>
              <a:rPr lang="en-US" dirty="0"/>
              <a:t>: End-to-end ML workflows</a:t>
            </a:r>
          </a:p>
          <a:p>
            <a:r>
              <a:rPr lang="en-US" b="1" dirty="0"/>
              <a:t>Module #9</a:t>
            </a:r>
            <a:r>
              <a:rPr lang="en-US" dirty="0"/>
              <a:t>: Predicting Leukemia Patient Outcomes </a:t>
            </a:r>
            <a:r>
              <a:rPr lang="en-US" dirty="0" err="1"/>
              <a:t>Prt</a:t>
            </a:r>
            <a:r>
              <a:rPr lang="en-US" dirty="0"/>
              <a:t> I</a:t>
            </a:r>
          </a:p>
          <a:p>
            <a:r>
              <a:rPr lang="en-US" b="1" dirty="0"/>
              <a:t>Module #10</a:t>
            </a:r>
            <a:r>
              <a:rPr lang="en-US" dirty="0"/>
              <a:t>: Predicting Leukemia Patient Outcomes </a:t>
            </a:r>
            <a:r>
              <a:rPr lang="en-US" dirty="0" err="1"/>
              <a:t>Prt</a:t>
            </a:r>
            <a:r>
              <a:rPr lang="en-US" dirty="0"/>
              <a:t> 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97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2C45-2D53-4B1B-A012-8D6C71DD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Intro to Biomedical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7147-37C6-470B-9C0A-11A65572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#5</a:t>
            </a:r>
            <a:r>
              <a:rPr lang="en-US" dirty="0"/>
              <a:t>: Getting to know your data</a:t>
            </a:r>
          </a:p>
          <a:p>
            <a:r>
              <a:rPr lang="en-US" b="1" dirty="0"/>
              <a:t>Module #6</a:t>
            </a:r>
            <a:r>
              <a:rPr lang="en-US" dirty="0"/>
              <a:t>: Feature selection and parsimony</a:t>
            </a:r>
          </a:p>
          <a:p>
            <a:r>
              <a:rPr lang="en-US" b="1" dirty="0"/>
              <a:t>Module #7</a:t>
            </a:r>
            <a:r>
              <a:rPr lang="en-US" dirty="0"/>
              <a:t>: Supervised ML models </a:t>
            </a:r>
          </a:p>
          <a:p>
            <a:r>
              <a:rPr lang="en-US" b="1" dirty="0"/>
              <a:t>Module #8</a:t>
            </a:r>
            <a:r>
              <a:rPr lang="en-US" dirty="0"/>
              <a:t>: End-to-end ML workflows</a:t>
            </a:r>
          </a:p>
          <a:p>
            <a:r>
              <a:rPr lang="en-US" b="1" dirty="0"/>
              <a:t>Module #9</a:t>
            </a:r>
            <a:r>
              <a:rPr lang="en-US" dirty="0"/>
              <a:t>: Predicting Leukemia Patient Outcomes </a:t>
            </a:r>
            <a:r>
              <a:rPr lang="en-US" dirty="0" err="1"/>
              <a:t>Prt</a:t>
            </a:r>
            <a:r>
              <a:rPr lang="en-US" dirty="0"/>
              <a:t> I</a:t>
            </a:r>
          </a:p>
          <a:p>
            <a:r>
              <a:rPr lang="en-US" b="1" dirty="0"/>
              <a:t>Module #10</a:t>
            </a:r>
            <a:r>
              <a:rPr lang="en-US" dirty="0"/>
              <a:t>: Predicting Leukemia Patient Outcomes </a:t>
            </a:r>
            <a:r>
              <a:rPr lang="en-US" dirty="0" err="1"/>
              <a:t>Prt</a:t>
            </a:r>
            <a:r>
              <a:rPr lang="en-US" dirty="0"/>
              <a:t> II</a:t>
            </a:r>
          </a:p>
          <a:p>
            <a:r>
              <a:rPr lang="en-US" b="1" dirty="0"/>
              <a:t>Module #11</a:t>
            </a:r>
            <a:r>
              <a:rPr lang="en-US" dirty="0"/>
              <a:t>: Intro to Computer Vision for Biomedical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80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2C45-2D53-4B1B-A012-8D6C71DD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Intro to Biomedical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7147-37C6-470B-9C0A-11A65572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#5</a:t>
            </a:r>
            <a:r>
              <a:rPr lang="en-US" dirty="0"/>
              <a:t>: Getting to know your data</a:t>
            </a:r>
          </a:p>
          <a:p>
            <a:r>
              <a:rPr lang="en-US" b="1" dirty="0"/>
              <a:t>Module #6</a:t>
            </a:r>
            <a:r>
              <a:rPr lang="en-US" dirty="0"/>
              <a:t>: Feature selection and parsimony</a:t>
            </a:r>
          </a:p>
          <a:p>
            <a:r>
              <a:rPr lang="en-US" b="1" dirty="0"/>
              <a:t>Module #7</a:t>
            </a:r>
            <a:r>
              <a:rPr lang="en-US" dirty="0"/>
              <a:t>: Supervised ML models </a:t>
            </a:r>
          </a:p>
          <a:p>
            <a:r>
              <a:rPr lang="en-US" b="1" dirty="0"/>
              <a:t>Module #8</a:t>
            </a:r>
            <a:r>
              <a:rPr lang="en-US" dirty="0"/>
              <a:t>: End-to-end ML workflows</a:t>
            </a:r>
          </a:p>
          <a:p>
            <a:r>
              <a:rPr lang="en-US" b="1" dirty="0"/>
              <a:t>Module #9</a:t>
            </a:r>
            <a:r>
              <a:rPr lang="en-US" dirty="0"/>
              <a:t>: Predicting Leukemia Patient Outcomes </a:t>
            </a:r>
            <a:r>
              <a:rPr lang="en-US" dirty="0" err="1"/>
              <a:t>Prt</a:t>
            </a:r>
            <a:r>
              <a:rPr lang="en-US" dirty="0"/>
              <a:t> I</a:t>
            </a:r>
          </a:p>
          <a:p>
            <a:r>
              <a:rPr lang="en-US" b="1" dirty="0"/>
              <a:t>Module #10</a:t>
            </a:r>
            <a:r>
              <a:rPr lang="en-US" dirty="0"/>
              <a:t>: Predicting Leukemia Patient Outcomes </a:t>
            </a:r>
            <a:r>
              <a:rPr lang="en-US" dirty="0" err="1"/>
              <a:t>Prt</a:t>
            </a:r>
            <a:r>
              <a:rPr lang="en-US" dirty="0"/>
              <a:t> II</a:t>
            </a:r>
          </a:p>
          <a:p>
            <a:r>
              <a:rPr lang="en-US" b="1" dirty="0"/>
              <a:t>Module #11</a:t>
            </a:r>
            <a:r>
              <a:rPr lang="en-US" dirty="0"/>
              <a:t>: Intro to Computer Vision for Biomedical Applications</a:t>
            </a:r>
          </a:p>
          <a:p>
            <a:r>
              <a:rPr lang="en-US" b="1" dirty="0"/>
              <a:t>Module #12</a:t>
            </a:r>
            <a:r>
              <a:rPr lang="en-US" dirty="0"/>
              <a:t>: Advanced Topics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7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7FB5-9E49-40B8-B3BA-264F22C1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Intro to Biomedical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D0C1-1ED9-4E12-8E88-44244EC8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Part II, you will learn: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Regression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Classification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ML Workflows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Introductory Deep learning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23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7FB5-9E49-40B8-B3BA-264F22C1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Intro to Biomedical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D0C1-1ED9-4E12-8E88-44244EC8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Part II, you will learn: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Regression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Classification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ML Workflows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Introductory Deep learning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34E8C-0560-4D20-8AD0-AB3ACA792A52}"/>
              </a:ext>
            </a:extLst>
          </p:cNvPr>
          <p:cNvSpPr txBox="1"/>
          <p:nvPr/>
        </p:nvSpPr>
        <p:spPr>
          <a:xfrm>
            <a:off x="7448365" y="4976634"/>
            <a:ext cx="42701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By the end, you will gain the Skills/Confidence to use Python and ML in your research!</a:t>
            </a:r>
          </a:p>
        </p:txBody>
      </p:sp>
    </p:spTree>
    <p:extLst>
      <p:ext uri="{BB962C8B-B14F-4D97-AF65-F5344CB8AC3E}">
        <p14:creationId xmlns:p14="http://schemas.microsoft.com/office/powerpoint/2010/main" val="1096934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F58B-B2FD-45AE-8F5C-0CF23E92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 in this workshop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32A1E9-EF3C-49EF-9CD7-306A4377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73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F58B-B2FD-45AE-8F5C-0CF23E92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 in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983B2-D704-4630-BCC8-DBC65CFC4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1825625"/>
            <a:ext cx="10785629" cy="4931310"/>
          </a:xfrm>
        </p:spPr>
        <p:txBody>
          <a:bodyPr>
            <a:normAutofit/>
          </a:bodyPr>
          <a:lstStyle/>
          <a:p>
            <a:r>
              <a:rPr lang="en-US" dirty="0"/>
              <a:t>Complete the assignments in DataCamp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93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F58B-B2FD-45AE-8F5C-0CF23E92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 in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983B2-D704-4630-BCC8-DBC65CFC4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1825625"/>
            <a:ext cx="10785629" cy="4931310"/>
          </a:xfrm>
        </p:spPr>
        <p:txBody>
          <a:bodyPr>
            <a:normAutofit/>
          </a:bodyPr>
          <a:lstStyle/>
          <a:p>
            <a:r>
              <a:rPr lang="en-US" dirty="0"/>
              <a:t>Complete the assignments in DataCamp</a:t>
            </a:r>
          </a:p>
          <a:p>
            <a:r>
              <a:rPr lang="en-US" dirty="0"/>
              <a:t>Pursue outside learning (e.g., </a:t>
            </a:r>
            <a:r>
              <a:rPr lang="en-US" dirty="0" err="1"/>
              <a:t>codecademy</a:t>
            </a:r>
            <a:r>
              <a:rPr lang="en-US" dirty="0"/>
              <a:t>, online books, etc)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8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5C277D-BEB9-438B-830B-5340E64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workshop?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61CD1F-8022-4F95-88F7-9E59741A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Those who know programming/bioinformatics will be…</a:t>
            </a:r>
          </a:p>
        </p:txBody>
      </p:sp>
    </p:spTree>
    <p:extLst>
      <p:ext uri="{BB962C8B-B14F-4D97-AF65-F5344CB8AC3E}">
        <p14:creationId xmlns:p14="http://schemas.microsoft.com/office/powerpoint/2010/main" val="1483797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F58B-B2FD-45AE-8F5C-0CF23E92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 in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983B2-D704-4630-BCC8-DBC65CFC4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1825625"/>
            <a:ext cx="10785629" cy="4931310"/>
          </a:xfrm>
        </p:spPr>
        <p:txBody>
          <a:bodyPr>
            <a:normAutofit/>
          </a:bodyPr>
          <a:lstStyle/>
          <a:p>
            <a:r>
              <a:rPr lang="en-US" dirty="0"/>
              <a:t>Complete the assignments in DataCamp</a:t>
            </a:r>
          </a:p>
          <a:p>
            <a:r>
              <a:rPr lang="en-US" dirty="0"/>
              <a:t>Pursue outside learning (e.g., </a:t>
            </a:r>
            <a:r>
              <a:rPr lang="en-US" dirty="0" err="1"/>
              <a:t>codecademy</a:t>
            </a:r>
            <a:r>
              <a:rPr lang="en-US" dirty="0"/>
              <a:t>, online books, etc)</a:t>
            </a:r>
          </a:p>
          <a:p>
            <a:r>
              <a:rPr lang="en-US" b="1" dirty="0"/>
              <a:t>Communicate with your instructors</a:t>
            </a:r>
          </a:p>
          <a:p>
            <a:pPr lvl="1"/>
            <a:r>
              <a:rPr lang="en-US" dirty="0"/>
              <a:t>Email any time and attend Zoom office hours (listed in the syllabus)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0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E027-893C-434B-8236-8DE3F0CE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your instructors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CA8D77-0936-4C16-861C-A350F000625C}"/>
              </a:ext>
            </a:extLst>
          </p:cNvPr>
          <p:cNvGrpSpPr/>
          <p:nvPr/>
        </p:nvGrpSpPr>
        <p:grpSpPr>
          <a:xfrm>
            <a:off x="4832707" y="2003081"/>
            <a:ext cx="2755901" cy="4007590"/>
            <a:chOff x="4877179" y="1939581"/>
            <a:chExt cx="2755901" cy="4007590"/>
          </a:xfrm>
        </p:grpSpPr>
        <p:pic>
          <p:nvPicPr>
            <p:cNvPr id="4" name="Picture 2" descr="Simon Levy">
              <a:extLst>
                <a:ext uri="{FF2B5EF4-FFF2-40B4-BE49-F238E27FC236}">
                  <a16:creationId xmlns:a16="http://schemas.microsoft.com/office/drawing/2014/main" id="{8FF9AD18-0568-4C74-9D72-537F8F457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873"/>
            <a:stretch/>
          </p:blipFill>
          <p:spPr bwMode="auto">
            <a:xfrm>
              <a:off x="4877179" y="1939581"/>
              <a:ext cx="2755901" cy="3245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58D5BD-4040-4243-8F03-22D9C792E9F1}"/>
                </a:ext>
              </a:extLst>
            </p:cNvPr>
            <p:cNvSpPr txBox="1"/>
            <p:nvPr/>
          </p:nvSpPr>
          <p:spPr>
            <a:xfrm>
              <a:off x="5049449" y="5239285"/>
              <a:ext cx="24113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Simon Levy</a:t>
              </a:r>
            </a:p>
            <a:p>
              <a:pPr algn="ctr"/>
              <a:r>
                <a:rPr lang="en-US" sz="2000" dirty="0"/>
                <a:t>5</a:t>
              </a:r>
              <a:r>
                <a:rPr lang="en-US" sz="2000" baseline="30000" dirty="0"/>
                <a:t>th</a:t>
              </a:r>
              <a:r>
                <a:rPr lang="en-US" sz="2000" dirty="0"/>
                <a:t>-year PhD Student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61FDB0-C948-40FC-908F-65AF4DC98B4C}"/>
              </a:ext>
            </a:extLst>
          </p:cNvPr>
          <p:cNvGrpSpPr/>
          <p:nvPr/>
        </p:nvGrpSpPr>
        <p:grpSpPr>
          <a:xfrm>
            <a:off x="8954554" y="2003080"/>
            <a:ext cx="2755901" cy="4013839"/>
            <a:chOff x="8954554" y="1939580"/>
            <a:chExt cx="2755901" cy="4013839"/>
          </a:xfrm>
        </p:grpSpPr>
        <p:pic>
          <p:nvPicPr>
            <p:cNvPr id="5" name="Picture 4" descr="A person wearing glasses&#10;&#10;Description automatically generated">
              <a:extLst>
                <a:ext uri="{FF2B5EF4-FFF2-40B4-BE49-F238E27FC236}">
                  <a16:creationId xmlns:a16="http://schemas.microsoft.com/office/drawing/2014/main" id="{725E42D6-C5C9-4C4B-86C7-D7DEFBFA5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91" r="7991"/>
            <a:stretch/>
          </p:blipFill>
          <p:spPr>
            <a:xfrm>
              <a:off x="8954554" y="1939580"/>
              <a:ext cx="2755901" cy="324583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CBD8ED-E4D8-45C6-B949-CDD0F6F92208}"/>
                </a:ext>
              </a:extLst>
            </p:cNvPr>
            <p:cNvSpPr txBox="1"/>
            <p:nvPr/>
          </p:nvSpPr>
          <p:spPr>
            <a:xfrm>
              <a:off x="9130830" y="5245533"/>
              <a:ext cx="24033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Henry Miller</a:t>
              </a:r>
            </a:p>
            <a:p>
              <a:pPr algn="ctr"/>
              <a:r>
                <a:rPr lang="en-US" sz="2000" dirty="0"/>
                <a:t>3</a:t>
              </a:r>
              <a:r>
                <a:rPr lang="en-US" sz="2000" baseline="30000" dirty="0"/>
                <a:t>rd</a:t>
              </a:r>
              <a:r>
                <a:rPr lang="en-US" sz="2000" dirty="0"/>
                <a:t>-year PhD Student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C0067D-B594-4FED-B06D-8F846EE45FBC}"/>
              </a:ext>
            </a:extLst>
          </p:cNvPr>
          <p:cNvGrpSpPr/>
          <p:nvPr/>
        </p:nvGrpSpPr>
        <p:grpSpPr>
          <a:xfrm>
            <a:off x="-19670" y="2003080"/>
            <a:ext cx="3974999" cy="4623144"/>
            <a:chOff x="-19670" y="1939580"/>
            <a:chExt cx="3974999" cy="4623144"/>
          </a:xfrm>
        </p:grpSpPr>
        <p:pic>
          <p:nvPicPr>
            <p:cNvPr id="3074" name="Picture 2" descr="Dr. Daniel Montemayor, PhD">
              <a:extLst>
                <a:ext uri="{FF2B5EF4-FFF2-40B4-BE49-F238E27FC236}">
                  <a16:creationId xmlns:a16="http://schemas.microsoft.com/office/drawing/2014/main" id="{96517985-3DAF-4CFC-9A8C-1FA1F83036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15870"/>
            <a:stretch/>
          </p:blipFill>
          <p:spPr bwMode="auto">
            <a:xfrm>
              <a:off x="588876" y="1939580"/>
              <a:ext cx="2757896" cy="3245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45AC73-F6F8-46FC-8038-B43726EEC042}"/>
                </a:ext>
              </a:extLst>
            </p:cNvPr>
            <p:cNvSpPr txBox="1"/>
            <p:nvPr/>
          </p:nvSpPr>
          <p:spPr>
            <a:xfrm>
              <a:off x="-19670" y="5239285"/>
              <a:ext cx="39749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Daniel Montemayor, PhD</a:t>
              </a:r>
            </a:p>
            <a:p>
              <a:pPr algn="ctr"/>
              <a:r>
                <a:rPr lang="en-US" sz="2000" dirty="0"/>
                <a:t>Assistant Professor</a:t>
              </a:r>
            </a:p>
            <a:p>
              <a:pPr algn="ctr"/>
              <a:r>
                <a:rPr lang="en-US" sz="2000" dirty="0"/>
                <a:t>Center for Renal Precision Medicine</a:t>
              </a:r>
            </a:p>
            <a:p>
              <a:pPr algn="ctr"/>
              <a:r>
                <a:rPr lang="en-US" sz="2000" dirty="0"/>
                <a:t>Department of Medicine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1747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tint val="98000"/>
              </a:schemeClr>
              <a:schemeClr val="bg2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3AB6029-A451-4655-B134-B1E2F0B3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97CA72-866B-4B7E-B9EB-7E23FC35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About BIG club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284AEE-6FBD-405D-91F1-ABC63F69B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4277" y="2011680"/>
            <a:ext cx="3676678" cy="420624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Bioinformatics Interest Group (BIG) is a new UT Health SA club promoting student engagement with bioinformatics.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"/>
            </a:pPr>
            <a:endParaRPr lang="en-US" sz="1400" dirty="0"/>
          </a:p>
          <a:p>
            <a:pPr indent="-182880">
              <a:lnSpc>
                <a:spcPct val="90000"/>
              </a:lnSpc>
              <a:buFont typeface="Wingdings" pitchFamily="2" charset="2"/>
              <a:buChar char=""/>
            </a:pPr>
            <a:r>
              <a:rPr lang="en-US" sz="1400" u="sng" dirty="0"/>
              <a:t>Leadership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"/>
            </a:pPr>
            <a:r>
              <a:rPr lang="en-US" sz="1400" b="1" dirty="0"/>
              <a:t>President</a:t>
            </a:r>
            <a:r>
              <a:rPr lang="en-US" sz="1400" dirty="0"/>
              <a:t>: Muku Bhandari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"/>
            </a:pPr>
            <a:r>
              <a:rPr lang="en-US" sz="1400" b="1" dirty="0"/>
              <a:t>Vice President</a:t>
            </a:r>
            <a:r>
              <a:rPr lang="en-US" sz="1400" dirty="0"/>
              <a:t>: Victoria Alers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"/>
            </a:pPr>
            <a:r>
              <a:rPr lang="en-US" sz="1400" b="1" dirty="0"/>
              <a:t>Secretary</a:t>
            </a:r>
            <a:r>
              <a:rPr lang="en-US" sz="1400" dirty="0"/>
              <a:t>: Paul Ramirez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"/>
            </a:pPr>
            <a:r>
              <a:rPr lang="en-US" sz="1400" b="1" dirty="0"/>
              <a:t>Training committee chair</a:t>
            </a:r>
            <a:r>
              <a:rPr lang="en-US" sz="1400" dirty="0"/>
              <a:t>: Henry Miller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"/>
            </a:pPr>
            <a:r>
              <a:rPr lang="en-US" sz="1400" b="1" dirty="0"/>
              <a:t>Historian</a:t>
            </a:r>
            <a:r>
              <a:rPr lang="en-US" sz="1400" dirty="0"/>
              <a:t>: Aiola Stoja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"/>
            </a:pPr>
            <a:r>
              <a:rPr lang="en-US" sz="1400" b="1" dirty="0"/>
              <a:t>Treasurer</a:t>
            </a:r>
            <a:r>
              <a:rPr lang="en-US" sz="1400" dirty="0"/>
              <a:t>: Meilinn Tram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"/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All UT Health SA students are welcome to join!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"/>
            </a:pP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1A18F1-E772-47BD-9486-6557D29B2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Placeholder 10" descr="A picture containing clock&#10;&#10;Description automatically generated">
            <a:extLst>
              <a:ext uri="{FF2B5EF4-FFF2-40B4-BE49-F238E27FC236}">
                <a16:creationId xmlns:a16="http://schemas.microsoft.com/office/drawing/2014/main" id="{E49B57BE-C1BC-417B-BA86-B86EFE84F2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6" b="5286"/>
          <a:stretch/>
        </p:blipFill>
        <p:spPr>
          <a:xfrm>
            <a:off x="5262368" y="598634"/>
            <a:ext cx="6283602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94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icture containing clock&#10;&#10;Description automatically generated">
            <a:extLst>
              <a:ext uri="{FF2B5EF4-FFF2-40B4-BE49-F238E27FC236}">
                <a16:creationId xmlns:a16="http://schemas.microsoft.com/office/drawing/2014/main" id="{E49B57BE-C1BC-417B-BA86-B86EFE84F20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3" b="13739"/>
          <a:stretch/>
        </p:blipFill>
        <p:spPr>
          <a:xfrm>
            <a:off x="270588" y="732934"/>
            <a:ext cx="4329113" cy="336320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3D8B77-093B-4C54-A4AF-AC0A11CF3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8355" y="732934"/>
            <a:ext cx="5903121" cy="50589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9E7BB8-7E6A-463A-BDA1-41396FBEA004}"/>
              </a:ext>
            </a:extLst>
          </p:cNvPr>
          <p:cNvSpPr txBox="1"/>
          <p:nvPr/>
        </p:nvSpPr>
        <p:spPr>
          <a:xfrm>
            <a:off x="449407" y="4422659"/>
            <a:ext cx="4328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https://www.bigbioinformatics.org/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56933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icture containing clock&#10;&#10;Description automatically generated">
            <a:extLst>
              <a:ext uri="{FF2B5EF4-FFF2-40B4-BE49-F238E27FC236}">
                <a16:creationId xmlns:a16="http://schemas.microsoft.com/office/drawing/2014/main" id="{E49B57BE-C1BC-417B-BA86-B86EFE84F20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3" b="13739"/>
          <a:stretch/>
        </p:blipFill>
        <p:spPr>
          <a:xfrm>
            <a:off x="270588" y="732934"/>
            <a:ext cx="4329113" cy="336320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9E7BB8-7E6A-463A-BDA1-41396FBEA004}"/>
              </a:ext>
            </a:extLst>
          </p:cNvPr>
          <p:cNvSpPr txBox="1"/>
          <p:nvPr/>
        </p:nvSpPr>
        <p:spPr>
          <a:xfrm>
            <a:off x="449407" y="4422659"/>
            <a:ext cx="4328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https://www.bigbioinformatics.org/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55DF1-3FE7-4260-A6A1-687408D3D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3034" y="1090925"/>
            <a:ext cx="483653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65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icture containing clock&#10;&#10;Description automatically generated">
            <a:extLst>
              <a:ext uri="{FF2B5EF4-FFF2-40B4-BE49-F238E27FC236}">
                <a16:creationId xmlns:a16="http://schemas.microsoft.com/office/drawing/2014/main" id="{E49B57BE-C1BC-417B-BA86-B86EFE84F20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3" b="13739"/>
          <a:stretch/>
        </p:blipFill>
        <p:spPr>
          <a:xfrm>
            <a:off x="270588" y="732934"/>
            <a:ext cx="4329113" cy="336320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9E7BB8-7E6A-463A-BDA1-41396FBEA004}"/>
              </a:ext>
            </a:extLst>
          </p:cNvPr>
          <p:cNvSpPr txBox="1"/>
          <p:nvPr/>
        </p:nvSpPr>
        <p:spPr>
          <a:xfrm>
            <a:off x="449407" y="4422659"/>
            <a:ext cx="4328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https://www.bigbioinformatics.org/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3F258-2454-4EFB-9229-50FB6B4BD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4085" y="711723"/>
            <a:ext cx="6204707" cy="543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193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2EF0-5141-46FF-8C14-17F708FF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45D70-2EEC-412E-AD2B-53A1F1BD6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should you learn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1804547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C81D3D9-811D-4321-9656-3365E15C2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86B785-BDEA-440F-A30D-DC671680B128}"/>
              </a:ext>
            </a:extLst>
          </p:cNvPr>
          <p:cNvSpPr txBox="1"/>
          <p:nvPr/>
        </p:nvSpPr>
        <p:spPr>
          <a:xfrm>
            <a:off x="0" y="6581001"/>
            <a:ext cx="8864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https://cdn.pixabay.com/photo/2019/04/15/12/09/machine-learning-4129175_1280.jpg</a:t>
            </a:r>
          </a:p>
        </p:txBody>
      </p:sp>
    </p:spTree>
    <p:extLst>
      <p:ext uri="{BB962C8B-B14F-4D97-AF65-F5344CB8AC3E}">
        <p14:creationId xmlns:p14="http://schemas.microsoft.com/office/powerpoint/2010/main" val="27361773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3D93D-5D35-492A-937F-549F00D6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biology / bioinformatics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68B65-6DAF-44F5-887D-27BE9409F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36807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3D93D-5D35-492A-937F-549F00D6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biology / bioinformatics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68B65-6DAF-44F5-887D-27BE9409F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Have a biological question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084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5C277D-BEB9-438B-830B-5340E64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workshop?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61CD1F-8022-4F95-88F7-9E59741A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Those who know programming/bioinformatics will be…</a:t>
            </a:r>
          </a:p>
          <a:p>
            <a:r>
              <a:rPr lang="en-US" dirty="0"/>
              <a:t>More effective at research</a:t>
            </a:r>
          </a:p>
        </p:txBody>
      </p:sp>
    </p:spTree>
    <p:extLst>
      <p:ext uri="{BB962C8B-B14F-4D97-AF65-F5344CB8AC3E}">
        <p14:creationId xmlns:p14="http://schemas.microsoft.com/office/powerpoint/2010/main" val="25653479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3D93D-5D35-492A-937F-549F00D6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biology / bioinformatics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68B65-6DAF-44F5-887D-27BE9409F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Have a biological question</a:t>
            </a:r>
          </a:p>
          <a:p>
            <a:r>
              <a:rPr lang="en-US" sz="2800" dirty="0"/>
              <a:t>Generate a hypothesis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55628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3D93D-5D35-492A-937F-549F00D6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biology / bioinformatics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68B65-6DAF-44F5-887D-27BE9409F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Have a biological question</a:t>
            </a:r>
          </a:p>
          <a:p>
            <a:r>
              <a:rPr lang="en-US" sz="2800" dirty="0"/>
              <a:t>Generate a hypothesis</a:t>
            </a:r>
          </a:p>
          <a:p>
            <a:r>
              <a:rPr lang="en-US" sz="2800" dirty="0"/>
              <a:t>Do exploratory analysis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97642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3D93D-5D35-492A-937F-549F00D6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biology / bioinformatics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68B65-6DAF-44F5-887D-27BE9409F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Have a biological question</a:t>
            </a:r>
          </a:p>
          <a:p>
            <a:r>
              <a:rPr lang="en-US" sz="2800" dirty="0"/>
              <a:t>Generate a hypothesis</a:t>
            </a:r>
          </a:p>
          <a:p>
            <a:r>
              <a:rPr lang="en-US" sz="2800" dirty="0"/>
              <a:t>Do exploratory analysis</a:t>
            </a:r>
          </a:p>
          <a:p>
            <a:r>
              <a:rPr lang="en-US" sz="2800" dirty="0"/>
              <a:t>Do confirmatory experiments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82435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3D93D-5D35-492A-937F-549F00D6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biology / bioinformatics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68B65-6DAF-44F5-887D-27BE9409F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Have a biological question</a:t>
            </a:r>
          </a:p>
          <a:p>
            <a:r>
              <a:rPr lang="en-US" sz="2800" dirty="0"/>
              <a:t>Generate a hypothesis</a:t>
            </a:r>
          </a:p>
          <a:p>
            <a:r>
              <a:rPr lang="en-US" sz="2800" dirty="0"/>
              <a:t>Do exploratory analysis</a:t>
            </a:r>
          </a:p>
          <a:p>
            <a:r>
              <a:rPr lang="en-US" sz="2800" dirty="0"/>
              <a:t>Do confirmatory experiments</a:t>
            </a:r>
          </a:p>
          <a:p>
            <a:r>
              <a:rPr lang="en-US" sz="2800" dirty="0"/>
              <a:t>Publish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07894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7F88E28-25A8-4EA4-B44B-ADB134E89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482" y="529936"/>
            <a:ext cx="7589035" cy="54071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7F3F0D-1E36-4AC8-B72B-F500E1A87579}"/>
              </a:ext>
            </a:extLst>
          </p:cNvPr>
          <p:cNvSpPr txBox="1"/>
          <p:nvPr/>
        </p:nvSpPr>
        <p:spPr>
          <a:xfrm>
            <a:off x="102765" y="645571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Open Sans"/>
              </a:rPr>
              <a:t>Fischer J.</a:t>
            </a:r>
            <a:r>
              <a:rPr lang="en-US" sz="1000" b="0" i="1" dirty="0">
                <a:effectLst/>
                <a:latin typeface="Open Sans"/>
              </a:rPr>
              <a:t>, et al.</a:t>
            </a:r>
            <a:r>
              <a:rPr lang="en-US" sz="1000" b="0" i="0" dirty="0">
                <a:effectLst/>
                <a:latin typeface="Open Sans"/>
              </a:rPr>
              <a:t> </a:t>
            </a:r>
            <a:r>
              <a:rPr lang="en-US" sz="1000" b="1" i="0" dirty="0">
                <a:effectLst/>
                <a:latin typeface="open-sans-bold"/>
              </a:rPr>
              <a:t>Modulation of monocarboxylate transporter 8 oligomerization by specific pathogenic mutations. </a:t>
            </a:r>
            <a:r>
              <a:rPr lang="en-US" sz="1000" b="0" i="1" dirty="0">
                <a:effectLst/>
                <a:latin typeface="Open Sans"/>
              </a:rPr>
              <a:t>Journal of Molecular Endocrinology</a:t>
            </a:r>
            <a:r>
              <a:rPr lang="en-US" sz="1000" b="0" i="0" dirty="0">
                <a:effectLst/>
                <a:latin typeface="Open Sans"/>
              </a:rPr>
              <a:t>. </a:t>
            </a:r>
            <a:r>
              <a:rPr lang="en-US" sz="1000" b="1" i="0" dirty="0">
                <a:effectLst/>
                <a:latin typeface="open-sans-bold"/>
              </a:rPr>
              <a:t>2015</a:t>
            </a:r>
            <a:r>
              <a:rPr lang="en-US" sz="1000" b="0" i="0" dirty="0">
                <a:effectLst/>
                <a:latin typeface="Open Sans"/>
              </a:rPr>
              <a:t>, 54(1):39-50. PubMed ID: 25527620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95936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141A073-836F-4A0A-9862-5B4D7E7CB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5" r="56915" b="14350"/>
          <a:stretch/>
        </p:blipFill>
        <p:spPr>
          <a:xfrm>
            <a:off x="1508480" y="908108"/>
            <a:ext cx="3902418" cy="504178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49F1D3D-0F46-416B-B922-7C4C6E90BED6}"/>
              </a:ext>
            </a:extLst>
          </p:cNvPr>
          <p:cNvSpPr/>
          <p:nvPr/>
        </p:nvSpPr>
        <p:spPr>
          <a:xfrm>
            <a:off x="6163111" y="2921466"/>
            <a:ext cx="1342239" cy="10150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DE0F9-5915-4F5D-BFAB-F3535F906580}"/>
              </a:ext>
            </a:extLst>
          </p:cNvPr>
          <p:cNvSpPr txBox="1"/>
          <p:nvPr/>
        </p:nvSpPr>
        <p:spPr>
          <a:xfrm>
            <a:off x="8450474" y="1652631"/>
            <a:ext cx="164179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:(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4DA62-EE52-4E38-993C-538F9FF875F0}"/>
              </a:ext>
            </a:extLst>
          </p:cNvPr>
          <p:cNvSpPr txBox="1"/>
          <p:nvPr/>
        </p:nvSpPr>
        <p:spPr>
          <a:xfrm>
            <a:off x="102765" y="645571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Open Sans"/>
              </a:rPr>
              <a:t>Fischer J.</a:t>
            </a:r>
            <a:r>
              <a:rPr lang="en-US" sz="1000" b="0" i="1" dirty="0">
                <a:effectLst/>
                <a:latin typeface="Open Sans"/>
              </a:rPr>
              <a:t>, et al.</a:t>
            </a:r>
            <a:r>
              <a:rPr lang="en-US" sz="1000" b="0" i="0" dirty="0">
                <a:effectLst/>
                <a:latin typeface="Open Sans"/>
              </a:rPr>
              <a:t> </a:t>
            </a:r>
            <a:r>
              <a:rPr lang="en-US" sz="1000" b="1" i="0" dirty="0">
                <a:effectLst/>
                <a:latin typeface="open-sans-bold"/>
              </a:rPr>
              <a:t>Modulation of monocarboxylate transporter 8 oligomerization by specific pathogenic mutations. </a:t>
            </a:r>
            <a:r>
              <a:rPr lang="en-US" sz="1000" b="0" i="1" dirty="0">
                <a:effectLst/>
                <a:latin typeface="Open Sans"/>
              </a:rPr>
              <a:t>Journal of Molecular Endocrinology</a:t>
            </a:r>
            <a:r>
              <a:rPr lang="en-US" sz="1000" b="0" i="0" dirty="0">
                <a:effectLst/>
                <a:latin typeface="Open Sans"/>
              </a:rPr>
              <a:t>. </a:t>
            </a:r>
            <a:r>
              <a:rPr lang="en-US" sz="1000" b="1" i="0" dirty="0">
                <a:effectLst/>
                <a:latin typeface="open-sans-bold"/>
              </a:rPr>
              <a:t>2015</a:t>
            </a:r>
            <a:r>
              <a:rPr lang="en-US" sz="1000" b="0" i="0" dirty="0">
                <a:effectLst/>
                <a:latin typeface="Open Sans"/>
              </a:rPr>
              <a:t>, 54(1):39-50. PubMed ID: 25527620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629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90F94AB-0DB4-4281-8F66-EA02509D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5634619" y="2692664"/>
            <a:ext cx="2443913" cy="244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2097AB7-0214-4DA7-8A3A-0AC5D85DF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081" y="1547622"/>
            <a:ext cx="2769806" cy="2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8A9BA-56A1-4740-AA85-D0581A6C9E44}"/>
              </a:ext>
            </a:extLst>
          </p:cNvPr>
          <p:cNvSpPr txBox="1"/>
          <p:nvPr/>
        </p:nvSpPr>
        <p:spPr>
          <a:xfrm>
            <a:off x="5388488" y="5494945"/>
            <a:ext cx="11801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17645183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628E4-E7CC-4A6E-B243-38A860C80F4A}"/>
              </a:ext>
            </a:extLst>
          </p:cNvPr>
          <p:cNvSpPr txBox="1"/>
          <p:nvPr/>
        </p:nvSpPr>
        <p:spPr>
          <a:xfrm>
            <a:off x="4702028" y="3105834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Gepia2 Demo</a:t>
            </a:r>
          </a:p>
        </p:txBody>
      </p:sp>
    </p:spTree>
    <p:extLst>
      <p:ext uri="{BB962C8B-B14F-4D97-AF65-F5344CB8AC3E}">
        <p14:creationId xmlns:p14="http://schemas.microsoft.com/office/powerpoint/2010/main" val="22793217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141A073-836F-4A0A-9862-5B4D7E7CB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5" r="56915" b="14350"/>
          <a:stretch/>
        </p:blipFill>
        <p:spPr>
          <a:xfrm>
            <a:off x="1508480" y="908108"/>
            <a:ext cx="3902418" cy="504178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49F1D3D-0F46-416B-B922-7C4C6E90BED6}"/>
              </a:ext>
            </a:extLst>
          </p:cNvPr>
          <p:cNvSpPr/>
          <p:nvPr/>
        </p:nvSpPr>
        <p:spPr>
          <a:xfrm>
            <a:off x="6163111" y="2921466"/>
            <a:ext cx="1342239" cy="10150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DE0F9-5915-4F5D-BFAB-F3535F906580}"/>
              </a:ext>
            </a:extLst>
          </p:cNvPr>
          <p:cNvSpPr txBox="1"/>
          <p:nvPr/>
        </p:nvSpPr>
        <p:spPr>
          <a:xfrm>
            <a:off x="8450474" y="1652631"/>
            <a:ext cx="164179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:(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4DA62-EE52-4E38-993C-538F9FF875F0}"/>
              </a:ext>
            </a:extLst>
          </p:cNvPr>
          <p:cNvSpPr txBox="1"/>
          <p:nvPr/>
        </p:nvSpPr>
        <p:spPr>
          <a:xfrm>
            <a:off x="102765" y="645571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Open Sans"/>
              </a:rPr>
              <a:t>Fischer J.</a:t>
            </a:r>
            <a:r>
              <a:rPr lang="en-US" sz="1000" b="0" i="1" dirty="0">
                <a:effectLst/>
                <a:latin typeface="Open Sans"/>
              </a:rPr>
              <a:t>, et al.</a:t>
            </a:r>
            <a:r>
              <a:rPr lang="en-US" sz="1000" b="0" i="0" dirty="0">
                <a:effectLst/>
                <a:latin typeface="Open Sans"/>
              </a:rPr>
              <a:t> </a:t>
            </a:r>
            <a:r>
              <a:rPr lang="en-US" sz="1000" b="1" i="0" dirty="0">
                <a:effectLst/>
                <a:latin typeface="open-sans-bold"/>
              </a:rPr>
              <a:t>Modulation of monocarboxylate transporter 8 oligomerization by specific pathogenic mutations. </a:t>
            </a:r>
            <a:r>
              <a:rPr lang="en-US" sz="1000" b="0" i="1" dirty="0">
                <a:effectLst/>
                <a:latin typeface="Open Sans"/>
              </a:rPr>
              <a:t>Journal of Molecular Endocrinology</a:t>
            </a:r>
            <a:r>
              <a:rPr lang="en-US" sz="1000" b="0" i="0" dirty="0">
                <a:effectLst/>
                <a:latin typeface="Open Sans"/>
              </a:rPr>
              <a:t>. </a:t>
            </a:r>
            <a:r>
              <a:rPr lang="en-US" sz="1000" b="1" i="0" dirty="0">
                <a:effectLst/>
                <a:latin typeface="open-sans-bold"/>
              </a:rPr>
              <a:t>2015</a:t>
            </a:r>
            <a:r>
              <a:rPr lang="en-US" sz="1000" b="0" i="0" dirty="0">
                <a:effectLst/>
                <a:latin typeface="Open Sans"/>
              </a:rPr>
              <a:t>, 54(1):39-50. PubMed ID: 25527620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033425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FDCB54-69E4-4E74-BBCD-F7CEA1662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223" y="0"/>
            <a:ext cx="6865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1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5C277D-BEB9-438B-830B-5340E64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workshop?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61CD1F-8022-4F95-88F7-9E59741A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Those who know programming/bioinformatics will be…</a:t>
            </a:r>
          </a:p>
          <a:p>
            <a:r>
              <a:rPr lang="en-US" dirty="0"/>
              <a:t>More effective at research</a:t>
            </a:r>
          </a:p>
          <a:p>
            <a:r>
              <a:rPr lang="en-US" dirty="0"/>
              <a:t>More competitive for jobs/funding</a:t>
            </a:r>
          </a:p>
        </p:txBody>
      </p:sp>
    </p:spTree>
    <p:extLst>
      <p:ext uri="{BB962C8B-B14F-4D97-AF65-F5344CB8AC3E}">
        <p14:creationId xmlns:p14="http://schemas.microsoft.com/office/powerpoint/2010/main" val="38494129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141A073-836F-4A0A-9862-5B4D7E7CB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5" r="56915" b="14350"/>
          <a:stretch/>
        </p:blipFill>
        <p:spPr>
          <a:xfrm>
            <a:off x="1508480" y="908108"/>
            <a:ext cx="3902418" cy="504178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49F1D3D-0F46-416B-B922-7C4C6E90BED6}"/>
              </a:ext>
            </a:extLst>
          </p:cNvPr>
          <p:cNvSpPr/>
          <p:nvPr/>
        </p:nvSpPr>
        <p:spPr>
          <a:xfrm>
            <a:off x="6163111" y="2921466"/>
            <a:ext cx="1342239" cy="10150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DE0F9-5915-4F5D-BFAB-F3535F906580}"/>
              </a:ext>
            </a:extLst>
          </p:cNvPr>
          <p:cNvSpPr txBox="1"/>
          <p:nvPr/>
        </p:nvSpPr>
        <p:spPr>
          <a:xfrm>
            <a:off x="8450474" y="1652631"/>
            <a:ext cx="164179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:(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4DA62-EE52-4E38-993C-538F9FF875F0}"/>
              </a:ext>
            </a:extLst>
          </p:cNvPr>
          <p:cNvSpPr txBox="1"/>
          <p:nvPr/>
        </p:nvSpPr>
        <p:spPr>
          <a:xfrm>
            <a:off x="102765" y="645571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Open Sans"/>
              </a:rPr>
              <a:t>Fischer J.</a:t>
            </a:r>
            <a:r>
              <a:rPr lang="en-US" sz="1000" b="0" i="1" dirty="0">
                <a:effectLst/>
                <a:latin typeface="Open Sans"/>
              </a:rPr>
              <a:t>, et al.</a:t>
            </a:r>
            <a:r>
              <a:rPr lang="en-US" sz="1000" b="0" i="0" dirty="0">
                <a:effectLst/>
                <a:latin typeface="Open Sans"/>
              </a:rPr>
              <a:t> </a:t>
            </a:r>
            <a:r>
              <a:rPr lang="en-US" sz="1000" b="1" i="0" dirty="0">
                <a:effectLst/>
                <a:latin typeface="open-sans-bold"/>
              </a:rPr>
              <a:t>Modulation of monocarboxylate transporter 8 oligomerization by specific pathogenic mutations. </a:t>
            </a:r>
            <a:r>
              <a:rPr lang="en-US" sz="1000" b="0" i="1" dirty="0">
                <a:effectLst/>
                <a:latin typeface="Open Sans"/>
              </a:rPr>
              <a:t>Journal of Molecular Endocrinology</a:t>
            </a:r>
            <a:r>
              <a:rPr lang="en-US" sz="1000" b="0" i="0" dirty="0">
                <a:effectLst/>
                <a:latin typeface="Open Sans"/>
              </a:rPr>
              <a:t>. </a:t>
            </a:r>
            <a:r>
              <a:rPr lang="en-US" sz="1000" b="1" i="0" dirty="0">
                <a:effectLst/>
                <a:latin typeface="open-sans-bold"/>
              </a:rPr>
              <a:t>2015</a:t>
            </a:r>
            <a:r>
              <a:rPr lang="en-US" sz="1000" b="0" i="0" dirty="0">
                <a:effectLst/>
                <a:latin typeface="Open Sans"/>
              </a:rPr>
              <a:t>, 54(1):39-50. PubMed ID: 25527620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145CF-9C2C-4664-BB8D-DAE640C06796}"/>
              </a:ext>
            </a:extLst>
          </p:cNvPr>
          <p:cNvSpPr txBox="1"/>
          <p:nvPr/>
        </p:nvSpPr>
        <p:spPr>
          <a:xfrm>
            <a:off x="5571543" y="1984488"/>
            <a:ext cx="2449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Probably…</a:t>
            </a:r>
          </a:p>
        </p:txBody>
      </p:sp>
    </p:spTree>
    <p:extLst>
      <p:ext uri="{BB962C8B-B14F-4D97-AF65-F5344CB8AC3E}">
        <p14:creationId xmlns:p14="http://schemas.microsoft.com/office/powerpoint/2010/main" val="4792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3D93D-5D35-492A-937F-549F00D6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biology / bioinformatics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68B65-6DAF-44F5-887D-27BE9409F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35615"/>
            <a:ext cx="9784080" cy="4206240"/>
          </a:xfrm>
        </p:spPr>
        <p:txBody>
          <a:bodyPr>
            <a:normAutofit/>
          </a:bodyPr>
          <a:lstStyle/>
          <a:p>
            <a:r>
              <a:rPr lang="en-US" sz="3200" dirty="0"/>
              <a:t>Have a biological question</a:t>
            </a:r>
          </a:p>
          <a:p>
            <a:r>
              <a:rPr lang="en-US" sz="3200" dirty="0"/>
              <a:t>Generate a hypothesis</a:t>
            </a:r>
          </a:p>
          <a:p>
            <a:r>
              <a:rPr lang="en-US" sz="3200" dirty="0"/>
              <a:t>Do exploratory analysis</a:t>
            </a:r>
          </a:p>
          <a:p>
            <a:r>
              <a:rPr lang="en-US" sz="3200" dirty="0"/>
              <a:t>Do confirmatory experiments</a:t>
            </a:r>
          </a:p>
          <a:p>
            <a:r>
              <a:rPr lang="en-US" sz="3200" dirty="0"/>
              <a:t>Publish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339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3D93D-5D35-492A-937F-549F00D6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biology / bioinformatics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68B65-6DAF-44F5-887D-27BE9409F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35615"/>
            <a:ext cx="9784080" cy="4206240"/>
          </a:xfrm>
        </p:spPr>
        <p:txBody>
          <a:bodyPr>
            <a:normAutofit/>
          </a:bodyPr>
          <a:lstStyle/>
          <a:p>
            <a:r>
              <a:rPr lang="en-US" sz="3200" b="1" dirty="0"/>
              <a:t>Have a biological question</a:t>
            </a:r>
          </a:p>
          <a:p>
            <a:r>
              <a:rPr lang="en-US" sz="3200" b="1" dirty="0"/>
              <a:t>Generate a hypothesis</a:t>
            </a:r>
          </a:p>
          <a:p>
            <a:r>
              <a:rPr lang="en-US" sz="3200" b="1" dirty="0"/>
              <a:t>Do exploratory analysis</a:t>
            </a:r>
          </a:p>
          <a:p>
            <a:r>
              <a:rPr lang="en-US" sz="3200" dirty="0"/>
              <a:t>Do confirmatory experiments</a:t>
            </a:r>
          </a:p>
          <a:p>
            <a:r>
              <a:rPr lang="en-US" sz="3200" dirty="0"/>
              <a:t>Publish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17615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3D93D-5D35-492A-937F-549F00D6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biology / bioinformatics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68B65-6DAF-44F5-887D-27BE9409F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35615"/>
            <a:ext cx="9784080" cy="4206240"/>
          </a:xfrm>
        </p:spPr>
        <p:txBody>
          <a:bodyPr>
            <a:normAutofit/>
          </a:bodyPr>
          <a:lstStyle/>
          <a:p>
            <a:r>
              <a:rPr lang="en-US" sz="3200" dirty="0"/>
              <a:t>Have a biological question</a:t>
            </a:r>
          </a:p>
          <a:p>
            <a:r>
              <a:rPr lang="en-US" sz="3200" dirty="0"/>
              <a:t>Generate a hypothesis</a:t>
            </a:r>
          </a:p>
          <a:p>
            <a:r>
              <a:rPr lang="en-US" sz="3200" dirty="0"/>
              <a:t>Do exploratory analysis</a:t>
            </a:r>
          </a:p>
          <a:p>
            <a:r>
              <a:rPr lang="en-US" sz="3200" b="1" dirty="0"/>
              <a:t>Do confirmatory experiments</a:t>
            </a:r>
          </a:p>
          <a:p>
            <a:r>
              <a:rPr lang="en-US" sz="3200" dirty="0"/>
              <a:t>Publish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58136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3D93D-5D35-492A-937F-549F00D6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biology / bioinformatics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68B65-6DAF-44F5-887D-27BE9409F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35615"/>
            <a:ext cx="9784080" cy="4206240"/>
          </a:xfrm>
        </p:spPr>
        <p:txBody>
          <a:bodyPr>
            <a:normAutofit/>
          </a:bodyPr>
          <a:lstStyle/>
          <a:p>
            <a:r>
              <a:rPr lang="en-US" sz="3200" dirty="0"/>
              <a:t>Have a biological question</a:t>
            </a:r>
          </a:p>
          <a:p>
            <a:r>
              <a:rPr lang="en-US" sz="3200" dirty="0"/>
              <a:t>Generate a hypothesis</a:t>
            </a:r>
          </a:p>
          <a:p>
            <a:r>
              <a:rPr lang="en-US" sz="3200" dirty="0"/>
              <a:t>Do exploratory analysis</a:t>
            </a:r>
          </a:p>
          <a:p>
            <a:r>
              <a:rPr lang="en-US" sz="3200" dirty="0"/>
              <a:t>Do confirmatory experiments</a:t>
            </a:r>
          </a:p>
          <a:p>
            <a:r>
              <a:rPr lang="en-US" sz="3200" b="1" dirty="0"/>
              <a:t>Publish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0807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3D93D-5D35-492A-937F-549F00D6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biology / bioinformatics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68B65-6DAF-44F5-887D-27BE9409F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35615"/>
            <a:ext cx="9784080" cy="4206240"/>
          </a:xfrm>
        </p:spPr>
        <p:txBody>
          <a:bodyPr>
            <a:normAutofit/>
          </a:bodyPr>
          <a:lstStyle/>
          <a:p>
            <a:r>
              <a:rPr lang="en-US" sz="3200" dirty="0"/>
              <a:t>Have a biological question</a:t>
            </a:r>
          </a:p>
          <a:p>
            <a:r>
              <a:rPr lang="en-US" sz="3200" dirty="0"/>
              <a:t>Generate a hypothesis</a:t>
            </a:r>
          </a:p>
          <a:p>
            <a:r>
              <a:rPr lang="en-US" sz="3200" dirty="0"/>
              <a:t>Do exploratory analysis</a:t>
            </a:r>
          </a:p>
          <a:p>
            <a:r>
              <a:rPr lang="en-US" sz="3200" dirty="0"/>
              <a:t>Do confirmatory experiments</a:t>
            </a:r>
          </a:p>
          <a:p>
            <a:r>
              <a:rPr lang="en-US" sz="3200" b="1" dirty="0"/>
              <a:t>Publish</a:t>
            </a:r>
          </a:p>
          <a:p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D0BAA-4C31-4853-9329-30275BA1ED69}"/>
              </a:ext>
            </a:extLst>
          </p:cNvPr>
          <p:cNvSpPr txBox="1"/>
          <p:nvPr/>
        </p:nvSpPr>
        <p:spPr>
          <a:xfrm>
            <a:off x="8033223" y="2407233"/>
            <a:ext cx="162416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29549633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141A073-836F-4A0A-9862-5B4D7E7CB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5" r="56915" b="14350"/>
          <a:stretch/>
        </p:blipFill>
        <p:spPr>
          <a:xfrm>
            <a:off x="1508480" y="908108"/>
            <a:ext cx="3902418" cy="504178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49F1D3D-0F46-416B-B922-7C4C6E90BED6}"/>
              </a:ext>
            </a:extLst>
          </p:cNvPr>
          <p:cNvSpPr/>
          <p:nvPr/>
        </p:nvSpPr>
        <p:spPr>
          <a:xfrm>
            <a:off x="6163111" y="2921466"/>
            <a:ext cx="1342239" cy="10150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DE0F9-5915-4F5D-BFAB-F3535F906580}"/>
              </a:ext>
            </a:extLst>
          </p:cNvPr>
          <p:cNvSpPr txBox="1"/>
          <p:nvPr/>
        </p:nvSpPr>
        <p:spPr>
          <a:xfrm>
            <a:off x="8450474" y="1652631"/>
            <a:ext cx="164179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:(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4DA62-EE52-4E38-993C-538F9FF875F0}"/>
              </a:ext>
            </a:extLst>
          </p:cNvPr>
          <p:cNvSpPr txBox="1"/>
          <p:nvPr/>
        </p:nvSpPr>
        <p:spPr>
          <a:xfrm>
            <a:off x="102765" y="645571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Open Sans"/>
              </a:rPr>
              <a:t>Fischer J.</a:t>
            </a:r>
            <a:r>
              <a:rPr lang="en-US" sz="1000" b="0" i="1" dirty="0">
                <a:effectLst/>
                <a:latin typeface="Open Sans"/>
              </a:rPr>
              <a:t>, et al.</a:t>
            </a:r>
            <a:r>
              <a:rPr lang="en-US" sz="1000" b="0" i="0" dirty="0">
                <a:effectLst/>
                <a:latin typeface="Open Sans"/>
              </a:rPr>
              <a:t> </a:t>
            </a:r>
            <a:r>
              <a:rPr lang="en-US" sz="1000" b="1" i="0" dirty="0">
                <a:effectLst/>
                <a:latin typeface="open-sans-bold"/>
              </a:rPr>
              <a:t>Modulation of monocarboxylate transporter 8 oligomerization by specific pathogenic mutations. </a:t>
            </a:r>
            <a:r>
              <a:rPr lang="en-US" sz="1000" b="0" i="1" dirty="0">
                <a:effectLst/>
                <a:latin typeface="Open Sans"/>
              </a:rPr>
              <a:t>Journal of Molecular Endocrinology</a:t>
            </a:r>
            <a:r>
              <a:rPr lang="en-US" sz="1000" b="0" i="0" dirty="0">
                <a:effectLst/>
                <a:latin typeface="Open Sans"/>
              </a:rPr>
              <a:t>. </a:t>
            </a:r>
            <a:r>
              <a:rPr lang="en-US" sz="1000" b="1" i="0" dirty="0">
                <a:effectLst/>
                <a:latin typeface="open-sans-bold"/>
              </a:rPr>
              <a:t>2015</a:t>
            </a:r>
            <a:r>
              <a:rPr lang="en-US" sz="1000" b="0" i="0" dirty="0">
                <a:effectLst/>
                <a:latin typeface="Open Sans"/>
              </a:rPr>
              <a:t>, 54(1):39-50. PubMed ID: 25527620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09905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F6CBE6-C0FC-4540-8506-161B26C0E20C}"/>
              </a:ext>
            </a:extLst>
          </p:cNvPr>
          <p:cNvSpPr txBox="1"/>
          <p:nvPr/>
        </p:nvSpPr>
        <p:spPr>
          <a:xfrm>
            <a:off x="1077767" y="1818572"/>
            <a:ext cx="10036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What if we could use this information to save lives?</a:t>
            </a:r>
          </a:p>
        </p:txBody>
      </p:sp>
    </p:spTree>
    <p:extLst>
      <p:ext uri="{BB962C8B-B14F-4D97-AF65-F5344CB8AC3E}">
        <p14:creationId xmlns:p14="http://schemas.microsoft.com/office/powerpoint/2010/main" val="30800350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B58DF1-DD20-4588-8556-A49420C9E26F}"/>
              </a:ext>
            </a:extLst>
          </p:cNvPr>
          <p:cNvSpPr txBox="1"/>
          <p:nvPr/>
        </p:nvSpPr>
        <p:spPr>
          <a:xfrm>
            <a:off x="1077767" y="1818572"/>
            <a:ext cx="100364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What if we could use this information to save lives?</a:t>
            </a:r>
          </a:p>
          <a:p>
            <a:pPr algn="ctr"/>
            <a:endParaRPr lang="en-US" sz="3600" b="1" dirty="0"/>
          </a:p>
          <a:p>
            <a:r>
              <a:rPr lang="en-US" sz="3600" b="1" dirty="0"/>
              <a:t>Could we predict…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patient outcome?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drug efficacy?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remission rate?</a:t>
            </a:r>
          </a:p>
        </p:txBody>
      </p:sp>
    </p:spTree>
    <p:extLst>
      <p:ext uri="{BB962C8B-B14F-4D97-AF65-F5344CB8AC3E}">
        <p14:creationId xmlns:p14="http://schemas.microsoft.com/office/powerpoint/2010/main" val="32568737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29E182-C173-4F26-950D-C018864CE415}"/>
              </a:ext>
            </a:extLst>
          </p:cNvPr>
          <p:cNvSpPr/>
          <p:nvPr/>
        </p:nvSpPr>
        <p:spPr>
          <a:xfrm>
            <a:off x="497150" y="432819"/>
            <a:ext cx="11097087" cy="59923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BB10F50F-2D58-4BD9-A0BE-80D01DEEE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2819"/>
            <a:ext cx="2889753" cy="28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D4C18C6-AEA9-48CB-9223-970C6F0187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5" r="56915" b="14350"/>
          <a:stretch/>
        </p:blipFill>
        <p:spPr>
          <a:xfrm>
            <a:off x="3810692" y="3784600"/>
            <a:ext cx="1915736" cy="2475062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F6BB6BDA-FE9A-4B67-A9D9-D03894952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2" y="614046"/>
            <a:ext cx="2527300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5C854D-BB25-4B35-830F-26BCCDED91BA}"/>
              </a:ext>
            </a:extLst>
          </p:cNvPr>
          <p:cNvSpPr txBox="1"/>
          <p:nvPr/>
        </p:nvSpPr>
        <p:spPr>
          <a:xfrm>
            <a:off x="1200822" y="1693029"/>
            <a:ext cx="1453860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Biopsy Tumor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FCF13-419A-4646-9562-0EF0D2E6F895}"/>
              </a:ext>
            </a:extLst>
          </p:cNvPr>
          <p:cNvSpPr txBox="1"/>
          <p:nvPr/>
        </p:nvSpPr>
        <p:spPr>
          <a:xfrm>
            <a:off x="3708750" y="4698965"/>
            <a:ext cx="2119619" cy="64633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Measure expression </a:t>
            </a:r>
          </a:p>
          <a:p>
            <a:pPr algn="ctr"/>
            <a:r>
              <a:rPr lang="en-US" dirty="0"/>
              <a:t>(aka, “features”)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37437-155F-464F-9665-4B7AEABB33A8}"/>
              </a:ext>
            </a:extLst>
          </p:cNvPr>
          <p:cNvSpPr txBox="1"/>
          <p:nvPr/>
        </p:nvSpPr>
        <p:spPr>
          <a:xfrm>
            <a:off x="6471509" y="1693029"/>
            <a:ext cx="1848263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Predict outcomes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BD4F3D5-12BD-4EFA-B448-5600CDE4E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562" y="3970815"/>
            <a:ext cx="2066721" cy="206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7BAB75-0534-4224-B432-802AD20598DA}"/>
              </a:ext>
            </a:extLst>
          </p:cNvPr>
          <p:cNvSpPr txBox="1"/>
          <p:nvPr/>
        </p:nvSpPr>
        <p:spPr>
          <a:xfrm>
            <a:off x="8859747" y="4837465"/>
            <a:ext cx="2586350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Provide personalized care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1F2FA1A-CB85-4907-ACC6-4C37240DEE1D}"/>
              </a:ext>
            </a:extLst>
          </p:cNvPr>
          <p:cNvSpPr/>
          <p:nvPr/>
        </p:nvSpPr>
        <p:spPr>
          <a:xfrm rot="2700000">
            <a:off x="3069354" y="3223782"/>
            <a:ext cx="756739" cy="56175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C952AD5-EF5B-47B8-B7C8-5718284CA8D4}"/>
              </a:ext>
            </a:extLst>
          </p:cNvPr>
          <p:cNvSpPr/>
          <p:nvPr/>
        </p:nvSpPr>
        <p:spPr>
          <a:xfrm rot="2700000">
            <a:off x="8607383" y="3403725"/>
            <a:ext cx="756739" cy="56175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6D4FD0C-644A-4F83-BC25-79F740ED11A1}"/>
              </a:ext>
            </a:extLst>
          </p:cNvPr>
          <p:cNvSpPr/>
          <p:nvPr/>
        </p:nvSpPr>
        <p:spPr>
          <a:xfrm rot="18900000">
            <a:off x="5780787" y="3223782"/>
            <a:ext cx="756739" cy="56175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861E3-2EE1-4C04-9B05-96E4E04A000E}"/>
              </a:ext>
            </a:extLst>
          </p:cNvPr>
          <p:cNvSpPr txBox="1"/>
          <p:nvPr/>
        </p:nvSpPr>
        <p:spPr>
          <a:xfrm>
            <a:off x="6439759" y="68017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280808-75AD-4E51-A87E-DE61AAA19447}"/>
              </a:ext>
            </a:extLst>
          </p:cNvPr>
          <p:cNvSpPr txBox="1"/>
          <p:nvPr/>
        </p:nvSpPr>
        <p:spPr>
          <a:xfrm>
            <a:off x="8929016" y="171842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1299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5C277D-BEB9-438B-830B-5340E64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workshop?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61CD1F-8022-4F95-88F7-9E59741A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Those who know programming/bioinformatics will be…</a:t>
            </a:r>
          </a:p>
          <a:p>
            <a:r>
              <a:rPr lang="en-US" dirty="0"/>
              <a:t>More effective at research</a:t>
            </a:r>
          </a:p>
          <a:p>
            <a:r>
              <a:rPr lang="en-US" dirty="0"/>
              <a:t>More competitive for jobs/funding</a:t>
            </a:r>
          </a:p>
          <a:p>
            <a:r>
              <a:rPr lang="en-US" dirty="0"/>
              <a:t>More flexible/adaptable to changes in their field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118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8D02A1-19C2-41D3-9126-6A917C69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75441-F3EA-464A-AD51-3D97A28D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4585560"/>
            <a:ext cx="12188952" cy="16459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0FB655-8061-4B72-A435-102876C6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4674398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Biomedical Machine Learning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6C03B74-4D40-4634-9372-5DF819C18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77653"/>
              </p:ext>
            </p:extLst>
          </p:nvPr>
        </p:nvGraphicFramePr>
        <p:xfrm>
          <a:off x="1203325" y="643467"/>
          <a:ext cx="9783763" cy="3298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830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272F-DC1B-4718-89AF-B6881E25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B4A0C-CBA3-4458-94DF-821097A3E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3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1E58E-FAF5-43A0-8F58-4F536623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487864-9C33-4E00-BE36-45DD27798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Industrial revolution metaphor?</a:t>
            </a:r>
          </a:p>
          <a:p>
            <a:r>
              <a:rPr lang="en-US" dirty="0"/>
              <a:t>Resource, not a revolution</a:t>
            </a:r>
          </a:p>
          <a:p>
            <a:pPr lvl="1"/>
            <a:r>
              <a:rPr lang="en-US" dirty="0"/>
              <a:t>Data is the crude oil</a:t>
            </a:r>
          </a:p>
          <a:p>
            <a:pPr lvl="1"/>
            <a:r>
              <a:rPr lang="en-US" dirty="0"/>
              <a:t>Feature engineering is refining</a:t>
            </a:r>
          </a:p>
          <a:p>
            <a:r>
              <a:rPr lang="en-US" dirty="0"/>
              <a:t>General-purpose problem-solving approach</a:t>
            </a:r>
          </a:p>
          <a:p>
            <a:r>
              <a:rPr lang="en-US" dirty="0"/>
              <a:t>Survey of tools and the kinds of problems you can answer with them</a:t>
            </a:r>
          </a:p>
          <a:p>
            <a:r>
              <a:rPr lang="en-US" dirty="0"/>
              <a:t>Preview</a:t>
            </a:r>
          </a:p>
          <a:p>
            <a:pPr lvl="1"/>
            <a:r>
              <a:rPr lang="en-US" dirty="0"/>
              <a:t>Self driving car – image recognition</a:t>
            </a:r>
          </a:p>
          <a:p>
            <a:pPr lvl="1"/>
            <a:r>
              <a:rPr lang="en-US" dirty="0"/>
              <a:t>Precision medicine – biomarkers</a:t>
            </a:r>
          </a:p>
          <a:p>
            <a:pPr lvl="1"/>
            <a:r>
              <a:rPr lang="en-US" dirty="0"/>
              <a:t>Stock market – time series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381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2EF0-5141-46FF-8C14-17F708FF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workflow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C53BE-8A5B-45B1-934D-419F36C9F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09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5302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Workshop workflow and beyond…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21D12E-3DD0-4183-AC90-0E563F02FAB0}"/>
              </a:ext>
            </a:extLst>
          </p:cNvPr>
          <p:cNvSpPr/>
          <p:nvPr/>
        </p:nvSpPr>
        <p:spPr>
          <a:xfrm>
            <a:off x="3137118" y="1470113"/>
            <a:ext cx="1156819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Functional Coding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EB02D-4BAC-485E-A814-A2E5A3E6E760}"/>
              </a:ext>
            </a:extLst>
          </p:cNvPr>
          <p:cNvSpPr/>
          <p:nvPr/>
        </p:nvSpPr>
        <p:spPr>
          <a:xfrm>
            <a:off x="7306848" y="1470111"/>
            <a:ext cx="1597246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ML Skills (</a:t>
            </a:r>
            <a:r>
              <a:rPr lang="en-US" sz="1600" dirty="0" err="1">
                <a:solidFill>
                  <a:schemeClr val="tx1"/>
                </a:solidFill>
              </a:rPr>
              <a:t>Prt</a:t>
            </a:r>
            <a:r>
              <a:rPr lang="en-US" sz="1600" dirty="0">
                <a:solidFill>
                  <a:schemeClr val="tx1"/>
                </a:solidFill>
              </a:rPr>
              <a:t> II)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82C4BD8-C848-4E37-BAF6-39B4E07183F8}"/>
              </a:ext>
            </a:extLst>
          </p:cNvPr>
          <p:cNvSpPr/>
          <p:nvPr/>
        </p:nvSpPr>
        <p:spPr>
          <a:xfrm>
            <a:off x="6821328" y="1673285"/>
            <a:ext cx="306545" cy="200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A442013-E6B1-43EA-ACF6-249A7267C2A2}"/>
              </a:ext>
            </a:extLst>
          </p:cNvPr>
          <p:cNvSpPr/>
          <p:nvPr/>
        </p:nvSpPr>
        <p:spPr>
          <a:xfrm>
            <a:off x="4545046" y="1676603"/>
            <a:ext cx="306545" cy="200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E57BA6-5E53-4A2E-B9D7-D611F112AFD8}"/>
              </a:ext>
            </a:extLst>
          </p:cNvPr>
          <p:cNvSpPr/>
          <p:nvPr/>
        </p:nvSpPr>
        <p:spPr>
          <a:xfrm>
            <a:off x="5041342" y="1470112"/>
            <a:ext cx="1601012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DataSci</a:t>
            </a:r>
            <a:r>
              <a:rPr lang="en-US" sz="1600" dirty="0">
                <a:solidFill>
                  <a:schemeClr val="tx1"/>
                </a:solidFill>
              </a:rPr>
              <a:t> skills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65C4D6-47D3-4FB9-8ECF-7BE7BEBB73D3}"/>
              </a:ext>
            </a:extLst>
          </p:cNvPr>
          <p:cNvSpPr/>
          <p:nvPr/>
        </p:nvSpPr>
        <p:spPr>
          <a:xfrm>
            <a:off x="8863791" y="2725693"/>
            <a:ext cx="1989113" cy="870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Predict Leukemia Outcomes project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E510180-B63D-4299-AB70-1B4F9725CEA6}"/>
              </a:ext>
            </a:extLst>
          </p:cNvPr>
          <p:cNvSpPr/>
          <p:nvPr/>
        </p:nvSpPr>
        <p:spPr>
          <a:xfrm rot="2700000">
            <a:off x="8784359" y="2312394"/>
            <a:ext cx="345508" cy="17812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0D8FA-7F1D-4BC5-A527-65845C49A3BD}"/>
              </a:ext>
            </a:extLst>
          </p:cNvPr>
          <p:cNvSpPr/>
          <p:nvPr/>
        </p:nvSpPr>
        <p:spPr>
          <a:xfrm>
            <a:off x="1445966" y="1470112"/>
            <a:ext cx="1023035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Basics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AC097B6-DBFD-4510-83B7-F6B3D7B28B13}"/>
              </a:ext>
            </a:extLst>
          </p:cNvPr>
          <p:cNvSpPr/>
          <p:nvPr/>
        </p:nvSpPr>
        <p:spPr>
          <a:xfrm>
            <a:off x="2655873" y="1673285"/>
            <a:ext cx="306545" cy="200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D1ACB1-12AA-45C1-A21D-53F821F002F5}"/>
              </a:ext>
            </a:extLst>
          </p:cNvPr>
          <p:cNvSpPr/>
          <p:nvPr/>
        </p:nvSpPr>
        <p:spPr>
          <a:xfrm>
            <a:off x="8998058" y="4247876"/>
            <a:ext cx="1989113" cy="870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Computer Vision and Advanced topics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1BE2AFF-15AE-4041-8E05-F44ACF6B9D46}"/>
              </a:ext>
            </a:extLst>
          </p:cNvPr>
          <p:cNvSpPr/>
          <p:nvPr/>
        </p:nvSpPr>
        <p:spPr>
          <a:xfrm rot="5400000">
            <a:off x="9819861" y="3788467"/>
            <a:ext cx="345508" cy="17812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77444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5302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Workshop workflow and beyond…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21D12E-3DD0-4183-AC90-0E563F02FAB0}"/>
              </a:ext>
            </a:extLst>
          </p:cNvPr>
          <p:cNvSpPr/>
          <p:nvPr/>
        </p:nvSpPr>
        <p:spPr>
          <a:xfrm>
            <a:off x="3137118" y="1470113"/>
            <a:ext cx="1156819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Functional Coding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EB02D-4BAC-485E-A814-A2E5A3E6E760}"/>
              </a:ext>
            </a:extLst>
          </p:cNvPr>
          <p:cNvSpPr/>
          <p:nvPr/>
        </p:nvSpPr>
        <p:spPr>
          <a:xfrm>
            <a:off x="7306848" y="1470111"/>
            <a:ext cx="1597246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ML Skills (</a:t>
            </a:r>
            <a:r>
              <a:rPr lang="en-US" sz="1600" dirty="0" err="1">
                <a:solidFill>
                  <a:schemeClr val="tx1"/>
                </a:solidFill>
              </a:rPr>
              <a:t>Prt</a:t>
            </a:r>
            <a:r>
              <a:rPr lang="en-US" sz="1600" dirty="0">
                <a:solidFill>
                  <a:schemeClr val="tx1"/>
                </a:solidFill>
              </a:rPr>
              <a:t> II)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82C4BD8-C848-4E37-BAF6-39B4E07183F8}"/>
              </a:ext>
            </a:extLst>
          </p:cNvPr>
          <p:cNvSpPr/>
          <p:nvPr/>
        </p:nvSpPr>
        <p:spPr>
          <a:xfrm>
            <a:off x="6821328" y="1673285"/>
            <a:ext cx="306545" cy="200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A442013-E6B1-43EA-ACF6-249A7267C2A2}"/>
              </a:ext>
            </a:extLst>
          </p:cNvPr>
          <p:cNvSpPr/>
          <p:nvPr/>
        </p:nvSpPr>
        <p:spPr>
          <a:xfrm>
            <a:off x="4545046" y="1676603"/>
            <a:ext cx="306545" cy="200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E57BA6-5E53-4A2E-B9D7-D611F112AFD8}"/>
              </a:ext>
            </a:extLst>
          </p:cNvPr>
          <p:cNvSpPr/>
          <p:nvPr/>
        </p:nvSpPr>
        <p:spPr>
          <a:xfrm>
            <a:off x="5041342" y="1470112"/>
            <a:ext cx="1601012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DataSci</a:t>
            </a:r>
            <a:r>
              <a:rPr lang="en-US" sz="1600" dirty="0">
                <a:solidFill>
                  <a:schemeClr val="tx1"/>
                </a:solidFill>
              </a:rPr>
              <a:t> skills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65C4D6-47D3-4FB9-8ECF-7BE7BEBB73D3}"/>
              </a:ext>
            </a:extLst>
          </p:cNvPr>
          <p:cNvSpPr/>
          <p:nvPr/>
        </p:nvSpPr>
        <p:spPr>
          <a:xfrm>
            <a:off x="8863791" y="2725693"/>
            <a:ext cx="1989113" cy="870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Predict Leukemia Outcomes project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E510180-B63D-4299-AB70-1B4F9725CEA6}"/>
              </a:ext>
            </a:extLst>
          </p:cNvPr>
          <p:cNvSpPr/>
          <p:nvPr/>
        </p:nvSpPr>
        <p:spPr>
          <a:xfrm rot="2700000">
            <a:off x="8784359" y="2312394"/>
            <a:ext cx="345508" cy="17812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0D8FA-7F1D-4BC5-A527-65845C49A3BD}"/>
              </a:ext>
            </a:extLst>
          </p:cNvPr>
          <p:cNvSpPr/>
          <p:nvPr/>
        </p:nvSpPr>
        <p:spPr>
          <a:xfrm>
            <a:off x="1445966" y="1470112"/>
            <a:ext cx="1023035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Basics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AC097B6-DBFD-4510-83B7-F6B3D7B28B13}"/>
              </a:ext>
            </a:extLst>
          </p:cNvPr>
          <p:cNvSpPr/>
          <p:nvPr/>
        </p:nvSpPr>
        <p:spPr>
          <a:xfrm>
            <a:off x="2655873" y="1673285"/>
            <a:ext cx="306545" cy="200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78B71AC-B485-4B26-88FF-D14E5BC1496E}"/>
              </a:ext>
            </a:extLst>
          </p:cNvPr>
          <p:cNvSpPr/>
          <p:nvPr/>
        </p:nvSpPr>
        <p:spPr>
          <a:xfrm>
            <a:off x="791852" y="2435818"/>
            <a:ext cx="6771272" cy="4110562"/>
          </a:xfrm>
          <a:prstGeom prst="cloud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01F7B75-F253-4043-AD94-D84E03DB81C0}"/>
              </a:ext>
            </a:extLst>
          </p:cNvPr>
          <p:cNvSpPr/>
          <p:nvPr/>
        </p:nvSpPr>
        <p:spPr>
          <a:xfrm rot="5902459">
            <a:off x="5635552" y="2287045"/>
            <a:ext cx="345508" cy="17812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188068-BD08-43C0-B6F0-3A995BEC38B7}"/>
              </a:ext>
            </a:extLst>
          </p:cNvPr>
          <p:cNvSpPr/>
          <p:nvPr/>
        </p:nvSpPr>
        <p:spPr>
          <a:xfrm>
            <a:off x="1958849" y="2941438"/>
            <a:ext cx="1889174" cy="7009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Electrophysiology Analysis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D0F9B4C-ED16-41B0-8702-ACE365C354D1}"/>
              </a:ext>
            </a:extLst>
          </p:cNvPr>
          <p:cNvSpPr/>
          <p:nvPr/>
        </p:nvSpPr>
        <p:spPr>
          <a:xfrm>
            <a:off x="4491140" y="2986248"/>
            <a:ext cx="2407789" cy="5053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scRNA</a:t>
            </a:r>
            <a:r>
              <a:rPr lang="en-US" dirty="0">
                <a:solidFill>
                  <a:schemeClr val="tx1"/>
                </a:solidFill>
              </a:rPr>
              <a:t>-Seq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297757B-9F97-48B5-9380-65AFAE994B7A}"/>
              </a:ext>
            </a:extLst>
          </p:cNvPr>
          <p:cNvSpPr/>
          <p:nvPr/>
        </p:nvSpPr>
        <p:spPr>
          <a:xfrm>
            <a:off x="4897261" y="3695451"/>
            <a:ext cx="1889174" cy="7009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Drug PK/PD and synergy analysis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600A1E6-8192-4327-AB5A-9BE43AA9B1C4}"/>
              </a:ext>
            </a:extLst>
          </p:cNvPr>
          <p:cNvSpPr/>
          <p:nvPr/>
        </p:nvSpPr>
        <p:spPr>
          <a:xfrm>
            <a:off x="3057703" y="4311774"/>
            <a:ext cx="2054058" cy="5053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ChIP</a:t>
            </a:r>
            <a:r>
              <a:rPr lang="en-US" dirty="0">
                <a:solidFill>
                  <a:schemeClr val="tx1"/>
                </a:solidFill>
              </a:rPr>
              <a:t>-Seq / </a:t>
            </a:r>
            <a:r>
              <a:rPr lang="en-US" dirty="0" err="1">
                <a:solidFill>
                  <a:schemeClr val="tx1"/>
                </a:solidFill>
              </a:rPr>
              <a:t>HiC</a:t>
            </a:r>
            <a:r>
              <a:rPr lang="en-US" dirty="0">
                <a:solidFill>
                  <a:schemeClr val="tx1"/>
                </a:solidFill>
              </a:rPr>
              <a:t>-Seq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3CC750-D1DB-4AFD-99F8-9F956D6521FB}"/>
              </a:ext>
            </a:extLst>
          </p:cNvPr>
          <p:cNvSpPr/>
          <p:nvPr/>
        </p:nvSpPr>
        <p:spPr>
          <a:xfrm>
            <a:off x="934089" y="4450889"/>
            <a:ext cx="2145646" cy="4646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Structural modeling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001F70E-9FFC-4979-B951-AD6189A59141}"/>
              </a:ext>
            </a:extLst>
          </p:cNvPr>
          <p:cNvSpPr/>
          <p:nvPr/>
        </p:nvSpPr>
        <p:spPr>
          <a:xfrm>
            <a:off x="4293937" y="5236772"/>
            <a:ext cx="2145646" cy="4646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processing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E2AFE5D-0FBE-444A-8C91-7610B81697EB}"/>
              </a:ext>
            </a:extLst>
          </p:cNvPr>
          <p:cNvSpPr/>
          <p:nvPr/>
        </p:nvSpPr>
        <p:spPr>
          <a:xfrm>
            <a:off x="2145520" y="5570631"/>
            <a:ext cx="2145646" cy="4646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Clinical data analysis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3CD2592-2259-48DE-AAEF-05A1B14EFD10}"/>
              </a:ext>
            </a:extLst>
          </p:cNvPr>
          <p:cNvSpPr/>
          <p:nvPr/>
        </p:nvSpPr>
        <p:spPr>
          <a:xfrm>
            <a:off x="5229826" y="4572343"/>
            <a:ext cx="2145646" cy="4646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Population health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045A610-38BC-4F0F-95CB-7889555AB849}"/>
              </a:ext>
            </a:extLst>
          </p:cNvPr>
          <p:cNvSpPr/>
          <p:nvPr/>
        </p:nvSpPr>
        <p:spPr>
          <a:xfrm>
            <a:off x="2596910" y="4902913"/>
            <a:ext cx="2145646" cy="4646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7B18A8D-F588-4A60-855E-138F268B0D1E}"/>
              </a:ext>
            </a:extLst>
          </p:cNvPr>
          <p:cNvSpPr/>
          <p:nvPr/>
        </p:nvSpPr>
        <p:spPr>
          <a:xfrm>
            <a:off x="953126" y="3769141"/>
            <a:ext cx="2054058" cy="5053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Literature Mining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13F4D26-72B0-4876-B35B-2DA9CD2DE54A}"/>
              </a:ext>
            </a:extLst>
          </p:cNvPr>
          <p:cNvSpPr/>
          <p:nvPr/>
        </p:nvSpPr>
        <p:spPr>
          <a:xfrm>
            <a:off x="2950453" y="3572797"/>
            <a:ext cx="2054058" cy="609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Protein Interaction network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D3B7C-8A90-4160-8775-F39E30F2ADB8}"/>
              </a:ext>
            </a:extLst>
          </p:cNvPr>
          <p:cNvSpPr txBox="1"/>
          <p:nvPr/>
        </p:nvSpPr>
        <p:spPr>
          <a:xfrm>
            <a:off x="5235575" y="6172477"/>
            <a:ext cx="561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Things you can do with data science skills in Python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F2FF999-903E-4E6B-AFD0-BB1ED55D2744}"/>
              </a:ext>
            </a:extLst>
          </p:cNvPr>
          <p:cNvSpPr/>
          <p:nvPr/>
        </p:nvSpPr>
        <p:spPr>
          <a:xfrm>
            <a:off x="1322676" y="5041824"/>
            <a:ext cx="786964" cy="4646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Etc…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D1ACB1-12AA-45C1-A21D-53F821F002F5}"/>
              </a:ext>
            </a:extLst>
          </p:cNvPr>
          <p:cNvSpPr/>
          <p:nvPr/>
        </p:nvSpPr>
        <p:spPr>
          <a:xfrm>
            <a:off x="8998058" y="4247876"/>
            <a:ext cx="1989113" cy="870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Computer Vision and Advanced topics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1BE2AFF-15AE-4041-8E05-F44ACF6B9D46}"/>
              </a:ext>
            </a:extLst>
          </p:cNvPr>
          <p:cNvSpPr/>
          <p:nvPr/>
        </p:nvSpPr>
        <p:spPr>
          <a:xfrm rot="5400000">
            <a:off x="9819861" y="3788467"/>
            <a:ext cx="345508" cy="17812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702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2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5302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Workshop workflow and beyond…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21D12E-3DD0-4183-AC90-0E563F02FAB0}"/>
              </a:ext>
            </a:extLst>
          </p:cNvPr>
          <p:cNvSpPr/>
          <p:nvPr/>
        </p:nvSpPr>
        <p:spPr>
          <a:xfrm>
            <a:off x="3137118" y="1470113"/>
            <a:ext cx="1156819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Functional Coding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EB02D-4BAC-485E-A814-A2E5A3E6E760}"/>
              </a:ext>
            </a:extLst>
          </p:cNvPr>
          <p:cNvSpPr/>
          <p:nvPr/>
        </p:nvSpPr>
        <p:spPr>
          <a:xfrm>
            <a:off x="7306848" y="1470111"/>
            <a:ext cx="1597246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ML Skills (</a:t>
            </a:r>
            <a:r>
              <a:rPr lang="en-US" sz="1600" dirty="0" err="1">
                <a:solidFill>
                  <a:schemeClr val="tx1"/>
                </a:solidFill>
              </a:rPr>
              <a:t>Prt</a:t>
            </a:r>
            <a:r>
              <a:rPr lang="en-US" sz="1600" dirty="0">
                <a:solidFill>
                  <a:schemeClr val="tx1"/>
                </a:solidFill>
              </a:rPr>
              <a:t> II)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82C4BD8-C848-4E37-BAF6-39B4E07183F8}"/>
              </a:ext>
            </a:extLst>
          </p:cNvPr>
          <p:cNvSpPr/>
          <p:nvPr/>
        </p:nvSpPr>
        <p:spPr>
          <a:xfrm>
            <a:off x="6821328" y="1673285"/>
            <a:ext cx="306545" cy="200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A442013-E6B1-43EA-ACF6-249A7267C2A2}"/>
              </a:ext>
            </a:extLst>
          </p:cNvPr>
          <p:cNvSpPr/>
          <p:nvPr/>
        </p:nvSpPr>
        <p:spPr>
          <a:xfrm>
            <a:off x="4545046" y="1676603"/>
            <a:ext cx="306545" cy="200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E57BA6-5E53-4A2E-B9D7-D611F112AFD8}"/>
              </a:ext>
            </a:extLst>
          </p:cNvPr>
          <p:cNvSpPr/>
          <p:nvPr/>
        </p:nvSpPr>
        <p:spPr>
          <a:xfrm>
            <a:off x="5041342" y="1470112"/>
            <a:ext cx="1601012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DataSci</a:t>
            </a:r>
            <a:r>
              <a:rPr lang="en-US" sz="1600" dirty="0">
                <a:solidFill>
                  <a:schemeClr val="tx1"/>
                </a:solidFill>
              </a:rPr>
              <a:t> skills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65C4D6-47D3-4FB9-8ECF-7BE7BEBB73D3}"/>
              </a:ext>
            </a:extLst>
          </p:cNvPr>
          <p:cNvSpPr/>
          <p:nvPr/>
        </p:nvSpPr>
        <p:spPr>
          <a:xfrm>
            <a:off x="8863791" y="2725693"/>
            <a:ext cx="1989113" cy="870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Predict Leukemia Outcomes project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E510180-B63D-4299-AB70-1B4F9725CEA6}"/>
              </a:ext>
            </a:extLst>
          </p:cNvPr>
          <p:cNvSpPr/>
          <p:nvPr/>
        </p:nvSpPr>
        <p:spPr>
          <a:xfrm rot="2700000">
            <a:off x="8784359" y="2312394"/>
            <a:ext cx="345508" cy="17812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0D8FA-7F1D-4BC5-A527-65845C49A3BD}"/>
              </a:ext>
            </a:extLst>
          </p:cNvPr>
          <p:cNvSpPr/>
          <p:nvPr/>
        </p:nvSpPr>
        <p:spPr>
          <a:xfrm>
            <a:off x="1445966" y="1470112"/>
            <a:ext cx="1023035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Basics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AC097B6-DBFD-4510-83B7-F6B3D7B28B13}"/>
              </a:ext>
            </a:extLst>
          </p:cNvPr>
          <p:cNvSpPr/>
          <p:nvPr/>
        </p:nvSpPr>
        <p:spPr>
          <a:xfrm>
            <a:off x="2655873" y="1673285"/>
            <a:ext cx="306545" cy="200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D1ACB1-12AA-45C1-A21D-53F821F002F5}"/>
              </a:ext>
            </a:extLst>
          </p:cNvPr>
          <p:cNvSpPr/>
          <p:nvPr/>
        </p:nvSpPr>
        <p:spPr>
          <a:xfrm>
            <a:off x="8998058" y="4247876"/>
            <a:ext cx="1989113" cy="870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Computer Vision and Advanced topics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1BE2AFF-15AE-4041-8E05-F44ACF6B9D46}"/>
              </a:ext>
            </a:extLst>
          </p:cNvPr>
          <p:cNvSpPr/>
          <p:nvPr/>
        </p:nvSpPr>
        <p:spPr>
          <a:xfrm rot="5400000">
            <a:off x="9819861" y="3788467"/>
            <a:ext cx="345508" cy="17812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52522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5302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Workshop workflow and beyond…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21D12E-3DD0-4183-AC90-0E563F02FAB0}"/>
              </a:ext>
            </a:extLst>
          </p:cNvPr>
          <p:cNvSpPr/>
          <p:nvPr/>
        </p:nvSpPr>
        <p:spPr>
          <a:xfrm>
            <a:off x="3137118" y="1470113"/>
            <a:ext cx="1156819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Functional Coding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EB02D-4BAC-485E-A814-A2E5A3E6E760}"/>
              </a:ext>
            </a:extLst>
          </p:cNvPr>
          <p:cNvSpPr/>
          <p:nvPr/>
        </p:nvSpPr>
        <p:spPr>
          <a:xfrm>
            <a:off x="7306848" y="1470111"/>
            <a:ext cx="1597246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ML Skills (</a:t>
            </a:r>
            <a:r>
              <a:rPr lang="en-US" sz="1600" dirty="0" err="1">
                <a:solidFill>
                  <a:schemeClr val="tx1"/>
                </a:solidFill>
              </a:rPr>
              <a:t>Prt</a:t>
            </a:r>
            <a:r>
              <a:rPr lang="en-US" sz="1600" dirty="0">
                <a:solidFill>
                  <a:schemeClr val="tx1"/>
                </a:solidFill>
              </a:rPr>
              <a:t> II)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82C4BD8-C848-4E37-BAF6-39B4E07183F8}"/>
              </a:ext>
            </a:extLst>
          </p:cNvPr>
          <p:cNvSpPr/>
          <p:nvPr/>
        </p:nvSpPr>
        <p:spPr>
          <a:xfrm>
            <a:off x="6821328" y="1673285"/>
            <a:ext cx="306545" cy="200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A442013-E6B1-43EA-ACF6-249A7267C2A2}"/>
              </a:ext>
            </a:extLst>
          </p:cNvPr>
          <p:cNvSpPr/>
          <p:nvPr/>
        </p:nvSpPr>
        <p:spPr>
          <a:xfrm>
            <a:off x="4545046" y="1676603"/>
            <a:ext cx="306545" cy="200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E57BA6-5E53-4A2E-B9D7-D611F112AFD8}"/>
              </a:ext>
            </a:extLst>
          </p:cNvPr>
          <p:cNvSpPr/>
          <p:nvPr/>
        </p:nvSpPr>
        <p:spPr>
          <a:xfrm>
            <a:off x="5041342" y="1470112"/>
            <a:ext cx="1601012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DataSci</a:t>
            </a:r>
            <a:r>
              <a:rPr lang="en-US" sz="1600" dirty="0">
                <a:solidFill>
                  <a:schemeClr val="tx1"/>
                </a:solidFill>
              </a:rPr>
              <a:t> skills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65C4D6-47D3-4FB9-8ECF-7BE7BEBB73D3}"/>
              </a:ext>
            </a:extLst>
          </p:cNvPr>
          <p:cNvSpPr/>
          <p:nvPr/>
        </p:nvSpPr>
        <p:spPr>
          <a:xfrm>
            <a:off x="8863791" y="2725693"/>
            <a:ext cx="1989113" cy="870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Predict Leukemia Outcomes project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E510180-B63D-4299-AB70-1B4F9725CEA6}"/>
              </a:ext>
            </a:extLst>
          </p:cNvPr>
          <p:cNvSpPr/>
          <p:nvPr/>
        </p:nvSpPr>
        <p:spPr>
          <a:xfrm rot="2700000">
            <a:off x="8784359" y="2312394"/>
            <a:ext cx="345508" cy="17812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0D8FA-7F1D-4BC5-A527-65845C49A3BD}"/>
              </a:ext>
            </a:extLst>
          </p:cNvPr>
          <p:cNvSpPr/>
          <p:nvPr/>
        </p:nvSpPr>
        <p:spPr>
          <a:xfrm>
            <a:off x="1445966" y="1470112"/>
            <a:ext cx="1023035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Basics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AC097B6-DBFD-4510-83B7-F6B3D7B28B13}"/>
              </a:ext>
            </a:extLst>
          </p:cNvPr>
          <p:cNvSpPr/>
          <p:nvPr/>
        </p:nvSpPr>
        <p:spPr>
          <a:xfrm>
            <a:off x="2655873" y="1673285"/>
            <a:ext cx="306545" cy="200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D1ACB1-12AA-45C1-A21D-53F821F002F5}"/>
              </a:ext>
            </a:extLst>
          </p:cNvPr>
          <p:cNvSpPr/>
          <p:nvPr/>
        </p:nvSpPr>
        <p:spPr>
          <a:xfrm>
            <a:off x="8998058" y="4247876"/>
            <a:ext cx="1989113" cy="870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Computer Vision and Advanced topics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1BE2AFF-15AE-4041-8E05-F44ACF6B9D46}"/>
              </a:ext>
            </a:extLst>
          </p:cNvPr>
          <p:cNvSpPr/>
          <p:nvPr/>
        </p:nvSpPr>
        <p:spPr>
          <a:xfrm rot="5400000">
            <a:off x="9819861" y="3788467"/>
            <a:ext cx="345508" cy="17812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08335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Test Biostar">
            <a:extLst>
              <a:ext uri="{FF2B5EF4-FFF2-40B4-BE49-F238E27FC236}">
                <a16:creationId xmlns:a16="http://schemas.microsoft.com/office/drawing/2014/main" id="{8D16B41F-147B-4259-9117-C504F4469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19" y="2166318"/>
            <a:ext cx="4964211" cy="118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Qanswers">
            <a:extLst>
              <a:ext uri="{FF2B5EF4-FFF2-40B4-BE49-F238E27FC236}">
                <a16:creationId xmlns:a16="http://schemas.microsoft.com/office/drawing/2014/main" id="{77A4E039-E47C-404A-97E4-FC55EEB35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75" y="3879639"/>
            <a:ext cx="5745826" cy="88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F242B2-C0E3-4CDF-A12D-58AA0365E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632" y="3031328"/>
            <a:ext cx="3743277" cy="1176283"/>
          </a:xfrm>
          <a:prstGeom prst="rect">
            <a:avLst/>
          </a:prstGeom>
        </p:spPr>
      </p:pic>
      <p:pic>
        <p:nvPicPr>
          <p:cNvPr id="3092" name="Picture 20" descr="Stack Overflow: Quality through Community Control - Digital Innovation and  Transformation">
            <a:extLst>
              <a:ext uri="{FF2B5EF4-FFF2-40B4-BE49-F238E27FC236}">
                <a16:creationId xmlns:a16="http://schemas.microsoft.com/office/drawing/2014/main" id="{F8A3ED0E-D5CD-4C24-A794-7DD9DBB5B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5" y="5141012"/>
            <a:ext cx="5950744" cy="132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github-logo - Global Emancipation Network">
            <a:extLst>
              <a:ext uri="{FF2B5EF4-FFF2-40B4-BE49-F238E27FC236}">
                <a16:creationId xmlns:a16="http://schemas.microsoft.com/office/drawing/2014/main" id="{D503DBDF-004B-490E-8C7C-82138CCC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914" y="4531625"/>
            <a:ext cx="3208709" cy="106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4D6EC58-E593-4FE7-BEA6-9ED371FC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help</a:t>
            </a:r>
          </a:p>
        </p:txBody>
      </p:sp>
      <p:pic>
        <p:nvPicPr>
          <p:cNvPr id="9" name="Picture Placeholder 10" descr="A picture containing clock&#10;&#10;Description automatically generated">
            <a:extLst>
              <a:ext uri="{FF2B5EF4-FFF2-40B4-BE49-F238E27FC236}">
                <a16:creationId xmlns:a16="http://schemas.microsoft.com/office/drawing/2014/main" id="{5BFA8567-BE4B-4A43-9DA6-680F394064F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" b="10520"/>
          <a:stretch/>
        </p:blipFill>
        <p:spPr>
          <a:xfrm>
            <a:off x="3353525" y="1902833"/>
            <a:ext cx="5438278" cy="460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6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4C4E-728E-41EB-B716-9A6FADD7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CED4-09A1-4DB8-B655-8CC22D022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5C277D-BEB9-438B-830B-5340E64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workshop?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61CD1F-8022-4F95-88F7-9E59741A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Those who know programming/bioinformatics will be…</a:t>
            </a:r>
          </a:p>
          <a:p>
            <a:r>
              <a:rPr lang="en-US" dirty="0"/>
              <a:t>More effective at research</a:t>
            </a:r>
          </a:p>
          <a:p>
            <a:r>
              <a:rPr lang="en-US" dirty="0"/>
              <a:t>More competitive for jobs/funding</a:t>
            </a:r>
          </a:p>
          <a:p>
            <a:r>
              <a:rPr lang="en-US" dirty="0"/>
              <a:t>More flexible/adaptable to changes in their field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tremendous interest in formal bioinformatics training... yet, opportunities for such training are sparse.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1832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5E9B-ADBC-494B-8FE6-11779D31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9071-4C36-4EF5-99EF-FE7241F9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r>
              <a:rPr lang="en-US" sz="1400"/>
              <a:t>Programming language first released in 1994</a:t>
            </a:r>
          </a:p>
          <a:p>
            <a:r>
              <a:rPr lang="en-US" sz="1400"/>
              <a:t>Named after Monty Python’s Flying Circus</a:t>
            </a:r>
          </a:p>
          <a:p>
            <a:endParaRPr lang="en-US" sz="1400"/>
          </a:p>
          <a:p>
            <a:pPr marL="0" indent="0">
              <a:buNone/>
            </a:pPr>
            <a:r>
              <a:rPr lang="en-US" sz="1400"/>
              <a:t>Features:</a:t>
            </a:r>
          </a:p>
          <a:p>
            <a:r>
              <a:rPr lang="en-US" sz="1400"/>
              <a:t>Object oriented</a:t>
            </a:r>
          </a:p>
          <a:p>
            <a:r>
              <a:rPr lang="en-US" sz="1400"/>
              <a:t>Interpreted</a:t>
            </a:r>
          </a:p>
          <a:p>
            <a:r>
              <a:rPr lang="en-US" sz="1400"/>
              <a:t>Designed for general programming</a:t>
            </a:r>
          </a:p>
          <a:p>
            <a:r>
              <a:rPr lang="en-US" sz="1400"/>
              <a:t>Easily extended with packages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Called “the glue” because it connects legacy programs together with modern applications</a:t>
            </a:r>
          </a:p>
          <a:p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7C9D2-294E-4B1D-9700-BA3D38743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Icon&#10;&#10;Description automatically generated">
            <a:extLst>
              <a:ext uri="{FF2B5EF4-FFF2-40B4-BE49-F238E27FC236}">
                <a16:creationId xmlns:a16="http://schemas.microsoft.com/office/drawing/2014/main" id="{D770ED3C-3906-40B6-984E-8731DECB7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4526" y="598634"/>
            <a:ext cx="5619286" cy="56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1750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DBE702-B36F-4524-A291-BF2DA55B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</p:spTree>
    <p:extLst>
      <p:ext uri="{BB962C8B-B14F-4D97-AF65-F5344CB8AC3E}">
        <p14:creationId xmlns:p14="http://schemas.microsoft.com/office/powerpoint/2010/main" val="1749799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5D5C44-0115-489F-B097-0E52AF23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20"/>
            <a:ext cx="12192000" cy="651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964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C42C-4E51-4B66-9C86-13FA0AFE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E6E01-E42B-488D-8C9F-B8D58996E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Activity: Complete Introductory Python course in DataCamp </a:t>
            </a:r>
          </a:p>
        </p:txBody>
      </p:sp>
    </p:spTree>
    <p:extLst>
      <p:ext uri="{BB962C8B-B14F-4D97-AF65-F5344CB8AC3E}">
        <p14:creationId xmlns:p14="http://schemas.microsoft.com/office/powerpoint/2010/main" val="127059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5C277D-BEB9-438B-830B-5340E64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workshop?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61CD1F-8022-4F95-88F7-9E59741A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Those who know programming/bioinformatics will be…</a:t>
            </a:r>
          </a:p>
          <a:p>
            <a:r>
              <a:rPr lang="en-US" dirty="0"/>
              <a:t>More effective at research</a:t>
            </a:r>
          </a:p>
          <a:p>
            <a:r>
              <a:rPr lang="en-US" dirty="0"/>
              <a:t>More competitive for jobs/funding</a:t>
            </a:r>
          </a:p>
          <a:p>
            <a:r>
              <a:rPr lang="en-US" dirty="0"/>
              <a:t>More flexible/adaptable to changes in their field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tremendous interest in formal bioinformatics training... yet, opportunities for such training are sparse.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Solution: Provide workshops open to all!</a:t>
            </a:r>
          </a:p>
        </p:txBody>
      </p:sp>
    </p:spTree>
    <p:extLst>
      <p:ext uri="{BB962C8B-B14F-4D97-AF65-F5344CB8AC3E}">
        <p14:creationId xmlns:p14="http://schemas.microsoft.com/office/powerpoint/2010/main" val="622739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198</TotalTime>
  <Words>1955</Words>
  <Application>Microsoft Office PowerPoint</Application>
  <PresentationFormat>Widescreen</PresentationFormat>
  <Paragraphs>360</Paragraphs>
  <Slides>83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0" baseType="lpstr">
      <vt:lpstr>Arial</vt:lpstr>
      <vt:lpstr>Calibri</vt:lpstr>
      <vt:lpstr>Corbel</vt:lpstr>
      <vt:lpstr>Open Sans</vt:lpstr>
      <vt:lpstr>open-sans-bold</vt:lpstr>
      <vt:lpstr>Wingdings</vt:lpstr>
      <vt:lpstr>Banded</vt:lpstr>
      <vt:lpstr>Bioinformatics Bootcamp</vt:lpstr>
      <vt:lpstr>Workshop Orientation</vt:lpstr>
      <vt:lpstr>Why a workshop?</vt:lpstr>
      <vt:lpstr>Why a workshop?</vt:lpstr>
      <vt:lpstr>Why a workshop?</vt:lpstr>
      <vt:lpstr>Why a workshop?</vt:lpstr>
      <vt:lpstr>Why a workshop?</vt:lpstr>
      <vt:lpstr>Why a workshop?</vt:lpstr>
      <vt:lpstr>Why a workshop?</vt:lpstr>
      <vt:lpstr>But most of all…</vt:lpstr>
      <vt:lpstr>Machine learning!</vt:lpstr>
      <vt:lpstr>PowerPoint Presentation</vt:lpstr>
      <vt:lpstr>Workshop Structure</vt:lpstr>
      <vt:lpstr>Workshop Structure</vt:lpstr>
      <vt:lpstr>Workshop Structure</vt:lpstr>
      <vt:lpstr>Workshop Structure</vt:lpstr>
      <vt:lpstr>Workshop Structure</vt:lpstr>
      <vt:lpstr>Part I: Python for Data Science</vt:lpstr>
      <vt:lpstr>Part I: Python for Data Science</vt:lpstr>
      <vt:lpstr>Part I: Python for Data Science</vt:lpstr>
      <vt:lpstr>Part I: Python for Data Science</vt:lpstr>
      <vt:lpstr>Part I: Python for Data Science</vt:lpstr>
      <vt:lpstr>Part I: Python for Data Science</vt:lpstr>
      <vt:lpstr>Workshop Structure</vt:lpstr>
      <vt:lpstr>Workshop Structure</vt:lpstr>
      <vt:lpstr>Part II: Intro to Biomedical Machine Learning</vt:lpstr>
      <vt:lpstr>Part II: Intro to Biomedical Machine Learning</vt:lpstr>
      <vt:lpstr>Part II: Intro to Biomedical Machine Learning</vt:lpstr>
      <vt:lpstr>Part II: Intro to Biomedical Machine Learning</vt:lpstr>
      <vt:lpstr>Part II: Intro to Biomedical Machine Learning</vt:lpstr>
      <vt:lpstr>Part II: Intro to Biomedical Machine Learning</vt:lpstr>
      <vt:lpstr>Part II: Intro to Biomedical Machine Learning</vt:lpstr>
      <vt:lpstr>Part II: Intro to Biomedical Machine Learning</vt:lpstr>
      <vt:lpstr>Part II: Intro to Biomedical Machine Learning</vt:lpstr>
      <vt:lpstr>Part II: Intro to Biomedical Machine Learning</vt:lpstr>
      <vt:lpstr>Part II: Intro to Biomedical Machine Learning</vt:lpstr>
      <vt:lpstr>How to succeed in this workshop</vt:lpstr>
      <vt:lpstr>How to succeed in this workshop</vt:lpstr>
      <vt:lpstr>How to succeed in this workshop</vt:lpstr>
      <vt:lpstr>How to succeed in this workshop</vt:lpstr>
      <vt:lpstr>Meet your instructors</vt:lpstr>
      <vt:lpstr>About BIG club</vt:lpstr>
      <vt:lpstr>PowerPoint Presentation</vt:lpstr>
      <vt:lpstr>PowerPoint Presentation</vt:lpstr>
      <vt:lpstr>PowerPoint Presentation</vt:lpstr>
      <vt:lpstr>Introduction</vt:lpstr>
      <vt:lpstr>PowerPoint Presentation</vt:lpstr>
      <vt:lpstr>Typical biology / bioinformatics workflow</vt:lpstr>
      <vt:lpstr>Typical biology / bioinformatics workflow</vt:lpstr>
      <vt:lpstr>Typical biology / bioinformatics workflow</vt:lpstr>
      <vt:lpstr>Typical biology / bioinformatics workflow</vt:lpstr>
      <vt:lpstr>Typical biology / bioinformatics workflow</vt:lpstr>
      <vt:lpstr>Typical biology / bioinformatics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Typical biology / bioinformatics workflow</vt:lpstr>
      <vt:lpstr>Typical biology / bioinformatics workflow</vt:lpstr>
      <vt:lpstr>Typical biology / bioinformatics workflow</vt:lpstr>
      <vt:lpstr>Typical biology / bioinformatics workflow</vt:lpstr>
      <vt:lpstr>Typical biology / bioinformatics workflow</vt:lpstr>
      <vt:lpstr>PowerPoint Presentation</vt:lpstr>
      <vt:lpstr>PowerPoint Presentation</vt:lpstr>
      <vt:lpstr>PowerPoint Presentation</vt:lpstr>
      <vt:lpstr>PowerPoint Presentation</vt:lpstr>
      <vt:lpstr>Biomedical Machine Learning</vt:lpstr>
      <vt:lpstr>What is machine learning?</vt:lpstr>
      <vt:lpstr>What is ML?</vt:lpstr>
      <vt:lpstr>Workshop workflow</vt:lpstr>
      <vt:lpstr>PowerPoint Presentation</vt:lpstr>
      <vt:lpstr>PowerPoint Presentation</vt:lpstr>
      <vt:lpstr>PowerPoint Presentation</vt:lpstr>
      <vt:lpstr>PowerPoint Presentation</vt:lpstr>
      <vt:lpstr>Where to get help</vt:lpstr>
      <vt:lpstr>Introduction to Python</vt:lpstr>
      <vt:lpstr>What is Python?</vt:lpstr>
      <vt:lpstr>Setting up Python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Bootcamp</dc:title>
  <dc:creator>Henry Miller</dc:creator>
  <cp:lastModifiedBy>Henry Miller</cp:lastModifiedBy>
  <cp:revision>38</cp:revision>
  <dcterms:created xsi:type="dcterms:W3CDTF">2021-05-17T16:31:52Z</dcterms:created>
  <dcterms:modified xsi:type="dcterms:W3CDTF">2021-06-06T20:12:35Z</dcterms:modified>
</cp:coreProperties>
</file>