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4" d="100"/>
          <a:sy n="84" d="100"/>
        </p:scale>
        <p:origin x="96" y="18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p>
            <a:fld id="{310F3728-1BF1-4EC1-872A-334FB9E58848}" type="datetimeFigureOut">
              <a:rPr lang="fr-FR" smtClean="0"/>
              <a:t>11/01/2019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D4D03CD-0F04-4294-953E-A268EC92FD91}" type="slidenum">
              <a:rPr lang="fr-FR" smtClean="0"/>
              <a:t>‹N°›</a:t>
            </a:fld>
            <a:endParaRPr lang="fr-FR"/>
          </a:p>
        </p:txBody>
      </p:sp>
    </p:spTree>
    <p:extLst>
      <p:ext uri="{BB962C8B-B14F-4D97-AF65-F5344CB8AC3E}">
        <p14:creationId xmlns:p14="http://schemas.microsoft.com/office/powerpoint/2010/main" val="5669314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310F3728-1BF1-4EC1-872A-334FB9E58848}" type="datetimeFigureOut">
              <a:rPr lang="fr-FR" smtClean="0"/>
              <a:t>11/01/2019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D4D03CD-0F04-4294-953E-A268EC92FD91}" type="slidenum">
              <a:rPr lang="fr-FR" smtClean="0"/>
              <a:t>‹N°›</a:t>
            </a:fld>
            <a:endParaRPr lang="fr-FR"/>
          </a:p>
        </p:txBody>
      </p:sp>
    </p:spTree>
    <p:extLst>
      <p:ext uri="{BB962C8B-B14F-4D97-AF65-F5344CB8AC3E}">
        <p14:creationId xmlns:p14="http://schemas.microsoft.com/office/powerpoint/2010/main" val="30897638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310F3728-1BF1-4EC1-872A-334FB9E58848}" type="datetimeFigureOut">
              <a:rPr lang="fr-FR" smtClean="0"/>
              <a:t>11/01/2019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D4D03CD-0F04-4294-953E-A268EC92FD91}" type="slidenum">
              <a:rPr lang="fr-FR" smtClean="0"/>
              <a:t>‹N°›</a:t>
            </a:fld>
            <a:endParaRPr lang="fr-FR"/>
          </a:p>
        </p:txBody>
      </p:sp>
    </p:spTree>
    <p:extLst>
      <p:ext uri="{BB962C8B-B14F-4D97-AF65-F5344CB8AC3E}">
        <p14:creationId xmlns:p14="http://schemas.microsoft.com/office/powerpoint/2010/main" val="788583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310F3728-1BF1-4EC1-872A-334FB9E58848}" type="datetimeFigureOut">
              <a:rPr lang="fr-FR" smtClean="0"/>
              <a:t>11/01/2019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D4D03CD-0F04-4294-953E-A268EC92FD91}" type="slidenum">
              <a:rPr lang="fr-FR" smtClean="0"/>
              <a:t>‹N°›</a:t>
            </a:fld>
            <a:endParaRPr lang="fr-FR"/>
          </a:p>
        </p:txBody>
      </p:sp>
    </p:spTree>
    <p:extLst>
      <p:ext uri="{BB962C8B-B14F-4D97-AF65-F5344CB8AC3E}">
        <p14:creationId xmlns:p14="http://schemas.microsoft.com/office/powerpoint/2010/main" val="6741595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310F3728-1BF1-4EC1-872A-334FB9E58848}" type="datetimeFigureOut">
              <a:rPr lang="fr-FR" smtClean="0"/>
              <a:t>11/01/2019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D4D03CD-0F04-4294-953E-A268EC92FD91}" type="slidenum">
              <a:rPr lang="fr-FR" smtClean="0"/>
              <a:t>‹N°›</a:t>
            </a:fld>
            <a:endParaRPr lang="fr-FR"/>
          </a:p>
        </p:txBody>
      </p:sp>
    </p:spTree>
    <p:extLst>
      <p:ext uri="{BB962C8B-B14F-4D97-AF65-F5344CB8AC3E}">
        <p14:creationId xmlns:p14="http://schemas.microsoft.com/office/powerpoint/2010/main" val="42399650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310F3728-1BF1-4EC1-872A-334FB9E58848}" type="datetimeFigureOut">
              <a:rPr lang="fr-FR" smtClean="0"/>
              <a:t>11/01/2019</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5D4D03CD-0F04-4294-953E-A268EC92FD91}" type="slidenum">
              <a:rPr lang="fr-FR" smtClean="0"/>
              <a:t>‹N°›</a:t>
            </a:fld>
            <a:endParaRPr lang="fr-FR"/>
          </a:p>
        </p:txBody>
      </p:sp>
    </p:spTree>
    <p:extLst>
      <p:ext uri="{BB962C8B-B14F-4D97-AF65-F5344CB8AC3E}">
        <p14:creationId xmlns:p14="http://schemas.microsoft.com/office/powerpoint/2010/main" val="3381598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310F3728-1BF1-4EC1-872A-334FB9E58848}" type="datetimeFigureOut">
              <a:rPr lang="fr-FR" smtClean="0"/>
              <a:t>11/01/2019</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5D4D03CD-0F04-4294-953E-A268EC92FD91}" type="slidenum">
              <a:rPr lang="fr-FR" smtClean="0"/>
              <a:t>‹N°›</a:t>
            </a:fld>
            <a:endParaRPr lang="fr-FR"/>
          </a:p>
        </p:txBody>
      </p:sp>
    </p:spTree>
    <p:extLst>
      <p:ext uri="{BB962C8B-B14F-4D97-AF65-F5344CB8AC3E}">
        <p14:creationId xmlns:p14="http://schemas.microsoft.com/office/powerpoint/2010/main" val="7686685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310F3728-1BF1-4EC1-872A-334FB9E58848}" type="datetimeFigureOut">
              <a:rPr lang="fr-FR" smtClean="0"/>
              <a:t>11/01/2019</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5D4D03CD-0F04-4294-953E-A268EC92FD91}" type="slidenum">
              <a:rPr lang="fr-FR" smtClean="0"/>
              <a:t>‹N°›</a:t>
            </a:fld>
            <a:endParaRPr lang="fr-FR"/>
          </a:p>
        </p:txBody>
      </p:sp>
    </p:spTree>
    <p:extLst>
      <p:ext uri="{BB962C8B-B14F-4D97-AF65-F5344CB8AC3E}">
        <p14:creationId xmlns:p14="http://schemas.microsoft.com/office/powerpoint/2010/main" val="30892659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310F3728-1BF1-4EC1-872A-334FB9E58848}" type="datetimeFigureOut">
              <a:rPr lang="fr-FR" smtClean="0"/>
              <a:t>11/01/2019</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5D4D03CD-0F04-4294-953E-A268EC92FD91}" type="slidenum">
              <a:rPr lang="fr-FR" smtClean="0"/>
              <a:t>‹N°›</a:t>
            </a:fld>
            <a:endParaRPr lang="fr-FR"/>
          </a:p>
        </p:txBody>
      </p:sp>
    </p:spTree>
    <p:extLst>
      <p:ext uri="{BB962C8B-B14F-4D97-AF65-F5344CB8AC3E}">
        <p14:creationId xmlns:p14="http://schemas.microsoft.com/office/powerpoint/2010/main" val="26026176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310F3728-1BF1-4EC1-872A-334FB9E58848}" type="datetimeFigureOut">
              <a:rPr lang="fr-FR" smtClean="0"/>
              <a:t>11/01/2019</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5D4D03CD-0F04-4294-953E-A268EC92FD91}" type="slidenum">
              <a:rPr lang="fr-FR" smtClean="0"/>
              <a:t>‹N°›</a:t>
            </a:fld>
            <a:endParaRPr lang="fr-FR"/>
          </a:p>
        </p:txBody>
      </p:sp>
    </p:spTree>
    <p:extLst>
      <p:ext uri="{BB962C8B-B14F-4D97-AF65-F5344CB8AC3E}">
        <p14:creationId xmlns:p14="http://schemas.microsoft.com/office/powerpoint/2010/main" val="237153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310F3728-1BF1-4EC1-872A-334FB9E58848}" type="datetimeFigureOut">
              <a:rPr lang="fr-FR" smtClean="0"/>
              <a:t>11/01/2019</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5D4D03CD-0F04-4294-953E-A268EC92FD91}" type="slidenum">
              <a:rPr lang="fr-FR" smtClean="0"/>
              <a:t>‹N°›</a:t>
            </a:fld>
            <a:endParaRPr lang="fr-FR"/>
          </a:p>
        </p:txBody>
      </p:sp>
    </p:spTree>
    <p:extLst>
      <p:ext uri="{BB962C8B-B14F-4D97-AF65-F5344CB8AC3E}">
        <p14:creationId xmlns:p14="http://schemas.microsoft.com/office/powerpoint/2010/main" val="30429013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0F3728-1BF1-4EC1-872A-334FB9E58848}" type="datetimeFigureOut">
              <a:rPr lang="fr-FR" smtClean="0"/>
              <a:t>11/01/2019</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4D03CD-0F04-4294-953E-A268EC92FD91}" type="slidenum">
              <a:rPr lang="fr-FR" smtClean="0"/>
              <a:t>‹N°›</a:t>
            </a:fld>
            <a:endParaRPr lang="fr-FR"/>
          </a:p>
        </p:txBody>
      </p:sp>
    </p:spTree>
    <p:extLst>
      <p:ext uri="{BB962C8B-B14F-4D97-AF65-F5344CB8AC3E}">
        <p14:creationId xmlns:p14="http://schemas.microsoft.com/office/powerpoint/2010/main" val="2029702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796506" y="235729"/>
            <a:ext cx="10515600" cy="1325563"/>
          </a:xfrm>
        </p:spPr>
        <p:txBody>
          <a:bodyPr/>
          <a:lstStyle/>
          <a:p>
            <a:r>
              <a:rPr lang="fr-FR" b="1" dirty="0"/>
              <a:t>Fantastique, horreur, science fiction</a:t>
            </a:r>
            <a:r>
              <a:rPr lang="fr-FR" dirty="0"/>
              <a:t/>
            </a:r>
            <a:br>
              <a:rPr lang="fr-FR" dirty="0"/>
            </a:br>
            <a:endParaRPr lang="fr-FR" dirty="0"/>
          </a:p>
        </p:txBody>
      </p:sp>
      <p:sp>
        <p:nvSpPr>
          <p:cNvPr id="5" name="Espace réservé du contenu 4"/>
          <p:cNvSpPr>
            <a:spLocks noGrp="1"/>
          </p:cNvSpPr>
          <p:nvPr>
            <p:ph idx="1"/>
          </p:nvPr>
        </p:nvSpPr>
        <p:spPr/>
        <p:txBody>
          <a:bodyPr>
            <a:normAutofit fontScale="85000" lnSpcReduction="10000"/>
          </a:bodyPr>
          <a:lstStyle/>
          <a:p>
            <a:pPr marL="0" indent="0">
              <a:buNone/>
            </a:pPr>
            <a:r>
              <a:rPr lang="fr-FR" dirty="0"/>
              <a:t>Fond d’affiche noir :</a:t>
            </a:r>
          </a:p>
          <a:p>
            <a:pPr>
              <a:buFont typeface="Wingdings" panose="05000000000000000000" pitchFamily="2" charset="2"/>
              <a:buChar char="q"/>
            </a:pPr>
            <a:r>
              <a:rPr lang="fr-FR" dirty="0"/>
              <a:t>Déchiré par une raie de lumière verticale : reflet d’une arme, éclair, griffe d’animal.</a:t>
            </a:r>
          </a:p>
          <a:p>
            <a:pPr>
              <a:buFont typeface="Wingdings" panose="05000000000000000000" pitchFamily="2" charset="2"/>
              <a:buChar char="q"/>
            </a:pPr>
            <a:r>
              <a:rPr lang="fr-FR" dirty="0"/>
              <a:t>Ténèbres éclairées par des couleurs spectrales ou lunaires : bleu, rouge, vert, …</a:t>
            </a:r>
          </a:p>
          <a:p>
            <a:pPr>
              <a:buFont typeface="Wingdings" panose="05000000000000000000" pitchFamily="2" charset="2"/>
              <a:buChar char="q"/>
            </a:pPr>
            <a:r>
              <a:rPr lang="fr-FR" dirty="0"/>
              <a:t>Personnages simplement représentés par des visages ou des yeux :</a:t>
            </a:r>
          </a:p>
          <a:p>
            <a:pPr>
              <a:buFont typeface="Wingdings" panose="05000000000000000000" pitchFamily="2" charset="2"/>
              <a:buChar char="q"/>
            </a:pPr>
            <a:r>
              <a:rPr lang="fr-FR" dirty="0"/>
              <a:t>Regards brisés de terreur et d’effroi (lunettes cassées).</a:t>
            </a:r>
          </a:p>
          <a:p>
            <a:pPr>
              <a:buFont typeface="Wingdings" panose="05000000000000000000" pitchFamily="2" charset="2"/>
              <a:buChar char="q"/>
            </a:pPr>
            <a:r>
              <a:rPr lang="fr-FR" dirty="0"/>
              <a:t>Fascinés par une vision indescriptible.</a:t>
            </a:r>
          </a:p>
          <a:p>
            <a:pPr>
              <a:buFont typeface="Wingdings" panose="05000000000000000000" pitchFamily="2" charset="2"/>
              <a:buChar char="q"/>
            </a:pPr>
            <a:r>
              <a:rPr lang="fr-FR" dirty="0"/>
              <a:t>Représentation du thème de l’effraction et la déchirure </a:t>
            </a:r>
            <a:r>
              <a:rPr lang="fr-FR" dirty="0" smtClean="0"/>
              <a:t>:</a:t>
            </a:r>
            <a:r>
              <a:rPr lang="fr-FR" dirty="0" smtClean="0"/>
              <a:t>l’effraction dans la maison : vitre cassée, porte arrachée, hache.</a:t>
            </a:r>
          </a:p>
          <a:p>
            <a:pPr>
              <a:buFont typeface="Wingdings" panose="05000000000000000000" pitchFamily="2" charset="2"/>
              <a:buChar char="q"/>
            </a:pPr>
            <a:r>
              <a:rPr lang="fr-FR" dirty="0" smtClean="0"/>
              <a:t>Cicatrices</a:t>
            </a:r>
            <a:r>
              <a:rPr lang="fr-FR" dirty="0"/>
              <a:t>, traces de sang sur les visages.</a:t>
            </a:r>
          </a:p>
          <a:p>
            <a:pPr>
              <a:buFont typeface="Wingdings" panose="05000000000000000000" pitchFamily="2" charset="2"/>
              <a:buChar char="q"/>
            </a:pPr>
            <a:r>
              <a:rPr lang="fr-FR" dirty="0"/>
              <a:t>Objets contondants : couteaux, lames, griffes d’animaux géants, …</a:t>
            </a:r>
          </a:p>
          <a:p>
            <a:endParaRPr lang="fr-FR" dirty="0"/>
          </a:p>
        </p:txBody>
      </p:sp>
    </p:spTree>
    <p:extLst>
      <p:ext uri="{BB962C8B-B14F-4D97-AF65-F5344CB8AC3E}">
        <p14:creationId xmlns:p14="http://schemas.microsoft.com/office/powerpoint/2010/main" val="2433405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1000"/>
                                        <p:tgtEl>
                                          <p:spTgt spid="5">
                                            <p:txEl>
                                              <p:pRg st="1" end="1"/>
                                            </p:txEl>
                                          </p:spTgt>
                                        </p:tgtEl>
                                      </p:cBhvr>
                                    </p:animEffect>
                                    <p:anim calcmode="lin" valueType="num">
                                      <p:cBhvr>
                                        <p:cTn id="1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fade">
                                      <p:cBhvr>
                                        <p:cTn id="21" dur="1000"/>
                                        <p:tgtEl>
                                          <p:spTgt spid="5">
                                            <p:txEl>
                                              <p:pRg st="2" end="2"/>
                                            </p:txEl>
                                          </p:spTgt>
                                        </p:tgtEl>
                                      </p:cBhvr>
                                    </p:animEffect>
                                    <p:anim calcmode="lin" valueType="num">
                                      <p:cBhvr>
                                        <p:cTn id="22"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5">
                                            <p:txEl>
                                              <p:pRg st="3" end="3"/>
                                            </p:txEl>
                                          </p:spTgt>
                                        </p:tgtEl>
                                        <p:attrNameLst>
                                          <p:attrName>style.visibility</p:attrName>
                                        </p:attrNameLst>
                                      </p:cBhvr>
                                      <p:to>
                                        <p:strVal val="visible"/>
                                      </p:to>
                                    </p:set>
                                    <p:animEffect transition="in" filter="fade">
                                      <p:cBhvr>
                                        <p:cTn id="28" dur="1000"/>
                                        <p:tgtEl>
                                          <p:spTgt spid="5">
                                            <p:txEl>
                                              <p:pRg st="3" end="3"/>
                                            </p:txEl>
                                          </p:spTgt>
                                        </p:tgtEl>
                                      </p:cBhvr>
                                    </p:animEffect>
                                    <p:anim calcmode="lin" valueType="num">
                                      <p:cBhvr>
                                        <p:cTn id="29"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5">
                                            <p:txEl>
                                              <p:pRg st="4" end="4"/>
                                            </p:txEl>
                                          </p:spTgt>
                                        </p:tgtEl>
                                        <p:attrNameLst>
                                          <p:attrName>style.visibility</p:attrName>
                                        </p:attrNameLst>
                                      </p:cBhvr>
                                      <p:to>
                                        <p:strVal val="visible"/>
                                      </p:to>
                                    </p:set>
                                    <p:animEffect transition="in" filter="fade">
                                      <p:cBhvr>
                                        <p:cTn id="35" dur="1000"/>
                                        <p:tgtEl>
                                          <p:spTgt spid="5">
                                            <p:txEl>
                                              <p:pRg st="4" end="4"/>
                                            </p:txEl>
                                          </p:spTgt>
                                        </p:tgtEl>
                                      </p:cBhvr>
                                    </p:animEffect>
                                    <p:anim calcmode="lin" valueType="num">
                                      <p:cBhvr>
                                        <p:cTn id="36"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5">
                                            <p:txEl>
                                              <p:pRg st="5" end="5"/>
                                            </p:txEl>
                                          </p:spTgt>
                                        </p:tgtEl>
                                        <p:attrNameLst>
                                          <p:attrName>style.visibility</p:attrName>
                                        </p:attrNameLst>
                                      </p:cBhvr>
                                      <p:to>
                                        <p:strVal val="visible"/>
                                      </p:to>
                                    </p:set>
                                    <p:animEffect transition="in" filter="fade">
                                      <p:cBhvr>
                                        <p:cTn id="42" dur="1000"/>
                                        <p:tgtEl>
                                          <p:spTgt spid="5">
                                            <p:txEl>
                                              <p:pRg st="5" end="5"/>
                                            </p:txEl>
                                          </p:spTgt>
                                        </p:tgtEl>
                                      </p:cBhvr>
                                    </p:animEffect>
                                    <p:anim calcmode="lin" valueType="num">
                                      <p:cBhvr>
                                        <p:cTn id="43"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5">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5">
                                            <p:txEl>
                                              <p:pRg st="6" end="6"/>
                                            </p:txEl>
                                          </p:spTgt>
                                        </p:tgtEl>
                                        <p:attrNameLst>
                                          <p:attrName>style.visibility</p:attrName>
                                        </p:attrNameLst>
                                      </p:cBhvr>
                                      <p:to>
                                        <p:strVal val="visible"/>
                                      </p:to>
                                    </p:set>
                                    <p:animEffect transition="in" filter="fade">
                                      <p:cBhvr>
                                        <p:cTn id="49" dur="1000"/>
                                        <p:tgtEl>
                                          <p:spTgt spid="5">
                                            <p:txEl>
                                              <p:pRg st="6" end="6"/>
                                            </p:txEl>
                                          </p:spTgt>
                                        </p:tgtEl>
                                      </p:cBhvr>
                                    </p:animEffect>
                                    <p:anim calcmode="lin" valueType="num">
                                      <p:cBhvr>
                                        <p:cTn id="50"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5">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5">
                                            <p:txEl>
                                              <p:pRg st="7" end="7"/>
                                            </p:txEl>
                                          </p:spTgt>
                                        </p:tgtEl>
                                        <p:attrNameLst>
                                          <p:attrName>style.visibility</p:attrName>
                                        </p:attrNameLst>
                                      </p:cBhvr>
                                      <p:to>
                                        <p:strVal val="visible"/>
                                      </p:to>
                                    </p:set>
                                    <p:animEffect transition="in" filter="fade">
                                      <p:cBhvr>
                                        <p:cTn id="56" dur="1000"/>
                                        <p:tgtEl>
                                          <p:spTgt spid="5">
                                            <p:txEl>
                                              <p:pRg st="7" end="7"/>
                                            </p:txEl>
                                          </p:spTgt>
                                        </p:tgtEl>
                                      </p:cBhvr>
                                    </p:animEffect>
                                    <p:anim calcmode="lin" valueType="num">
                                      <p:cBhvr>
                                        <p:cTn id="57" dur="1000" fill="hold"/>
                                        <p:tgtEl>
                                          <p:spTgt spid="5">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5">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5">
                                            <p:txEl>
                                              <p:pRg st="8" end="8"/>
                                            </p:txEl>
                                          </p:spTgt>
                                        </p:tgtEl>
                                        <p:attrNameLst>
                                          <p:attrName>style.visibility</p:attrName>
                                        </p:attrNameLst>
                                      </p:cBhvr>
                                      <p:to>
                                        <p:strVal val="visible"/>
                                      </p:to>
                                    </p:set>
                                    <p:animEffect transition="in" filter="fade">
                                      <p:cBhvr>
                                        <p:cTn id="63" dur="1000"/>
                                        <p:tgtEl>
                                          <p:spTgt spid="5">
                                            <p:txEl>
                                              <p:pRg st="8" end="8"/>
                                            </p:txEl>
                                          </p:spTgt>
                                        </p:tgtEl>
                                      </p:cBhvr>
                                    </p:animEffect>
                                    <p:anim calcmode="lin" valueType="num">
                                      <p:cBhvr>
                                        <p:cTn id="64" dur="1000" fill="hold"/>
                                        <p:tgtEl>
                                          <p:spTgt spid="5">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5">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4"/>
                                        </p:tgtEl>
                                        <p:attrNameLst>
                                          <p:attrName>style.visibility</p:attrName>
                                        </p:attrNameLst>
                                      </p:cBhvr>
                                      <p:to>
                                        <p:strVal val="visible"/>
                                      </p:to>
                                    </p:set>
                                    <p:animEffect transition="in" filter="fade">
                                      <p:cBhvr>
                                        <p:cTn id="70" dur="1000"/>
                                        <p:tgtEl>
                                          <p:spTgt spid="4"/>
                                        </p:tgtEl>
                                      </p:cBhvr>
                                    </p:animEffect>
                                    <p:anim calcmode="lin" valueType="num">
                                      <p:cBhvr>
                                        <p:cTn id="71" dur="1000" fill="hold"/>
                                        <p:tgtEl>
                                          <p:spTgt spid="4"/>
                                        </p:tgtEl>
                                        <p:attrNameLst>
                                          <p:attrName>ppt_x</p:attrName>
                                        </p:attrNameLst>
                                      </p:cBhvr>
                                      <p:tavLst>
                                        <p:tav tm="0">
                                          <p:val>
                                            <p:strVal val="#ppt_x"/>
                                          </p:val>
                                        </p:tav>
                                        <p:tav tm="100000">
                                          <p:val>
                                            <p:strVal val="#ppt_x"/>
                                          </p:val>
                                        </p:tav>
                                      </p:tavLst>
                                    </p:anim>
                                    <p:anim calcmode="lin" valueType="num">
                                      <p:cBhvr>
                                        <p:cTn id="72"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t>POLICIER, FILM NOIR</a:t>
            </a:r>
            <a:endParaRPr lang="fr-FR" b="1" dirty="0"/>
          </a:p>
        </p:txBody>
      </p:sp>
      <p:sp>
        <p:nvSpPr>
          <p:cNvPr id="3" name="Espace réservé du contenu 2"/>
          <p:cNvSpPr>
            <a:spLocks noGrp="1"/>
          </p:cNvSpPr>
          <p:nvPr>
            <p:ph idx="1"/>
          </p:nvPr>
        </p:nvSpPr>
        <p:spPr/>
        <p:txBody>
          <a:bodyPr>
            <a:normAutofit fontScale="70000" lnSpcReduction="20000"/>
          </a:bodyPr>
          <a:lstStyle/>
          <a:p>
            <a:r>
              <a:rPr lang="fr-FR" dirty="0"/>
              <a:t>C'est un regard </a:t>
            </a:r>
          </a:p>
          <a:p>
            <a:pPr>
              <a:buFont typeface="Wingdings" panose="05000000000000000000" pitchFamily="2" charset="2"/>
              <a:buChar char="q"/>
            </a:pPr>
            <a:r>
              <a:rPr lang="fr-FR" dirty="0"/>
              <a:t>-    Qui observe attentivement, mais qui ne comprend pas ce qu'il voit.</a:t>
            </a:r>
          </a:p>
          <a:p>
            <a:pPr>
              <a:buFont typeface="Wingdings" panose="05000000000000000000" pitchFamily="2" charset="2"/>
              <a:buChar char="q"/>
            </a:pPr>
            <a:r>
              <a:rPr lang="fr-FR" dirty="0"/>
              <a:t>-    Qui fait un effort pour comprendre et qui est plein de volonté d'action.</a:t>
            </a:r>
          </a:p>
          <a:p>
            <a:pPr>
              <a:buFont typeface="Wingdings" panose="05000000000000000000" pitchFamily="2" charset="2"/>
              <a:buChar char="q"/>
            </a:pPr>
            <a:r>
              <a:rPr lang="fr-FR" dirty="0"/>
              <a:t>-    Qui apparaît passionné, avec une pointe de rage et de colère.</a:t>
            </a:r>
          </a:p>
          <a:p>
            <a:pPr marL="0" indent="0">
              <a:buNone/>
            </a:pPr>
            <a:r>
              <a:rPr lang="fr-FR" dirty="0"/>
              <a:t> </a:t>
            </a:r>
          </a:p>
          <a:p>
            <a:r>
              <a:rPr lang="fr-FR" dirty="0"/>
              <a:t>Le regard du héros policiers est en phase avec le type d'enjeu du film policier, à savoir l'énigme à résoudre. Il s'agit </a:t>
            </a:r>
            <a:r>
              <a:rPr lang="fr-FR" dirty="0">
                <a:solidFill>
                  <a:schemeClr val="accent2"/>
                </a:solidFill>
              </a:rPr>
              <a:t>d'un regard complexe qui correspond à l'ambiguïté de la situation</a:t>
            </a:r>
            <a:r>
              <a:rPr lang="fr-FR" dirty="0"/>
              <a:t>, Vs le regard de tension du héros de films d'action, qui exprime le fait que le héros se rassemble en lui-même en concentrant tonus et force de la volonté pour atteindre un but clair et précis. </a:t>
            </a:r>
            <a:r>
              <a:rPr lang="fr-FR" dirty="0">
                <a:solidFill>
                  <a:schemeClr val="accent2"/>
                </a:solidFill>
              </a:rPr>
              <a:t>Cela donne l'impression d'un héros problématique, qui est poussé à agir par une espèce de nécessité</a:t>
            </a:r>
          </a:p>
          <a:p>
            <a:pPr marL="0" indent="0">
              <a:buNone/>
            </a:pPr>
            <a:endParaRPr lang="fr-FR" dirty="0"/>
          </a:p>
          <a:p>
            <a:r>
              <a:rPr lang="fr-FR" dirty="0">
                <a:solidFill>
                  <a:schemeClr val="accent2"/>
                </a:solidFill>
              </a:rPr>
              <a:t>Dans le policier, il s’agit d’une action tendue dans laquelle le personnage n'est pas forcément un héros. Il est poussé à agir par la situation à la différence du personnage des films d'aventure / action, qui est un héros volontaire.</a:t>
            </a:r>
          </a:p>
          <a:p>
            <a:endParaRPr lang="fr-FR" dirty="0">
              <a:solidFill>
                <a:schemeClr val="accent2"/>
              </a:solidFill>
            </a:endParaRPr>
          </a:p>
        </p:txBody>
      </p:sp>
    </p:spTree>
    <p:extLst>
      <p:ext uri="{BB962C8B-B14F-4D97-AF65-F5344CB8AC3E}">
        <p14:creationId xmlns:p14="http://schemas.microsoft.com/office/powerpoint/2010/main" val="26400257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t>Fantastique, horreur, science fiction</a:t>
            </a:r>
            <a:r>
              <a:rPr lang="fr-FR" dirty="0" smtClean="0"/>
              <a:t/>
            </a:r>
            <a:br>
              <a:rPr lang="fr-FR" dirty="0" smtClean="0"/>
            </a:br>
            <a:endParaRPr lang="fr-FR" dirty="0"/>
          </a:p>
        </p:txBody>
      </p:sp>
      <p:sp>
        <p:nvSpPr>
          <p:cNvPr id="3" name="Espace réservé du contenu 2"/>
          <p:cNvSpPr>
            <a:spLocks noGrp="1"/>
          </p:cNvSpPr>
          <p:nvPr>
            <p:ph idx="1"/>
          </p:nvPr>
        </p:nvSpPr>
        <p:spPr/>
        <p:txBody>
          <a:bodyPr>
            <a:normAutofit fontScale="62500" lnSpcReduction="20000"/>
          </a:bodyPr>
          <a:lstStyle/>
          <a:p>
            <a:pPr marL="0" indent="0">
              <a:buNone/>
            </a:pPr>
            <a:r>
              <a:rPr lang="fr-FR" b="1" dirty="0"/>
              <a:t>Les couleurs sombres ou spectrales</a:t>
            </a:r>
            <a:endParaRPr lang="fr-FR" dirty="0"/>
          </a:p>
          <a:p>
            <a:r>
              <a:rPr lang="fr-FR" dirty="0">
                <a:solidFill>
                  <a:schemeClr val="accent1"/>
                </a:solidFill>
              </a:rPr>
              <a:t>Le code chromatique typique des films fantastiques horreur ou SF joue sur l'ombre et la lumière avec </a:t>
            </a:r>
            <a:r>
              <a:rPr lang="fr-FR" dirty="0"/>
              <a:t>:</a:t>
            </a:r>
          </a:p>
          <a:p>
            <a:pPr>
              <a:buFont typeface="Wingdings" panose="05000000000000000000" pitchFamily="2" charset="2"/>
              <a:buChar char="q"/>
            </a:pPr>
            <a:r>
              <a:rPr lang="fr-FR" dirty="0" smtClean="0"/>
              <a:t> </a:t>
            </a:r>
            <a:r>
              <a:rPr lang="fr-FR" dirty="0"/>
              <a:t>Un fond noir, qui évoque la nuit, la terreur nocturne, les cauchemars et les fantômes. (</a:t>
            </a:r>
            <a:r>
              <a:rPr lang="fr-FR" i="1" dirty="0" err="1"/>
              <a:t>Spawn</a:t>
            </a:r>
            <a:r>
              <a:rPr lang="fr-FR" i="1" dirty="0"/>
              <a:t> ; </a:t>
            </a:r>
            <a:r>
              <a:rPr lang="fr-FR" i="1" dirty="0" err="1"/>
              <a:t>Starship</a:t>
            </a:r>
            <a:r>
              <a:rPr lang="fr-FR" i="1" dirty="0"/>
              <a:t> </a:t>
            </a:r>
            <a:r>
              <a:rPr lang="fr-FR" i="1" dirty="0" err="1"/>
              <a:t>Troopers</a:t>
            </a:r>
            <a:r>
              <a:rPr lang="fr-FR" i="1" dirty="0"/>
              <a:t> ; </a:t>
            </a:r>
            <a:r>
              <a:rPr lang="fr-FR" i="1" dirty="0" err="1"/>
              <a:t>Scream</a:t>
            </a:r>
            <a:r>
              <a:rPr lang="fr-FR" i="1" dirty="0"/>
              <a:t> ; Souviens toi, l'été dernier 2 ; Le projet Blair </a:t>
            </a:r>
            <a:r>
              <a:rPr lang="fr-FR" i="1" dirty="0" err="1"/>
              <a:t>Witch</a:t>
            </a:r>
            <a:r>
              <a:rPr lang="fr-FR" i="1" dirty="0"/>
              <a:t> ; La neuvième porte ; La fiancée de </a:t>
            </a:r>
            <a:r>
              <a:rPr lang="fr-FR" i="1" dirty="0" err="1" smtClean="0"/>
              <a:t>Chucky</a:t>
            </a:r>
            <a:r>
              <a:rPr lang="fr-FR" i="1" dirty="0" smtClean="0"/>
              <a:t>)</a:t>
            </a:r>
          </a:p>
          <a:p>
            <a:pPr>
              <a:buFont typeface="Wingdings" panose="05000000000000000000" pitchFamily="2" charset="2"/>
              <a:buChar char="q"/>
            </a:pPr>
            <a:r>
              <a:rPr lang="fr-FR" dirty="0" smtClean="0"/>
              <a:t>Une </a:t>
            </a:r>
            <a:r>
              <a:rPr lang="fr-FR" dirty="0"/>
              <a:t>opposition entre un fond d'ombre noire et de ténèbres, et une illumination qui passe par des lumières spectrales rouges, bleues ou vertes.</a:t>
            </a:r>
          </a:p>
          <a:p>
            <a:pPr>
              <a:buFont typeface="Wingdings" panose="05000000000000000000" pitchFamily="2" charset="2"/>
              <a:buChar char="q"/>
            </a:pPr>
            <a:r>
              <a:rPr lang="fr-FR" dirty="0" smtClean="0"/>
              <a:t>Le </a:t>
            </a:r>
            <a:r>
              <a:rPr lang="fr-FR" dirty="0"/>
              <a:t>rouge évoque ici la lumière diabolique ou la couleur du sang, Vs celle du soleil qui se lève pour les films d'action. (</a:t>
            </a:r>
            <a:r>
              <a:rPr lang="fr-FR" i="1" dirty="0"/>
              <a:t>X-files ; Mission to Mars).</a:t>
            </a:r>
          </a:p>
          <a:p>
            <a:pPr>
              <a:buFont typeface="Wingdings" panose="05000000000000000000" pitchFamily="2" charset="2"/>
              <a:buChar char="q"/>
            </a:pPr>
            <a:r>
              <a:rPr lang="fr-FR" dirty="0" smtClean="0"/>
              <a:t>Les </a:t>
            </a:r>
            <a:r>
              <a:rPr lang="fr-FR" dirty="0"/>
              <a:t>lumières bleues ( </a:t>
            </a:r>
            <a:r>
              <a:rPr lang="fr-FR" dirty="0" err="1"/>
              <a:t>Starship</a:t>
            </a:r>
            <a:r>
              <a:rPr lang="fr-FR" dirty="0"/>
              <a:t> </a:t>
            </a:r>
            <a:r>
              <a:rPr lang="fr-FR" dirty="0" err="1"/>
              <a:t>Troopers</a:t>
            </a:r>
            <a:r>
              <a:rPr lang="fr-FR" dirty="0"/>
              <a:t> ; Souviens toi, l'été dernier 2, Halloween) ou vertes (</a:t>
            </a:r>
            <a:r>
              <a:rPr lang="fr-FR" i="1" dirty="0"/>
              <a:t>Le loup Garou de Paris ; Sphère ; </a:t>
            </a:r>
            <a:r>
              <a:rPr lang="fr-FR" i="1" dirty="0" err="1"/>
              <a:t>Spawn</a:t>
            </a:r>
            <a:r>
              <a:rPr lang="fr-FR" i="1" dirty="0"/>
              <a:t> ; </a:t>
            </a:r>
            <a:r>
              <a:rPr lang="fr-FR" i="1" dirty="0" err="1"/>
              <a:t>Godzilla</a:t>
            </a:r>
            <a:r>
              <a:rPr lang="fr-FR" dirty="0"/>
              <a:t>) évoquent des couleurs lunaires et spectrales, qui signifient le moment où on aperçoit la lueur de la lune au cœur de la nuit.</a:t>
            </a:r>
          </a:p>
          <a:p>
            <a:pPr>
              <a:buFont typeface="Wingdings" panose="05000000000000000000" pitchFamily="2" charset="2"/>
              <a:buChar char="q"/>
            </a:pPr>
            <a:r>
              <a:rPr lang="fr-FR" dirty="0" smtClean="0"/>
              <a:t> </a:t>
            </a:r>
            <a:r>
              <a:rPr lang="fr-FR" dirty="0"/>
              <a:t>Une raie de lumière verticale, comme un éclair, qui scinde l'affiche en deux (</a:t>
            </a:r>
            <a:r>
              <a:rPr lang="fr-FR" i="1" dirty="0"/>
              <a:t>Mission to Mars ; Halloween ; X-files ; </a:t>
            </a:r>
            <a:r>
              <a:rPr lang="fr-FR" i="1" dirty="0" err="1"/>
              <a:t>Scream</a:t>
            </a:r>
            <a:r>
              <a:rPr lang="fr-FR" i="1" dirty="0"/>
              <a:t> 3</a:t>
            </a:r>
            <a:r>
              <a:rPr lang="fr-FR" dirty="0"/>
              <a:t>). L'opposition de lumière ici évoque le passage de la nuit au jour, de l'angoisse des ténèbres à l'apaisement de la clarté du jour</a:t>
            </a:r>
            <a:r>
              <a:rPr lang="fr-FR" dirty="0" smtClean="0"/>
              <a:t>.</a:t>
            </a:r>
            <a:r>
              <a:rPr lang="fr-FR" dirty="0" smtClean="0"/>
              <a:t> Vs dans les films d'action où c'est plutôt l'horizon qui s'illumine, soit par le feu, soit par l'aurore.</a:t>
            </a:r>
          </a:p>
          <a:p>
            <a:endParaRPr lang="fr-FR" dirty="0"/>
          </a:p>
          <a:p>
            <a:endParaRPr lang="fr-FR" dirty="0"/>
          </a:p>
        </p:txBody>
      </p:sp>
    </p:spTree>
    <p:extLst>
      <p:ext uri="{BB962C8B-B14F-4D97-AF65-F5344CB8AC3E}">
        <p14:creationId xmlns:p14="http://schemas.microsoft.com/office/powerpoint/2010/main" val="1896164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t>Fantastique, horreur, science fiction</a:t>
            </a:r>
            <a:r>
              <a:rPr lang="fr-FR" dirty="0" smtClean="0"/>
              <a:t/>
            </a:r>
            <a:br>
              <a:rPr lang="fr-FR" dirty="0" smtClean="0"/>
            </a:br>
            <a:endParaRPr lang="fr-FR" dirty="0"/>
          </a:p>
        </p:txBody>
      </p:sp>
      <p:sp>
        <p:nvSpPr>
          <p:cNvPr id="3" name="Espace réservé du contenu 2"/>
          <p:cNvSpPr>
            <a:spLocks noGrp="1"/>
          </p:cNvSpPr>
          <p:nvPr>
            <p:ph idx="1"/>
          </p:nvPr>
        </p:nvSpPr>
        <p:spPr/>
        <p:txBody>
          <a:bodyPr>
            <a:normAutofit/>
          </a:bodyPr>
          <a:lstStyle/>
          <a:p>
            <a:r>
              <a:rPr lang="fr-FR" b="1" dirty="0"/>
              <a:t>Exemples particuliers :</a:t>
            </a:r>
            <a:endParaRPr lang="fr-FR" dirty="0"/>
          </a:p>
          <a:p>
            <a:pPr>
              <a:buFont typeface="Wingdings" panose="05000000000000000000" pitchFamily="2" charset="2"/>
              <a:buChar char="q"/>
            </a:pPr>
            <a:r>
              <a:rPr lang="fr-FR" sz="1800" dirty="0" smtClean="0"/>
              <a:t>Dans </a:t>
            </a:r>
            <a:r>
              <a:rPr lang="fr-FR" sz="1800" i="1" dirty="0"/>
              <a:t>Matrix</a:t>
            </a:r>
            <a:r>
              <a:rPr lang="fr-FR" sz="1800" dirty="0"/>
              <a:t>, la tonalité bleuâtre est proche du bleu spectral d'Halloween, mais évoque le bleu électronique de l'écran informatique, avec les lettres qui apparaissent luminescentes.</a:t>
            </a:r>
          </a:p>
          <a:p>
            <a:pPr marL="0" indent="0">
              <a:buNone/>
            </a:pPr>
            <a:endParaRPr lang="fr-FR" sz="1800" dirty="0"/>
          </a:p>
        </p:txBody>
      </p:sp>
      <p:sp>
        <p:nvSpPr>
          <p:cNvPr id="4" name="AutoShape 2" descr="Résultat de recherche d'images pour &quot;affiche matrix&quo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pic>
        <p:nvPicPr>
          <p:cNvPr id="5" name="Image 4"/>
          <p:cNvPicPr>
            <a:picLocks noChangeAspect="1"/>
          </p:cNvPicPr>
          <p:nvPr/>
        </p:nvPicPr>
        <p:blipFill>
          <a:blip r:embed="rId2"/>
          <a:stretch>
            <a:fillRect/>
          </a:stretch>
        </p:blipFill>
        <p:spPr>
          <a:xfrm>
            <a:off x="4914181" y="3140015"/>
            <a:ext cx="2306128" cy="2839348"/>
          </a:xfrm>
          <a:prstGeom prst="rect">
            <a:avLst/>
          </a:prstGeom>
        </p:spPr>
      </p:pic>
    </p:spTree>
    <p:extLst>
      <p:ext uri="{BB962C8B-B14F-4D97-AF65-F5344CB8AC3E}">
        <p14:creationId xmlns:p14="http://schemas.microsoft.com/office/powerpoint/2010/main" val="5451005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pPr>
              <a:buFont typeface="Wingdings" panose="05000000000000000000" pitchFamily="2" charset="2"/>
              <a:buChar char="q"/>
            </a:pPr>
            <a:r>
              <a:rPr lang="fr-FR" dirty="0" smtClean="0"/>
              <a:t>Dans </a:t>
            </a:r>
            <a:r>
              <a:rPr lang="fr-FR" i="1" dirty="0" err="1" smtClean="0"/>
              <a:t>Deep</a:t>
            </a:r>
            <a:r>
              <a:rPr lang="fr-FR" i="1" dirty="0" smtClean="0"/>
              <a:t> Impact</a:t>
            </a:r>
            <a:r>
              <a:rPr lang="fr-FR" dirty="0" smtClean="0"/>
              <a:t>, la lumière </a:t>
            </a:r>
            <a:r>
              <a:rPr lang="fr-FR" dirty="0" err="1" smtClean="0"/>
              <a:t>ambiguëe</a:t>
            </a:r>
            <a:r>
              <a:rPr lang="fr-FR" dirty="0" smtClean="0"/>
              <a:t> rapproche le l'affiche de celles typiques des films d'action.</a:t>
            </a:r>
          </a:p>
          <a:p>
            <a:pPr marL="0" indent="0">
              <a:buNone/>
            </a:pPr>
            <a:endParaRPr lang="fr-FR" dirty="0"/>
          </a:p>
        </p:txBody>
      </p:sp>
      <p:pic>
        <p:nvPicPr>
          <p:cNvPr id="4" name="Image 3"/>
          <p:cNvPicPr>
            <a:picLocks noChangeAspect="1"/>
          </p:cNvPicPr>
          <p:nvPr/>
        </p:nvPicPr>
        <p:blipFill>
          <a:blip r:embed="rId2"/>
          <a:stretch>
            <a:fillRect/>
          </a:stretch>
        </p:blipFill>
        <p:spPr>
          <a:xfrm>
            <a:off x="4744529" y="2983303"/>
            <a:ext cx="2107002" cy="3193660"/>
          </a:xfrm>
          <a:prstGeom prst="rect">
            <a:avLst/>
          </a:prstGeom>
        </p:spPr>
      </p:pic>
    </p:spTree>
    <p:extLst>
      <p:ext uri="{BB962C8B-B14F-4D97-AF65-F5344CB8AC3E}">
        <p14:creationId xmlns:p14="http://schemas.microsoft.com/office/powerpoint/2010/main" val="32092129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pPr>
              <a:buFont typeface="Wingdings" panose="05000000000000000000" pitchFamily="2" charset="2"/>
              <a:buChar char="q"/>
            </a:pPr>
            <a:r>
              <a:rPr lang="fr-FR" sz="1800" dirty="0" smtClean="0"/>
              <a:t>Dans </a:t>
            </a:r>
            <a:r>
              <a:rPr lang="fr-FR" sz="1800" i="1" dirty="0" smtClean="0"/>
              <a:t>Mission to Mars</a:t>
            </a:r>
            <a:r>
              <a:rPr lang="fr-FR" sz="1800" dirty="0" smtClean="0"/>
              <a:t>, la construction de l'affiche emprunte à la fois aux codes de la SF (raie de lumière comme un éclair, qui scinde l'affiche verticalement) et aux codes de l'action (contraste entre un sol noir et un ciel rouge incandescent, avec une ligne de démarcation sur laquelle on trouve les personnages dans la lumière).</a:t>
            </a:r>
          </a:p>
          <a:p>
            <a:endParaRPr lang="fr-FR" sz="1800" dirty="0" smtClean="0"/>
          </a:p>
          <a:p>
            <a:endParaRPr lang="fr-FR" dirty="0"/>
          </a:p>
        </p:txBody>
      </p:sp>
      <p:pic>
        <p:nvPicPr>
          <p:cNvPr id="4" name="Image 3"/>
          <p:cNvPicPr>
            <a:picLocks noChangeAspect="1"/>
          </p:cNvPicPr>
          <p:nvPr/>
        </p:nvPicPr>
        <p:blipFill>
          <a:blip r:embed="rId2"/>
          <a:stretch>
            <a:fillRect/>
          </a:stretch>
        </p:blipFill>
        <p:spPr>
          <a:xfrm>
            <a:off x="4313208" y="3027873"/>
            <a:ext cx="2151930" cy="3149090"/>
          </a:xfrm>
          <a:prstGeom prst="rect">
            <a:avLst/>
          </a:prstGeom>
        </p:spPr>
      </p:pic>
    </p:spTree>
    <p:extLst>
      <p:ext uri="{BB962C8B-B14F-4D97-AF65-F5344CB8AC3E}">
        <p14:creationId xmlns:p14="http://schemas.microsoft.com/office/powerpoint/2010/main" val="42062627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t>POLICIER, FILM NOIR </a:t>
            </a:r>
            <a:br>
              <a:rPr lang="fr-FR" b="1" dirty="0"/>
            </a:br>
            <a:endParaRPr lang="fr-FR" b="1" dirty="0"/>
          </a:p>
        </p:txBody>
      </p:sp>
      <p:sp>
        <p:nvSpPr>
          <p:cNvPr id="3" name="Espace réservé du contenu 2"/>
          <p:cNvSpPr>
            <a:spLocks noGrp="1"/>
          </p:cNvSpPr>
          <p:nvPr>
            <p:ph idx="1"/>
          </p:nvPr>
        </p:nvSpPr>
        <p:spPr/>
        <p:txBody>
          <a:bodyPr/>
          <a:lstStyle/>
          <a:p>
            <a:pPr marL="0" indent="0">
              <a:buNone/>
            </a:pPr>
            <a:endParaRPr lang="fr-FR" dirty="0" smtClean="0"/>
          </a:p>
          <a:p>
            <a:pPr marL="0" indent="0">
              <a:buNone/>
            </a:pPr>
            <a:endParaRPr lang="fr-FR" dirty="0"/>
          </a:p>
          <a:p>
            <a:pPr marL="0" indent="0">
              <a:buNone/>
            </a:pPr>
            <a:r>
              <a:rPr lang="fr-FR" dirty="0" smtClean="0"/>
              <a:t>Fond </a:t>
            </a:r>
            <a:r>
              <a:rPr lang="fr-FR" dirty="0"/>
              <a:t>d’affiche sombre, avec un jeu sur l’ombre, la lumière et le flou, qui crée une ambiance claire obscure : situation dans laquelle on ne distingue pas clairement le bien du mal.</a:t>
            </a:r>
          </a:p>
          <a:p>
            <a:endParaRPr lang="fr-FR" dirty="0"/>
          </a:p>
        </p:txBody>
      </p:sp>
    </p:spTree>
    <p:extLst>
      <p:ext uri="{BB962C8B-B14F-4D97-AF65-F5344CB8AC3E}">
        <p14:creationId xmlns:p14="http://schemas.microsoft.com/office/powerpoint/2010/main" val="19150636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t>POLICIER, FILM NOIR</a:t>
            </a:r>
            <a:endParaRPr lang="fr-FR" b="1" dirty="0"/>
          </a:p>
        </p:txBody>
      </p:sp>
      <p:sp>
        <p:nvSpPr>
          <p:cNvPr id="3" name="Espace réservé du contenu 2"/>
          <p:cNvSpPr>
            <a:spLocks noGrp="1"/>
          </p:cNvSpPr>
          <p:nvPr>
            <p:ph idx="1"/>
          </p:nvPr>
        </p:nvSpPr>
        <p:spPr/>
        <p:txBody>
          <a:bodyPr/>
          <a:lstStyle/>
          <a:p>
            <a:r>
              <a:rPr lang="fr-FR" dirty="0"/>
              <a:t>Personnage dans une position intermédiaire de trois quart :</a:t>
            </a:r>
          </a:p>
          <a:p>
            <a:pPr>
              <a:buFont typeface="Wingdings" panose="05000000000000000000" pitchFamily="2" charset="2"/>
              <a:buChar char="q"/>
            </a:pPr>
            <a:r>
              <a:rPr lang="fr-FR" dirty="0"/>
              <a:t>A mis corps ou assis.</a:t>
            </a:r>
          </a:p>
          <a:p>
            <a:pPr>
              <a:buFont typeface="Wingdings" panose="05000000000000000000" pitchFamily="2" charset="2"/>
              <a:buChar char="q"/>
            </a:pPr>
            <a:r>
              <a:rPr lang="fr-FR" dirty="0"/>
              <a:t>Présence d’une arme (pistolet, revolver) en main ou posée sur un meuble.</a:t>
            </a:r>
          </a:p>
          <a:p>
            <a:r>
              <a:rPr lang="fr-FR" dirty="0"/>
              <a:t>Regards perplexes et inquiets :</a:t>
            </a:r>
          </a:p>
          <a:p>
            <a:pPr>
              <a:buFont typeface="Wingdings" panose="05000000000000000000" pitchFamily="2" charset="2"/>
              <a:buChar char="q"/>
            </a:pPr>
            <a:r>
              <a:rPr lang="fr-FR" dirty="0"/>
              <a:t>Qui marquent l’incompréhension de la situation.</a:t>
            </a:r>
          </a:p>
          <a:p>
            <a:pPr>
              <a:buFont typeface="Wingdings" panose="05000000000000000000" pitchFamily="2" charset="2"/>
              <a:buChar char="q"/>
            </a:pPr>
            <a:r>
              <a:rPr lang="fr-FR" dirty="0"/>
              <a:t>Avec une direction énigmatique hors du champ.</a:t>
            </a:r>
          </a:p>
          <a:p>
            <a:endParaRPr lang="fr-FR" dirty="0"/>
          </a:p>
        </p:txBody>
      </p:sp>
    </p:spTree>
    <p:extLst>
      <p:ext uri="{BB962C8B-B14F-4D97-AF65-F5344CB8AC3E}">
        <p14:creationId xmlns:p14="http://schemas.microsoft.com/office/powerpoint/2010/main" val="2592786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POLICIER, FILM NOIR</a:t>
            </a:r>
            <a:endParaRPr lang="fr-FR" dirty="0"/>
          </a:p>
        </p:txBody>
      </p:sp>
      <p:sp>
        <p:nvSpPr>
          <p:cNvPr id="3" name="Espace réservé du contenu 2"/>
          <p:cNvSpPr>
            <a:spLocks noGrp="1"/>
          </p:cNvSpPr>
          <p:nvPr>
            <p:ph idx="1"/>
          </p:nvPr>
        </p:nvSpPr>
        <p:spPr/>
        <p:txBody>
          <a:bodyPr/>
          <a:lstStyle/>
          <a:p>
            <a:r>
              <a:rPr lang="fr-FR" dirty="0"/>
              <a:t>Le pistolet</a:t>
            </a:r>
          </a:p>
          <a:p>
            <a:pPr>
              <a:buFont typeface="Wingdings" panose="05000000000000000000" pitchFamily="2" charset="2"/>
              <a:buChar char="q"/>
            </a:pPr>
            <a:r>
              <a:rPr lang="fr-FR" dirty="0"/>
              <a:t>L'univers du film noir ou policier est signalé par le fait que le personnage principal est armé d'un pistolet. Ce type d'arme qualifie typiquement le genre policier.</a:t>
            </a:r>
          </a:p>
          <a:p>
            <a:pPr>
              <a:buFont typeface="Wingdings" panose="05000000000000000000" pitchFamily="2" charset="2"/>
              <a:buChar char="q"/>
            </a:pPr>
            <a:r>
              <a:rPr lang="fr-FR" dirty="0" smtClean="0"/>
              <a:t>Vs </a:t>
            </a:r>
            <a:r>
              <a:rPr lang="fr-FR" dirty="0"/>
              <a:t>une palette plus large d'armes pour les films d'action (aventure, guerre, western ), qui comprend des fusils, des épées, des glaives, des grenades, des engins de combat (avions), …</a:t>
            </a:r>
          </a:p>
          <a:p>
            <a:pPr>
              <a:buFont typeface="Wingdings" panose="05000000000000000000" pitchFamily="2" charset="2"/>
              <a:buChar char="q"/>
            </a:pPr>
            <a:r>
              <a:rPr lang="fr-FR" dirty="0" smtClean="0"/>
              <a:t>Vs </a:t>
            </a:r>
            <a:r>
              <a:rPr lang="fr-FR" dirty="0"/>
              <a:t>des armes blanches pour les films fantastiques, horreur et science-fiction.</a:t>
            </a:r>
          </a:p>
          <a:p>
            <a:endParaRPr lang="fr-FR" dirty="0"/>
          </a:p>
        </p:txBody>
      </p:sp>
    </p:spTree>
    <p:extLst>
      <p:ext uri="{BB962C8B-B14F-4D97-AF65-F5344CB8AC3E}">
        <p14:creationId xmlns:p14="http://schemas.microsoft.com/office/powerpoint/2010/main" val="16820892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t>POLICIER, FILM NOIR</a:t>
            </a:r>
            <a:endParaRPr lang="fr-FR" b="1" dirty="0"/>
          </a:p>
        </p:txBody>
      </p:sp>
      <p:sp>
        <p:nvSpPr>
          <p:cNvPr id="3" name="Espace réservé du contenu 2"/>
          <p:cNvSpPr>
            <a:spLocks noGrp="1"/>
          </p:cNvSpPr>
          <p:nvPr>
            <p:ph idx="1"/>
          </p:nvPr>
        </p:nvSpPr>
        <p:spPr/>
        <p:txBody>
          <a:bodyPr>
            <a:normAutofit fontScale="62500" lnSpcReduction="20000"/>
          </a:bodyPr>
          <a:lstStyle/>
          <a:p>
            <a:r>
              <a:rPr lang="fr-FR" dirty="0">
                <a:solidFill>
                  <a:schemeClr val="accent1"/>
                </a:solidFill>
              </a:rPr>
              <a:t>Un chromatisme clair-obscur</a:t>
            </a:r>
          </a:p>
          <a:p>
            <a:pPr marL="0" indent="0">
              <a:buNone/>
            </a:pPr>
            <a:r>
              <a:rPr lang="fr-FR" dirty="0"/>
              <a:t>Du point de vue du chromatisme, les affiches de films noirs ou policiers construisent un univers incertain et trouble, où  :</a:t>
            </a:r>
          </a:p>
          <a:p>
            <a:pPr>
              <a:buFont typeface="Wingdings" panose="05000000000000000000" pitchFamily="2" charset="2"/>
              <a:buChar char="q"/>
            </a:pPr>
            <a:r>
              <a:rPr lang="fr-FR" dirty="0" smtClean="0"/>
              <a:t> </a:t>
            </a:r>
            <a:r>
              <a:rPr lang="fr-FR" dirty="0"/>
              <a:t>Les couleurs sont sombres : noir, camaïeux de gris, marron, bleu mêlé de noir, … (</a:t>
            </a:r>
          </a:p>
          <a:p>
            <a:pPr>
              <a:buFont typeface="Wingdings" panose="05000000000000000000" pitchFamily="2" charset="2"/>
              <a:buChar char="q"/>
            </a:pPr>
            <a:r>
              <a:rPr lang="fr-FR" dirty="0" smtClean="0"/>
              <a:t> </a:t>
            </a:r>
            <a:r>
              <a:rPr lang="fr-FR" dirty="0"/>
              <a:t>Il n'y a pas de contraste clair entre l'ombre et la lumière, Vs les films d'action où il y a une séparation nette entre le sol sombre et le ciel lumineux. Les affiches de films policiers construisent un univers en clair-obscur, où les choses se distinguent mal les unes des autres, du point de vue de la couleur.</a:t>
            </a:r>
          </a:p>
          <a:p>
            <a:pPr>
              <a:buFont typeface="Wingdings" panose="05000000000000000000" pitchFamily="2" charset="2"/>
              <a:buChar char="q"/>
            </a:pPr>
            <a:r>
              <a:rPr lang="fr-FR" dirty="0" smtClean="0"/>
              <a:t>On </a:t>
            </a:r>
            <a:r>
              <a:rPr lang="fr-FR" dirty="0"/>
              <a:t>joue sur l'ambiguïté entre le flou et le net de l'image </a:t>
            </a:r>
            <a:r>
              <a:rPr lang="fr-FR" dirty="0" smtClean="0"/>
              <a:t>:</a:t>
            </a:r>
            <a:endParaRPr lang="fr-FR" dirty="0"/>
          </a:p>
          <a:p>
            <a:pPr>
              <a:buFont typeface="Wingdings" panose="05000000000000000000" pitchFamily="2" charset="2"/>
              <a:buChar char="q"/>
            </a:pPr>
            <a:r>
              <a:rPr lang="fr-FR" dirty="0" smtClean="0"/>
              <a:t> </a:t>
            </a:r>
            <a:r>
              <a:rPr lang="fr-FR" dirty="0"/>
              <a:t>On devine mal ce qu'il y a ou ce qu'il se passe à l'arrière plan, car l'image est trouble (</a:t>
            </a:r>
            <a:r>
              <a:rPr lang="fr-FR" i="1" dirty="0"/>
              <a:t>Thomas Crown ; </a:t>
            </a:r>
            <a:r>
              <a:rPr lang="fr-FR" i="1" dirty="0" err="1" smtClean="0"/>
              <a:t>Ronin</a:t>
            </a:r>
            <a:r>
              <a:rPr lang="fr-FR" dirty="0" smtClean="0"/>
              <a:t>)</a:t>
            </a:r>
          </a:p>
          <a:p>
            <a:pPr>
              <a:buFont typeface="Wingdings" panose="05000000000000000000" pitchFamily="2" charset="2"/>
              <a:buChar char="q"/>
            </a:pPr>
            <a:r>
              <a:rPr lang="fr-FR" dirty="0" smtClean="0"/>
              <a:t>Le </a:t>
            </a:r>
            <a:r>
              <a:rPr lang="fr-FR" dirty="0"/>
              <a:t>visage du héros est lui-même à demi plongé dans l'obscurité ou rendu flou (</a:t>
            </a:r>
            <a:r>
              <a:rPr lang="fr-FR" dirty="0" err="1"/>
              <a:t>Payback</a:t>
            </a:r>
            <a:r>
              <a:rPr lang="fr-FR" dirty="0"/>
              <a:t> ; Jugé coupable ; Le déshonneur d'Elisabeth Campbell ; Thomas Crown).</a:t>
            </a:r>
          </a:p>
          <a:p>
            <a:r>
              <a:rPr lang="fr-FR" dirty="0">
                <a:solidFill>
                  <a:schemeClr val="accent1"/>
                </a:solidFill>
              </a:rPr>
              <a:t>Posture et le regard du héros</a:t>
            </a:r>
          </a:p>
          <a:p>
            <a:pPr>
              <a:buFont typeface="Wingdings" panose="05000000000000000000" pitchFamily="2" charset="2"/>
              <a:buChar char="q"/>
            </a:pPr>
            <a:r>
              <a:rPr lang="fr-FR" dirty="0" smtClean="0"/>
              <a:t>Face </a:t>
            </a:r>
            <a:r>
              <a:rPr lang="fr-FR" dirty="0"/>
              <a:t>à une situation difficile et peu claire, le héros apparaît indécis, avec un regard complexe  qui exprime à la fois l'inquiétude, l'incompréhension, l'étonnement et l'attention. (Code Mercury ; Le cousin ; Le corrupteur ; Jugé coupable ; L'arme fatale ; Le déshonneur d'Elisabeth Campbell )</a:t>
            </a:r>
          </a:p>
          <a:p>
            <a:pPr marL="0" indent="0">
              <a:buNone/>
            </a:pPr>
            <a:endParaRPr lang="fr-FR" dirty="0"/>
          </a:p>
          <a:p>
            <a:endParaRPr lang="fr-FR" dirty="0"/>
          </a:p>
        </p:txBody>
      </p:sp>
    </p:spTree>
    <p:extLst>
      <p:ext uri="{BB962C8B-B14F-4D97-AF65-F5344CB8AC3E}">
        <p14:creationId xmlns:p14="http://schemas.microsoft.com/office/powerpoint/2010/main" val="2606171064"/>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TotalTime>
  <Words>969</Words>
  <Application>Microsoft Office PowerPoint</Application>
  <PresentationFormat>Grand écran</PresentationFormat>
  <Paragraphs>58</Paragraphs>
  <Slides>10</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10</vt:i4>
      </vt:variant>
    </vt:vector>
  </HeadingPairs>
  <TitlesOfParts>
    <vt:vector size="15" baseType="lpstr">
      <vt:lpstr>Arial</vt:lpstr>
      <vt:lpstr>Calibri</vt:lpstr>
      <vt:lpstr>Calibri Light</vt:lpstr>
      <vt:lpstr>Wingdings</vt:lpstr>
      <vt:lpstr>Thème Office</vt:lpstr>
      <vt:lpstr>Fantastique, horreur, science fiction </vt:lpstr>
      <vt:lpstr>Fantastique, horreur, science fiction </vt:lpstr>
      <vt:lpstr>Fantastique, horreur, science fiction </vt:lpstr>
      <vt:lpstr>Présentation PowerPoint</vt:lpstr>
      <vt:lpstr>Présentation PowerPoint</vt:lpstr>
      <vt:lpstr>POLICIER, FILM NOIR  </vt:lpstr>
      <vt:lpstr>POLICIER, FILM NOIR</vt:lpstr>
      <vt:lpstr>POLICIER, FILM NOIR</vt:lpstr>
      <vt:lpstr>POLICIER, FILM NOIR</vt:lpstr>
      <vt:lpstr>POLICIER, FILM NOIR</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Fantastique, horreur, science fiction </dc:title>
  <dc:creator>Anna Ricci</dc:creator>
  <cp:lastModifiedBy>Anna Ricci</cp:lastModifiedBy>
  <cp:revision>15</cp:revision>
  <dcterms:created xsi:type="dcterms:W3CDTF">2019-01-11T10:36:03Z</dcterms:created>
  <dcterms:modified xsi:type="dcterms:W3CDTF">2019-01-11T11:17:59Z</dcterms:modified>
</cp:coreProperties>
</file>