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75235af8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75235af8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75235af8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75235af8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75235af8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75235af8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75235af8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875235af8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75235af8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875235af8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75235af8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875235af8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75235af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75235af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75235af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75235af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75235af8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75235af8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75235af8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75235af8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75235af8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75235af8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75235af8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75235af8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75235af8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75235af8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75235af8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75235af8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アルゴリズム勉強会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セグメントツリー編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1051200" y="1546875"/>
            <a:ext cx="7041600" cy="687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max(9,7)=</a:t>
            </a:r>
            <a:r>
              <a:rPr b="1" lang="ja" sz="1800">
                <a:solidFill>
                  <a:schemeClr val="dk1"/>
                </a:solidFill>
              </a:rPr>
              <a:t>9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1064550" y="2426475"/>
            <a:ext cx="3410700" cy="687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max(5,9)=9</a:t>
            </a:r>
            <a:endParaRPr b="1" sz="1800"/>
          </a:p>
        </p:txBody>
      </p:sp>
      <p:sp>
        <p:nvSpPr>
          <p:cNvPr id="149" name="Google Shape;149;p22"/>
          <p:cNvSpPr txBox="1"/>
          <p:nvPr/>
        </p:nvSpPr>
        <p:spPr>
          <a:xfrm>
            <a:off x="739500" y="432625"/>
            <a:ext cx="7665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2"/>
                </a:solidFill>
              </a:rPr>
              <a:t>1を9に変更する場合</a:t>
            </a:r>
            <a:r>
              <a:rPr lang="ja" sz="2000">
                <a:solidFill>
                  <a:schemeClr val="dk2"/>
                </a:solidFill>
              </a:rPr>
              <a:t>(</a:t>
            </a:r>
            <a:r>
              <a:rPr b="1" lang="ja" sz="2000">
                <a:solidFill>
                  <a:schemeClr val="dk2"/>
                </a:solidFill>
              </a:rPr>
              <a:t>一点変更</a:t>
            </a:r>
            <a:r>
              <a:rPr lang="ja" sz="2000">
                <a:solidFill>
                  <a:schemeClr val="dk2"/>
                </a:solidFill>
              </a:rPr>
              <a:t>)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2"/>
                </a:solidFill>
              </a:rPr>
              <a:t>以下の</a:t>
            </a:r>
            <a:r>
              <a:rPr lang="ja" sz="2000">
                <a:solidFill>
                  <a:schemeClr val="dk2"/>
                </a:solidFill>
              </a:rPr>
              <a:t>黄色の</a:t>
            </a:r>
            <a:r>
              <a:rPr lang="ja" sz="2000">
                <a:solidFill>
                  <a:schemeClr val="dk2"/>
                </a:solidFill>
              </a:rPr>
              <a:t>部分を</a:t>
            </a:r>
            <a:r>
              <a:rPr lang="ja" sz="2000">
                <a:solidFill>
                  <a:schemeClr val="dk2"/>
                </a:solidFill>
              </a:rPr>
              <a:t>更新すれば良い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4682100" y="2426475"/>
            <a:ext cx="3410700" cy="687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max(7,4)=7</a:t>
            </a:r>
            <a:endParaRPr b="1" sz="1800"/>
          </a:p>
        </p:txBody>
      </p:sp>
      <p:sp>
        <p:nvSpPr>
          <p:cNvPr id="151" name="Google Shape;151;p22"/>
          <p:cNvSpPr/>
          <p:nvPr/>
        </p:nvSpPr>
        <p:spPr>
          <a:xfrm>
            <a:off x="1064550" y="3306075"/>
            <a:ext cx="16146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max(5,3)=5</a:t>
            </a:r>
            <a:endParaRPr b="1" sz="1800"/>
          </a:p>
        </p:txBody>
      </p:sp>
      <p:sp>
        <p:nvSpPr>
          <p:cNvPr id="152" name="Google Shape;152;p22"/>
          <p:cNvSpPr/>
          <p:nvPr/>
        </p:nvSpPr>
        <p:spPr>
          <a:xfrm>
            <a:off x="2860650" y="3306075"/>
            <a:ext cx="1614600" cy="6879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max(8,9)=9</a:t>
            </a:r>
            <a:endParaRPr b="1" sz="1800"/>
          </a:p>
        </p:txBody>
      </p:sp>
      <p:sp>
        <p:nvSpPr>
          <p:cNvPr id="153" name="Google Shape;153;p22"/>
          <p:cNvSpPr/>
          <p:nvPr/>
        </p:nvSpPr>
        <p:spPr>
          <a:xfrm>
            <a:off x="4682100" y="3306075"/>
            <a:ext cx="16146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max(6,7)=7</a:t>
            </a:r>
            <a:endParaRPr b="1" sz="1800"/>
          </a:p>
        </p:txBody>
      </p:sp>
      <p:sp>
        <p:nvSpPr>
          <p:cNvPr id="154" name="Google Shape;154;p22"/>
          <p:cNvSpPr/>
          <p:nvPr/>
        </p:nvSpPr>
        <p:spPr>
          <a:xfrm>
            <a:off x="6503550" y="3306075"/>
            <a:ext cx="16146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max(4,2)=4</a:t>
            </a:r>
            <a:endParaRPr b="1" sz="1800"/>
          </a:p>
        </p:txBody>
      </p:sp>
      <p:sp>
        <p:nvSpPr>
          <p:cNvPr id="155" name="Google Shape;155;p22"/>
          <p:cNvSpPr/>
          <p:nvPr/>
        </p:nvSpPr>
        <p:spPr>
          <a:xfrm>
            <a:off x="106455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5</a:t>
            </a:r>
            <a:endParaRPr b="1" sz="1800"/>
          </a:p>
        </p:txBody>
      </p:sp>
      <p:sp>
        <p:nvSpPr>
          <p:cNvPr id="156" name="Google Shape;156;p22"/>
          <p:cNvSpPr/>
          <p:nvPr/>
        </p:nvSpPr>
        <p:spPr>
          <a:xfrm>
            <a:off x="193545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3</a:t>
            </a:r>
            <a:endParaRPr b="1" sz="1800"/>
          </a:p>
        </p:txBody>
      </p:sp>
      <p:sp>
        <p:nvSpPr>
          <p:cNvPr id="157" name="Google Shape;157;p22"/>
          <p:cNvSpPr/>
          <p:nvPr/>
        </p:nvSpPr>
        <p:spPr>
          <a:xfrm>
            <a:off x="286065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8</a:t>
            </a:r>
            <a:endParaRPr b="1" sz="1800"/>
          </a:p>
        </p:txBody>
      </p:sp>
      <p:sp>
        <p:nvSpPr>
          <p:cNvPr id="158" name="Google Shape;158;p22"/>
          <p:cNvSpPr/>
          <p:nvPr/>
        </p:nvSpPr>
        <p:spPr>
          <a:xfrm>
            <a:off x="373155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rgbClr val="FF0000"/>
                </a:solidFill>
              </a:rPr>
              <a:t>9</a:t>
            </a:r>
            <a:endParaRPr b="1" sz="1800">
              <a:solidFill>
                <a:srgbClr val="FF0000"/>
              </a:solidFill>
              <a:highlight>
                <a:schemeClr val="accent1"/>
              </a:highlight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4642275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6</a:t>
            </a:r>
            <a:endParaRPr b="1" sz="1800"/>
          </a:p>
        </p:txBody>
      </p:sp>
      <p:sp>
        <p:nvSpPr>
          <p:cNvPr id="160" name="Google Shape;160;p22"/>
          <p:cNvSpPr/>
          <p:nvPr/>
        </p:nvSpPr>
        <p:spPr>
          <a:xfrm>
            <a:off x="555300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7</a:t>
            </a:r>
            <a:endParaRPr b="1" sz="1800"/>
          </a:p>
        </p:txBody>
      </p:sp>
      <p:sp>
        <p:nvSpPr>
          <p:cNvPr id="161" name="Google Shape;161;p22"/>
          <p:cNvSpPr/>
          <p:nvPr/>
        </p:nvSpPr>
        <p:spPr>
          <a:xfrm>
            <a:off x="650355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4</a:t>
            </a:r>
            <a:endParaRPr b="1" sz="1800"/>
          </a:p>
        </p:txBody>
      </p:sp>
      <p:sp>
        <p:nvSpPr>
          <p:cNvPr id="162" name="Google Shape;162;p22"/>
          <p:cNvSpPr/>
          <p:nvPr/>
        </p:nvSpPr>
        <p:spPr>
          <a:xfrm>
            <a:off x="737445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2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>
            <a:off x="1051200" y="1546875"/>
            <a:ext cx="70416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max(8,7)=</a:t>
            </a:r>
            <a:r>
              <a:rPr b="1" lang="ja" sz="1800">
                <a:solidFill>
                  <a:schemeClr val="dk1"/>
                </a:solidFill>
              </a:rPr>
              <a:t>8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1064550" y="2426475"/>
            <a:ext cx="3410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max(5,8)=8</a:t>
            </a:r>
            <a:endParaRPr b="1" sz="1800"/>
          </a:p>
        </p:txBody>
      </p:sp>
      <p:sp>
        <p:nvSpPr>
          <p:cNvPr id="169" name="Google Shape;169;p23"/>
          <p:cNvSpPr txBox="1"/>
          <p:nvPr/>
        </p:nvSpPr>
        <p:spPr>
          <a:xfrm>
            <a:off x="739500" y="98275"/>
            <a:ext cx="7665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前２つのスライドから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2"/>
                </a:solidFill>
              </a:rPr>
              <a:t>愚直な実装：1クエリごとに一点更新O(1) 区間取得O(N)</a:t>
            </a:r>
            <a:br>
              <a:rPr b="1" lang="ja" sz="1800">
                <a:solidFill>
                  <a:schemeClr val="dk2"/>
                </a:solidFill>
              </a:rPr>
            </a:br>
            <a:r>
              <a:rPr b="1" lang="ja" sz="1800">
                <a:solidFill>
                  <a:schemeClr val="dk2"/>
                </a:solidFill>
              </a:rPr>
              <a:t>セグ木実装：1クエリごとに一点更新O(logN) 区間取得O(logN)</a:t>
            </a:r>
            <a:br>
              <a:rPr b="1" lang="ja" sz="1800">
                <a:solidFill>
                  <a:schemeClr val="dk2"/>
                </a:solidFill>
              </a:rPr>
            </a:br>
            <a:r>
              <a:rPr lang="ja" sz="1800">
                <a:solidFill>
                  <a:schemeClr val="dk2"/>
                </a:solidFill>
              </a:rPr>
              <a:t>であることが分かる</a:t>
            </a:r>
            <a:r>
              <a:rPr lang="ja" sz="2000">
                <a:solidFill>
                  <a:schemeClr val="dk2"/>
                </a:solidFill>
              </a:rPr>
              <a:t> 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4682100" y="2426475"/>
            <a:ext cx="3410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max(7,4)=7</a:t>
            </a:r>
            <a:endParaRPr b="1" sz="1800"/>
          </a:p>
        </p:txBody>
      </p:sp>
      <p:sp>
        <p:nvSpPr>
          <p:cNvPr id="171" name="Google Shape;171;p23"/>
          <p:cNvSpPr/>
          <p:nvPr/>
        </p:nvSpPr>
        <p:spPr>
          <a:xfrm>
            <a:off x="1064550" y="3306075"/>
            <a:ext cx="16146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max(5,3)=5</a:t>
            </a:r>
            <a:endParaRPr b="1" sz="1800"/>
          </a:p>
        </p:txBody>
      </p:sp>
      <p:sp>
        <p:nvSpPr>
          <p:cNvPr id="172" name="Google Shape;172;p23"/>
          <p:cNvSpPr/>
          <p:nvPr/>
        </p:nvSpPr>
        <p:spPr>
          <a:xfrm>
            <a:off x="2860650" y="3306075"/>
            <a:ext cx="16146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max(8,1)=8</a:t>
            </a:r>
            <a:endParaRPr b="1" sz="1800"/>
          </a:p>
        </p:txBody>
      </p:sp>
      <p:sp>
        <p:nvSpPr>
          <p:cNvPr id="173" name="Google Shape;173;p23"/>
          <p:cNvSpPr/>
          <p:nvPr/>
        </p:nvSpPr>
        <p:spPr>
          <a:xfrm>
            <a:off x="4682100" y="3306075"/>
            <a:ext cx="16146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max(6,7)=7</a:t>
            </a:r>
            <a:endParaRPr b="1" sz="1800"/>
          </a:p>
        </p:txBody>
      </p:sp>
      <p:sp>
        <p:nvSpPr>
          <p:cNvPr id="174" name="Google Shape;174;p23"/>
          <p:cNvSpPr/>
          <p:nvPr/>
        </p:nvSpPr>
        <p:spPr>
          <a:xfrm>
            <a:off x="6503550" y="3306075"/>
            <a:ext cx="16146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max(4,2)=4</a:t>
            </a:r>
            <a:endParaRPr b="1" sz="1800"/>
          </a:p>
        </p:txBody>
      </p:sp>
      <p:sp>
        <p:nvSpPr>
          <p:cNvPr id="175" name="Google Shape;175;p23"/>
          <p:cNvSpPr/>
          <p:nvPr/>
        </p:nvSpPr>
        <p:spPr>
          <a:xfrm>
            <a:off x="106455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5</a:t>
            </a:r>
            <a:endParaRPr b="1" sz="1800"/>
          </a:p>
        </p:txBody>
      </p:sp>
      <p:sp>
        <p:nvSpPr>
          <p:cNvPr id="176" name="Google Shape;176;p23"/>
          <p:cNvSpPr/>
          <p:nvPr/>
        </p:nvSpPr>
        <p:spPr>
          <a:xfrm>
            <a:off x="193545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3</a:t>
            </a:r>
            <a:endParaRPr b="1" sz="1800"/>
          </a:p>
        </p:txBody>
      </p:sp>
      <p:sp>
        <p:nvSpPr>
          <p:cNvPr id="177" name="Google Shape;177;p23"/>
          <p:cNvSpPr/>
          <p:nvPr/>
        </p:nvSpPr>
        <p:spPr>
          <a:xfrm>
            <a:off x="286065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8</a:t>
            </a:r>
            <a:endParaRPr b="1" sz="1800"/>
          </a:p>
        </p:txBody>
      </p:sp>
      <p:sp>
        <p:nvSpPr>
          <p:cNvPr id="178" name="Google Shape;178;p23"/>
          <p:cNvSpPr/>
          <p:nvPr/>
        </p:nvSpPr>
        <p:spPr>
          <a:xfrm>
            <a:off x="373155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１</a:t>
            </a:r>
            <a:endParaRPr b="1" sz="1800"/>
          </a:p>
        </p:txBody>
      </p:sp>
      <p:sp>
        <p:nvSpPr>
          <p:cNvPr id="179" name="Google Shape;179;p23"/>
          <p:cNvSpPr/>
          <p:nvPr/>
        </p:nvSpPr>
        <p:spPr>
          <a:xfrm>
            <a:off x="4642275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6</a:t>
            </a:r>
            <a:endParaRPr b="1" sz="1800"/>
          </a:p>
        </p:txBody>
      </p:sp>
      <p:sp>
        <p:nvSpPr>
          <p:cNvPr id="180" name="Google Shape;180;p23"/>
          <p:cNvSpPr/>
          <p:nvPr/>
        </p:nvSpPr>
        <p:spPr>
          <a:xfrm>
            <a:off x="555300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7</a:t>
            </a:r>
            <a:endParaRPr b="1" sz="1800"/>
          </a:p>
        </p:txBody>
      </p:sp>
      <p:sp>
        <p:nvSpPr>
          <p:cNvPr id="181" name="Google Shape;181;p23"/>
          <p:cNvSpPr/>
          <p:nvPr/>
        </p:nvSpPr>
        <p:spPr>
          <a:xfrm>
            <a:off x="650355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4</a:t>
            </a:r>
            <a:endParaRPr b="1" sz="1800"/>
          </a:p>
        </p:txBody>
      </p:sp>
      <p:sp>
        <p:nvSpPr>
          <p:cNvPr id="182" name="Google Shape;182;p23"/>
          <p:cNvSpPr/>
          <p:nvPr/>
        </p:nvSpPr>
        <p:spPr>
          <a:xfrm>
            <a:off x="737445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2</a:t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セグメントツリー：</a:t>
            </a:r>
            <a:r>
              <a:rPr lang="ja"/>
              <a:t>実装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11700" y="1152475"/>
            <a:ext cx="8520600" cy="46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実装の際は、セグメント木は2*Nのリストによって管理される。</a:t>
            </a:r>
            <a:br>
              <a:rPr lang="ja"/>
            </a:br>
            <a:r>
              <a:rPr lang="ja"/>
              <a:t>index = 0 は使用しない, 全要素の積はtree[1]に入っている。</a:t>
            </a:r>
            <a:br>
              <a:rPr lang="ja"/>
            </a:br>
            <a:r>
              <a:rPr lang="ja"/>
              <a:t>子は2*i と 2*i+1、親はi&gt;&gt;1で参照することができる。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葉部分に配列の値をセットし、関数を適用しながら木を構築。更新時は葉部分から上方向に更新する。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タスクに応じて(初期値と)関数と単位元を設定する必要がある</a:t>
            </a:r>
            <a:br>
              <a:rPr lang="ja"/>
            </a:br>
            <a:r>
              <a:rPr lang="ja"/>
              <a:t>※今回は最大値問題であったが、その他の演算でもセグ木は活用できる</a:t>
            </a:r>
            <a:br>
              <a:rPr lang="ja"/>
            </a:br>
            <a:r>
              <a:rPr lang="ja"/>
              <a:t>（詳しい話は「モノイド」あたりでググってください）</a:t>
            </a:r>
            <a:endParaRPr/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738" y="1152478"/>
            <a:ext cx="4310525" cy="8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セグメントツリー：</a:t>
            </a:r>
            <a:r>
              <a:rPr lang="ja"/>
              <a:t>提出・結果</a:t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愚直な実装：1クエリごとに一点更新O(1) 区間取得O(N)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セグ木実装：1クエリごとに</a:t>
            </a:r>
            <a:r>
              <a:rPr lang="ja"/>
              <a:t>一点更新O(logN) 区間取得O(logN)</a:t>
            </a:r>
            <a:br>
              <a:rPr lang="ja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全体の計算量はO(QN) → </a:t>
            </a:r>
            <a:r>
              <a:rPr lang="ja"/>
              <a:t>O(QlogN)</a:t>
            </a:r>
            <a:r>
              <a:rPr lang="ja"/>
              <a:t>に抑えられた！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無事、TLEの壁を乗り越えAC(Accept) 👊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1806"/>
            <a:ext cx="9144002" cy="138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 rotWithShape="1">
          <a:blip r:embed="rId4">
            <a:alphaModFix/>
          </a:blip>
          <a:srcRect b="0" l="0" r="0" t="9600"/>
          <a:stretch/>
        </p:blipFill>
        <p:spPr>
          <a:xfrm>
            <a:off x="6135800" y="3849450"/>
            <a:ext cx="2792000" cy="11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（補足）遅延</a:t>
            </a:r>
            <a:r>
              <a:rPr lang="ja"/>
              <a:t>セグメントツリー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セグメントツリーは一点更新と区間取得がO(logN)で可能。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当然の疑問：</a:t>
            </a:r>
            <a:r>
              <a:rPr b="1" lang="ja"/>
              <a:t>区間更新もO(logN)で出来ないのか？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→ 遅延セグメントツリーという構造を用いる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（遅延配列の導入が必要になる、複雑になるのでここでは割愛）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(参考)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https://smijake3.hatenablog.com/entry/2018/11/03/100133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セグメントツリーとは？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完全二分木で実装された、区間処理に適したデータ構造。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ja"/>
              <a:t>配列の一要素を更新 O(logN)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ja"/>
              <a:t>任意区間内の要素に関する特定の演算(総和、最大値、最小値等) O(logN)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一点（区間）更新と区間取得のクエリが大量に飛んでくるケースに向いている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61" y="923500"/>
            <a:ext cx="8405074" cy="27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突然ですが問題です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9600"/>
          <a:stretch/>
        </p:blipFill>
        <p:spPr>
          <a:xfrm>
            <a:off x="448025" y="3522875"/>
            <a:ext cx="3524250" cy="14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690300" y="4527900"/>
            <a:ext cx="545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A58 - RMQ (Range Maximum Queries)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https://atcoder.jp/contests/tessoku-book/tasks/tessoku_book_bf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899200" y="2210750"/>
            <a:ext cx="426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（</a:t>
            </a:r>
            <a:r>
              <a:rPr b="1" lang="ja" sz="1800">
                <a:solidFill>
                  <a:srgbClr val="FF0000"/>
                </a:solidFill>
              </a:rPr>
              <a:t>一点更新</a:t>
            </a:r>
            <a:r>
              <a:rPr lang="ja" sz="1800">
                <a:solidFill>
                  <a:schemeClr val="dk2"/>
                </a:solidFill>
              </a:rPr>
              <a:t>）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789225" y="2541963"/>
            <a:ext cx="426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（</a:t>
            </a:r>
            <a:r>
              <a:rPr b="1" lang="ja" sz="1800">
                <a:solidFill>
                  <a:srgbClr val="FF0000"/>
                </a:solidFill>
              </a:rPr>
              <a:t>区間取得</a:t>
            </a:r>
            <a:r>
              <a:rPr lang="ja" sz="1800">
                <a:solidFill>
                  <a:schemeClr val="dk2"/>
                </a:solidFill>
              </a:rPr>
              <a:t>）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78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（例）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156"/>
            <a:ext cx="9144000" cy="491918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353550" y="590325"/>
            <a:ext cx="57417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>
                <a:solidFill>
                  <a:schemeClr val="dk2"/>
                </a:solidFill>
              </a:rPr>
              <a:t>要素列長：8、クエリ数：4</a:t>
            </a:r>
            <a:br>
              <a:rPr lang="ja" sz="1700">
                <a:solidFill>
                  <a:schemeClr val="dk2"/>
                </a:solidFill>
              </a:rPr>
            </a:b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>
                <a:solidFill>
                  <a:schemeClr val="dk2"/>
                </a:solidFill>
              </a:rPr>
              <a:t>クエリ（先頭の要素が1なら更新、2なら取得）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-"/>
            </a:pPr>
            <a:r>
              <a:rPr b="1" lang="ja" sz="1700">
                <a:solidFill>
                  <a:schemeClr val="dk2"/>
                </a:solidFill>
              </a:rPr>
              <a:t>1</a:t>
            </a:r>
            <a:r>
              <a:rPr lang="ja" sz="1700">
                <a:solidFill>
                  <a:schemeClr val="dk2"/>
                </a:solidFill>
              </a:rPr>
              <a:t> 3 16 ： 3番目の要素を16に変更する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-"/>
            </a:pPr>
            <a:r>
              <a:rPr b="1" lang="ja" sz="1700">
                <a:solidFill>
                  <a:schemeClr val="dk2"/>
                </a:solidFill>
              </a:rPr>
              <a:t>2</a:t>
            </a:r>
            <a:r>
              <a:rPr lang="ja" sz="1700">
                <a:solidFill>
                  <a:schemeClr val="dk2"/>
                </a:solidFill>
              </a:rPr>
              <a:t> 4 7 ： 4-6番目の要素の最大値を出力する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愚直な実装例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僕</a:t>
            </a:r>
            <a:r>
              <a:rPr lang="ja"/>
              <a:t>「普通に一点更新して、普通に区間取得すればええやん」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↓自分がテキトーに作ったクソコード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700"/>
              <a:t>クエリ（先頭の要素が1なら更新、2なら取得）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-"/>
            </a:pPr>
            <a:r>
              <a:rPr b="1" lang="ja" sz="1700"/>
              <a:t>1</a:t>
            </a:r>
            <a:r>
              <a:rPr lang="ja" sz="1700"/>
              <a:t> 3 16 ： 3番目の要素を16に変更する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-"/>
            </a:pPr>
            <a:r>
              <a:rPr b="1" lang="ja" sz="1700"/>
              <a:t>2</a:t>
            </a:r>
            <a:r>
              <a:rPr lang="ja" sz="1700"/>
              <a:t> 4 7 ： 4-6番目の要素の最大値を出力する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450" y="2143128"/>
            <a:ext cx="6049100" cy="17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愚直な実装例：結果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ja"/>
              <a:t>TLE</a:t>
            </a:r>
            <a:r>
              <a:rPr b="1" lang="ja"/>
              <a:t>（Time Limit Exceeded）</a:t>
            </a:r>
            <a:br>
              <a:rPr lang="ja"/>
            </a:br>
            <a:r>
              <a:rPr lang="ja"/>
              <a:t>指定された実行時間以内にプログラムが終了しなかった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6125"/>
            <a:ext cx="8583550" cy="15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愚直な実装例：</a:t>
            </a:r>
            <a:r>
              <a:rPr lang="ja"/>
              <a:t>原因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愚直な実装：1クエリごとに一点更新O(1)、区間取得O(N)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このプログラムの区間取得にかかる計算量は</a:t>
            </a:r>
            <a:r>
              <a:rPr b="1" lang="ja"/>
              <a:t>O(QN)</a:t>
            </a:r>
            <a:r>
              <a:rPr lang="ja"/>
              <a:t>となる。</a:t>
            </a:r>
            <a:br>
              <a:rPr lang="ja"/>
            </a:br>
            <a:r>
              <a:rPr lang="ja"/>
              <a:t>制約として 0 &lt;= N,Q &lt;= 10^5が与えられているため、最大10^10もの計算が必要</a:t>
            </a:r>
            <a:br>
              <a:rPr lang="ja"/>
            </a:br>
            <a:r>
              <a:rPr lang="ja"/>
              <a:t>1秒間に処理できる計算は10^7 ～ 10^8であるので、計算が間に合わないのも当然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675" y="1703266"/>
            <a:ext cx="6049100" cy="17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311700" y="2278388"/>
            <a:ext cx="574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forループでO(Q) →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11700" y="29785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max関数</a:t>
            </a:r>
            <a:r>
              <a:rPr lang="ja" sz="1800">
                <a:solidFill>
                  <a:schemeClr val="dk2"/>
                </a:solidFill>
              </a:rPr>
              <a:t>でO(N) →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なら、どうするか？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→ </a:t>
            </a:r>
            <a:r>
              <a:rPr lang="ja"/>
              <a:t>セグメントツリーを使う</a:t>
            </a:r>
            <a:br>
              <a:rPr lang="ja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/>
              <a:t>セグメントツリー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完全二分木で実装された、区間処理に適したデータ構造。具体的には以下の通り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ja"/>
              <a:t>配列の一要素を更新 O(logN)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ja"/>
              <a:t>任意区間内の要素に関する特定の演算(総和、最大値、最小値等) O(logN)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そのため、複数の更新・演算クエリをこなす場合に向いている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セグメントツリー：仕組み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1051200" y="1546875"/>
            <a:ext cx="70416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max(8,7)=</a:t>
            </a:r>
            <a:r>
              <a:rPr b="1" lang="ja" sz="1800">
                <a:solidFill>
                  <a:schemeClr val="dk1"/>
                </a:solidFill>
              </a:rPr>
              <a:t>8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1064550" y="2426475"/>
            <a:ext cx="3410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max(5,8)=8</a:t>
            </a:r>
            <a:endParaRPr b="1" sz="1800"/>
          </a:p>
        </p:txBody>
      </p:sp>
      <p:sp>
        <p:nvSpPr>
          <p:cNvPr id="109" name="Google Shape;109;p20"/>
          <p:cNvSpPr txBox="1"/>
          <p:nvPr/>
        </p:nvSpPr>
        <p:spPr>
          <a:xfrm>
            <a:off x="739500" y="1017725"/>
            <a:ext cx="766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2"/>
                </a:solidFill>
              </a:rPr>
              <a:t>[5, 3, 8, 1, 6, 7, 4, 2]について以下の木構造を考える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4682100" y="2426475"/>
            <a:ext cx="3410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max(7,4)=7</a:t>
            </a:r>
            <a:endParaRPr b="1" sz="1800"/>
          </a:p>
        </p:txBody>
      </p:sp>
      <p:sp>
        <p:nvSpPr>
          <p:cNvPr id="111" name="Google Shape;111;p20"/>
          <p:cNvSpPr/>
          <p:nvPr/>
        </p:nvSpPr>
        <p:spPr>
          <a:xfrm>
            <a:off x="1064550" y="3306075"/>
            <a:ext cx="16146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max(5,3)=5</a:t>
            </a:r>
            <a:endParaRPr b="1" sz="1800"/>
          </a:p>
        </p:txBody>
      </p:sp>
      <p:sp>
        <p:nvSpPr>
          <p:cNvPr id="112" name="Google Shape;112;p20"/>
          <p:cNvSpPr/>
          <p:nvPr/>
        </p:nvSpPr>
        <p:spPr>
          <a:xfrm>
            <a:off x="2860650" y="3306075"/>
            <a:ext cx="16146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max(8,1)=8</a:t>
            </a:r>
            <a:endParaRPr b="1" sz="1800"/>
          </a:p>
        </p:txBody>
      </p:sp>
      <p:sp>
        <p:nvSpPr>
          <p:cNvPr id="113" name="Google Shape;113;p20"/>
          <p:cNvSpPr/>
          <p:nvPr/>
        </p:nvSpPr>
        <p:spPr>
          <a:xfrm>
            <a:off x="4682100" y="3306075"/>
            <a:ext cx="16146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max(6,7)=7</a:t>
            </a:r>
            <a:endParaRPr b="1" sz="1800"/>
          </a:p>
        </p:txBody>
      </p:sp>
      <p:sp>
        <p:nvSpPr>
          <p:cNvPr id="114" name="Google Shape;114;p20"/>
          <p:cNvSpPr/>
          <p:nvPr/>
        </p:nvSpPr>
        <p:spPr>
          <a:xfrm>
            <a:off x="6503550" y="3306075"/>
            <a:ext cx="16146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max(4,2)=4</a:t>
            </a:r>
            <a:endParaRPr b="1" sz="1800"/>
          </a:p>
        </p:txBody>
      </p:sp>
      <p:sp>
        <p:nvSpPr>
          <p:cNvPr id="115" name="Google Shape;115;p20"/>
          <p:cNvSpPr/>
          <p:nvPr/>
        </p:nvSpPr>
        <p:spPr>
          <a:xfrm>
            <a:off x="106455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5</a:t>
            </a:r>
            <a:endParaRPr b="1" sz="1800"/>
          </a:p>
        </p:txBody>
      </p:sp>
      <p:sp>
        <p:nvSpPr>
          <p:cNvPr id="116" name="Google Shape;116;p20"/>
          <p:cNvSpPr/>
          <p:nvPr/>
        </p:nvSpPr>
        <p:spPr>
          <a:xfrm>
            <a:off x="193545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3</a:t>
            </a:r>
            <a:endParaRPr b="1" sz="1800"/>
          </a:p>
        </p:txBody>
      </p:sp>
      <p:sp>
        <p:nvSpPr>
          <p:cNvPr id="117" name="Google Shape;117;p20"/>
          <p:cNvSpPr/>
          <p:nvPr/>
        </p:nvSpPr>
        <p:spPr>
          <a:xfrm>
            <a:off x="286065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8</a:t>
            </a:r>
            <a:endParaRPr b="1" sz="1800"/>
          </a:p>
        </p:txBody>
      </p:sp>
      <p:sp>
        <p:nvSpPr>
          <p:cNvPr id="118" name="Google Shape;118;p20"/>
          <p:cNvSpPr/>
          <p:nvPr/>
        </p:nvSpPr>
        <p:spPr>
          <a:xfrm>
            <a:off x="373155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１</a:t>
            </a:r>
            <a:endParaRPr b="1" sz="1800"/>
          </a:p>
        </p:txBody>
      </p:sp>
      <p:sp>
        <p:nvSpPr>
          <p:cNvPr id="119" name="Google Shape;119;p20"/>
          <p:cNvSpPr/>
          <p:nvPr/>
        </p:nvSpPr>
        <p:spPr>
          <a:xfrm>
            <a:off x="4642275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6</a:t>
            </a:r>
            <a:endParaRPr b="1" sz="1800"/>
          </a:p>
        </p:txBody>
      </p:sp>
      <p:sp>
        <p:nvSpPr>
          <p:cNvPr id="120" name="Google Shape;120;p20"/>
          <p:cNvSpPr/>
          <p:nvPr/>
        </p:nvSpPr>
        <p:spPr>
          <a:xfrm>
            <a:off x="555300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7</a:t>
            </a:r>
            <a:endParaRPr b="1" sz="1800"/>
          </a:p>
        </p:txBody>
      </p:sp>
      <p:sp>
        <p:nvSpPr>
          <p:cNvPr id="121" name="Google Shape;121;p20"/>
          <p:cNvSpPr/>
          <p:nvPr/>
        </p:nvSpPr>
        <p:spPr>
          <a:xfrm>
            <a:off x="650355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4</a:t>
            </a:r>
            <a:endParaRPr b="1" sz="1800"/>
          </a:p>
        </p:txBody>
      </p:sp>
      <p:sp>
        <p:nvSpPr>
          <p:cNvPr id="122" name="Google Shape;122;p20"/>
          <p:cNvSpPr/>
          <p:nvPr/>
        </p:nvSpPr>
        <p:spPr>
          <a:xfrm>
            <a:off x="737445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2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1051200" y="1546875"/>
            <a:ext cx="70416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max(8,7)=</a:t>
            </a:r>
            <a:r>
              <a:rPr b="1" lang="ja" sz="1800">
                <a:solidFill>
                  <a:schemeClr val="dk1"/>
                </a:solidFill>
              </a:rPr>
              <a:t>8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1064550" y="2426475"/>
            <a:ext cx="3410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max(5,8)=8</a:t>
            </a:r>
            <a:endParaRPr b="1" sz="1800"/>
          </a:p>
        </p:txBody>
      </p:sp>
      <p:sp>
        <p:nvSpPr>
          <p:cNvPr id="129" name="Google Shape;129;p21"/>
          <p:cNvSpPr txBox="1"/>
          <p:nvPr/>
        </p:nvSpPr>
        <p:spPr>
          <a:xfrm>
            <a:off x="739500" y="432625"/>
            <a:ext cx="766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2"/>
                </a:solidFill>
              </a:rPr>
              <a:t>[1, 6, 7, 4, 2]で</a:t>
            </a:r>
            <a:r>
              <a:rPr lang="ja" sz="2000">
                <a:solidFill>
                  <a:schemeClr val="dk2"/>
                </a:solidFill>
              </a:rPr>
              <a:t>最大値をとることを考える場合(</a:t>
            </a:r>
            <a:r>
              <a:rPr b="1" lang="ja" sz="2000">
                <a:solidFill>
                  <a:schemeClr val="dk2"/>
                </a:solidFill>
              </a:rPr>
              <a:t>区間取得</a:t>
            </a:r>
            <a:r>
              <a:rPr lang="ja" sz="2000">
                <a:solidFill>
                  <a:schemeClr val="dk2"/>
                </a:solidFill>
              </a:rPr>
              <a:t>)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2"/>
                </a:solidFill>
              </a:rPr>
              <a:t>以下の水色部分のmaxを取るだけで良い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4682100" y="2426475"/>
            <a:ext cx="3410700" cy="687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max(7,4)=7</a:t>
            </a:r>
            <a:endParaRPr b="1" sz="1800"/>
          </a:p>
        </p:txBody>
      </p:sp>
      <p:sp>
        <p:nvSpPr>
          <p:cNvPr id="131" name="Google Shape;131;p21"/>
          <p:cNvSpPr/>
          <p:nvPr/>
        </p:nvSpPr>
        <p:spPr>
          <a:xfrm>
            <a:off x="1064550" y="3306075"/>
            <a:ext cx="16146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max(5,3)=5</a:t>
            </a:r>
            <a:endParaRPr b="1" sz="1800"/>
          </a:p>
        </p:txBody>
      </p:sp>
      <p:sp>
        <p:nvSpPr>
          <p:cNvPr id="132" name="Google Shape;132;p21"/>
          <p:cNvSpPr/>
          <p:nvPr/>
        </p:nvSpPr>
        <p:spPr>
          <a:xfrm>
            <a:off x="2860650" y="3306075"/>
            <a:ext cx="16146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max(8,1)=8</a:t>
            </a:r>
            <a:endParaRPr b="1" sz="1800"/>
          </a:p>
        </p:txBody>
      </p:sp>
      <p:sp>
        <p:nvSpPr>
          <p:cNvPr id="133" name="Google Shape;133;p21"/>
          <p:cNvSpPr/>
          <p:nvPr/>
        </p:nvSpPr>
        <p:spPr>
          <a:xfrm>
            <a:off x="4682100" y="3306075"/>
            <a:ext cx="16146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max(6,7)=7</a:t>
            </a:r>
            <a:endParaRPr b="1" sz="1800"/>
          </a:p>
        </p:txBody>
      </p:sp>
      <p:sp>
        <p:nvSpPr>
          <p:cNvPr id="134" name="Google Shape;134;p21"/>
          <p:cNvSpPr/>
          <p:nvPr/>
        </p:nvSpPr>
        <p:spPr>
          <a:xfrm>
            <a:off x="6503550" y="3306075"/>
            <a:ext cx="16146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max(4,2)=4</a:t>
            </a:r>
            <a:endParaRPr b="1" sz="1800"/>
          </a:p>
        </p:txBody>
      </p:sp>
      <p:sp>
        <p:nvSpPr>
          <p:cNvPr id="135" name="Google Shape;135;p21"/>
          <p:cNvSpPr/>
          <p:nvPr/>
        </p:nvSpPr>
        <p:spPr>
          <a:xfrm>
            <a:off x="106455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5</a:t>
            </a:r>
            <a:endParaRPr b="1" sz="1800"/>
          </a:p>
        </p:txBody>
      </p:sp>
      <p:sp>
        <p:nvSpPr>
          <p:cNvPr id="136" name="Google Shape;136;p21"/>
          <p:cNvSpPr/>
          <p:nvPr/>
        </p:nvSpPr>
        <p:spPr>
          <a:xfrm>
            <a:off x="193545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3</a:t>
            </a:r>
            <a:endParaRPr b="1" sz="1800"/>
          </a:p>
        </p:txBody>
      </p:sp>
      <p:sp>
        <p:nvSpPr>
          <p:cNvPr id="137" name="Google Shape;137;p21"/>
          <p:cNvSpPr/>
          <p:nvPr/>
        </p:nvSpPr>
        <p:spPr>
          <a:xfrm>
            <a:off x="286065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8</a:t>
            </a:r>
            <a:endParaRPr b="1" sz="1800"/>
          </a:p>
        </p:txBody>
      </p:sp>
      <p:sp>
        <p:nvSpPr>
          <p:cNvPr id="138" name="Google Shape;138;p21"/>
          <p:cNvSpPr/>
          <p:nvPr/>
        </p:nvSpPr>
        <p:spPr>
          <a:xfrm>
            <a:off x="373155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１</a:t>
            </a:r>
            <a:endParaRPr b="1" sz="1800">
              <a:highlight>
                <a:schemeClr val="accent1"/>
              </a:highlight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4642275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6</a:t>
            </a:r>
            <a:endParaRPr b="1" sz="1800"/>
          </a:p>
        </p:txBody>
      </p:sp>
      <p:sp>
        <p:nvSpPr>
          <p:cNvPr id="140" name="Google Shape;140;p21"/>
          <p:cNvSpPr/>
          <p:nvPr/>
        </p:nvSpPr>
        <p:spPr>
          <a:xfrm>
            <a:off x="555300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7</a:t>
            </a:r>
            <a:endParaRPr b="1" sz="1800"/>
          </a:p>
        </p:txBody>
      </p:sp>
      <p:sp>
        <p:nvSpPr>
          <p:cNvPr id="141" name="Google Shape;141;p21"/>
          <p:cNvSpPr/>
          <p:nvPr/>
        </p:nvSpPr>
        <p:spPr>
          <a:xfrm>
            <a:off x="650355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4</a:t>
            </a:r>
            <a:endParaRPr b="1" sz="1800"/>
          </a:p>
        </p:txBody>
      </p:sp>
      <p:sp>
        <p:nvSpPr>
          <p:cNvPr id="142" name="Google Shape;142;p21"/>
          <p:cNvSpPr/>
          <p:nvPr/>
        </p:nvSpPr>
        <p:spPr>
          <a:xfrm>
            <a:off x="7374450" y="4185675"/>
            <a:ext cx="743700" cy="6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2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