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3" d="100"/>
          <a:sy n="63" d="100"/>
        </p:scale>
        <p:origin x="-2408" y="-4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E51C-ABBC-46F7-B561-86F3B2DB8CCA}" type="datetimeFigureOut">
              <a:rPr lang="en-US" smtClean="0"/>
              <a:t>3/21/13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8FB9-D743-447C-9B12-B57A919B2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03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E51C-ABBC-46F7-B561-86F3B2DB8CCA}" type="datetimeFigureOut">
              <a:rPr lang="en-US" smtClean="0"/>
              <a:t>3/21/13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8FB9-D743-447C-9B12-B57A919B2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64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E51C-ABBC-46F7-B561-86F3B2DB8CCA}" type="datetimeFigureOut">
              <a:rPr lang="en-US" smtClean="0"/>
              <a:t>3/21/13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8FB9-D743-447C-9B12-B57A919B2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56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E51C-ABBC-46F7-B561-86F3B2DB8CCA}" type="datetimeFigureOut">
              <a:rPr lang="en-US" smtClean="0"/>
              <a:t>3/21/13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8FB9-D743-447C-9B12-B57A919B2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49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E51C-ABBC-46F7-B561-86F3B2DB8CCA}" type="datetimeFigureOut">
              <a:rPr lang="en-US" smtClean="0"/>
              <a:t>3/21/13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8FB9-D743-447C-9B12-B57A919B2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81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E51C-ABBC-46F7-B561-86F3B2DB8CCA}" type="datetimeFigureOut">
              <a:rPr lang="en-US" smtClean="0"/>
              <a:t>3/21/13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8FB9-D743-447C-9B12-B57A919B2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79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E51C-ABBC-46F7-B561-86F3B2DB8CCA}" type="datetimeFigureOut">
              <a:rPr lang="en-US" smtClean="0"/>
              <a:t>3/21/13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8FB9-D743-447C-9B12-B57A919B2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74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E51C-ABBC-46F7-B561-86F3B2DB8CCA}" type="datetimeFigureOut">
              <a:rPr lang="en-US" smtClean="0"/>
              <a:t>3/21/13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8FB9-D743-447C-9B12-B57A919B2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17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E51C-ABBC-46F7-B561-86F3B2DB8CCA}" type="datetimeFigureOut">
              <a:rPr lang="en-US" smtClean="0"/>
              <a:t>3/21/13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8FB9-D743-447C-9B12-B57A919B2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5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E51C-ABBC-46F7-B561-86F3B2DB8CCA}" type="datetimeFigureOut">
              <a:rPr lang="en-US" smtClean="0"/>
              <a:t>3/21/13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8FB9-D743-447C-9B12-B57A919B2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57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E51C-ABBC-46F7-B561-86F3B2DB8CCA}" type="datetimeFigureOut">
              <a:rPr lang="en-US" smtClean="0"/>
              <a:t>3/21/13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8FB9-D743-447C-9B12-B57A919B2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47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3E51C-ABBC-46F7-B561-86F3B2DB8CCA}" type="datetimeFigureOut">
              <a:rPr lang="en-US" smtClean="0"/>
              <a:t>3/21/13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48FB9-D743-447C-9B12-B57A919B2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1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roup 194"/>
          <p:cNvGrpSpPr/>
          <p:nvPr/>
        </p:nvGrpSpPr>
        <p:grpSpPr>
          <a:xfrm>
            <a:off x="-2971800" y="-210390"/>
            <a:ext cx="13411200" cy="9354390"/>
            <a:chOff x="-2971800" y="-210390"/>
            <a:chExt cx="13411200" cy="9354390"/>
          </a:xfrm>
        </p:grpSpPr>
        <p:grpSp>
          <p:nvGrpSpPr>
            <p:cNvPr id="12" name="Group 11"/>
            <p:cNvGrpSpPr/>
            <p:nvPr/>
          </p:nvGrpSpPr>
          <p:grpSpPr>
            <a:xfrm>
              <a:off x="3372315" y="-210390"/>
              <a:ext cx="1905000" cy="971645"/>
              <a:chOff x="533400" y="672865"/>
              <a:chExt cx="1905000" cy="1313165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33400" y="672865"/>
                <a:ext cx="1905000" cy="1313165"/>
              </a:xfrm>
              <a:prstGeom prst="rect">
                <a:avLst/>
              </a:prstGeom>
              <a:noFill/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33400" y="685800"/>
                <a:ext cx="1905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ServerFace</a:t>
                </a:r>
                <a:endParaRPr lang="en-US" sz="1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ctr"/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// Interface</a:t>
                </a:r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33400" y="1305774"/>
                <a:ext cx="1905000" cy="0"/>
              </a:xfrm>
              <a:prstGeom prst="line">
                <a:avLst/>
              </a:prstGeom>
              <a:ln w="2540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533400" y="1458174"/>
                <a:ext cx="1905000" cy="0"/>
              </a:xfrm>
              <a:prstGeom prst="line">
                <a:avLst/>
              </a:prstGeom>
              <a:ln w="2540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533400" y="1404103"/>
                <a:ext cx="1905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+ 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mash_number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int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+ dispose()</a:t>
                </a:r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7353300" y="1426916"/>
              <a:ext cx="1905000" cy="1071265"/>
              <a:chOff x="838200" y="2743200"/>
              <a:chExt cx="1905000" cy="1071265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838200" y="2743200"/>
                <a:ext cx="1905000" cy="1071265"/>
              </a:xfrm>
              <a:prstGeom prst="rect">
                <a:avLst/>
              </a:prstGeom>
              <a:noFill/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38200" y="2743200"/>
                <a:ext cx="1905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EvenLocalServer</a:t>
                </a:r>
                <a:endParaRPr lang="en-US" sz="1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ctr"/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// where op performed</a:t>
                </a:r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838200" y="3200400"/>
                <a:ext cx="1905000" cy="0"/>
              </a:xfrm>
              <a:prstGeom prst="line">
                <a:avLst/>
              </a:prstGeom>
              <a:ln w="2540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838200" y="3352800"/>
                <a:ext cx="1905000" cy="0"/>
              </a:xfrm>
              <a:prstGeom prst="line">
                <a:avLst/>
              </a:prstGeom>
              <a:ln w="2540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838200" y="3352800"/>
                <a:ext cx="1905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+ 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mash_number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int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+ dispose()</a:t>
                </a:r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8534400" y="3057939"/>
              <a:ext cx="1905000" cy="1209261"/>
              <a:chOff x="3048000" y="2747665"/>
              <a:chExt cx="1905000" cy="1209261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3048000" y="2747666"/>
                <a:ext cx="1905000" cy="1209260"/>
              </a:xfrm>
              <a:prstGeom prst="rect">
                <a:avLst/>
              </a:prstGeom>
              <a:noFill/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048000" y="2747665"/>
                <a:ext cx="1905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EvenServerProxy</a:t>
                </a:r>
                <a:endParaRPr lang="en-US" sz="1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ctr"/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3048000" y="3204865"/>
                <a:ext cx="1905000" cy="0"/>
              </a:xfrm>
              <a:prstGeom prst="line">
                <a:avLst/>
              </a:prstGeom>
              <a:ln w="2540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048000" y="3495260"/>
                <a:ext cx="1905000" cy="0"/>
              </a:xfrm>
              <a:prstGeom prst="line">
                <a:avLst/>
              </a:prstGeom>
              <a:ln w="2540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3048000" y="3495260"/>
                <a:ext cx="1905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+ 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mash_number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int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+ dispose()</a:t>
                </a:r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048000" y="3209330"/>
                <a:ext cx="1905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- 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serv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EvenLocalServer</a:t>
                </a:r>
                <a:endParaRPr lang="en-US" sz="1200" dirty="0"/>
              </a:p>
            </p:txBody>
          </p:sp>
        </p:grpSp>
        <p:cxnSp>
          <p:nvCxnSpPr>
            <p:cNvPr id="28" name="Elbow Connector 27"/>
            <p:cNvCxnSpPr>
              <a:stCxn id="24" idx="1"/>
              <a:endCxn id="14" idx="2"/>
            </p:cNvCxnSpPr>
            <p:nvPr/>
          </p:nvCxnSpPr>
          <p:spPr>
            <a:xfrm rot="10800000">
              <a:off x="8305800" y="2498182"/>
              <a:ext cx="228600" cy="1159923"/>
            </a:xfrm>
            <a:prstGeom prst="bentConnector2">
              <a:avLst/>
            </a:prstGeom>
            <a:ln w="25400">
              <a:solidFill>
                <a:srgbClr val="0000CC"/>
              </a:solidFill>
              <a:headEnd type="diamond"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4502306" y="1426915"/>
              <a:ext cx="2324100" cy="1209261"/>
              <a:chOff x="3048000" y="2747665"/>
              <a:chExt cx="1905000" cy="1209261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3048000" y="2747666"/>
                <a:ext cx="1905000" cy="1209260"/>
              </a:xfrm>
              <a:prstGeom prst="rect">
                <a:avLst/>
              </a:prstGeom>
              <a:noFill/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3048000" y="2747665"/>
                <a:ext cx="1905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OddNetServer</a:t>
                </a:r>
                <a:endParaRPr lang="en-US" sz="1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ctr"/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// involve remote call</a:t>
                </a:r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4" name="Straight Connector 53"/>
              <p:cNvCxnSpPr/>
              <p:nvPr/>
            </p:nvCxnSpPr>
            <p:spPr>
              <a:xfrm>
                <a:off x="3048000" y="3204865"/>
                <a:ext cx="1905000" cy="0"/>
              </a:xfrm>
              <a:prstGeom prst="line">
                <a:avLst/>
              </a:prstGeom>
              <a:ln w="2540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3048000" y="3495260"/>
                <a:ext cx="1905000" cy="0"/>
              </a:xfrm>
              <a:prstGeom prst="line">
                <a:avLst/>
              </a:prstGeom>
              <a:ln w="2540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3048000" y="3495260"/>
                <a:ext cx="1905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+ 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mash_number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int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+ dispose()</a:t>
                </a:r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048000" y="3209330"/>
                <a:ext cx="1905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- 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net_proxy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ClientNetProxy</a:t>
                </a:r>
                <a:endParaRPr lang="en-US" sz="1200" dirty="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-2971800" y="1483857"/>
              <a:ext cx="1905000" cy="1071265"/>
              <a:chOff x="838200" y="2743200"/>
              <a:chExt cx="1905000" cy="1071265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838200" y="2743200"/>
                <a:ext cx="1905000" cy="1071265"/>
              </a:xfrm>
              <a:prstGeom prst="rect">
                <a:avLst/>
              </a:prstGeom>
              <a:noFill/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838200" y="2743200"/>
                <a:ext cx="1905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OddLocalServer</a:t>
                </a:r>
                <a:endParaRPr lang="en-US" sz="1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ctr"/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// where op performed</a:t>
                </a:r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1" name="Straight Connector 60"/>
              <p:cNvCxnSpPr/>
              <p:nvPr/>
            </p:nvCxnSpPr>
            <p:spPr>
              <a:xfrm>
                <a:off x="838200" y="3200400"/>
                <a:ext cx="1905000" cy="0"/>
              </a:xfrm>
              <a:prstGeom prst="line">
                <a:avLst/>
              </a:prstGeom>
              <a:ln w="2540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838200" y="3352800"/>
                <a:ext cx="1905000" cy="0"/>
              </a:xfrm>
              <a:prstGeom prst="line">
                <a:avLst/>
              </a:prstGeom>
              <a:ln w="2540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838200" y="3352800"/>
                <a:ext cx="1905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+ 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mash_number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int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+ dispose()</a:t>
                </a:r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5943600" y="3057939"/>
              <a:ext cx="1905000" cy="1209261"/>
              <a:chOff x="3048000" y="2747665"/>
              <a:chExt cx="1905000" cy="1209261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3048000" y="2747666"/>
                <a:ext cx="1905000" cy="1209260"/>
              </a:xfrm>
              <a:prstGeom prst="rect">
                <a:avLst/>
              </a:prstGeom>
              <a:noFill/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3048000" y="2747665"/>
                <a:ext cx="1905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OddNetServerProxy</a:t>
                </a:r>
                <a:endParaRPr lang="en-US" sz="1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ctr"/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7" name="Straight Connector 66"/>
              <p:cNvCxnSpPr/>
              <p:nvPr/>
            </p:nvCxnSpPr>
            <p:spPr>
              <a:xfrm>
                <a:off x="3048000" y="3204865"/>
                <a:ext cx="1905000" cy="0"/>
              </a:xfrm>
              <a:prstGeom prst="line">
                <a:avLst/>
              </a:prstGeom>
              <a:ln w="2540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3048000" y="3495260"/>
                <a:ext cx="1905000" cy="0"/>
              </a:xfrm>
              <a:prstGeom prst="line">
                <a:avLst/>
              </a:prstGeom>
              <a:ln w="2540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/>
              <p:cNvSpPr txBox="1"/>
              <p:nvPr/>
            </p:nvSpPr>
            <p:spPr>
              <a:xfrm>
                <a:off x="3048000" y="3495260"/>
                <a:ext cx="1905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+ 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mash_number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int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+ dispose()</a:t>
                </a:r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3048000" y="3209330"/>
                <a:ext cx="1905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- 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serv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OddNetServer</a:t>
                </a:r>
                <a:endParaRPr lang="en-US" sz="1200" dirty="0"/>
              </a:p>
            </p:txBody>
          </p:sp>
        </p:grpSp>
        <p:cxnSp>
          <p:nvCxnSpPr>
            <p:cNvPr id="71" name="Elbow Connector 70"/>
            <p:cNvCxnSpPr>
              <a:stCxn id="65" idx="1"/>
              <a:endCxn id="52" idx="2"/>
            </p:cNvCxnSpPr>
            <p:nvPr/>
          </p:nvCxnSpPr>
          <p:spPr>
            <a:xfrm rot="10800000">
              <a:off x="5664356" y="2636176"/>
              <a:ext cx="279244" cy="1026394"/>
            </a:xfrm>
            <a:prstGeom prst="bentConnector2">
              <a:avLst/>
            </a:prstGeom>
            <a:ln w="25400">
              <a:solidFill>
                <a:srgbClr val="0000CC"/>
              </a:solidFill>
              <a:headEnd type="diamond"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Group 87"/>
            <p:cNvGrpSpPr/>
            <p:nvPr/>
          </p:nvGrpSpPr>
          <p:grpSpPr>
            <a:xfrm>
              <a:off x="-582386" y="3048000"/>
              <a:ext cx="2334986" cy="1193241"/>
              <a:chOff x="3048000" y="2747665"/>
              <a:chExt cx="1913923" cy="1193241"/>
            </a:xfrm>
          </p:grpSpPr>
          <p:sp>
            <p:nvSpPr>
              <p:cNvPr id="89" name="Rectangle 88"/>
              <p:cNvSpPr/>
              <p:nvPr/>
            </p:nvSpPr>
            <p:spPr>
              <a:xfrm>
                <a:off x="3048000" y="2747666"/>
                <a:ext cx="1905000" cy="1193240"/>
              </a:xfrm>
              <a:prstGeom prst="rect">
                <a:avLst/>
              </a:prstGeom>
              <a:noFill/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3048000" y="2747665"/>
                <a:ext cx="1905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NetListener</a:t>
                </a:r>
                <a:endParaRPr lang="en-US" sz="1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ctr"/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// server side services</a:t>
                </a:r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1" name="Straight Connector 90"/>
              <p:cNvCxnSpPr/>
              <p:nvPr/>
            </p:nvCxnSpPr>
            <p:spPr>
              <a:xfrm>
                <a:off x="3048000" y="3204865"/>
                <a:ext cx="1905000" cy="0"/>
              </a:xfrm>
              <a:prstGeom prst="line">
                <a:avLst/>
              </a:prstGeom>
              <a:ln w="2540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3048000" y="3676470"/>
                <a:ext cx="1905000" cy="0"/>
              </a:xfrm>
              <a:prstGeom prst="line">
                <a:avLst/>
              </a:prstGeom>
              <a:ln w="2540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Box 92"/>
              <p:cNvSpPr txBox="1"/>
              <p:nvPr/>
            </p:nvSpPr>
            <p:spPr>
              <a:xfrm>
                <a:off x="3056923" y="3663906"/>
                <a:ext cx="1905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+ start(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string,int,ServerFace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3048000" y="3209330"/>
                <a:ext cx="1905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- 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serv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ServerFace</a:t>
                </a:r>
                <a:endParaRPr lang="en-US" sz="1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- 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net_proxy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ServerNetProxy</a:t>
                </a:r>
                <a:endParaRPr lang="en-US" sz="12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-685800" y="1443335"/>
              <a:ext cx="1905000" cy="1071265"/>
              <a:chOff x="838200" y="2743200"/>
              <a:chExt cx="1905000" cy="1071265"/>
            </a:xfrm>
          </p:grpSpPr>
          <p:sp>
            <p:nvSpPr>
              <p:cNvPr id="108" name="Rectangle 107"/>
              <p:cNvSpPr/>
              <p:nvPr/>
            </p:nvSpPr>
            <p:spPr>
              <a:xfrm>
                <a:off x="838200" y="2743200"/>
                <a:ext cx="1905000" cy="1071265"/>
              </a:xfrm>
              <a:prstGeom prst="rect">
                <a:avLst/>
              </a:prstGeom>
              <a:noFill/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838200" y="2743200"/>
                <a:ext cx="1905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PrimeLocalServer</a:t>
                </a:r>
                <a:endParaRPr lang="en-US" sz="1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ctr"/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// where op performed</a:t>
                </a:r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10" name="Straight Connector 109"/>
              <p:cNvCxnSpPr/>
              <p:nvPr/>
            </p:nvCxnSpPr>
            <p:spPr>
              <a:xfrm>
                <a:off x="838200" y="3200400"/>
                <a:ext cx="1905000" cy="0"/>
              </a:xfrm>
              <a:prstGeom prst="line">
                <a:avLst/>
              </a:prstGeom>
              <a:ln w="2540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838200" y="3352800"/>
                <a:ext cx="1905000" cy="0"/>
              </a:xfrm>
              <a:prstGeom prst="line">
                <a:avLst/>
              </a:prstGeom>
              <a:ln w="2540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/>
              <p:cNvSpPr txBox="1"/>
              <p:nvPr/>
            </p:nvSpPr>
            <p:spPr>
              <a:xfrm>
                <a:off x="838200" y="3352800"/>
                <a:ext cx="1905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+ 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mash_number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int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+ dispose()</a:t>
                </a:r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1609493" y="1423793"/>
              <a:ext cx="2324100" cy="1209261"/>
              <a:chOff x="3048000" y="2747665"/>
              <a:chExt cx="1905000" cy="1209261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3048000" y="2747666"/>
                <a:ext cx="1905000" cy="1209260"/>
              </a:xfrm>
              <a:prstGeom prst="rect">
                <a:avLst/>
              </a:prstGeom>
              <a:noFill/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3048000" y="2747665"/>
                <a:ext cx="1905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PrimeNetServer</a:t>
                </a:r>
                <a:endParaRPr lang="en-US" sz="1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ctr"/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// involve remote call</a:t>
                </a:r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16" name="Straight Connector 115"/>
              <p:cNvCxnSpPr/>
              <p:nvPr/>
            </p:nvCxnSpPr>
            <p:spPr>
              <a:xfrm>
                <a:off x="3048000" y="3204865"/>
                <a:ext cx="1905000" cy="0"/>
              </a:xfrm>
              <a:prstGeom prst="line">
                <a:avLst/>
              </a:prstGeom>
              <a:ln w="2540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3048000" y="3495260"/>
                <a:ext cx="1905000" cy="0"/>
              </a:xfrm>
              <a:prstGeom prst="line">
                <a:avLst/>
              </a:prstGeom>
              <a:ln w="2540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TextBox 117"/>
              <p:cNvSpPr txBox="1"/>
              <p:nvPr/>
            </p:nvSpPr>
            <p:spPr>
              <a:xfrm>
                <a:off x="3048000" y="3495260"/>
                <a:ext cx="1905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+ 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mash_number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int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+ dispose()</a:t>
                </a:r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3048000" y="3209330"/>
                <a:ext cx="1905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- 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net_proxy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ClientNetProxy</a:t>
                </a:r>
                <a:endParaRPr lang="en-US" sz="1200" dirty="0"/>
              </a:p>
            </p:txBody>
          </p:sp>
        </p:grpSp>
        <p:cxnSp>
          <p:nvCxnSpPr>
            <p:cNvPr id="143" name="Elbow Connector 142"/>
            <p:cNvCxnSpPr>
              <a:stCxn id="89" idx="1"/>
              <a:endCxn id="109" idx="1"/>
            </p:cNvCxnSpPr>
            <p:nvPr/>
          </p:nvCxnSpPr>
          <p:spPr>
            <a:xfrm rot="10800000">
              <a:off x="-685800" y="1674169"/>
              <a:ext cx="103414" cy="1970453"/>
            </a:xfrm>
            <a:prstGeom prst="bentConnector3">
              <a:avLst>
                <a:gd name="adj1" fmla="val 321053"/>
              </a:avLst>
            </a:prstGeom>
            <a:ln w="25400">
              <a:solidFill>
                <a:srgbClr val="0000CC"/>
              </a:solidFill>
              <a:headEnd type="diamond"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Elbow Connector 145"/>
            <p:cNvCxnSpPr>
              <a:stCxn id="89" idx="1"/>
              <a:endCxn id="60" idx="1"/>
            </p:cNvCxnSpPr>
            <p:nvPr/>
          </p:nvCxnSpPr>
          <p:spPr>
            <a:xfrm rot="10800000">
              <a:off x="-2971800" y="1714691"/>
              <a:ext cx="2389414" cy="1929931"/>
            </a:xfrm>
            <a:prstGeom prst="bentConnector3">
              <a:avLst>
                <a:gd name="adj1" fmla="val 109567"/>
              </a:avLst>
            </a:prstGeom>
            <a:ln w="25400">
              <a:solidFill>
                <a:srgbClr val="0000CC"/>
              </a:solidFill>
              <a:headEnd type="diamond"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Elbow Connector 151"/>
            <p:cNvCxnSpPr>
              <a:stCxn id="4" idx="2"/>
              <a:endCxn id="59" idx="0"/>
            </p:cNvCxnSpPr>
            <p:nvPr/>
          </p:nvCxnSpPr>
          <p:spPr>
            <a:xfrm rot="5400000">
              <a:off x="791457" y="-2049501"/>
              <a:ext cx="722602" cy="6344115"/>
            </a:xfrm>
            <a:prstGeom prst="bentConnector3">
              <a:avLst/>
            </a:prstGeom>
            <a:ln w="25400" cap="rnd">
              <a:solidFill>
                <a:srgbClr val="0000CC"/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>
              <a:stCxn id="114" idx="0"/>
            </p:cNvCxnSpPr>
            <p:nvPr/>
          </p:nvCxnSpPr>
          <p:spPr>
            <a:xfrm flipV="1">
              <a:off x="2771543" y="1122556"/>
              <a:ext cx="0" cy="301238"/>
            </a:xfrm>
            <a:prstGeom prst="line">
              <a:avLst/>
            </a:prstGeom>
            <a:ln w="2540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Elbow Connector 158"/>
            <p:cNvCxnSpPr>
              <a:stCxn id="14" idx="0"/>
              <a:endCxn id="4" idx="2"/>
            </p:cNvCxnSpPr>
            <p:nvPr/>
          </p:nvCxnSpPr>
          <p:spPr>
            <a:xfrm rot="16200000" flipV="1">
              <a:off x="5982478" y="-896407"/>
              <a:ext cx="665661" cy="3980985"/>
            </a:xfrm>
            <a:prstGeom prst="bentConnector3">
              <a:avLst>
                <a:gd name="adj1" fmla="val 46650"/>
              </a:avLst>
            </a:prstGeom>
            <a:ln w="2540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Isosceles Triangle 152"/>
            <p:cNvSpPr/>
            <p:nvPr/>
          </p:nvSpPr>
          <p:spPr>
            <a:xfrm>
              <a:off x="4201223" y="914400"/>
              <a:ext cx="247185" cy="2081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1" name="Straight Connector 160"/>
            <p:cNvCxnSpPr/>
            <p:nvPr/>
          </p:nvCxnSpPr>
          <p:spPr>
            <a:xfrm flipV="1">
              <a:off x="5664356" y="1120775"/>
              <a:ext cx="0" cy="301238"/>
            </a:xfrm>
            <a:prstGeom prst="line">
              <a:avLst/>
            </a:prstGeom>
            <a:ln w="2540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V="1">
              <a:off x="7010400" y="1125678"/>
              <a:ext cx="0" cy="1932261"/>
            </a:xfrm>
            <a:prstGeom prst="line">
              <a:avLst/>
            </a:prstGeom>
            <a:ln w="2540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Elbow Connector 168"/>
            <p:cNvCxnSpPr>
              <a:stCxn id="19" idx="0"/>
            </p:cNvCxnSpPr>
            <p:nvPr/>
          </p:nvCxnSpPr>
          <p:spPr>
            <a:xfrm rot="16200000" flipV="1">
              <a:off x="7815919" y="1386959"/>
              <a:ext cx="1932262" cy="1409700"/>
            </a:xfrm>
            <a:prstGeom prst="bentConnector3">
              <a:avLst>
                <a:gd name="adj1" fmla="val 100785"/>
              </a:avLst>
            </a:prstGeom>
            <a:ln w="2540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Group 124"/>
            <p:cNvGrpSpPr/>
            <p:nvPr/>
          </p:nvGrpSpPr>
          <p:grpSpPr>
            <a:xfrm>
              <a:off x="-2590800" y="5226614"/>
              <a:ext cx="4419600" cy="3917386"/>
              <a:chOff x="-2590800" y="5074214"/>
              <a:chExt cx="4419600" cy="3917386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-1371600" y="7804207"/>
                <a:ext cx="1905000" cy="1187393"/>
                <a:chOff x="533400" y="672865"/>
                <a:chExt cx="1905000" cy="1604746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533400" y="672865"/>
                  <a:ext cx="1905000" cy="1604746"/>
                </a:xfrm>
                <a:prstGeom prst="rect">
                  <a:avLst/>
                </a:prstGeom>
                <a:noFill/>
                <a:ln>
                  <a:solidFill>
                    <a:srgbClr val="00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533400" y="685800"/>
                  <a:ext cx="1905000" cy="62393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err="1" smtClean="0">
                      <a:latin typeface="Times New Roman" pitchFamily="18" charset="0"/>
                      <a:cs typeface="Times New Roman" pitchFamily="18" charset="0"/>
                    </a:rPr>
                    <a:t>SocketInterface</a:t>
                  </a:r>
                  <a:endParaRPr lang="en-US" sz="1200" dirty="0" smtClean="0">
                    <a:latin typeface="Times New Roman" pitchFamily="18" charset="0"/>
                    <a:cs typeface="Times New Roman" pitchFamily="18" charset="0"/>
                  </a:endParaRPr>
                </a:p>
                <a:p>
                  <a:pPr algn="ctr"/>
                  <a:r>
                    <a:rPr lang="en-US" sz="1200" dirty="0" smtClean="0">
                      <a:latin typeface="Times New Roman" pitchFamily="18" charset="0"/>
                      <a:cs typeface="Times New Roman" pitchFamily="18" charset="0"/>
                    </a:rPr>
                    <a:t>// Interface</a:t>
                  </a:r>
                  <a:endParaRPr lang="en-US" sz="12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533400" y="1305774"/>
                  <a:ext cx="1905000" cy="0"/>
                </a:xfrm>
                <a:prstGeom prst="line">
                  <a:avLst/>
                </a:prstGeom>
                <a:ln w="25400">
                  <a:solidFill>
                    <a:srgbClr val="000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533400" y="1458174"/>
                  <a:ext cx="1905000" cy="0"/>
                </a:xfrm>
                <a:prstGeom prst="line">
                  <a:avLst/>
                </a:prstGeom>
                <a:ln w="25400">
                  <a:solidFill>
                    <a:srgbClr val="000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33"/>
                <p:cNvSpPr txBox="1"/>
                <p:nvPr/>
              </p:nvSpPr>
              <p:spPr>
                <a:xfrm>
                  <a:off x="533400" y="1404103"/>
                  <a:ext cx="1905000" cy="8735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>
                      <a:latin typeface="Times New Roman" pitchFamily="18" charset="0"/>
                      <a:cs typeface="Times New Roman" pitchFamily="18" charset="0"/>
                    </a:rPr>
                    <a:t>+ </a:t>
                  </a:r>
                  <a:r>
                    <a:rPr lang="en-US" sz="1200" dirty="0" err="1" smtClean="0">
                      <a:latin typeface="Times New Roman" pitchFamily="18" charset="0"/>
                      <a:cs typeface="Times New Roman" pitchFamily="18" charset="0"/>
                    </a:rPr>
                    <a:t>getMessage</a:t>
                  </a:r>
                  <a:r>
                    <a:rPr lang="en-US" sz="1200" dirty="0" smtClean="0">
                      <a:latin typeface="Times New Roman" pitchFamily="18" charset="0"/>
                      <a:cs typeface="Times New Roman" pitchFamily="18" charset="0"/>
                    </a:rPr>
                    <a:t>()</a:t>
                  </a:r>
                </a:p>
                <a:p>
                  <a:r>
                    <a:rPr lang="en-US" sz="1200" dirty="0" smtClean="0">
                      <a:latin typeface="Times New Roman" pitchFamily="18" charset="0"/>
                      <a:cs typeface="Times New Roman" pitchFamily="18" charset="0"/>
                    </a:rPr>
                    <a:t>+ </a:t>
                  </a:r>
                  <a:r>
                    <a:rPr lang="en-US" sz="1200" dirty="0" err="1" smtClean="0">
                      <a:latin typeface="Times New Roman" pitchFamily="18" charset="0"/>
                      <a:cs typeface="Times New Roman" pitchFamily="18" charset="0"/>
                    </a:rPr>
                    <a:t>sendMessage</a:t>
                  </a:r>
                  <a:r>
                    <a:rPr lang="en-US" sz="1200" dirty="0" smtClean="0">
                      <a:latin typeface="Times New Roman" pitchFamily="18" charset="0"/>
                      <a:cs typeface="Times New Roman" pitchFamily="18" charset="0"/>
                    </a:rPr>
                    <a:t>()</a:t>
                  </a:r>
                </a:p>
                <a:p>
                  <a:r>
                    <a:rPr lang="en-US" sz="1200" dirty="0" smtClean="0">
                      <a:latin typeface="Times New Roman" pitchFamily="18" charset="0"/>
                      <a:cs typeface="Times New Roman" pitchFamily="18" charset="0"/>
                    </a:rPr>
                    <a:t>+ dispose()</a:t>
                  </a:r>
                  <a:endParaRPr lang="en-US" sz="12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-76200" y="5074214"/>
                <a:ext cx="1905000" cy="1740669"/>
                <a:chOff x="4419600" y="1982245"/>
                <a:chExt cx="1905000" cy="1740669"/>
              </a:xfrm>
            </p:grpSpPr>
            <p:grpSp>
              <p:nvGrpSpPr>
                <p:cNvPr id="35" name="Group 34"/>
                <p:cNvGrpSpPr/>
                <p:nvPr/>
              </p:nvGrpSpPr>
              <p:grpSpPr>
                <a:xfrm>
                  <a:off x="4419600" y="1982245"/>
                  <a:ext cx="1905000" cy="1740669"/>
                  <a:chOff x="533400" y="672864"/>
                  <a:chExt cx="1905000" cy="2352492"/>
                </a:xfrm>
              </p:grpSpPr>
              <p:sp>
                <p:nvSpPr>
                  <p:cNvPr id="36" name="Rectangle 35"/>
                  <p:cNvSpPr/>
                  <p:nvPr/>
                </p:nvSpPr>
                <p:spPr>
                  <a:xfrm>
                    <a:off x="533400" y="672864"/>
                    <a:ext cx="1905000" cy="2328646"/>
                  </a:xfrm>
                  <a:prstGeom prst="rect">
                    <a:avLst/>
                  </a:prstGeom>
                  <a:noFill/>
                  <a:ln>
                    <a:solidFill>
                      <a:srgbClr val="0000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533400" y="685800"/>
                    <a:ext cx="1905000" cy="62393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 err="1" smtClean="0">
                        <a:latin typeface="Times New Roman" pitchFamily="18" charset="0"/>
                        <a:cs typeface="Times New Roman" pitchFamily="18" charset="0"/>
                      </a:rPr>
                      <a:t>ClientNetProxy</a:t>
                    </a:r>
                    <a:endParaRPr lang="en-US" sz="1200" dirty="0" smtClean="0">
                      <a:latin typeface="Times New Roman" pitchFamily="18" charset="0"/>
                      <a:cs typeface="Times New Roman" pitchFamily="18" charset="0"/>
                    </a:endParaRPr>
                  </a:p>
                  <a:p>
                    <a:pPr algn="ctr"/>
                    <a:r>
                      <a:rPr lang="en-US" sz="1200" dirty="0" smtClean="0">
                        <a:latin typeface="Times New Roman" pitchFamily="18" charset="0"/>
                        <a:cs typeface="Times New Roman" pitchFamily="18" charset="0"/>
                      </a:rPr>
                      <a:t>// client side</a:t>
                    </a:r>
                    <a:endParaRPr lang="en-US" sz="1200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cxnSp>
                <p:nvCxnSpPr>
                  <p:cNvPr id="38" name="Straight Connector 37"/>
                  <p:cNvCxnSpPr/>
                  <p:nvPr/>
                </p:nvCxnSpPr>
                <p:spPr>
                  <a:xfrm>
                    <a:off x="533400" y="1305774"/>
                    <a:ext cx="1905000" cy="0"/>
                  </a:xfrm>
                  <a:prstGeom prst="line">
                    <a:avLst/>
                  </a:prstGeom>
                  <a:ln w="25400">
                    <a:solidFill>
                      <a:srgbClr val="0000C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/>
                  <p:cNvCxnSpPr/>
                  <p:nvPr/>
                </p:nvCxnSpPr>
                <p:spPr>
                  <a:xfrm>
                    <a:off x="533400" y="2161249"/>
                    <a:ext cx="1905000" cy="0"/>
                  </a:xfrm>
                  <a:prstGeom prst="line">
                    <a:avLst/>
                  </a:prstGeom>
                  <a:ln w="25400">
                    <a:solidFill>
                      <a:srgbClr val="0000C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533400" y="2151848"/>
                    <a:ext cx="1905000" cy="87350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Times New Roman" pitchFamily="18" charset="0"/>
                        <a:cs typeface="Times New Roman" pitchFamily="18" charset="0"/>
                      </a:rPr>
                      <a:t>+ </a:t>
                    </a:r>
                    <a:r>
                      <a:rPr lang="en-US" sz="1200" dirty="0" err="1" smtClean="0">
                        <a:latin typeface="Times New Roman" pitchFamily="18" charset="0"/>
                        <a:cs typeface="Times New Roman" pitchFamily="18" charset="0"/>
                      </a:rPr>
                      <a:t>getMessage</a:t>
                    </a:r>
                    <a:r>
                      <a:rPr lang="en-US" sz="1200" dirty="0" smtClean="0">
                        <a:latin typeface="Times New Roman" pitchFamily="18" charset="0"/>
                        <a:cs typeface="Times New Roman" pitchFamily="18" charset="0"/>
                      </a:rPr>
                      <a:t>()</a:t>
                    </a:r>
                  </a:p>
                  <a:p>
                    <a:r>
                      <a:rPr lang="en-US" sz="1200" dirty="0" smtClean="0">
                        <a:latin typeface="Times New Roman" pitchFamily="18" charset="0"/>
                        <a:cs typeface="Times New Roman" pitchFamily="18" charset="0"/>
                      </a:rPr>
                      <a:t>+ </a:t>
                    </a:r>
                    <a:r>
                      <a:rPr lang="en-US" sz="1200" dirty="0" err="1" smtClean="0">
                        <a:latin typeface="Times New Roman" pitchFamily="18" charset="0"/>
                        <a:cs typeface="Times New Roman" pitchFamily="18" charset="0"/>
                      </a:rPr>
                      <a:t>sendMessage</a:t>
                    </a:r>
                    <a:r>
                      <a:rPr lang="en-US" sz="1200" dirty="0" smtClean="0">
                        <a:latin typeface="Times New Roman" pitchFamily="18" charset="0"/>
                        <a:cs typeface="Times New Roman" pitchFamily="18" charset="0"/>
                      </a:rPr>
                      <a:t>()</a:t>
                    </a:r>
                  </a:p>
                  <a:p>
                    <a:r>
                      <a:rPr lang="en-US" sz="1200" dirty="0" smtClean="0">
                        <a:latin typeface="Times New Roman" pitchFamily="18" charset="0"/>
                        <a:cs typeface="Times New Roman" pitchFamily="18" charset="0"/>
                      </a:rPr>
                      <a:t>+ dispose()</a:t>
                    </a:r>
                    <a:endParaRPr lang="en-US" sz="1200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sp>
              <p:nvSpPr>
                <p:cNvPr id="41" name="TextBox 40"/>
                <p:cNvSpPr txBox="1"/>
                <p:nvPr/>
              </p:nvSpPr>
              <p:spPr>
                <a:xfrm>
                  <a:off x="4419600" y="2401669"/>
                  <a:ext cx="19050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>
                      <a:latin typeface="Times New Roman" pitchFamily="18" charset="0"/>
                      <a:cs typeface="Times New Roman" pitchFamily="18" charset="0"/>
                    </a:rPr>
                    <a:t>- socket: Socket</a:t>
                  </a:r>
                </a:p>
                <a:p>
                  <a:r>
                    <a:rPr lang="en-US" sz="1200" dirty="0" smtClean="0">
                      <a:latin typeface="Times New Roman" pitchFamily="18" charset="0"/>
                      <a:cs typeface="Times New Roman" pitchFamily="18" charset="0"/>
                    </a:rPr>
                    <a:t>- in: </a:t>
                  </a:r>
                  <a:r>
                    <a:rPr lang="en-US" sz="1200" dirty="0" err="1" smtClean="0">
                      <a:latin typeface="Times New Roman" pitchFamily="18" charset="0"/>
                      <a:cs typeface="Times New Roman" pitchFamily="18" charset="0"/>
                    </a:rPr>
                    <a:t>BufferedReader</a:t>
                  </a:r>
                  <a:endParaRPr lang="en-US" sz="1200" dirty="0" smtClean="0">
                    <a:latin typeface="Times New Roman" pitchFamily="18" charset="0"/>
                    <a:cs typeface="Times New Roman" pitchFamily="18" charset="0"/>
                  </a:endParaRPr>
                </a:p>
                <a:p>
                  <a:r>
                    <a:rPr lang="en-US" sz="1200" dirty="0" smtClean="0">
                      <a:latin typeface="Times New Roman" pitchFamily="18" charset="0"/>
                      <a:cs typeface="Times New Roman" pitchFamily="18" charset="0"/>
                    </a:rPr>
                    <a:t>- out: </a:t>
                  </a:r>
                  <a:r>
                    <a:rPr lang="en-US" sz="1200" dirty="0" err="1" smtClean="0">
                      <a:latin typeface="Times New Roman" pitchFamily="18" charset="0"/>
                      <a:cs typeface="Times New Roman" pitchFamily="18" charset="0"/>
                    </a:rPr>
                    <a:t>PrintWriter</a:t>
                  </a:r>
                  <a:endParaRPr lang="en-US" sz="1200" dirty="0" smtClean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43" name="Group 42"/>
              <p:cNvGrpSpPr/>
              <p:nvPr/>
            </p:nvGrpSpPr>
            <p:grpSpPr>
              <a:xfrm>
                <a:off x="-2590800" y="5074214"/>
                <a:ext cx="1905000" cy="2088586"/>
                <a:chOff x="4419600" y="1982245"/>
                <a:chExt cx="1905000" cy="2088586"/>
              </a:xfrm>
            </p:grpSpPr>
            <p:grpSp>
              <p:nvGrpSpPr>
                <p:cNvPr id="44" name="Group 43"/>
                <p:cNvGrpSpPr/>
                <p:nvPr/>
              </p:nvGrpSpPr>
              <p:grpSpPr>
                <a:xfrm>
                  <a:off x="4419600" y="1982245"/>
                  <a:ext cx="1905000" cy="2088586"/>
                  <a:chOff x="533400" y="672864"/>
                  <a:chExt cx="1905000" cy="2822698"/>
                </a:xfrm>
              </p:grpSpPr>
              <p:sp>
                <p:nvSpPr>
                  <p:cNvPr id="46" name="Rectangle 45"/>
                  <p:cNvSpPr/>
                  <p:nvPr/>
                </p:nvSpPr>
                <p:spPr>
                  <a:xfrm>
                    <a:off x="533400" y="672864"/>
                    <a:ext cx="1905000" cy="2776350"/>
                  </a:xfrm>
                  <a:prstGeom prst="rect">
                    <a:avLst/>
                  </a:prstGeom>
                  <a:noFill/>
                  <a:ln>
                    <a:solidFill>
                      <a:srgbClr val="0000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533400" y="685800"/>
                    <a:ext cx="1905000" cy="62393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 err="1" smtClean="0">
                        <a:latin typeface="Times New Roman" pitchFamily="18" charset="0"/>
                        <a:cs typeface="Times New Roman" pitchFamily="18" charset="0"/>
                      </a:rPr>
                      <a:t>ServerNetProxy</a:t>
                    </a:r>
                    <a:endParaRPr lang="en-US" sz="1200" dirty="0" smtClean="0">
                      <a:latin typeface="Times New Roman" pitchFamily="18" charset="0"/>
                      <a:cs typeface="Times New Roman" pitchFamily="18" charset="0"/>
                    </a:endParaRPr>
                  </a:p>
                  <a:p>
                    <a:pPr algn="ctr"/>
                    <a:r>
                      <a:rPr lang="en-US" sz="1200" dirty="0" smtClean="0">
                        <a:latin typeface="Times New Roman" pitchFamily="18" charset="0"/>
                        <a:cs typeface="Times New Roman" pitchFamily="18" charset="0"/>
                      </a:rPr>
                      <a:t>// Server side</a:t>
                    </a:r>
                    <a:endParaRPr lang="en-US" sz="1200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533400" y="1305774"/>
                    <a:ext cx="1905000" cy="0"/>
                  </a:xfrm>
                  <a:prstGeom prst="line">
                    <a:avLst/>
                  </a:prstGeom>
                  <a:ln w="25400">
                    <a:solidFill>
                      <a:srgbClr val="0000C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533400" y="2414053"/>
                    <a:ext cx="1905000" cy="0"/>
                  </a:xfrm>
                  <a:prstGeom prst="line">
                    <a:avLst/>
                  </a:prstGeom>
                  <a:ln w="25400">
                    <a:solidFill>
                      <a:srgbClr val="0000C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533400" y="2372480"/>
                    <a:ext cx="1905000" cy="11230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Times New Roman" pitchFamily="18" charset="0"/>
                        <a:cs typeface="Times New Roman" pitchFamily="18" charset="0"/>
                      </a:rPr>
                      <a:t>+ accept()</a:t>
                    </a:r>
                  </a:p>
                  <a:p>
                    <a:r>
                      <a:rPr lang="en-US" sz="1200" dirty="0" smtClean="0">
                        <a:latin typeface="Times New Roman" pitchFamily="18" charset="0"/>
                        <a:cs typeface="Times New Roman" pitchFamily="18" charset="0"/>
                      </a:rPr>
                      <a:t>+ </a:t>
                    </a:r>
                    <a:r>
                      <a:rPr lang="en-US" sz="1200" dirty="0" err="1" smtClean="0">
                        <a:latin typeface="Times New Roman" pitchFamily="18" charset="0"/>
                        <a:cs typeface="Times New Roman" pitchFamily="18" charset="0"/>
                      </a:rPr>
                      <a:t>getMessage</a:t>
                    </a:r>
                    <a:r>
                      <a:rPr lang="en-US" sz="1200" dirty="0" smtClean="0">
                        <a:latin typeface="Times New Roman" pitchFamily="18" charset="0"/>
                        <a:cs typeface="Times New Roman" pitchFamily="18" charset="0"/>
                      </a:rPr>
                      <a:t>()</a:t>
                    </a:r>
                  </a:p>
                  <a:p>
                    <a:r>
                      <a:rPr lang="en-US" sz="1200" dirty="0" smtClean="0">
                        <a:latin typeface="Times New Roman" pitchFamily="18" charset="0"/>
                        <a:cs typeface="Times New Roman" pitchFamily="18" charset="0"/>
                      </a:rPr>
                      <a:t>+ </a:t>
                    </a:r>
                    <a:r>
                      <a:rPr lang="en-US" sz="1200" dirty="0" err="1" smtClean="0">
                        <a:latin typeface="Times New Roman" pitchFamily="18" charset="0"/>
                        <a:cs typeface="Times New Roman" pitchFamily="18" charset="0"/>
                      </a:rPr>
                      <a:t>sendMessage</a:t>
                    </a:r>
                    <a:r>
                      <a:rPr lang="en-US" sz="1200" dirty="0" smtClean="0">
                        <a:latin typeface="Times New Roman" pitchFamily="18" charset="0"/>
                        <a:cs typeface="Times New Roman" pitchFamily="18" charset="0"/>
                      </a:rPr>
                      <a:t>()</a:t>
                    </a:r>
                  </a:p>
                  <a:p>
                    <a:r>
                      <a:rPr lang="en-US" sz="1200" dirty="0" smtClean="0">
                        <a:latin typeface="Times New Roman" pitchFamily="18" charset="0"/>
                        <a:cs typeface="Times New Roman" pitchFamily="18" charset="0"/>
                      </a:rPr>
                      <a:t>+ dispose()</a:t>
                    </a:r>
                    <a:endParaRPr lang="en-US" sz="1200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sp>
              <p:nvSpPr>
                <p:cNvPr id="45" name="TextBox 44"/>
                <p:cNvSpPr txBox="1"/>
                <p:nvPr/>
              </p:nvSpPr>
              <p:spPr>
                <a:xfrm>
                  <a:off x="4419600" y="2432395"/>
                  <a:ext cx="190500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>
                      <a:latin typeface="Times New Roman" pitchFamily="18" charset="0"/>
                      <a:cs typeface="Times New Roman" pitchFamily="18" charset="0"/>
                    </a:rPr>
                    <a:t>- </a:t>
                  </a:r>
                  <a:r>
                    <a:rPr lang="en-US" sz="1200" dirty="0" err="1" smtClean="0">
                      <a:latin typeface="Times New Roman" pitchFamily="18" charset="0"/>
                      <a:cs typeface="Times New Roman" pitchFamily="18" charset="0"/>
                    </a:rPr>
                    <a:t>servSocket</a:t>
                  </a:r>
                  <a:r>
                    <a:rPr lang="en-US" sz="1200" dirty="0" smtClean="0">
                      <a:latin typeface="Times New Roman" pitchFamily="18" charset="0"/>
                      <a:cs typeface="Times New Roman" pitchFamily="18" charset="0"/>
                    </a:rPr>
                    <a:t>: </a:t>
                  </a:r>
                  <a:r>
                    <a:rPr lang="en-US" sz="1200" dirty="0" err="1" smtClean="0">
                      <a:latin typeface="Times New Roman" pitchFamily="18" charset="0"/>
                      <a:cs typeface="Times New Roman" pitchFamily="18" charset="0"/>
                    </a:rPr>
                    <a:t>ServerSocket</a:t>
                  </a:r>
                  <a:endParaRPr lang="en-US" sz="1200" dirty="0" smtClean="0">
                    <a:latin typeface="Times New Roman" pitchFamily="18" charset="0"/>
                    <a:cs typeface="Times New Roman" pitchFamily="18" charset="0"/>
                  </a:endParaRPr>
                </a:p>
                <a:p>
                  <a:r>
                    <a:rPr lang="en-US" sz="1200" dirty="0">
                      <a:latin typeface="Times New Roman" pitchFamily="18" charset="0"/>
                      <a:cs typeface="Times New Roman" pitchFamily="18" charset="0"/>
                    </a:rPr>
                    <a:t>-</a:t>
                  </a:r>
                  <a:r>
                    <a:rPr lang="en-US" sz="1200" dirty="0" smtClean="0">
                      <a:latin typeface="Times New Roman" pitchFamily="18" charset="0"/>
                      <a:cs typeface="Times New Roman" pitchFamily="18" charset="0"/>
                    </a:rPr>
                    <a:t> socket: Socket</a:t>
                  </a:r>
                </a:p>
                <a:p>
                  <a:r>
                    <a:rPr lang="en-US" sz="1200" dirty="0" smtClean="0">
                      <a:latin typeface="Times New Roman" pitchFamily="18" charset="0"/>
                      <a:cs typeface="Times New Roman" pitchFamily="18" charset="0"/>
                    </a:rPr>
                    <a:t>- in: </a:t>
                  </a:r>
                  <a:r>
                    <a:rPr lang="en-US" sz="1200" dirty="0" err="1" smtClean="0">
                      <a:latin typeface="Times New Roman" pitchFamily="18" charset="0"/>
                      <a:cs typeface="Times New Roman" pitchFamily="18" charset="0"/>
                    </a:rPr>
                    <a:t>BufferedReader</a:t>
                  </a:r>
                  <a:endParaRPr lang="en-US" sz="1200" dirty="0" smtClean="0">
                    <a:latin typeface="Times New Roman" pitchFamily="18" charset="0"/>
                    <a:cs typeface="Times New Roman" pitchFamily="18" charset="0"/>
                  </a:endParaRPr>
                </a:p>
                <a:p>
                  <a:r>
                    <a:rPr lang="en-US" sz="1200" dirty="0" smtClean="0">
                      <a:latin typeface="Times New Roman" pitchFamily="18" charset="0"/>
                      <a:cs typeface="Times New Roman" pitchFamily="18" charset="0"/>
                    </a:rPr>
                    <a:t>- out: </a:t>
                  </a:r>
                  <a:r>
                    <a:rPr lang="en-US" sz="1200" dirty="0" err="1" smtClean="0">
                      <a:latin typeface="Times New Roman" pitchFamily="18" charset="0"/>
                      <a:cs typeface="Times New Roman" pitchFamily="18" charset="0"/>
                    </a:rPr>
                    <a:t>PrintWriter</a:t>
                  </a:r>
                  <a:endParaRPr lang="en-US" sz="1200" dirty="0" smtClean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173" name="Elbow Connector 172"/>
              <p:cNvCxnSpPr>
                <a:stCxn id="50" idx="2"/>
                <a:endCxn id="30" idx="0"/>
              </p:cNvCxnSpPr>
              <p:nvPr/>
            </p:nvCxnSpPr>
            <p:spPr>
              <a:xfrm rot="16200000" flipH="1">
                <a:off x="-1349403" y="6873903"/>
                <a:ext cx="641407" cy="1219200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Elbow Connector 173"/>
              <p:cNvCxnSpPr>
                <a:stCxn id="40" idx="2"/>
                <a:endCxn id="30" idx="0"/>
              </p:cNvCxnSpPr>
              <p:nvPr/>
            </p:nvCxnSpPr>
            <p:spPr>
              <a:xfrm rot="5400000">
                <a:off x="-266062" y="6661845"/>
                <a:ext cx="989324" cy="1295400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Isosceles Triangle 178"/>
              <p:cNvSpPr/>
              <p:nvPr/>
            </p:nvSpPr>
            <p:spPr>
              <a:xfrm rot="10800000">
                <a:off x="-558722" y="7446120"/>
                <a:ext cx="292022" cy="20815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6" name="Straight Connector 165"/>
            <p:cNvCxnSpPr/>
            <p:nvPr/>
          </p:nvCxnSpPr>
          <p:spPr>
            <a:xfrm flipV="1">
              <a:off x="266700" y="1143000"/>
              <a:ext cx="0" cy="301238"/>
            </a:xfrm>
            <a:prstGeom prst="line">
              <a:avLst/>
            </a:prstGeom>
            <a:ln w="2540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Elbow Connector 167"/>
            <p:cNvCxnSpPr>
              <a:endCxn id="118" idx="2"/>
            </p:cNvCxnSpPr>
            <p:nvPr/>
          </p:nvCxnSpPr>
          <p:spPr>
            <a:xfrm rot="16200000" flipV="1">
              <a:off x="1635499" y="3769098"/>
              <a:ext cx="2472347" cy="200257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0000CC"/>
              </a:solidFill>
              <a:headEnd type="diamond"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6" name="Group 125"/>
            <p:cNvGrpSpPr/>
            <p:nvPr/>
          </p:nvGrpSpPr>
          <p:grpSpPr>
            <a:xfrm>
              <a:off x="3048000" y="4267199"/>
              <a:ext cx="6781800" cy="4876801"/>
              <a:chOff x="3048000" y="4267199"/>
              <a:chExt cx="6781800" cy="4876801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5410200" y="7390940"/>
                <a:ext cx="1905000" cy="1753060"/>
                <a:chOff x="10439400" y="7238999"/>
                <a:chExt cx="1905000" cy="1753060"/>
              </a:xfrm>
            </p:grpSpPr>
            <p:sp>
              <p:nvSpPr>
                <p:cNvPr id="100" name="Rectangle 99"/>
                <p:cNvSpPr/>
                <p:nvPr/>
              </p:nvSpPr>
              <p:spPr>
                <a:xfrm>
                  <a:off x="10439400" y="7238999"/>
                  <a:ext cx="1905000" cy="1753060"/>
                </a:xfrm>
                <a:prstGeom prst="rect">
                  <a:avLst/>
                </a:prstGeom>
                <a:noFill/>
                <a:ln>
                  <a:solidFill>
                    <a:srgbClr val="00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10439400" y="7248571"/>
                  <a:ext cx="1905000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err="1" smtClean="0">
                      <a:latin typeface="Times New Roman" pitchFamily="18" charset="0"/>
                      <a:cs typeface="Times New Roman" pitchFamily="18" charset="0"/>
                    </a:rPr>
                    <a:t>LinkFace</a:t>
                  </a:r>
                  <a:endParaRPr lang="en-US" sz="1200" dirty="0" smtClean="0">
                    <a:latin typeface="Times New Roman" pitchFamily="18" charset="0"/>
                    <a:cs typeface="Times New Roman" pitchFamily="18" charset="0"/>
                  </a:endParaRPr>
                </a:p>
                <a:p>
                  <a:pPr algn="ctr"/>
                  <a:r>
                    <a:rPr lang="en-US" sz="1200" dirty="0" smtClean="0">
                      <a:latin typeface="Times New Roman" pitchFamily="18" charset="0"/>
                      <a:cs typeface="Times New Roman" pitchFamily="18" charset="0"/>
                    </a:rPr>
                    <a:t>// Interface</a:t>
                  </a:r>
                  <a:endParaRPr lang="en-US" sz="12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10439400" y="7707306"/>
                  <a:ext cx="1905000" cy="0"/>
                </a:xfrm>
                <a:prstGeom prst="line">
                  <a:avLst/>
                </a:prstGeom>
                <a:ln w="25400">
                  <a:solidFill>
                    <a:srgbClr val="000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10439400" y="8153859"/>
                  <a:ext cx="1905000" cy="0"/>
                </a:xfrm>
                <a:prstGeom prst="line">
                  <a:avLst/>
                </a:prstGeom>
                <a:ln w="25400">
                  <a:solidFill>
                    <a:srgbClr val="000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TextBox 103"/>
                <p:cNvSpPr txBox="1"/>
                <p:nvPr/>
              </p:nvSpPr>
              <p:spPr>
                <a:xfrm>
                  <a:off x="10439400" y="8161062"/>
                  <a:ext cx="190500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>
                      <a:latin typeface="Times New Roman" pitchFamily="18" charset="0"/>
                      <a:cs typeface="Times New Roman" pitchFamily="18" charset="0"/>
                    </a:rPr>
                    <a:t>+ </a:t>
                  </a:r>
                  <a:r>
                    <a:rPr lang="en-US" sz="1200" dirty="0" err="1" smtClean="0">
                      <a:latin typeface="Times New Roman" pitchFamily="18" charset="0"/>
                      <a:cs typeface="Times New Roman" pitchFamily="18" charset="0"/>
                    </a:rPr>
                    <a:t>LinkFace</a:t>
                  </a:r>
                  <a:r>
                    <a:rPr lang="en-US" sz="1200" dirty="0" smtClean="0">
                      <a:latin typeface="Times New Roman" pitchFamily="18" charset="0"/>
                      <a:cs typeface="Times New Roman" pitchFamily="18" charset="0"/>
                    </a:rPr>
                    <a:t>(</a:t>
                  </a:r>
                  <a:r>
                    <a:rPr lang="en-US" sz="1200" dirty="0" err="1" smtClean="0">
                      <a:latin typeface="Times New Roman" pitchFamily="18" charset="0"/>
                      <a:cs typeface="Times New Roman" pitchFamily="18" charset="0"/>
                    </a:rPr>
                    <a:t>ServerFace</a:t>
                  </a:r>
                  <a:r>
                    <a:rPr lang="en-US" sz="1200" dirty="0" smtClean="0">
                      <a:latin typeface="Times New Roman" pitchFamily="18" charset="0"/>
                      <a:cs typeface="Times New Roman" pitchFamily="18" charset="0"/>
                    </a:rPr>
                    <a:t>)</a:t>
                  </a:r>
                </a:p>
                <a:p>
                  <a:r>
                    <a:rPr lang="en-US" sz="1200" dirty="0" smtClean="0">
                      <a:latin typeface="Times New Roman" pitchFamily="18" charset="0"/>
                      <a:cs typeface="Times New Roman" pitchFamily="18" charset="0"/>
                    </a:rPr>
                    <a:t>+ </a:t>
                  </a:r>
                  <a:r>
                    <a:rPr lang="en-US" sz="1200" dirty="0" err="1" smtClean="0">
                      <a:latin typeface="Times New Roman" pitchFamily="18" charset="0"/>
                      <a:cs typeface="Times New Roman" pitchFamily="18" charset="0"/>
                    </a:rPr>
                    <a:t>addLast</a:t>
                  </a:r>
                  <a:r>
                    <a:rPr lang="en-US" sz="1200" dirty="0" smtClean="0">
                      <a:latin typeface="Times New Roman" pitchFamily="18" charset="0"/>
                      <a:cs typeface="Times New Roman" pitchFamily="18" charset="0"/>
                    </a:rPr>
                    <a:t>(</a:t>
                  </a:r>
                  <a:r>
                    <a:rPr lang="en-US" sz="1200" dirty="0" err="1" smtClean="0">
                      <a:latin typeface="Times New Roman" pitchFamily="18" charset="0"/>
                      <a:cs typeface="Times New Roman" pitchFamily="18" charset="0"/>
                    </a:rPr>
                    <a:t>LinkFace</a:t>
                  </a:r>
                  <a:r>
                    <a:rPr lang="en-US" sz="1200" dirty="0" smtClean="0">
                      <a:latin typeface="Times New Roman" pitchFamily="18" charset="0"/>
                      <a:cs typeface="Times New Roman" pitchFamily="18" charset="0"/>
                    </a:rPr>
                    <a:t>)</a:t>
                  </a:r>
                </a:p>
                <a:p>
                  <a:r>
                    <a:rPr lang="en-US" sz="1200" dirty="0" smtClean="0">
                      <a:latin typeface="Times New Roman" pitchFamily="18" charset="0"/>
                      <a:cs typeface="Times New Roman" pitchFamily="18" charset="0"/>
                    </a:rPr>
                    <a:t>+ handle(</a:t>
                  </a:r>
                  <a:r>
                    <a:rPr lang="en-US" sz="1200" dirty="0" err="1" smtClean="0">
                      <a:latin typeface="Times New Roman" pitchFamily="18" charset="0"/>
                      <a:cs typeface="Times New Roman" pitchFamily="18" charset="0"/>
                    </a:rPr>
                    <a:t>int</a:t>
                  </a:r>
                  <a:r>
                    <a:rPr lang="en-US" sz="1200" dirty="0" smtClean="0">
                      <a:latin typeface="Times New Roman" pitchFamily="18" charset="0"/>
                      <a:cs typeface="Times New Roman" pitchFamily="18" charset="0"/>
                    </a:rPr>
                    <a:t>)</a:t>
                  </a:r>
                </a:p>
                <a:p>
                  <a:r>
                    <a:rPr lang="en-US" sz="1200" dirty="0" smtClean="0">
                      <a:latin typeface="Times New Roman" pitchFamily="18" charset="0"/>
                      <a:cs typeface="Times New Roman" pitchFamily="18" charset="0"/>
                    </a:rPr>
                    <a:t>+ dispose()</a:t>
                  </a:r>
                  <a:endParaRPr lang="en-US" sz="12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134" name="Elbow Connector 133"/>
              <p:cNvCxnSpPr>
                <a:stCxn id="133" idx="2"/>
                <a:endCxn id="100" idx="0"/>
              </p:cNvCxnSpPr>
              <p:nvPr/>
            </p:nvCxnSpPr>
            <p:spPr>
              <a:xfrm rot="16200000" flipH="1">
                <a:off x="4779288" y="5807528"/>
                <a:ext cx="804624" cy="2362200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Elbow Connector 134"/>
              <p:cNvCxnSpPr>
                <a:stCxn id="172" idx="2"/>
                <a:endCxn id="100" idx="0"/>
              </p:cNvCxnSpPr>
              <p:nvPr/>
            </p:nvCxnSpPr>
            <p:spPr>
              <a:xfrm rot="5400000">
                <a:off x="7179588" y="5769428"/>
                <a:ext cx="804624" cy="2438400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Isosceles Triangle 135"/>
              <p:cNvSpPr/>
              <p:nvPr/>
            </p:nvSpPr>
            <p:spPr>
              <a:xfrm rot="10800000">
                <a:off x="6216690" y="7030842"/>
                <a:ext cx="292022" cy="20815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7" name="Straight Connector 166"/>
              <p:cNvCxnSpPr/>
              <p:nvPr/>
            </p:nvCxnSpPr>
            <p:spPr>
              <a:xfrm flipV="1">
                <a:off x="6362700" y="6553200"/>
                <a:ext cx="0" cy="444526"/>
              </a:xfrm>
              <a:prstGeom prst="line">
                <a:avLst/>
              </a:prstGeom>
              <a:ln w="2540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Elbow Connector 169"/>
              <p:cNvCxnSpPr>
                <a:endCxn id="69" idx="2"/>
              </p:cNvCxnSpPr>
              <p:nvPr/>
            </p:nvCxnSpPr>
            <p:spPr>
              <a:xfrm rot="16200000" flipV="1">
                <a:off x="6648450" y="4514850"/>
                <a:ext cx="1066801" cy="571500"/>
              </a:xfrm>
              <a:prstGeom prst="bentConnector3">
                <a:avLst>
                  <a:gd name="adj1" fmla="val 70526"/>
                </a:avLst>
              </a:prstGeom>
              <a:ln w="25400">
                <a:solidFill>
                  <a:srgbClr val="0000CC"/>
                </a:solidFill>
                <a:headEnd type="diamond" w="lg" len="lg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Elbow Connector 175"/>
              <p:cNvCxnSpPr>
                <a:endCxn id="19" idx="2"/>
              </p:cNvCxnSpPr>
              <p:nvPr/>
            </p:nvCxnSpPr>
            <p:spPr>
              <a:xfrm rot="16200000" flipV="1">
                <a:off x="9124950" y="4629150"/>
                <a:ext cx="1066800" cy="342900"/>
              </a:xfrm>
              <a:prstGeom prst="bentConnector3">
                <a:avLst>
                  <a:gd name="adj1" fmla="val 70526"/>
                </a:avLst>
              </a:prstGeom>
              <a:ln w="25400">
                <a:solidFill>
                  <a:srgbClr val="0000CC"/>
                </a:solidFill>
                <a:headEnd type="diamond" w="lg" len="lg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TextBox 143"/>
              <p:cNvSpPr txBox="1"/>
              <p:nvPr/>
            </p:nvSpPr>
            <p:spPr>
              <a:xfrm>
                <a:off x="5410200" y="7848600"/>
                <a:ext cx="1905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Tx/>
                  <a:buChar char="-"/>
                </a:pP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srv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sz="1200" dirty="0" err="1" smtClean="0">
                    <a:latin typeface="Times New Roman" pitchFamily="18" charset="0"/>
                    <a:cs typeface="Times New Roman" pitchFamily="18" charset="0"/>
                  </a:rPr>
                  <a:t>ServerFace</a:t>
                </a:r>
                <a:endParaRPr lang="en-US" sz="1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171450" indent="-171450">
                  <a:buFontTx/>
                  <a:buChar char="-"/>
                </a:pPr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next: </a:t>
                </a:r>
                <a:r>
                  <a:rPr lang="en-US" sz="1200" dirty="0" err="1">
                    <a:latin typeface="Times New Roman" pitchFamily="18" charset="0"/>
                    <a:cs typeface="Times New Roman" pitchFamily="18" charset="0"/>
                  </a:rPr>
                  <a:t>LinkFace</a:t>
                </a:r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</p:txBody>
          </p:sp>
          <p:grpSp>
            <p:nvGrpSpPr>
              <p:cNvPr id="84" name="Group 83"/>
              <p:cNvGrpSpPr/>
              <p:nvPr/>
            </p:nvGrpSpPr>
            <p:grpSpPr>
              <a:xfrm>
                <a:off x="3048000" y="4491335"/>
                <a:ext cx="1905000" cy="2094981"/>
                <a:chOff x="3048000" y="4338935"/>
                <a:chExt cx="1905000" cy="2094981"/>
              </a:xfrm>
            </p:grpSpPr>
            <p:grpSp>
              <p:nvGrpSpPr>
                <p:cNvPr id="127" name="Group 126"/>
                <p:cNvGrpSpPr/>
                <p:nvPr/>
              </p:nvGrpSpPr>
              <p:grpSpPr>
                <a:xfrm>
                  <a:off x="3048000" y="4338935"/>
                  <a:ext cx="1905000" cy="2094981"/>
                  <a:chOff x="533400" y="194060"/>
                  <a:chExt cx="1905000" cy="2831341"/>
                </a:xfrm>
              </p:grpSpPr>
              <p:sp>
                <p:nvSpPr>
                  <p:cNvPr id="129" name="Rectangle 128"/>
                  <p:cNvSpPr/>
                  <p:nvPr/>
                </p:nvSpPr>
                <p:spPr>
                  <a:xfrm>
                    <a:off x="533400" y="200094"/>
                    <a:ext cx="1905000" cy="2825307"/>
                  </a:xfrm>
                  <a:prstGeom prst="rect">
                    <a:avLst/>
                  </a:prstGeom>
                  <a:noFill/>
                  <a:ln>
                    <a:solidFill>
                      <a:srgbClr val="0000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0" name="TextBox 129"/>
                  <p:cNvSpPr txBox="1"/>
                  <p:nvPr/>
                </p:nvSpPr>
                <p:spPr>
                  <a:xfrm>
                    <a:off x="533400" y="194060"/>
                    <a:ext cx="1905000" cy="62393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 err="1" smtClean="0">
                        <a:latin typeface="Times New Roman" pitchFamily="18" charset="0"/>
                        <a:cs typeface="Times New Roman" pitchFamily="18" charset="0"/>
                      </a:rPr>
                      <a:t>PrimeLink</a:t>
                    </a:r>
                    <a:endParaRPr lang="en-US" sz="1200" dirty="0" smtClean="0">
                      <a:latin typeface="Times New Roman" pitchFamily="18" charset="0"/>
                      <a:cs typeface="Times New Roman" pitchFamily="18" charset="0"/>
                    </a:endParaRPr>
                  </a:p>
                  <a:p>
                    <a:pPr algn="ctr"/>
                    <a:r>
                      <a:rPr lang="en-US" sz="1200" dirty="0" smtClean="0">
                        <a:latin typeface="Times New Roman" pitchFamily="18" charset="0"/>
                        <a:cs typeface="Times New Roman" pitchFamily="18" charset="0"/>
                      </a:rPr>
                      <a:t>// </a:t>
                    </a:r>
                    <a:r>
                      <a:rPr lang="en-US" sz="1200" dirty="0">
                        <a:latin typeface="Times New Roman" pitchFamily="18" charset="0"/>
                        <a:cs typeface="Times New Roman" pitchFamily="18" charset="0"/>
                      </a:rPr>
                      <a:t>p</a:t>
                    </a:r>
                    <a:r>
                      <a:rPr lang="en-US" sz="1200" dirty="0" smtClean="0">
                        <a:latin typeface="Times New Roman" pitchFamily="18" charset="0"/>
                        <a:cs typeface="Times New Roman" pitchFamily="18" charset="0"/>
                      </a:rPr>
                      <a:t>rime </a:t>
                    </a:r>
                    <a:r>
                      <a:rPr lang="en-US" sz="1200" dirty="0">
                        <a:latin typeface="Times New Roman" pitchFamily="18" charset="0"/>
                        <a:cs typeface="Times New Roman" pitchFamily="18" charset="0"/>
                      </a:rPr>
                      <a:t>h</a:t>
                    </a:r>
                    <a:r>
                      <a:rPr lang="en-US" sz="1200" dirty="0" smtClean="0">
                        <a:latin typeface="Times New Roman" pitchFamily="18" charset="0"/>
                        <a:cs typeface="Times New Roman" pitchFamily="18" charset="0"/>
                      </a:rPr>
                      <a:t>andler</a:t>
                    </a:r>
                    <a:endParaRPr lang="en-US" sz="1200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cxnSp>
                <p:nvCxnSpPr>
                  <p:cNvPr id="131" name="Straight Connector 130"/>
                  <p:cNvCxnSpPr/>
                  <p:nvPr/>
                </p:nvCxnSpPr>
                <p:spPr>
                  <a:xfrm>
                    <a:off x="533400" y="817995"/>
                    <a:ext cx="1905000" cy="0"/>
                  </a:xfrm>
                  <a:prstGeom prst="line">
                    <a:avLst/>
                  </a:prstGeom>
                  <a:ln w="25400">
                    <a:solidFill>
                      <a:srgbClr val="0000C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Straight Connector 131"/>
                  <p:cNvCxnSpPr/>
                  <p:nvPr/>
                </p:nvCxnSpPr>
                <p:spPr>
                  <a:xfrm>
                    <a:off x="533400" y="1686617"/>
                    <a:ext cx="1905000" cy="0"/>
                  </a:xfrm>
                  <a:prstGeom prst="line">
                    <a:avLst/>
                  </a:prstGeom>
                  <a:ln w="25400">
                    <a:solidFill>
                      <a:srgbClr val="0000C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3" name="TextBox 132"/>
                  <p:cNvSpPr txBox="1"/>
                  <p:nvPr/>
                </p:nvSpPr>
                <p:spPr>
                  <a:xfrm>
                    <a:off x="533400" y="1652745"/>
                    <a:ext cx="1905000" cy="13726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Times New Roman" pitchFamily="18" charset="0"/>
                        <a:cs typeface="Times New Roman" pitchFamily="18" charset="0"/>
                      </a:rPr>
                      <a:t>+ </a:t>
                    </a:r>
                    <a:r>
                      <a:rPr lang="en-US" sz="1200" dirty="0" err="1" smtClean="0">
                        <a:latin typeface="Times New Roman" pitchFamily="18" charset="0"/>
                        <a:cs typeface="Times New Roman" pitchFamily="18" charset="0"/>
                      </a:rPr>
                      <a:t>PrimeLink</a:t>
                    </a:r>
                    <a:r>
                      <a:rPr lang="en-US" sz="1200" dirty="0" smtClean="0">
                        <a:latin typeface="Times New Roman" pitchFamily="18" charset="0"/>
                        <a:cs typeface="Times New Roman" pitchFamily="18" charset="0"/>
                      </a:rPr>
                      <a:t>(</a:t>
                    </a:r>
                    <a:r>
                      <a:rPr lang="en-US" sz="1200" dirty="0" err="1" smtClean="0">
                        <a:latin typeface="Times New Roman" pitchFamily="18" charset="0"/>
                        <a:cs typeface="Times New Roman" pitchFamily="18" charset="0"/>
                      </a:rPr>
                      <a:t>ServerFace</a:t>
                    </a:r>
                    <a:r>
                      <a:rPr lang="en-US" sz="1200" dirty="0" smtClean="0">
                        <a:latin typeface="Times New Roman" pitchFamily="18" charset="0"/>
                        <a:cs typeface="Times New Roman" pitchFamily="18" charset="0"/>
                      </a:rPr>
                      <a:t>)</a:t>
                    </a:r>
                  </a:p>
                  <a:p>
                    <a:r>
                      <a:rPr lang="en-US" sz="1200" dirty="0" smtClean="0">
                        <a:latin typeface="Times New Roman" pitchFamily="18" charset="0"/>
                        <a:cs typeface="Times New Roman" pitchFamily="18" charset="0"/>
                      </a:rPr>
                      <a:t>+ </a:t>
                    </a:r>
                    <a:r>
                      <a:rPr lang="en-US" sz="1200" dirty="0" err="1" smtClean="0">
                        <a:latin typeface="Times New Roman" pitchFamily="18" charset="0"/>
                        <a:cs typeface="Times New Roman" pitchFamily="18" charset="0"/>
                      </a:rPr>
                      <a:t>addLast</a:t>
                    </a:r>
                    <a:r>
                      <a:rPr lang="en-US" sz="1200" dirty="0" smtClean="0">
                        <a:latin typeface="Times New Roman" pitchFamily="18" charset="0"/>
                        <a:cs typeface="Times New Roman" pitchFamily="18" charset="0"/>
                      </a:rPr>
                      <a:t>(</a:t>
                    </a:r>
                    <a:r>
                      <a:rPr lang="en-US" sz="1200" dirty="0" err="1" smtClean="0">
                        <a:latin typeface="Times New Roman" pitchFamily="18" charset="0"/>
                        <a:cs typeface="Times New Roman" pitchFamily="18" charset="0"/>
                      </a:rPr>
                      <a:t>LinkFace</a:t>
                    </a:r>
                    <a:r>
                      <a:rPr lang="en-US" sz="1200" dirty="0" smtClean="0">
                        <a:latin typeface="Times New Roman" pitchFamily="18" charset="0"/>
                        <a:cs typeface="Times New Roman" pitchFamily="18" charset="0"/>
                      </a:rPr>
                      <a:t>)</a:t>
                    </a:r>
                  </a:p>
                  <a:p>
                    <a:r>
                      <a:rPr lang="en-US" sz="1200" dirty="0" smtClean="0">
                        <a:latin typeface="Times New Roman" pitchFamily="18" charset="0"/>
                        <a:cs typeface="Times New Roman" pitchFamily="18" charset="0"/>
                      </a:rPr>
                      <a:t>+ handle(</a:t>
                    </a:r>
                    <a:r>
                      <a:rPr lang="en-US" sz="1200" dirty="0" err="1" smtClean="0">
                        <a:latin typeface="Times New Roman" pitchFamily="18" charset="0"/>
                        <a:cs typeface="Times New Roman" pitchFamily="18" charset="0"/>
                      </a:rPr>
                      <a:t>int</a:t>
                    </a:r>
                    <a:r>
                      <a:rPr lang="en-US" sz="1200" dirty="0" smtClean="0">
                        <a:latin typeface="Times New Roman" pitchFamily="18" charset="0"/>
                        <a:cs typeface="Times New Roman" pitchFamily="18" charset="0"/>
                      </a:rPr>
                      <a:t>)</a:t>
                    </a:r>
                  </a:p>
                  <a:p>
                    <a:r>
                      <a:rPr lang="en-US" sz="1200" dirty="0" smtClean="0">
                        <a:latin typeface="Times New Roman" pitchFamily="18" charset="0"/>
                        <a:cs typeface="Times New Roman" pitchFamily="18" charset="0"/>
                      </a:rPr>
                      <a:t>+ dispose()</a:t>
                    </a:r>
                  </a:p>
                  <a:p>
                    <a:r>
                      <a:rPr lang="en-US" sz="1200" dirty="0" smtClean="0">
                        <a:latin typeface="Times New Roman" pitchFamily="18" charset="0"/>
                        <a:cs typeface="Times New Roman" pitchFamily="18" charset="0"/>
                      </a:rPr>
                      <a:t>-  </a:t>
                    </a:r>
                    <a:r>
                      <a:rPr lang="en-US" sz="1200" dirty="0" err="1" smtClean="0">
                        <a:latin typeface="Times New Roman" pitchFamily="18" charset="0"/>
                        <a:cs typeface="Times New Roman" pitchFamily="18" charset="0"/>
                      </a:rPr>
                      <a:t>fillPrime</a:t>
                    </a:r>
                    <a:r>
                      <a:rPr lang="en-US" sz="1200" dirty="0" smtClean="0">
                        <a:latin typeface="Times New Roman" pitchFamily="18" charset="0"/>
                        <a:cs typeface="Times New Roman" pitchFamily="18" charset="0"/>
                      </a:rPr>
                      <a:t>()</a:t>
                    </a:r>
                    <a:endParaRPr lang="en-US" sz="1200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sp>
              <p:nvSpPr>
                <p:cNvPr id="145" name="TextBox 144"/>
                <p:cNvSpPr txBox="1"/>
                <p:nvPr/>
              </p:nvSpPr>
              <p:spPr>
                <a:xfrm>
                  <a:off x="3048000" y="4800600"/>
                  <a:ext cx="19050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71450" indent="-171450">
                    <a:buFontTx/>
                    <a:buChar char="-"/>
                  </a:pPr>
                  <a:r>
                    <a:rPr lang="en-US" sz="1200" dirty="0" err="1" smtClean="0">
                      <a:latin typeface="Times New Roman" pitchFamily="18" charset="0"/>
                      <a:cs typeface="Times New Roman" pitchFamily="18" charset="0"/>
                    </a:rPr>
                    <a:t>srv</a:t>
                  </a:r>
                  <a:r>
                    <a:rPr lang="en-US" sz="1200" dirty="0" smtClean="0">
                      <a:latin typeface="Times New Roman" pitchFamily="18" charset="0"/>
                      <a:cs typeface="Times New Roman" pitchFamily="18" charset="0"/>
                    </a:rPr>
                    <a:t>: </a:t>
                  </a:r>
                  <a:r>
                    <a:rPr lang="en-US" sz="1200" dirty="0" err="1" smtClean="0">
                      <a:latin typeface="Times New Roman" pitchFamily="18" charset="0"/>
                      <a:cs typeface="Times New Roman" pitchFamily="18" charset="0"/>
                    </a:rPr>
                    <a:t>ServerFace</a:t>
                  </a:r>
                  <a:endParaRPr lang="en-US" sz="1200" dirty="0" smtClean="0">
                    <a:latin typeface="Times New Roman" pitchFamily="18" charset="0"/>
                    <a:cs typeface="Times New Roman" pitchFamily="18" charset="0"/>
                  </a:endParaRPr>
                </a:p>
                <a:p>
                  <a:pPr marL="171450" indent="-171450">
                    <a:buFontTx/>
                    <a:buChar char="-"/>
                  </a:pPr>
                  <a:r>
                    <a:rPr lang="en-US" sz="1200" dirty="0">
                      <a:latin typeface="Times New Roman" pitchFamily="18" charset="0"/>
                      <a:cs typeface="Times New Roman" pitchFamily="18" charset="0"/>
                    </a:rPr>
                    <a:t>next: </a:t>
                  </a:r>
                  <a:r>
                    <a:rPr lang="en-US" sz="1200" dirty="0" err="1">
                      <a:latin typeface="Times New Roman" pitchFamily="18" charset="0"/>
                      <a:cs typeface="Times New Roman" pitchFamily="18" charset="0"/>
                    </a:rPr>
                    <a:t>LinkFace</a:t>
                  </a:r>
                  <a:r>
                    <a:rPr lang="en-US" sz="1200" dirty="0"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endParaRPr lang="en-US" sz="1200" dirty="0" smtClean="0">
                    <a:latin typeface="Times New Roman" pitchFamily="18" charset="0"/>
                    <a:cs typeface="Times New Roman" pitchFamily="18" charset="0"/>
                  </a:endParaRPr>
                </a:p>
                <a:p>
                  <a:pPr marL="171450" indent="-171450">
                    <a:buFontTx/>
                    <a:buChar char="-"/>
                  </a:pPr>
                  <a:r>
                    <a:rPr lang="en-US" sz="1200" dirty="0">
                      <a:latin typeface="Times New Roman" pitchFamily="18" charset="0"/>
                      <a:cs typeface="Times New Roman" pitchFamily="18" charset="0"/>
                    </a:rPr>
                    <a:t>p</a:t>
                  </a:r>
                  <a:r>
                    <a:rPr lang="en-US" sz="1200" dirty="0" smtClean="0">
                      <a:latin typeface="Times New Roman" pitchFamily="18" charset="0"/>
                      <a:cs typeface="Times New Roman" pitchFamily="18" charset="0"/>
                    </a:rPr>
                    <a:t>rimes: </a:t>
                  </a:r>
                  <a:r>
                    <a:rPr lang="en-US" sz="1200" dirty="0" err="1" smtClean="0">
                      <a:latin typeface="Times New Roman" pitchFamily="18" charset="0"/>
                      <a:cs typeface="Times New Roman" pitchFamily="18" charset="0"/>
                    </a:rPr>
                    <a:t>boolean</a:t>
                  </a:r>
                  <a:r>
                    <a:rPr lang="en-US" sz="1200" dirty="0"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 sz="1200" dirty="0" smtClean="0">
                      <a:latin typeface="Times New Roman" pitchFamily="18" charset="0"/>
                      <a:cs typeface="Times New Roman" pitchFamily="18" charset="0"/>
                    </a:rPr>
                    <a:t>[]</a:t>
                  </a:r>
                  <a:endParaRPr lang="en-US" sz="12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5438775" y="4788702"/>
                <a:ext cx="1924050" cy="1797614"/>
                <a:chOff x="5486400" y="4495800"/>
                <a:chExt cx="1924050" cy="1797614"/>
              </a:xfrm>
            </p:grpSpPr>
            <p:grpSp>
              <p:nvGrpSpPr>
                <p:cNvPr id="137" name="Group 136"/>
                <p:cNvGrpSpPr/>
                <p:nvPr/>
              </p:nvGrpSpPr>
              <p:grpSpPr>
                <a:xfrm>
                  <a:off x="5505450" y="4495800"/>
                  <a:ext cx="1905000" cy="1797614"/>
                  <a:chOff x="533400" y="413425"/>
                  <a:chExt cx="1905000" cy="2362402"/>
                </a:xfrm>
              </p:grpSpPr>
              <p:sp>
                <p:nvSpPr>
                  <p:cNvPr id="138" name="Rectangle 137"/>
                  <p:cNvSpPr/>
                  <p:nvPr/>
                </p:nvSpPr>
                <p:spPr>
                  <a:xfrm>
                    <a:off x="533400" y="413425"/>
                    <a:ext cx="1905000" cy="2319106"/>
                  </a:xfrm>
                  <a:prstGeom prst="rect">
                    <a:avLst/>
                  </a:prstGeom>
                  <a:noFill/>
                  <a:ln>
                    <a:solidFill>
                      <a:srgbClr val="0000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>
                    <a:off x="533400" y="413425"/>
                    <a:ext cx="1905000" cy="62393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 err="1" smtClean="0">
                        <a:latin typeface="Times New Roman" pitchFamily="18" charset="0"/>
                        <a:cs typeface="Times New Roman" pitchFamily="18" charset="0"/>
                      </a:rPr>
                      <a:t>OddLink</a:t>
                    </a:r>
                    <a:endParaRPr lang="en-US" sz="1200" dirty="0" smtClean="0">
                      <a:latin typeface="Times New Roman" pitchFamily="18" charset="0"/>
                      <a:cs typeface="Times New Roman" pitchFamily="18" charset="0"/>
                    </a:endParaRPr>
                  </a:p>
                  <a:p>
                    <a:pPr algn="ctr"/>
                    <a:r>
                      <a:rPr lang="en-US" sz="1200" dirty="0" smtClean="0">
                        <a:latin typeface="Times New Roman" pitchFamily="18" charset="0"/>
                        <a:cs typeface="Times New Roman" pitchFamily="18" charset="0"/>
                      </a:rPr>
                      <a:t>// odd </a:t>
                    </a:r>
                    <a:r>
                      <a:rPr lang="en-US" sz="1200" dirty="0">
                        <a:latin typeface="Times New Roman" pitchFamily="18" charset="0"/>
                        <a:cs typeface="Times New Roman" pitchFamily="18" charset="0"/>
                      </a:rPr>
                      <a:t>h</a:t>
                    </a:r>
                    <a:r>
                      <a:rPr lang="en-US" sz="1200" dirty="0" smtClean="0">
                        <a:latin typeface="Times New Roman" pitchFamily="18" charset="0"/>
                        <a:cs typeface="Times New Roman" pitchFamily="18" charset="0"/>
                      </a:rPr>
                      <a:t>andler</a:t>
                    </a:r>
                    <a:endParaRPr lang="en-US" sz="1200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533400" y="1014272"/>
                    <a:ext cx="1905000" cy="0"/>
                  </a:xfrm>
                  <a:prstGeom prst="line">
                    <a:avLst/>
                  </a:prstGeom>
                  <a:ln w="25400">
                    <a:solidFill>
                      <a:srgbClr val="0000C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/>
                  <p:cNvCxnSpPr/>
                  <p:nvPr/>
                </p:nvCxnSpPr>
                <p:spPr>
                  <a:xfrm>
                    <a:off x="533400" y="1686617"/>
                    <a:ext cx="1905000" cy="0"/>
                  </a:xfrm>
                  <a:prstGeom prst="line">
                    <a:avLst/>
                  </a:prstGeom>
                  <a:ln w="25400">
                    <a:solidFill>
                      <a:srgbClr val="0000C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2" name="TextBox 141"/>
                  <p:cNvSpPr txBox="1"/>
                  <p:nvPr/>
                </p:nvSpPr>
                <p:spPr>
                  <a:xfrm>
                    <a:off x="533400" y="1652745"/>
                    <a:ext cx="1905000" cy="11230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Times New Roman" pitchFamily="18" charset="0"/>
                        <a:cs typeface="Times New Roman" pitchFamily="18" charset="0"/>
                      </a:rPr>
                      <a:t>+ </a:t>
                    </a:r>
                    <a:r>
                      <a:rPr lang="en-US" sz="1200" dirty="0" err="1" smtClean="0">
                        <a:latin typeface="Times New Roman" pitchFamily="18" charset="0"/>
                        <a:cs typeface="Times New Roman" pitchFamily="18" charset="0"/>
                      </a:rPr>
                      <a:t>OddLink</a:t>
                    </a:r>
                    <a:r>
                      <a:rPr lang="en-US" sz="1200" dirty="0" smtClean="0">
                        <a:latin typeface="Times New Roman" pitchFamily="18" charset="0"/>
                        <a:cs typeface="Times New Roman" pitchFamily="18" charset="0"/>
                      </a:rPr>
                      <a:t>(</a:t>
                    </a:r>
                    <a:r>
                      <a:rPr lang="en-US" sz="1200" dirty="0" err="1" smtClean="0">
                        <a:latin typeface="Times New Roman" pitchFamily="18" charset="0"/>
                        <a:cs typeface="Times New Roman" pitchFamily="18" charset="0"/>
                      </a:rPr>
                      <a:t>ServerFace</a:t>
                    </a:r>
                    <a:r>
                      <a:rPr lang="en-US" sz="1200" dirty="0" smtClean="0">
                        <a:latin typeface="Times New Roman" pitchFamily="18" charset="0"/>
                        <a:cs typeface="Times New Roman" pitchFamily="18" charset="0"/>
                      </a:rPr>
                      <a:t>)</a:t>
                    </a:r>
                  </a:p>
                  <a:p>
                    <a:r>
                      <a:rPr lang="en-US" sz="1200" dirty="0" smtClean="0">
                        <a:latin typeface="Times New Roman" pitchFamily="18" charset="0"/>
                        <a:cs typeface="Times New Roman" pitchFamily="18" charset="0"/>
                      </a:rPr>
                      <a:t>+ </a:t>
                    </a:r>
                    <a:r>
                      <a:rPr lang="en-US" sz="1200" dirty="0" err="1" smtClean="0">
                        <a:latin typeface="Times New Roman" pitchFamily="18" charset="0"/>
                        <a:cs typeface="Times New Roman" pitchFamily="18" charset="0"/>
                      </a:rPr>
                      <a:t>addLast</a:t>
                    </a:r>
                    <a:r>
                      <a:rPr lang="en-US" sz="1200" dirty="0" smtClean="0">
                        <a:latin typeface="Times New Roman" pitchFamily="18" charset="0"/>
                        <a:cs typeface="Times New Roman" pitchFamily="18" charset="0"/>
                      </a:rPr>
                      <a:t>(</a:t>
                    </a:r>
                    <a:r>
                      <a:rPr lang="en-US" sz="1200" dirty="0" err="1" smtClean="0">
                        <a:latin typeface="Times New Roman" pitchFamily="18" charset="0"/>
                        <a:cs typeface="Times New Roman" pitchFamily="18" charset="0"/>
                      </a:rPr>
                      <a:t>LinkFace</a:t>
                    </a:r>
                    <a:r>
                      <a:rPr lang="en-US" sz="1200" dirty="0" smtClean="0">
                        <a:latin typeface="Times New Roman" pitchFamily="18" charset="0"/>
                        <a:cs typeface="Times New Roman" pitchFamily="18" charset="0"/>
                      </a:rPr>
                      <a:t>)</a:t>
                    </a:r>
                  </a:p>
                  <a:p>
                    <a:r>
                      <a:rPr lang="en-US" sz="1200" dirty="0" smtClean="0">
                        <a:latin typeface="Times New Roman" pitchFamily="18" charset="0"/>
                        <a:cs typeface="Times New Roman" pitchFamily="18" charset="0"/>
                      </a:rPr>
                      <a:t>+ handle(</a:t>
                    </a:r>
                    <a:r>
                      <a:rPr lang="en-US" sz="1200" dirty="0" err="1" smtClean="0">
                        <a:latin typeface="Times New Roman" pitchFamily="18" charset="0"/>
                        <a:cs typeface="Times New Roman" pitchFamily="18" charset="0"/>
                      </a:rPr>
                      <a:t>int</a:t>
                    </a:r>
                    <a:r>
                      <a:rPr lang="en-US" sz="1200" dirty="0" smtClean="0">
                        <a:latin typeface="Times New Roman" pitchFamily="18" charset="0"/>
                        <a:cs typeface="Times New Roman" pitchFamily="18" charset="0"/>
                      </a:rPr>
                      <a:t>)</a:t>
                    </a:r>
                  </a:p>
                  <a:p>
                    <a:r>
                      <a:rPr lang="en-US" sz="1200" dirty="0" smtClean="0">
                        <a:latin typeface="Times New Roman" pitchFamily="18" charset="0"/>
                        <a:cs typeface="Times New Roman" pitchFamily="18" charset="0"/>
                      </a:rPr>
                      <a:t>+ dispose()</a:t>
                    </a:r>
                  </a:p>
                </p:txBody>
              </p:sp>
            </p:grpSp>
            <p:sp>
              <p:nvSpPr>
                <p:cNvPr id="147" name="TextBox 146"/>
                <p:cNvSpPr txBox="1"/>
                <p:nvPr/>
              </p:nvSpPr>
              <p:spPr>
                <a:xfrm>
                  <a:off x="5486400" y="4953000"/>
                  <a:ext cx="1905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71450" indent="-171450">
                    <a:buFontTx/>
                    <a:buChar char="-"/>
                  </a:pPr>
                  <a:r>
                    <a:rPr lang="en-US" sz="1200" dirty="0" err="1" smtClean="0">
                      <a:latin typeface="Times New Roman" pitchFamily="18" charset="0"/>
                      <a:cs typeface="Times New Roman" pitchFamily="18" charset="0"/>
                    </a:rPr>
                    <a:t>srv</a:t>
                  </a:r>
                  <a:r>
                    <a:rPr lang="en-US" sz="1200" dirty="0" smtClean="0">
                      <a:latin typeface="Times New Roman" pitchFamily="18" charset="0"/>
                      <a:cs typeface="Times New Roman" pitchFamily="18" charset="0"/>
                    </a:rPr>
                    <a:t>: </a:t>
                  </a:r>
                  <a:r>
                    <a:rPr lang="en-US" sz="1200" dirty="0" err="1" smtClean="0">
                      <a:latin typeface="Times New Roman" pitchFamily="18" charset="0"/>
                      <a:cs typeface="Times New Roman" pitchFamily="18" charset="0"/>
                    </a:rPr>
                    <a:t>ServerFace</a:t>
                  </a:r>
                  <a:endParaRPr lang="en-US" sz="1200" dirty="0" smtClean="0">
                    <a:latin typeface="Times New Roman" pitchFamily="18" charset="0"/>
                    <a:cs typeface="Times New Roman" pitchFamily="18" charset="0"/>
                  </a:endParaRPr>
                </a:p>
                <a:p>
                  <a:pPr marL="171450" indent="-171450">
                    <a:buFontTx/>
                    <a:buChar char="-"/>
                  </a:pPr>
                  <a:r>
                    <a:rPr lang="en-US" sz="1200" dirty="0">
                      <a:latin typeface="Times New Roman" pitchFamily="18" charset="0"/>
                      <a:cs typeface="Times New Roman" pitchFamily="18" charset="0"/>
                    </a:rPr>
                    <a:t>next: </a:t>
                  </a:r>
                  <a:r>
                    <a:rPr lang="en-US" sz="1200" dirty="0" err="1">
                      <a:latin typeface="Times New Roman" pitchFamily="18" charset="0"/>
                      <a:cs typeface="Times New Roman" pitchFamily="18" charset="0"/>
                    </a:rPr>
                    <a:t>LinkFace</a:t>
                  </a:r>
                  <a:r>
                    <a:rPr lang="en-US" sz="1200" dirty="0"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7848600" y="4788702"/>
                <a:ext cx="1905000" cy="1797614"/>
                <a:chOff x="7848600" y="4495800"/>
                <a:chExt cx="1905000" cy="1797614"/>
              </a:xfrm>
            </p:grpSpPr>
            <p:grpSp>
              <p:nvGrpSpPr>
                <p:cNvPr id="150" name="Group 149"/>
                <p:cNvGrpSpPr/>
                <p:nvPr/>
              </p:nvGrpSpPr>
              <p:grpSpPr>
                <a:xfrm>
                  <a:off x="7848600" y="4495800"/>
                  <a:ext cx="1905000" cy="1797614"/>
                  <a:chOff x="533400" y="413425"/>
                  <a:chExt cx="1905000" cy="2362402"/>
                </a:xfrm>
              </p:grpSpPr>
              <p:sp>
                <p:nvSpPr>
                  <p:cNvPr id="151" name="Rectangle 150"/>
                  <p:cNvSpPr/>
                  <p:nvPr/>
                </p:nvSpPr>
                <p:spPr>
                  <a:xfrm>
                    <a:off x="533400" y="413425"/>
                    <a:ext cx="1905000" cy="2319106"/>
                  </a:xfrm>
                  <a:prstGeom prst="rect">
                    <a:avLst/>
                  </a:prstGeom>
                  <a:noFill/>
                  <a:ln>
                    <a:solidFill>
                      <a:srgbClr val="0000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533400" y="413425"/>
                    <a:ext cx="1905000" cy="62393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 err="1" smtClean="0">
                        <a:latin typeface="Times New Roman" pitchFamily="18" charset="0"/>
                        <a:cs typeface="Times New Roman" pitchFamily="18" charset="0"/>
                      </a:rPr>
                      <a:t>EvenLink</a:t>
                    </a:r>
                    <a:endParaRPr lang="en-US" sz="1200" dirty="0" smtClean="0">
                      <a:latin typeface="Times New Roman" pitchFamily="18" charset="0"/>
                      <a:cs typeface="Times New Roman" pitchFamily="18" charset="0"/>
                    </a:endParaRPr>
                  </a:p>
                  <a:p>
                    <a:pPr algn="ctr"/>
                    <a:r>
                      <a:rPr lang="en-US" sz="1200" dirty="0" smtClean="0">
                        <a:latin typeface="Times New Roman" pitchFamily="18" charset="0"/>
                        <a:cs typeface="Times New Roman" pitchFamily="18" charset="0"/>
                      </a:rPr>
                      <a:t>// even </a:t>
                    </a:r>
                    <a:r>
                      <a:rPr lang="en-US" sz="1200" dirty="0">
                        <a:latin typeface="Times New Roman" pitchFamily="18" charset="0"/>
                        <a:cs typeface="Times New Roman" pitchFamily="18" charset="0"/>
                      </a:rPr>
                      <a:t>h</a:t>
                    </a:r>
                    <a:r>
                      <a:rPr lang="en-US" sz="1200" dirty="0" smtClean="0">
                        <a:latin typeface="Times New Roman" pitchFamily="18" charset="0"/>
                        <a:cs typeface="Times New Roman" pitchFamily="18" charset="0"/>
                      </a:rPr>
                      <a:t>andler</a:t>
                    </a:r>
                    <a:endParaRPr lang="en-US" sz="1200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cxnSp>
                <p:nvCxnSpPr>
                  <p:cNvPr id="165" name="Straight Connector 164"/>
                  <p:cNvCxnSpPr/>
                  <p:nvPr/>
                </p:nvCxnSpPr>
                <p:spPr>
                  <a:xfrm>
                    <a:off x="533400" y="1014272"/>
                    <a:ext cx="1905000" cy="0"/>
                  </a:xfrm>
                  <a:prstGeom prst="line">
                    <a:avLst/>
                  </a:prstGeom>
                  <a:ln w="25400">
                    <a:solidFill>
                      <a:srgbClr val="0000C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Straight Connector 170"/>
                  <p:cNvCxnSpPr/>
                  <p:nvPr/>
                </p:nvCxnSpPr>
                <p:spPr>
                  <a:xfrm>
                    <a:off x="533400" y="1686617"/>
                    <a:ext cx="1905000" cy="0"/>
                  </a:xfrm>
                  <a:prstGeom prst="line">
                    <a:avLst/>
                  </a:prstGeom>
                  <a:ln w="25400">
                    <a:solidFill>
                      <a:srgbClr val="0000C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2" name="TextBox 171"/>
                  <p:cNvSpPr txBox="1"/>
                  <p:nvPr/>
                </p:nvSpPr>
                <p:spPr>
                  <a:xfrm>
                    <a:off x="533400" y="1652745"/>
                    <a:ext cx="1905000" cy="11230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Times New Roman" pitchFamily="18" charset="0"/>
                        <a:cs typeface="Times New Roman" pitchFamily="18" charset="0"/>
                      </a:rPr>
                      <a:t>+ </a:t>
                    </a:r>
                    <a:r>
                      <a:rPr lang="en-US" sz="1200" dirty="0" err="1" smtClean="0">
                        <a:latin typeface="Times New Roman" pitchFamily="18" charset="0"/>
                        <a:cs typeface="Times New Roman" pitchFamily="18" charset="0"/>
                      </a:rPr>
                      <a:t>EvenLink</a:t>
                    </a:r>
                    <a:r>
                      <a:rPr lang="en-US" sz="1200" dirty="0" smtClean="0">
                        <a:latin typeface="Times New Roman" pitchFamily="18" charset="0"/>
                        <a:cs typeface="Times New Roman" pitchFamily="18" charset="0"/>
                      </a:rPr>
                      <a:t>(</a:t>
                    </a:r>
                    <a:r>
                      <a:rPr lang="en-US" sz="1200" dirty="0" err="1" smtClean="0">
                        <a:latin typeface="Times New Roman" pitchFamily="18" charset="0"/>
                        <a:cs typeface="Times New Roman" pitchFamily="18" charset="0"/>
                      </a:rPr>
                      <a:t>ServerFace</a:t>
                    </a:r>
                    <a:r>
                      <a:rPr lang="en-US" sz="1200" dirty="0" smtClean="0">
                        <a:latin typeface="Times New Roman" pitchFamily="18" charset="0"/>
                        <a:cs typeface="Times New Roman" pitchFamily="18" charset="0"/>
                      </a:rPr>
                      <a:t>)</a:t>
                    </a:r>
                  </a:p>
                  <a:p>
                    <a:r>
                      <a:rPr lang="en-US" sz="1200" dirty="0" smtClean="0">
                        <a:latin typeface="Times New Roman" pitchFamily="18" charset="0"/>
                        <a:cs typeface="Times New Roman" pitchFamily="18" charset="0"/>
                      </a:rPr>
                      <a:t>+ </a:t>
                    </a:r>
                    <a:r>
                      <a:rPr lang="en-US" sz="1200" dirty="0" err="1" smtClean="0">
                        <a:latin typeface="Times New Roman" pitchFamily="18" charset="0"/>
                        <a:cs typeface="Times New Roman" pitchFamily="18" charset="0"/>
                      </a:rPr>
                      <a:t>addLast</a:t>
                    </a:r>
                    <a:r>
                      <a:rPr lang="en-US" sz="1200" dirty="0" smtClean="0">
                        <a:latin typeface="Times New Roman" pitchFamily="18" charset="0"/>
                        <a:cs typeface="Times New Roman" pitchFamily="18" charset="0"/>
                      </a:rPr>
                      <a:t>(</a:t>
                    </a:r>
                    <a:r>
                      <a:rPr lang="en-US" sz="1200" dirty="0" err="1" smtClean="0">
                        <a:latin typeface="Times New Roman" pitchFamily="18" charset="0"/>
                        <a:cs typeface="Times New Roman" pitchFamily="18" charset="0"/>
                      </a:rPr>
                      <a:t>LinkFace</a:t>
                    </a:r>
                    <a:r>
                      <a:rPr lang="en-US" sz="1200" dirty="0" smtClean="0">
                        <a:latin typeface="Times New Roman" pitchFamily="18" charset="0"/>
                        <a:cs typeface="Times New Roman" pitchFamily="18" charset="0"/>
                      </a:rPr>
                      <a:t>)</a:t>
                    </a:r>
                  </a:p>
                  <a:p>
                    <a:r>
                      <a:rPr lang="en-US" sz="1200" dirty="0" smtClean="0">
                        <a:latin typeface="Times New Roman" pitchFamily="18" charset="0"/>
                        <a:cs typeface="Times New Roman" pitchFamily="18" charset="0"/>
                      </a:rPr>
                      <a:t>+ handle(</a:t>
                    </a:r>
                    <a:r>
                      <a:rPr lang="en-US" sz="1200" dirty="0" err="1" smtClean="0">
                        <a:latin typeface="Times New Roman" pitchFamily="18" charset="0"/>
                        <a:cs typeface="Times New Roman" pitchFamily="18" charset="0"/>
                      </a:rPr>
                      <a:t>int</a:t>
                    </a:r>
                    <a:r>
                      <a:rPr lang="en-US" sz="1200" dirty="0" smtClean="0">
                        <a:latin typeface="Times New Roman" pitchFamily="18" charset="0"/>
                        <a:cs typeface="Times New Roman" pitchFamily="18" charset="0"/>
                      </a:rPr>
                      <a:t>)</a:t>
                    </a:r>
                  </a:p>
                  <a:p>
                    <a:r>
                      <a:rPr lang="en-US" sz="1200" dirty="0" smtClean="0">
                        <a:latin typeface="Times New Roman" pitchFamily="18" charset="0"/>
                        <a:cs typeface="Times New Roman" pitchFamily="18" charset="0"/>
                      </a:rPr>
                      <a:t>+ dispose()</a:t>
                    </a:r>
                  </a:p>
                </p:txBody>
              </p:sp>
            </p:grpSp>
            <p:sp>
              <p:nvSpPr>
                <p:cNvPr id="175" name="TextBox 174"/>
                <p:cNvSpPr txBox="1"/>
                <p:nvPr/>
              </p:nvSpPr>
              <p:spPr>
                <a:xfrm>
                  <a:off x="7848600" y="4953000"/>
                  <a:ext cx="1905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71450" indent="-171450">
                    <a:buFontTx/>
                    <a:buChar char="-"/>
                  </a:pPr>
                  <a:r>
                    <a:rPr lang="en-US" sz="1200" dirty="0" err="1" smtClean="0">
                      <a:latin typeface="Times New Roman" pitchFamily="18" charset="0"/>
                      <a:cs typeface="Times New Roman" pitchFamily="18" charset="0"/>
                    </a:rPr>
                    <a:t>srv</a:t>
                  </a:r>
                  <a:r>
                    <a:rPr lang="en-US" sz="1200" dirty="0" smtClean="0">
                      <a:latin typeface="Times New Roman" pitchFamily="18" charset="0"/>
                      <a:cs typeface="Times New Roman" pitchFamily="18" charset="0"/>
                    </a:rPr>
                    <a:t>: </a:t>
                  </a:r>
                  <a:r>
                    <a:rPr lang="en-US" sz="1200" dirty="0" err="1" smtClean="0">
                      <a:latin typeface="Times New Roman" pitchFamily="18" charset="0"/>
                      <a:cs typeface="Times New Roman" pitchFamily="18" charset="0"/>
                    </a:rPr>
                    <a:t>ServerFace</a:t>
                  </a:r>
                  <a:endParaRPr lang="en-US" sz="1200" dirty="0" smtClean="0">
                    <a:latin typeface="Times New Roman" pitchFamily="18" charset="0"/>
                    <a:cs typeface="Times New Roman" pitchFamily="18" charset="0"/>
                  </a:endParaRPr>
                </a:p>
                <a:p>
                  <a:pPr marL="171450" indent="-171450">
                    <a:buFontTx/>
                    <a:buChar char="-"/>
                  </a:pPr>
                  <a:r>
                    <a:rPr lang="en-US" sz="1200" dirty="0">
                      <a:latin typeface="Times New Roman" pitchFamily="18" charset="0"/>
                      <a:cs typeface="Times New Roman" pitchFamily="18" charset="0"/>
                    </a:rPr>
                    <a:t>next: </a:t>
                  </a:r>
                  <a:r>
                    <a:rPr lang="en-US" sz="1200" dirty="0" err="1">
                      <a:latin typeface="Times New Roman" pitchFamily="18" charset="0"/>
                      <a:cs typeface="Times New Roman" pitchFamily="18" charset="0"/>
                    </a:rPr>
                    <a:t>LinkFace</a:t>
                  </a:r>
                  <a:r>
                    <a:rPr lang="en-US" sz="1200" dirty="0"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</a:p>
              </p:txBody>
            </p:sp>
          </p:grpSp>
          <p:cxnSp>
            <p:nvCxnSpPr>
              <p:cNvPr id="177" name="Elbow Connector 176"/>
              <p:cNvCxnSpPr>
                <a:endCxn id="139" idx="0"/>
              </p:cNvCxnSpPr>
              <p:nvPr/>
            </p:nvCxnSpPr>
            <p:spPr>
              <a:xfrm flipV="1">
                <a:off x="4343400" y="4788702"/>
                <a:ext cx="2066925" cy="480996"/>
              </a:xfrm>
              <a:prstGeom prst="bentConnector4">
                <a:avLst>
                  <a:gd name="adj1" fmla="val 41789"/>
                  <a:gd name="adj2" fmla="val 147526"/>
                </a:avLst>
              </a:prstGeom>
              <a:ln w="25400">
                <a:solidFill>
                  <a:srgbClr val="0000CC"/>
                </a:solidFill>
                <a:headEnd type="diamond" w="lg" len="lg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Elbow Connector 177"/>
              <p:cNvCxnSpPr>
                <a:endCxn id="151" idx="0"/>
              </p:cNvCxnSpPr>
              <p:nvPr/>
            </p:nvCxnSpPr>
            <p:spPr>
              <a:xfrm flipV="1">
                <a:off x="6781800" y="4788702"/>
                <a:ext cx="2019300" cy="785796"/>
              </a:xfrm>
              <a:prstGeom prst="bentConnector4">
                <a:avLst>
                  <a:gd name="adj1" fmla="val 42473"/>
                  <a:gd name="adj2" fmla="val 129092"/>
                </a:avLst>
              </a:prstGeom>
              <a:ln w="25400">
                <a:solidFill>
                  <a:srgbClr val="0000CC"/>
                </a:solidFill>
                <a:headEnd type="diamond" w="lg" len="lg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43918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357</Words>
  <Application>Microsoft Macintosh PowerPoint</Application>
  <PresentationFormat>On-screen Show (4:3)</PresentationFormat>
  <Paragraphs>96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The University of North Carolina at Chapel Hill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 User</dc:creator>
  <cp:lastModifiedBy>Yi Hong</cp:lastModifiedBy>
  <cp:revision>62</cp:revision>
  <dcterms:created xsi:type="dcterms:W3CDTF">2013-03-20T03:09:28Z</dcterms:created>
  <dcterms:modified xsi:type="dcterms:W3CDTF">2013-03-21T21:14:35Z</dcterms:modified>
</cp:coreProperties>
</file>