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microsoft.com/office/2006/relationships/txt" Target="/udata/data.dat" Id="R8258b1504cd847f4"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Lst>
  <p:notesMasterIdLst>
    <p:notesMasterId r:id="rId51"/>
  </p:notesMasterIdLst>
  <p:sldIdLst>
    <p:sldId id="256" r:id="rId2"/>
    <p:sldId id="257" r:id="rId3"/>
    <p:sldId id="258" r:id="rId4"/>
    <p:sldId id="260" r:id="rId5"/>
    <p:sldId id="261" r:id="rId6"/>
    <p:sldId id="288" r:id="rId7"/>
    <p:sldId id="262" r:id="rId8"/>
    <p:sldId id="264" r:id="rId9"/>
    <p:sldId id="297" r:id="rId10"/>
    <p:sldId id="319" r:id="rId11"/>
    <p:sldId id="266" r:id="rId12"/>
    <p:sldId id="267" r:id="rId13"/>
    <p:sldId id="268" r:id="rId14"/>
    <p:sldId id="296" r:id="rId15"/>
    <p:sldId id="269" r:id="rId16"/>
    <p:sldId id="289"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0" r:id="rId30"/>
    <p:sldId id="270" r:id="rId31"/>
    <p:sldId id="271" r:id="rId32"/>
    <p:sldId id="272" r:id="rId33"/>
    <p:sldId id="273" r:id="rId34"/>
    <p:sldId id="274" r:id="rId35"/>
    <p:sldId id="275" r:id="rId36"/>
    <p:sldId id="291" r:id="rId37"/>
    <p:sldId id="298" r:id="rId38"/>
    <p:sldId id="300" r:id="rId39"/>
    <p:sldId id="301" r:id="rId40"/>
    <p:sldId id="302" r:id="rId41"/>
    <p:sldId id="304" r:id="rId42"/>
    <p:sldId id="305" r:id="rId43"/>
    <p:sldId id="312" r:id="rId44"/>
    <p:sldId id="313" r:id="rId45"/>
    <p:sldId id="317" r:id="rId46"/>
    <p:sldId id="318" r:id="rId47"/>
    <p:sldId id="292" r:id="rId48"/>
    <p:sldId id="321" r:id="rId49"/>
    <p:sldId id="29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GAO" initials="" lastIdx="9" clrIdx="0"/>
  <p:cmAuthor id="2" name="lma" initials=""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89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9" d="100"/>
          <a:sy n="89" d="100"/>
        </p:scale>
        <p:origin x="466" y="72"/>
      </p:cViewPr>
      <p:guideLst/>
    </p:cSldViewPr>
  </p:slideViewPr>
  <p:outlineViewPr>
    <p:cViewPr>
      <p:scale>
        <a:sx n="33" d="100"/>
        <a:sy n="33" d="100"/>
      </p:scale>
      <p:origin x="0" y="-23256"/>
    </p:cViewPr>
  </p:outlineViewPr>
  <p:notesTextViewPr>
    <p:cViewPr>
      <p:scale>
        <a:sx n="1" d="1"/>
        <a:sy n="1" d="1"/>
      </p:scale>
      <p:origin x="0" y="0"/>
    </p:cViewPr>
  </p:notesTextViewPr>
  <p:sorterViewPr>
    <p:cViewPr>
      <p:scale>
        <a:sx n="100" d="100"/>
        <a:sy n="100" d="100"/>
      </p:scale>
      <p:origin x="0" y="-10042"/>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EB386-573C-4133-A38E-FC4009622A11}" type="datetimeFigureOut">
              <a:rPr lang="zh-CN" altLang="en-US" smtClean="0"/>
              <a:t>2017/10/12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32E10-16BD-4EF5-AE93-CC44454D27A3}" type="slidenum">
              <a:rPr lang="zh-CN" altLang="en-US" smtClean="0"/>
              <a:t>‹#›</a:t>
            </a:fld>
            <a:endParaRPr lang="zh-CN" altLang="en-US"/>
          </a:p>
        </p:txBody>
      </p:sp>
    </p:spTree>
    <p:extLst>
      <p:ext uri="{BB962C8B-B14F-4D97-AF65-F5344CB8AC3E}">
        <p14:creationId xmlns:p14="http://schemas.microsoft.com/office/powerpoint/2010/main" val="90978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295170" y="2972429"/>
            <a:ext cx="6267599" cy="57936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545786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7" name="Shape 6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56514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Shape 8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6" name="Shape 8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5660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3" name="Shape 8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6799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Shape 100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08" name="Shape 10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71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Shape 102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22" name="Shape 10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854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Shape 102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30" name="Shape 10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212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Shape 106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342900" lvl="0" indent="-254000" rtl="0">
              <a:spcBef>
                <a:spcPts val="0"/>
              </a:spcBef>
              <a:buClr>
                <a:srgbClr val="33928A"/>
              </a:buClr>
              <a:buSzPct val="100000"/>
              <a:buFont typeface="Noto Sans Symbols"/>
              <a:buChar char="•"/>
            </a:pPr>
            <a:r>
              <a:rPr lang="en" sz="1000">
                <a:solidFill>
                  <a:srgbClr val="4D4D4D"/>
                </a:solidFill>
              </a:rPr>
              <a:t>SQL submitted to HAWQ master</a:t>
            </a:r>
          </a:p>
          <a:p>
            <a:pPr marL="742950" lvl="1" indent="-222250" rtl="0">
              <a:spcBef>
                <a:spcPts val="600"/>
              </a:spcBef>
              <a:buClr>
                <a:srgbClr val="33928A"/>
              </a:buClr>
              <a:buSzPct val="100000"/>
              <a:buFont typeface="Verdana"/>
              <a:buChar char="–"/>
            </a:pPr>
            <a:r>
              <a:rPr lang="en" sz="1000">
                <a:solidFill>
                  <a:srgbClr val="4D4D4D"/>
                </a:solidFill>
              </a:rPr>
              <a:t>Validates SQL and parses query</a:t>
            </a:r>
          </a:p>
          <a:p>
            <a:pPr marL="742950" lvl="1" indent="-222250" rtl="0">
              <a:spcBef>
                <a:spcPts val="600"/>
              </a:spcBef>
              <a:buClr>
                <a:srgbClr val="33928A"/>
              </a:buClr>
              <a:buSzPct val="100000"/>
              <a:buFont typeface="Verdana"/>
              <a:buChar char="–"/>
            </a:pPr>
            <a:r>
              <a:rPr lang="en" sz="1000">
                <a:solidFill>
                  <a:srgbClr val="4D4D4D"/>
                </a:solidFill>
              </a:rPr>
              <a:t>Query Optimizer produces the plan</a:t>
            </a:r>
          </a:p>
          <a:p>
            <a:pPr marL="742950" lvl="1" indent="-222250" rtl="0">
              <a:spcBef>
                <a:spcPts val="600"/>
              </a:spcBef>
              <a:buClr>
                <a:srgbClr val="33928A"/>
              </a:buClr>
              <a:buSzPct val="100000"/>
              <a:buFont typeface="Verdana"/>
              <a:buChar char="–"/>
            </a:pPr>
            <a:r>
              <a:rPr lang="en" sz="1000">
                <a:solidFill>
                  <a:srgbClr val="4D4D4D"/>
                </a:solidFill>
              </a:rPr>
              <a:t>HAWQ master obtains metadata from NameNode and annotates the query plan with metadata that segments need for execution</a:t>
            </a:r>
          </a:p>
        </p:txBody>
      </p:sp>
      <p:sp>
        <p:nvSpPr>
          <p:cNvPr id="1064" name="Shape 10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873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Shape 112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27" name="Shape 1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200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Shape 118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342900" lvl="0" indent="-266700" rtl="0">
              <a:spcBef>
                <a:spcPts val="600"/>
              </a:spcBef>
              <a:buClr>
                <a:srgbClr val="33928A"/>
              </a:buClr>
              <a:buSzPct val="100000"/>
              <a:buFont typeface="Noto Sans Symbols"/>
              <a:buChar char="•"/>
            </a:pPr>
            <a:r>
              <a:rPr lang="en" sz="1200">
                <a:solidFill>
                  <a:srgbClr val="4D4D4D"/>
                </a:solidFill>
              </a:rPr>
              <a:t>HAWQ Master dispatches the plan to every segment</a:t>
            </a:r>
          </a:p>
          <a:p>
            <a:pPr marL="342900" lvl="0" indent="-266700" rtl="0">
              <a:spcBef>
                <a:spcPts val="600"/>
              </a:spcBef>
              <a:buClr>
                <a:srgbClr val="33928A"/>
              </a:buClr>
              <a:buSzPct val="100000"/>
              <a:buFont typeface="Noto Sans Symbols"/>
              <a:buChar char="•"/>
            </a:pPr>
            <a:r>
              <a:rPr lang="en" sz="1200">
                <a:solidFill>
                  <a:srgbClr val="4D4D4D"/>
                </a:solidFill>
              </a:rPr>
              <a:t>Segments callback to the NameNode to obtain a block location array consisting of block IDs</a:t>
            </a:r>
          </a:p>
        </p:txBody>
      </p:sp>
      <p:sp>
        <p:nvSpPr>
          <p:cNvPr id="1182" name="Shape 1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064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Shape 125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342900" lvl="0" indent="-254000" rtl="0">
              <a:spcBef>
                <a:spcPts val="0"/>
              </a:spcBef>
              <a:buClr>
                <a:srgbClr val="33928A"/>
              </a:buClr>
              <a:buSzPct val="100000"/>
              <a:buFont typeface="Noto Sans Symbols"/>
              <a:buChar char="•"/>
            </a:pPr>
            <a:r>
              <a:rPr lang="en" sz="1000">
                <a:solidFill>
                  <a:srgbClr val="4D4D4D"/>
                </a:solidFill>
              </a:rPr>
              <a:t>Libhdfs3 read operation begins, retrieves data from DataNodes in the cluster it needs and returns data to upper level operators</a:t>
            </a:r>
          </a:p>
          <a:p>
            <a:pPr marL="342900" lvl="0" indent="-254000" rtl="0">
              <a:spcBef>
                <a:spcPts val="600"/>
              </a:spcBef>
              <a:buClr>
                <a:srgbClr val="33928A"/>
              </a:buClr>
              <a:buSzPct val="100000"/>
              <a:buFont typeface="Noto Sans Symbols"/>
              <a:buChar char="•"/>
            </a:pPr>
            <a:r>
              <a:rPr lang="en" sz="1000">
                <a:solidFill>
                  <a:srgbClr val="4D4D4D"/>
                </a:solidFill>
              </a:rPr>
              <a:t>Upper level operators (e.g. hash-join, hash-agg) carry on the execution using motion operators as needed</a:t>
            </a:r>
          </a:p>
        </p:txBody>
      </p:sp>
      <p:sp>
        <p:nvSpPr>
          <p:cNvPr id="1256" name="Shape 1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27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51768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Shape 133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340" name="Shape 1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444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Shape 138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388" name="Shape 1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455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Shape 143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40" name="Shape 1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716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0" name="Shape 6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21512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Shape 6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7" name="Shape 6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5919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3" name="Shape 7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28589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5" name="Shape 7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47843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1" name="Shape 74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742" name="Shape 74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34</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0004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09" name="Shape 80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810" name="Shape 81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35</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7744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86" name="Shape 286"/>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37</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0487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62360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01" name="Shape 301"/>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38</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2235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8022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6" name="Shape 31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17" name="Shape 317"/>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40</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9144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410" name="Shape 410"/>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5658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7" name="Shape 41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418" name="Shape 418"/>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42</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9548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9" name="Shape 54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550" name="Shape 550"/>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43</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9723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7" name="Shape 5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558" name="Shape 558"/>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44</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2785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9" name="Shape 64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50" name="Shape 650"/>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45</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6496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7" name="Shape 6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58" name="Shape 658"/>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46</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9179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7" name="Shape 6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58" name="Shape 658"/>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48</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876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9" name="Shape 5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97278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92" name="Shape 192"/>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9</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347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53" name="Shape 6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707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15" name="Shape 71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r>
              <a:rPr lang="en" sz="1100" b="0" i="0" u="none" strike="noStrike" cap="none">
                <a:solidFill>
                  <a:schemeClr val="dk2"/>
                </a:solidFill>
                <a:latin typeface="Verdana"/>
                <a:ea typeface="Verdana"/>
                <a:cs typeface="Verdana"/>
                <a:sym typeface="Verdana"/>
              </a:rPr>
              <a:t>The HAWQ master is located on dedicated node and separate node from NameNode.  It Contains no user data. The HAWQ master authenticates clients and accepts client requests, processes SQL, determines the most efficient parallel query execution and converts the SQL in to parse tree data structure. Then it </a:t>
            </a:r>
          </a:p>
          <a:p>
            <a:pPr marL="0" marR="0" lvl="0" indent="0" algn="l" rtl="0">
              <a:spcBef>
                <a:spcPts val="0"/>
              </a:spcBef>
              <a:buSzPct val="25000"/>
              <a:buNone/>
            </a:pPr>
            <a:r>
              <a:rPr lang="en" sz="1100" b="0" i="0" u="none" strike="noStrike" cap="none">
                <a:solidFill>
                  <a:schemeClr val="dk2"/>
                </a:solidFill>
                <a:latin typeface="Verdana"/>
                <a:ea typeface="Verdana"/>
                <a:cs typeface="Verdana"/>
                <a:sym typeface="Verdana"/>
              </a:rPr>
              <a:t>Dispatches the query plan to the HAWQ segments. </a:t>
            </a:r>
          </a:p>
        </p:txBody>
      </p:sp>
    </p:spTree>
    <p:extLst>
      <p:ext uri="{BB962C8B-B14F-4D97-AF65-F5344CB8AC3E}">
        <p14:creationId xmlns:p14="http://schemas.microsoft.com/office/powerpoint/2010/main" val="316552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Shape 7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32" name="Shape 73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r>
              <a:rPr lang="en" sz="1100" b="0" i="0" u="none" strike="noStrike" cap="none">
                <a:solidFill>
                  <a:schemeClr val="dk2"/>
                </a:solidFill>
                <a:latin typeface="Verdana"/>
                <a:ea typeface="Verdana"/>
                <a:cs typeface="Verdana"/>
                <a:sym typeface="Verdana"/>
              </a:rPr>
              <a:t>HAWQ segments with a HAWQ Segment host are HDFS client processes on DataNodes.  There may be 1, 2 or 4 HAWQ segments on a datanode depending on the Hadoop environment and cluster usage requirements.  A segment is a unit of parallelism and all segments work together in tandem to form a single parallel query operation.  </a:t>
            </a:r>
          </a:p>
        </p:txBody>
      </p:sp>
    </p:spTree>
    <p:extLst>
      <p:ext uri="{BB962C8B-B14F-4D97-AF65-F5344CB8AC3E}">
        <p14:creationId xmlns:p14="http://schemas.microsoft.com/office/powerpoint/2010/main" val="188872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2578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pPr/>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4134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1010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86008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Shape 28"/>
        <p:cNvGrpSpPr/>
        <p:nvPr/>
      </p:nvGrpSpPr>
      <p:grpSpPr>
        <a:xfrm>
          <a:off x="0" y="0"/>
          <a:ext cx="0" cy="0"/>
          <a:chOff x="0" y="0"/>
          <a:chExt cx="0" cy="0"/>
        </a:xfrm>
      </p:grpSpPr>
      <p:sp>
        <p:nvSpPr>
          <p:cNvPr id="31" name="Shape 31"/>
          <p:cNvSpPr txBox="1">
            <a:spLocks noGrp="1"/>
          </p:cNvSpPr>
          <p:nvPr>
            <p:ph type="title"/>
          </p:nvPr>
        </p:nvSpPr>
        <p:spPr>
          <a:xfrm>
            <a:off x="488949" y="433916"/>
            <a:ext cx="11214000" cy="614000"/>
          </a:xfrm>
          <a:prstGeom prst="rect">
            <a:avLst/>
          </a:prstGeom>
          <a:noFill/>
          <a:ln>
            <a:noFill/>
          </a:ln>
        </p:spPr>
        <p:txBody>
          <a:bodyPr lIns="91425" tIns="91425" rIns="91425" bIns="91425" anchor="t" anchorCtr="0"/>
          <a:lstStyle>
            <a:lvl1pPr lvl="0" rtl="0">
              <a:lnSpc>
                <a:spcPct val="90000"/>
              </a:lnSpc>
              <a:spcBef>
                <a:spcPts val="0"/>
              </a:spcBef>
              <a:buFont typeface="Calibri"/>
              <a:buChar char="●"/>
              <a:defRPr sz="4267">
                <a:solidFill>
                  <a:schemeClr val="dk2"/>
                </a:solidFill>
                <a:latin typeface="Calibri"/>
                <a:ea typeface="Calibri"/>
                <a:cs typeface="Calibri"/>
                <a:sym typeface="Calibri"/>
              </a:defRPr>
            </a:lvl1pPr>
            <a:lvl2pPr lvl="1" rtl="0">
              <a:spcBef>
                <a:spcPts val="0"/>
              </a:spcBef>
              <a:buChar char="○"/>
              <a:defRPr/>
            </a:lvl2pPr>
            <a:lvl3pPr lvl="2" rtl="0">
              <a:spcBef>
                <a:spcPts val="0"/>
              </a:spcBef>
              <a:buChar char="■"/>
              <a:defRPr/>
            </a:lvl3pPr>
            <a:lvl4pPr lvl="3" rtl="0">
              <a:spcBef>
                <a:spcPts val="0"/>
              </a:spcBef>
              <a:buChar char="●"/>
              <a:defRPr/>
            </a:lvl4pPr>
            <a:lvl5pPr lvl="4" rtl="0">
              <a:spcBef>
                <a:spcPts val="0"/>
              </a:spcBef>
              <a:buChar char="○"/>
              <a:defRPr/>
            </a:lvl5pPr>
            <a:lvl6pPr lvl="5" rtl="0">
              <a:spcBef>
                <a:spcPts val="0"/>
              </a:spcBef>
              <a:buChar char="■"/>
              <a:defRPr/>
            </a:lvl6pPr>
            <a:lvl7pPr lvl="6" rtl="0">
              <a:spcBef>
                <a:spcPts val="0"/>
              </a:spcBef>
              <a:buChar char="●"/>
              <a:defRPr/>
            </a:lvl7pPr>
            <a:lvl8pPr lvl="7" rtl="0">
              <a:spcBef>
                <a:spcPts val="0"/>
              </a:spcBef>
              <a:buChar char="○"/>
              <a:defRPr/>
            </a:lvl8pPr>
            <a:lvl9pPr lvl="8" rtl="0">
              <a:spcBef>
                <a:spcPts val="0"/>
              </a:spcBef>
              <a:buChar char="■"/>
              <a:defRPr/>
            </a:lvl9pPr>
          </a:lstStyle>
          <a:p>
            <a:endParaRPr/>
          </a:p>
        </p:txBody>
      </p:sp>
    </p:spTree>
    <p:extLst>
      <p:ext uri="{BB962C8B-B14F-4D97-AF65-F5344CB8AC3E}">
        <p14:creationId xmlns:p14="http://schemas.microsoft.com/office/powerpoint/2010/main" val="271100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Shape 11"/>
        <p:cNvGrpSpPr/>
        <p:nvPr/>
      </p:nvGrpSpPr>
      <p:grpSpPr>
        <a:xfrm>
          <a:off x="0" y="0"/>
          <a:ext cx="0" cy="0"/>
          <a:chOff x="0" y="0"/>
          <a:chExt cx="0" cy="0"/>
        </a:xfrm>
      </p:grpSpPr>
      <p:sp>
        <p:nvSpPr>
          <p:cNvPr id="12" name="Shape 12"/>
          <p:cNvSpPr txBox="1">
            <a:spLocks noGrp="1"/>
          </p:cNvSpPr>
          <p:nvPr>
            <p:ph type="body" idx="1"/>
          </p:nvPr>
        </p:nvSpPr>
        <p:spPr>
          <a:xfrm>
            <a:off x="335359" y="1440000"/>
            <a:ext cx="11009200" cy="5088400"/>
          </a:xfrm>
          <a:prstGeom prst="rect">
            <a:avLst/>
          </a:prstGeom>
          <a:noFill/>
          <a:ln>
            <a:noFill/>
          </a:ln>
        </p:spPr>
        <p:txBody>
          <a:bodyPr lIns="91425" tIns="91425" rIns="91425" bIns="91425" anchor="t" anchorCtr="0"/>
          <a:lstStyle>
            <a:lvl1pPr marL="812738" marR="0" lvl="0" indent="-428955" algn="l" rtl="0">
              <a:spcBef>
                <a:spcPts val="1209"/>
              </a:spcBef>
              <a:spcAft>
                <a:spcPts val="0"/>
              </a:spcAft>
              <a:buClr>
                <a:schemeClr val="dk1"/>
              </a:buClr>
              <a:buSzPct val="100733"/>
              <a:buFont typeface="Arial"/>
              <a:buChar char="•"/>
              <a:defRPr sz="6044" b="0" i="0" u="none" strike="noStrike" cap="none">
                <a:solidFill>
                  <a:schemeClr val="dk1"/>
                </a:solidFill>
                <a:latin typeface="Arial"/>
                <a:ea typeface="Arial"/>
                <a:cs typeface="Arial"/>
                <a:sym typeface="Arial"/>
              </a:defRPr>
            </a:lvl1pPr>
            <a:lvl2pPr marL="1760933" marR="0" lvl="1" indent="-355502" algn="l" rtl="0">
              <a:spcBef>
                <a:spcPts val="1067"/>
              </a:spcBef>
              <a:spcAft>
                <a:spcPts val="0"/>
              </a:spcAft>
              <a:buClr>
                <a:schemeClr val="dk1"/>
              </a:buClr>
              <a:buSzPct val="100000"/>
              <a:buFont typeface="Arial"/>
              <a:buChar char="–"/>
              <a:defRPr sz="5333" b="0" i="0" u="none" strike="noStrike" cap="none">
                <a:solidFill>
                  <a:schemeClr val="dk1"/>
                </a:solidFill>
                <a:latin typeface="Arial"/>
                <a:ea typeface="Arial"/>
                <a:cs typeface="Arial"/>
                <a:sym typeface="Arial"/>
              </a:defRPr>
            </a:lvl2pPr>
            <a:lvl3pPr marL="2709131" marR="0" lvl="2" indent="-265120" algn="l" rtl="0">
              <a:spcBef>
                <a:spcPts val="924"/>
              </a:spcBef>
              <a:spcAft>
                <a:spcPts val="0"/>
              </a:spcAft>
              <a:buClr>
                <a:schemeClr val="dk1"/>
              </a:buClr>
              <a:buSzPct val="99057"/>
              <a:buFont typeface="Arial"/>
              <a:buChar char="•"/>
              <a:defRPr sz="4621" b="0" i="0" u="none" strike="noStrike" cap="none">
                <a:solidFill>
                  <a:schemeClr val="dk1"/>
                </a:solidFill>
                <a:latin typeface="Arial"/>
                <a:ea typeface="Arial"/>
                <a:cs typeface="Arial"/>
                <a:sym typeface="Arial"/>
              </a:defRPr>
            </a:lvl3pPr>
            <a:lvl4pPr marL="3792781" marR="0" lvl="3" indent="-287669" algn="l" rtl="0">
              <a:spcBef>
                <a:spcPts val="853"/>
              </a:spcBef>
              <a:spcAft>
                <a:spcPts val="0"/>
              </a:spcAft>
              <a:buClr>
                <a:schemeClr val="dk1"/>
              </a:buClr>
              <a:buSzPct val="100000"/>
              <a:buFont typeface="Arial"/>
              <a:buChar char="–"/>
              <a:defRPr sz="4267" b="0" i="0" u="none" strike="noStrike" cap="none">
                <a:solidFill>
                  <a:schemeClr val="dk1"/>
                </a:solidFill>
                <a:latin typeface="Arial"/>
                <a:ea typeface="Arial"/>
                <a:cs typeface="Arial"/>
                <a:sym typeface="Arial"/>
              </a:defRPr>
            </a:lvl4pPr>
            <a:lvl5pPr marL="4876434" marR="0" lvl="4" indent="-332741" algn="l" rtl="0">
              <a:spcBef>
                <a:spcPts val="711"/>
              </a:spcBef>
              <a:spcAft>
                <a:spcPts val="0"/>
              </a:spcAft>
              <a:buClr>
                <a:schemeClr val="dk1"/>
              </a:buClr>
              <a:buSzPct val="98777"/>
              <a:buFont typeface="Arial"/>
              <a:buChar char="»"/>
              <a:defRPr sz="3556" b="0" i="0" u="none" strike="noStrike" cap="none">
                <a:solidFill>
                  <a:schemeClr val="dk1"/>
                </a:solidFill>
                <a:latin typeface="Arial"/>
                <a:ea typeface="Arial"/>
                <a:cs typeface="Arial"/>
                <a:sym typeface="Arial"/>
              </a:defRPr>
            </a:lvl5pPr>
            <a:lvl6pPr marL="5960086" marR="0" lvl="5" indent="-257420" algn="l" rtl="0">
              <a:spcBef>
                <a:spcPts val="948"/>
              </a:spcBef>
              <a:buClr>
                <a:schemeClr val="dk1"/>
              </a:buClr>
              <a:buSzPct val="98777"/>
              <a:buFont typeface="Arial"/>
              <a:buChar char="•"/>
              <a:defRPr sz="4741" b="0" i="0" u="none" strike="noStrike" cap="none">
                <a:solidFill>
                  <a:schemeClr val="dk1"/>
                </a:solidFill>
                <a:latin typeface="Calibri"/>
                <a:ea typeface="Calibri"/>
                <a:cs typeface="Calibri"/>
                <a:sym typeface="Calibri"/>
              </a:defRPr>
            </a:lvl6pPr>
            <a:lvl7pPr marL="7043737" marR="0" lvl="6" indent="-257366" algn="l" rtl="0">
              <a:spcBef>
                <a:spcPts val="948"/>
              </a:spcBef>
              <a:buClr>
                <a:schemeClr val="dk1"/>
              </a:buClr>
              <a:buSzPct val="98777"/>
              <a:buFont typeface="Arial"/>
              <a:buChar char="•"/>
              <a:defRPr sz="4741" b="0" i="0" u="none" strike="noStrike" cap="none">
                <a:solidFill>
                  <a:schemeClr val="dk1"/>
                </a:solidFill>
                <a:latin typeface="Calibri"/>
                <a:ea typeface="Calibri"/>
                <a:cs typeface="Calibri"/>
                <a:sym typeface="Calibri"/>
              </a:defRPr>
            </a:lvl7pPr>
            <a:lvl8pPr marL="8127391" marR="0" lvl="7" indent="-257314" algn="l" rtl="0">
              <a:spcBef>
                <a:spcPts val="948"/>
              </a:spcBef>
              <a:buClr>
                <a:schemeClr val="dk1"/>
              </a:buClr>
              <a:buSzPct val="98777"/>
              <a:buFont typeface="Arial"/>
              <a:buChar char="•"/>
              <a:defRPr sz="4741" b="0" i="0" u="none" strike="noStrike" cap="none">
                <a:solidFill>
                  <a:schemeClr val="dk1"/>
                </a:solidFill>
                <a:latin typeface="Calibri"/>
                <a:ea typeface="Calibri"/>
                <a:cs typeface="Calibri"/>
                <a:sym typeface="Calibri"/>
              </a:defRPr>
            </a:lvl8pPr>
            <a:lvl9pPr marL="9211042" marR="0" lvl="8" indent="-257256" algn="l" rtl="0">
              <a:spcBef>
                <a:spcPts val="948"/>
              </a:spcBef>
              <a:buClr>
                <a:schemeClr val="dk1"/>
              </a:buClr>
              <a:buSzPct val="98777"/>
              <a:buFont typeface="Arial"/>
              <a:buChar char="•"/>
              <a:defRPr sz="4741" b="0" i="0" u="none" strike="noStrike" cap="none">
                <a:solidFill>
                  <a:schemeClr val="dk1"/>
                </a:solidFill>
                <a:latin typeface="Calibri"/>
                <a:ea typeface="Calibri"/>
                <a:cs typeface="Calibri"/>
                <a:sym typeface="Calibri"/>
              </a:defRPr>
            </a:lvl9pPr>
          </a:lstStyle>
          <a:p>
            <a:endParaRPr/>
          </a:p>
        </p:txBody>
      </p:sp>
      <p:sp>
        <p:nvSpPr>
          <p:cNvPr id="13" name="Shape 13"/>
          <p:cNvSpPr/>
          <p:nvPr/>
        </p:nvSpPr>
        <p:spPr>
          <a:xfrm>
            <a:off x="0" y="0"/>
            <a:ext cx="12192000" cy="72000"/>
          </a:xfrm>
          <a:prstGeom prst="rect">
            <a:avLst/>
          </a:prstGeom>
          <a:solidFill>
            <a:srgbClr val="008774"/>
          </a:solidFill>
          <a:ln>
            <a:noFill/>
          </a:ln>
        </p:spPr>
        <p:txBody>
          <a:bodyPr lIns="121900" tIns="60933" rIns="121900" bIns="60933"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73409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mall image and text">
    <p:spTree>
      <p:nvGrpSpPr>
        <p:cNvPr id="1" name="Shape 293"/>
        <p:cNvGrpSpPr/>
        <p:nvPr/>
      </p:nvGrpSpPr>
      <p:grpSpPr>
        <a:xfrm>
          <a:off x="0" y="0"/>
          <a:ext cx="0" cy="0"/>
          <a:chOff x="0" y="0"/>
          <a:chExt cx="0" cy="0"/>
        </a:xfrm>
      </p:grpSpPr>
      <p:sp>
        <p:nvSpPr>
          <p:cNvPr id="294" name="Shape 294"/>
          <p:cNvSpPr txBox="1">
            <a:spLocks noGrp="1"/>
          </p:cNvSpPr>
          <p:nvPr>
            <p:ph type="sldNum" idx="12"/>
          </p:nvPr>
        </p:nvSpPr>
        <p:spPr>
          <a:xfrm>
            <a:off x="64329" y="6481949"/>
            <a:ext cx="497600" cy="365200"/>
          </a:xfrm>
          <a:prstGeom prst="rect">
            <a:avLst/>
          </a:prstGeom>
          <a:noFill/>
          <a:ln>
            <a:noFill/>
          </a:ln>
        </p:spPr>
        <p:txBody>
          <a:bodyPr lIns="91425" tIns="45700" rIns="91425" bIns="45700" anchor="t" anchorCtr="0">
            <a:noAutofit/>
          </a:bodyPr>
          <a:lstStyle/>
          <a:p>
            <a:pPr algn="l">
              <a:buSzPct val="25000"/>
            </a:pPr>
            <a:fld id="{00000000-1234-1234-1234-123412341234}" type="slidenum">
              <a:rPr lang="en" smtClean="0">
                <a:solidFill>
                  <a:srgbClr val="A5A5A5"/>
                </a:solidFill>
                <a:latin typeface="Arial"/>
                <a:ea typeface="Arial"/>
                <a:cs typeface="Arial"/>
                <a:sym typeface="Arial"/>
              </a:rPr>
              <a:pPr algn="l">
                <a:buSzPct val="25000"/>
              </a:pPr>
              <a:t>‹#›</a:t>
            </a:fld>
            <a:endParaRPr lang="en">
              <a:solidFill>
                <a:srgbClr val="A5A5A5"/>
              </a:solidFill>
              <a:latin typeface="Arial"/>
              <a:ea typeface="Arial"/>
              <a:cs typeface="Arial"/>
              <a:sym typeface="Arial"/>
            </a:endParaRPr>
          </a:p>
        </p:txBody>
      </p:sp>
      <p:sp>
        <p:nvSpPr>
          <p:cNvPr id="295" name="Shape 295"/>
          <p:cNvSpPr/>
          <p:nvPr/>
        </p:nvSpPr>
        <p:spPr>
          <a:xfrm>
            <a:off x="0" y="0"/>
            <a:ext cx="12192000" cy="72000"/>
          </a:xfrm>
          <a:prstGeom prst="rect">
            <a:avLst/>
          </a:prstGeom>
          <a:solidFill>
            <a:srgbClr val="008774"/>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Arial"/>
              <a:ea typeface="Arial"/>
              <a:cs typeface="Arial"/>
              <a:sym typeface="Arial"/>
            </a:endParaRPr>
          </a:p>
        </p:txBody>
      </p:sp>
      <p:sp>
        <p:nvSpPr>
          <p:cNvPr id="297" name="Shape 297"/>
          <p:cNvSpPr txBox="1">
            <a:spLocks noGrp="1"/>
          </p:cNvSpPr>
          <p:nvPr>
            <p:ph type="subTitle" idx="1"/>
          </p:nvPr>
        </p:nvSpPr>
        <p:spPr>
          <a:xfrm>
            <a:off x="183067" y="832933"/>
            <a:ext cx="12047600" cy="722800"/>
          </a:xfrm>
          <a:prstGeom prst="rect">
            <a:avLst/>
          </a:prstGeom>
          <a:noFill/>
          <a:ln>
            <a:noFill/>
          </a:ln>
        </p:spPr>
        <p:txBody>
          <a:bodyPr lIns="91425" tIns="91425" rIns="91425" bIns="91425" anchor="t" anchorCtr="0"/>
          <a:lstStyle>
            <a:lvl1pPr lvl="0" rtl="0">
              <a:spcBef>
                <a:spcPts val="0"/>
              </a:spcBef>
              <a:buNone/>
              <a:defRPr sz="24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298" name="Shape 298"/>
          <p:cNvSpPr txBox="1">
            <a:spLocks noGrp="1"/>
          </p:cNvSpPr>
          <p:nvPr>
            <p:ph type="title"/>
          </p:nvPr>
        </p:nvSpPr>
        <p:spPr>
          <a:xfrm>
            <a:off x="144495" y="226067"/>
            <a:ext cx="12047600" cy="722800"/>
          </a:xfrm>
          <a:prstGeom prst="rect">
            <a:avLst/>
          </a:prstGeom>
          <a:noFill/>
          <a:ln>
            <a:noFill/>
          </a:ln>
        </p:spPr>
        <p:txBody>
          <a:bodyPr lIns="91425" tIns="91425" rIns="91425" bIns="91425" anchor="ctr" anchorCtr="0"/>
          <a:lstStyle>
            <a:lvl1pPr lvl="0" rtl="0">
              <a:spcBef>
                <a:spcPts val="0"/>
              </a:spcBef>
              <a:buNone/>
              <a:defRPr sz="3733"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299" name="Shape 299"/>
          <p:cNvSpPr txBox="1">
            <a:spLocks noGrp="1"/>
          </p:cNvSpPr>
          <p:nvPr>
            <p:ph type="body" idx="2"/>
          </p:nvPr>
        </p:nvSpPr>
        <p:spPr>
          <a:xfrm>
            <a:off x="4781567" y="1619167"/>
            <a:ext cx="6171200" cy="4308000"/>
          </a:xfrm>
          <a:prstGeom prst="rect">
            <a:avLst/>
          </a:prstGeom>
          <a:noFill/>
          <a:ln>
            <a:noFill/>
          </a:ln>
        </p:spPr>
        <p:txBody>
          <a:bodyPr lIns="91425" tIns="91425" rIns="91425" bIns="91425" anchor="t" anchorCtr="0"/>
          <a:lstStyle>
            <a:lvl1pPr lvl="0" rtl="0">
              <a:spcBef>
                <a:spcPts val="0"/>
              </a:spcBef>
              <a:buClr>
                <a:schemeClr val="dk2"/>
              </a:buClr>
              <a:buSzPct val="100000"/>
              <a:buChar char="●"/>
              <a:defRPr sz="2133">
                <a:solidFill>
                  <a:schemeClr val="dk2"/>
                </a:solidFill>
              </a:defRPr>
            </a:lvl1pPr>
            <a:lvl2pPr lvl="1" rtl="0">
              <a:spcBef>
                <a:spcPts val="0"/>
              </a:spcBef>
              <a:buClr>
                <a:schemeClr val="dk2"/>
              </a:buClr>
              <a:buChar char="○"/>
              <a:defRPr>
                <a:solidFill>
                  <a:schemeClr val="dk2"/>
                </a:solidFill>
              </a:defRPr>
            </a:lvl2pPr>
            <a:lvl3pPr lvl="2" rtl="0">
              <a:spcBef>
                <a:spcPts val="0"/>
              </a:spcBef>
              <a:buClr>
                <a:schemeClr val="dk2"/>
              </a:buClr>
              <a:buChar char="■"/>
              <a:defRPr>
                <a:solidFill>
                  <a:schemeClr val="dk2"/>
                </a:solidFill>
              </a:defRPr>
            </a:lvl3pPr>
            <a:lvl4pPr lvl="3" rtl="0">
              <a:spcBef>
                <a:spcPts val="0"/>
              </a:spcBef>
              <a:buClr>
                <a:schemeClr val="dk2"/>
              </a:buClr>
              <a:buChar char="●"/>
              <a:defRPr>
                <a:solidFill>
                  <a:schemeClr val="dk2"/>
                </a:solidFill>
              </a:defRPr>
            </a:lvl4pPr>
            <a:lvl5pPr lvl="4" rtl="0">
              <a:spcBef>
                <a:spcPts val="0"/>
              </a:spcBef>
              <a:buClr>
                <a:schemeClr val="dk2"/>
              </a:buClr>
              <a:buChar char="○"/>
              <a:defRPr>
                <a:solidFill>
                  <a:schemeClr val="dk2"/>
                </a:solidFill>
              </a:defRPr>
            </a:lvl5pPr>
            <a:lvl6pPr lvl="5" rtl="0">
              <a:spcBef>
                <a:spcPts val="0"/>
              </a:spcBef>
              <a:buClr>
                <a:schemeClr val="dk2"/>
              </a:buClr>
              <a:buChar char="■"/>
              <a:defRPr>
                <a:solidFill>
                  <a:schemeClr val="dk2"/>
                </a:solidFill>
              </a:defRPr>
            </a:lvl6pPr>
            <a:lvl7pPr lvl="6" rtl="0">
              <a:spcBef>
                <a:spcPts val="0"/>
              </a:spcBef>
              <a:buClr>
                <a:schemeClr val="dk2"/>
              </a:buClr>
              <a:buChar char="●"/>
              <a:defRPr>
                <a:solidFill>
                  <a:schemeClr val="dk2"/>
                </a:solidFill>
              </a:defRPr>
            </a:lvl7pPr>
            <a:lvl8pPr lvl="7" rtl="0">
              <a:spcBef>
                <a:spcPts val="0"/>
              </a:spcBef>
              <a:buClr>
                <a:schemeClr val="dk2"/>
              </a:buClr>
              <a:buChar char="○"/>
              <a:defRPr>
                <a:solidFill>
                  <a:schemeClr val="dk2"/>
                </a:solidFill>
              </a:defRPr>
            </a:lvl8pPr>
            <a:lvl9pPr lvl="8" rtl="0">
              <a:spcBef>
                <a:spcPts val="0"/>
              </a:spcBef>
              <a:buClr>
                <a:schemeClr val="dk2"/>
              </a:buClr>
              <a:buChar char="■"/>
              <a:defRPr>
                <a:solidFill>
                  <a:schemeClr val="dk2"/>
                </a:solidFill>
              </a:defRPr>
            </a:lvl9pPr>
          </a:lstStyle>
          <a:p>
            <a:endParaRPr/>
          </a:p>
        </p:txBody>
      </p:sp>
    </p:spTree>
    <p:extLst>
      <p:ext uri="{BB962C8B-B14F-4D97-AF65-F5344CB8AC3E}">
        <p14:creationId xmlns:p14="http://schemas.microsoft.com/office/powerpoint/2010/main" val="3955818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ain page - multiple levels">
    <p:spTree>
      <p:nvGrpSpPr>
        <p:cNvPr id="1" name="Shape 81"/>
        <p:cNvGrpSpPr/>
        <p:nvPr/>
      </p:nvGrpSpPr>
      <p:grpSpPr>
        <a:xfrm>
          <a:off x="0" y="0"/>
          <a:ext cx="0" cy="0"/>
          <a:chOff x="0" y="0"/>
          <a:chExt cx="0" cy="0"/>
        </a:xfrm>
      </p:grpSpPr>
      <p:sp>
        <p:nvSpPr>
          <p:cNvPr id="82" name="Shape 82"/>
          <p:cNvSpPr txBox="1">
            <a:spLocks noGrp="1"/>
          </p:cNvSpPr>
          <p:nvPr>
            <p:ph type="sldNum" idx="12"/>
          </p:nvPr>
        </p:nvSpPr>
        <p:spPr>
          <a:xfrm>
            <a:off x="64329" y="6481949"/>
            <a:ext cx="497600" cy="365200"/>
          </a:xfrm>
          <a:prstGeom prst="rect">
            <a:avLst/>
          </a:prstGeom>
          <a:noFill/>
          <a:ln>
            <a:noFill/>
          </a:ln>
        </p:spPr>
        <p:txBody>
          <a:bodyPr wrap="square" lIns="91425" tIns="45700" rIns="91425" bIns="45700" anchor="t" anchorCtr="0">
            <a:noAutofit/>
          </a:bodyPr>
          <a:lstStyle/>
          <a:p>
            <a:pPr algn="l">
              <a:buSzPct val="25000"/>
            </a:pPr>
            <a:fld id="{00000000-1234-1234-1234-123412341234}" type="slidenum">
              <a:rPr lang="en" smtClean="0">
                <a:solidFill>
                  <a:srgbClr val="A5A5A5"/>
                </a:solidFill>
                <a:latin typeface="Arial"/>
                <a:ea typeface="Arial"/>
                <a:cs typeface="Arial"/>
                <a:sym typeface="Arial"/>
              </a:rPr>
              <a:pPr algn="l">
                <a:buSzPct val="25000"/>
              </a:pPr>
              <a:t>‹#›</a:t>
            </a:fld>
            <a:endParaRPr lang="en">
              <a:solidFill>
                <a:srgbClr val="A5A5A5"/>
              </a:solidFill>
              <a:latin typeface="Arial"/>
              <a:ea typeface="Arial"/>
              <a:cs typeface="Arial"/>
              <a:sym typeface="Arial"/>
            </a:endParaRPr>
          </a:p>
        </p:txBody>
      </p:sp>
      <p:sp>
        <p:nvSpPr>
          <p:cNvPr id="83" name="Shape 83"/>
          <p:cNvSpPr/>
          <p:nvPr/>
        </p:nvSpPr>
        <p:spPr>
          <a:xfrm>
            <a:off x="0" y="0"/>
            <a:ext cx="12192000" cy="72000"/>
          </a:xfrm>
          <a:prstGeom prst="rect">
            <a:avLst/>
          </a:prstGeom>
          <a:solidFill>
            <a:srgbClr val="008774"/>
          </a:solidFill>
          <a:ln>
            <a:noFill/>
          </a:ln>
        </p:spPr>
        <p:txBody>
          <a:bodyPr wrap="square"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Arial"/>
              <a:ea typeface="Arial"/>
              <a:cs typeface="Arial"/>
              <a:sym typeface="Arial"/>
            </a:endParaRPr>
          </a:p>
        </p:txBody>
      </p:sp>
      <p:sp>
        <p:nvSpPr>
          <p:cNvPr id="85" name="Shape 85"/>
          <p:cNvSpPr txBox="1">
            <a:spLocks noGrp="1"/>
          </p:cNvSpPr>
          <p:nvPr>
            <p:ph type="subTitle" idx="1"/>
          </p:nvPr>
        </p:nvSpPr>
        <p:spPr>
          <a:xfrm>
            <a:off x="183067" y="832933"/>
            <a:ext cx="12047600" cy="722800"/>
          </a:xfrm>
          <a:prstGeom prst="rect">
            <a:avLst/>
          </a:prstGeom>
          <a:noFill/>
          <a:ln>
            <a:noFill/>
          </a:ln>
        </p:spPr>
        <p:txBody>
          <a:bodyPr wrap="square" lIns="91425" tIns="91425" rIns="91425" bIns="91425" anchor="t" anchorCtr="0"/>
          <a:lstStyle>
            <a:lvl1pPr lvl="0" rtl="0">
              <a:spcBef>
                <a:spcPts val="0"/>
              </a:spcBef>
              <a:buNone/>
              <a:defRPr sz="24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86" name="Shape 86"/>
          <p:cNvSpPr txBox="1">
            <a:spLocks noGrp="1"/>
          </p:cNvSpPr>
          <p:nvPr>
            <p:ph type="title"/>
          </p:nvPr>
        </p:nvSpPr>
        <p:spPr>
          <a:xfrm>
            <a:off x="144495" y="226067"/>
            <a:ext cx="12047600" cy="722800"/>
          </a:xfrm>
          <a:prstGeom prst="rect">
            <a:avLst/>
          </a:prstGeom>
          <a:noFill/>
          <a:ln>
            <a:noFill/>
          </a:ln>
        </p:spPr>
        <p:txBody>
          <a:bodyPr wrap="square" lIns="91425" tIns="91425" rIns="91425" bIns="91425" anchor="ctr" anchorCtr="0"/>
          <a:lstStyle>
            <a:lvl1pPr lvl="0" rtl="0">
              <a:spcBef>
                <a:spcPts val="0"/>
              </a:spcBef>
              <a:buNone/>
              <a:defRPr sz="3733"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87" name="Shape 87"/>
          <p:cNvSpPr txBox="1">
            <a:spLocks noGrp="1"/>
          </p:cNvSpPr>
          <p:nvPr>
            <p:ph type="body" idx="2"/>
          </p:nvPr>
        </p:nvSpPr>
        <p:spPr>
          <a:xfrm>
            <a:off x="385533" y="1619167"/>
            <a:ext cx="9811600" cy="4308000"/>
          </a:xfrm>
          <a:prstGeom prst="rect">
            <a:avLst/>
          </a:prstGeom>
          <a:noFill/>
          <a:ln>
            <a:noFill/>
          </a:ln>
        </p:spPr>
        <p:txBody>
          <a:bodyPr wrap="square" lIns="91425" tIns="91425" rIns="91425" bIns="91425" anchor="t" anchorCtr="0"/>
          <a:lstStyle>
            <a:lvl1pPr lvl="0" rtl="0">
              <a:lnSpc>
                <a:spcPct val="115000"/>
              </a:lnSpc>
              <a:spcBef>
                <a:spcPts val="0"/>
              </a:spcBef>
              <a:buClr>
                <a:schemeClr val="dk2"/>
              </a:buClr>
              <a:buSzPct val="100000"/>
              <a:buChar char="●"/>
              <a:defRPr sz="2133">
                <a:solidFill>
                  <a:schemeClr val="dk2"/>
                </a:solidFill>
              </a:defRPr>
            </a:lvl1pPr>
            <a:lvl2pPr lvl="1" rtl="0">
              <a:lnSpc>
                <a:spcPct val="115000"/>
              </a:lnSpc>
              <a:spcBef>
                <a:spcPts val="0"/>
              </a:spcBef>
              <a:buClr>
                <a:schemeClr val="dk2"/>
              </a:buClr>
              <a:buSzPct val="100000"/>
              <a:buChar char="‒"/>
              <a:defRPr sz="1600">
                <a:solidFill>
                  <a:schemeClr val="dk2"/>
                </a:solidFill>
              </a:defRPr>
            </a:lvl2pPr>
            <a:lvl3pPr lvl="2" rtl="0">
              <a:lnSpc>
                <a:spcPct val="115000"/>
              </a:lnSpc>
              <a:spcBef>
                <a:spcPts val="0"/>
              </a:spcBef>
              <a:buClr>
                <a:schemeClr val="dk2"/>
              </a:buClr>
              <a:buSzPct val="100000"/>
              <a:buChar char="‒"/>
              <a:defRPr sz="1333">
                <a:solidFill>
                  <a:schemeClr val="dk2"/>
                </a:solidFill>
              </a:defRPr>
            </a:lvl3pPr>
            <a:lvl4pPr lvl="3" rtl="0">
              <a:lnSpc>
                <a:spcPct val="115000"/>
              </a:lnSpc>
              <a:spcBef>
                <a:spcPts val="0"/>
              </a:spcBef>
              <a:buClr>
                <a:schemeClr val="dk2"/>
              </a:buClr>
              <a:buSzPct val="100000"/>
              <a:buChar char="●"/>
              <a:defRPr sz="1333">
                <a:solidFill>
                  <a:schemeClr val="dk2"/>
                </a:solidFill>
              </a:defRPr>
            </a:lvl4pPr>
            <a:lvl5pPr lvl="4" rtl="0">
              <a:lnSpc>
                <a:spcPct val="115000"/>
              </a:lnSpc>
              <a:spcBef>
                <a:spcPts val="0"/>
              </a:spcBef>
              <a:buClr>
                <a:schemeClr val="dk2"/>
              </a:buClr>
              <a:buSzPct val="100000"/>
              <a:buChar char="○"/>
              <a:defRPr sz="1333">
                <a:solidFill>
                  <a:schemeClr val="dk2"/>
                </a:solidFill>
              </a:defRPr>
            </a:lvl5pPr>
            <a:lvl6pPr lvl="5" rtl="0">
              <a:lnSpc>
                <a:spcPct val="115000"/>
              </a:lnSpc>
              <a:spcBef>
                <a:spcPts val="0"/>
              </a:spcBef>
              <a:buClr>
                <a:schemeClr val="dk2"/>
              </a:buClr>
              <a:buSzPct val="100000"/>
              <a:buChar char="■"/>
              <a:defRPr sz="1333">
                <a:solidFill>
                  <a:schemeClr val="dk2"/>
                </a:solidFill>
              </a:defRPr>
            </a:lvl6pPr>
            <a:lvl7pPr lvl="6" rtl="0">
              <a:lnSpc>
                <a:spcPct val="115000"/>
              </a:lnSpc>
              <a:spcBef>
                <a:spcPts val="0"/>
              </a:spcBef>
              <a:buClr>
                <a:schemeClr val="dk2"/>
              </a:buClr>
              <a:buSzPct val="100000"/>
              <a:buChar char="●"/>
              <a:defRPr sz="1333">
                <a:solidFill>
                  <a:schemeClr val="dk2"/>
                </a:solidFill>
              </a:defRPr>
            </a:lvl7pPr>
            <a:lvl8pPr lvl="7" rtl="0">
              <a:lnSpc>
                <a:spcPct val="115000"/>
              </a:lnSpc>
              <a:spcBef>
                <a:spcPts val="0"/>
              </a:spcBef>
              <a:buClr>
                <a:schemeClr val="dk2"/>
              </a:buClr>
              <a:buSzPct val="100000"/>
              <a:buChar char="○"/>
              <a:defRPr sz="1333">
                <a:solidFill>
                  <a:schemeClr val="dk2"/>
                </a:solidFill>
              </a:defRPr>
            </a:lvl8pPr>
            <a:lvl9pPr lvl="8" rtl="0">
              <a:lnSpc>
                <a:spcPct val="115000"/>
              </a:lnSpc>
              <a:spcBef>
                <a:spcPts val="0"/>
              </a:spcBef>
              <a:buClr>
                <a:schemeClr val="dk2"/>
              </a:buClr>
              <a:buSzPct val="100000"/>
              <a:buChar char="■"/>
              <a:defRPr sz="1333">
                <a:solidFill>
                  <a:schemeClr val="dk2"/>
                </a:solidFill>
              </a:defRPr>
            </a:lvl9pPr>
          </a:lstStyle>
          <a:p>
            <a:endParaRPr/>
          </a:p>
        </p:txBody>
      </p:sp>
    </p:spTree>
    <p:extLst>
      <p:ext uri="{BB962C8B-B14F-4D97-AF65-F5344CB8AC3E}">
        <p14:creationId xmlns:p14="http://schemas.microsoft.com/office/powerpoint/2010/main" val="2389137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wo Column content">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64329" y="6481949"/>
            <a:ext cx="497600" cy="365200"/>
          </a:xfrm>
          <a:prstGeom prst="rect">
            <a:avLst/>
          </a:prstGeom>
          <a:noFill/>
          <a:ln>
            <a:noFill/>
          </a:ln>
        </p:spPr>
        <p:txBody>
          <a:bodyPr wrap="square" lIns="91425" tIns="45700" rIns="91425" bIns="45700" anchor="t" anchorCtr="0">
            <a:noAutofit/>
          </a:bodyPr>
          <a:lstStyle/>
          <a:p>
            <a:pPr algn="l">
              <a:buSzPct val="25000"/>
            </a:pPr>
            <a:fld id="{00000000-1234-1234-1234-123412341234}" type="slidenum">
              <a:rPr lang="en" smtClean="0">
                <a:solidFill>
                  <a:srgbClr val="A5A5A5"/>
                </a:solidFill>
                <a:latin typeface="Arial"/>
                <a:ea typeface="Arial"/>
                <a:cs typeface="Arial"/>
                <a:sym typeface="Arial"/>
              </a:rPr>
              <a:pPr algn="l">
                <a:buSzPct val="25000"/>
              </a:pPr>
              <a:t>‹#›</a:t>
            </a:fld>
            <a:endParaRPr lang="en">
              <a:solidFill>
                <a:srgbClr val="A5A5A5"/>
              </a:solidFill>
              <a:latin typeface="Arial"/>
              <a:ea typeface="Arial"/>
              <a:cs typeface="Arial"/>
              <a:sym typeface="Arial"/>
            </a:endParaRPr>
          </a:p>
        </p:txBody>
      </p:sp>
      <p:sp>
        <p:nvSpPr>
          <p:cNvPr id="90" name="Shape 90"/>
          <p:cNvSpPr/>
          <p:nvPr/>
        </p:nvSpPr>
        <p:spPr>
          <a:xfrm>
            <a:off x="0" y="0"/>
            <a:ext cx="12192000" cy="72000"/>
          </a:xfrm>
          <a:prstGeom prst="rect">
            <a:avLst/>
          </a:prstGeom>
          <a:solidFill>
            <a:srgbClr val="008774"/>
          </a:solidFill>
          <a:ln>
            <a:noFill/>
          </a:ln>
        </p:spPr>
        <p:txBody>
          <a:bodyPr wrap="square"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Arial"/>
              <a:ea typeface="Arial"/>
              <a:cs typeface="Arial"/>
              <a:sym typeface="Arial"/>
            </a:endParaRPr>
          </a:p>
        </p:txBody>
      </p:sp>
      <p:sp>
        <p:nvSpPr>
          <p:cNvPr id="92" name="Shape 92"/>
          <p:cNvSpPr txBox="1">
            <a:spLocks noGrp="1"/>
          </p:cNvSpPr>
          <p:nvPr>
            <p:ph type="subTitle" idx="1"/>
          </p:nvPr>
        </p:nvSpPr>
        <p:spPr>
          <a:xfrm>
            <a:off x="183067" y="832933"/>
            <a:ext cx="12047600" cy="722800"/>
          </a:xfrm>
          <a:prstGeom prst="rect">
            <a:avLst/>
          </a:prstGeom>
          <a:noFill/>
          <a:ln>
            <a:noFill/>
          </a:ln>
        </p:spPr>
        <p:txBody>
          <a:bodyPr wrap="square" lIns="91425" tIns="91425" rIns="91425" bIns="91425" anchor="t" anchorCtr="0"/>
          <a:lstStyle>
            <a:lvl1pPr lvl="0" rtl="0">
              <a:spcBef>
                <a:spcPts val="0"/>
              </a:spcBef>
              <a:buNone/>
              <a:defRPr sz="24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93" name="Shape 93"/>
          <p:cNvSpPr txBox="1">
            <a:spLocks noGrp="1"/>
          </p:cNvSpPr>
          <p:nvPr>
            <p:ph type="title"/>
          </p:nvPr>
        </p:nvSpPr>
        <p:spPr>
          <a:xfrm>
            <a:off x="144495" y="226067"/>
            <a:ext cx="12047600" cy="722800"/>
          </a:xfrm>
          <a:prstGeom prst="rect">
            <a:avLst/>
          </a:prstGeom>
          <a:noFill/>
          <a:ln>
            <a:noFill/>
          </a:ln>
        </p:spPr>
        <p:txBody>
          <a:bodyPr wrap="square" lIns="91425" tIns="91425" rIns="91425" bIns="91425" anchor="ctr" anchorCtr="0"/>
          <a:lstStyle>
            <a:lvl1pPr lvl="0" rtl="0">
              <a:spcBef>
                <a:spcPts val="0"/>
              </a:spcBef>
              <a:buNone/>
              <a:defRPr sz="3733"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94" name="Shape 94"/>
          <p:cNvSpPr txBox="1">
            <a:spLocks noGrp="1"/>
          </p:cNvSpPr>
          <p:nvPr>
            <p:ph type="body" idx="2"/>
          </p:nvPr>
        </p:nvSpPr>
        <p:spPr>
          <a:xfrm>
            <a:off x="385533" y="1619167"/>
            <a:ext cx="4872400" cy="4308000"/>
          </a:xfrm>
          <a:prstGeom prst="rect">
            <a:avLst/>
          </a:prstGeom>
          <a:noFill/>
          <a:ln>
            <a:noFill/>
          </a:ln>
        </p:spPr>
        <p:txBody>
          <a:bodyPr wrap="square" lIns="91425" tIns="91425" rIns="91425" bIns="91425" anchor="t" anchorCtr="0"/>
          <a:lstStyle>
            <a:lvl1pPr lvl="0" rtl="0">
              <a:spcBef>
                <a:spcPts val="0"/>
              </a:spcBef>
              <a:buClr>
                <a:schemeClr val="dk2"/>
              </a:buClr>
              <a:buSzPct val="100000"/>
              <a:buChar char="●"/>
              <a:defRPr sz="2133">
                <a:solidFill>
                  <a:schemeClr val="dk2"/>
                </a:solidFill>
              </a:defRPr>
            </a:lvl1pPr>
            <a:lvl2pPr lvl="1" rtl="0">
              <a:spcBef>
                <a:spcPts val="0"/>
              </a:spcBef>
              <a:buClr>
                <a:schemeClr val="dk2"/>
              </a:buClr>
              <a:buChar char="○"/>
              <a:defRPr>
                <a:solidFill>
                  <a:schemeClr val="dk2"/>
                </a:solidFill>
              </a:defRPr>
            </a:lvl2pPr>
            <a:lvl3pPr lvl="2" rtl="0">
              <a:spcBef>
                <a:spcPts val="0"/>
              </a:spcBef>
              <a:buClr>
                <a:schemeClr val="dk2"/>
              </a:buClr>
              <a:buChar char="■"/>
              <a:defRPr>
                <a:solidFill>
                  <a:schemeClr val="dk2"/>
                </a:solidFill>
              </a:defRPr>
            </a:lvl3pPr>
            <a:lvl4pPr lvl="3" rtl="0">
              <a:spcBef>
                <a:spcPts val="0"/>
              </a:spcBef>
              <a:buClr>
                <a:schemeClr val="dk2"/>
              </a:buClr>
              <a:buChar char="●"/>
              <a:defRPr>
                <a:solidFill>
                  <a:schemeClr val="dk2"/>
                </a:solidFill>
              </a:defRPr>
            </a:lvl4pPr>
            <a:lvl5pPr lvl="4" rtl="0">
              <a:spcBef>
                <a:spcPts val="0"/>
              </a:spcBef>
              <a:buClr>
                <a:schemeClr val="dk2"/>
              </a:buClr>
              <a:buChar char="○"/>
              <a:defRPr>
                <a:solidFill>
                  <a:schemeClr val="dk2"/>
                </a:solidFill>
              </a:defRPr>
            </a:lvl5pPr>
            <a:lvl6pPr lvl="5" rtl="0">
              <a:spcBef>
                <a:spcPts val="0"/>
              </a:spcBef>
              <a:buClr>
                <a:schemeClr val="dk2"/>
              </a:buClr>
              <a:buChar char="■"/>
              <a:defRPr>
                <a:solidFill>
                  <a:schemeClr val="dk2"/>
                </a:solidFill>
              </a:defRPr>
            </a:lvl6pPr>
            <a:lvl7pPr lvl="6" rtl="0">
              <a:spcBef>
                <a:spcPts val="0"/>
              </a:spcBef>
              <a:buClr>
                <a:schemeClr val="dk2"/>
              </a:buClr>
              <a:buChar char="●"/>
              <a:defRPr>
                <a:solidFill>
                  <a:schemeClr val="dk2"/>
                </a:solidFill>
              </a:defRPr>
            </a:lvl7pPr>
            <a:lvl8pPr lvl="7" rtl="0">
              <a:spcBef>
                <a:spcPts val="0"/>
              </a:spcBef>
              <a:buClr>
                <a:schemeClr val="dk2"/>
              </a:buClr>
              <a:buChar char="○"/>
              <a:defRPr>
                <a:solidFill>
                  <a:schemeClr val="dk2"/>
                </a:solidFill>
              </a:defRPr>
            </a:lvl8pPr>
            <a:lvl9pPr lvl="8" rtl="0">
              <a:spcBef>
                <a:spcPts val="0"/>
              </a:spcBef>
              <a:buClr>
                <a:schemeClr val="dk2"/>
              </a:buClr>
              <a:buChar char="■"/>
              <a:defRPr>
                <a:solidFill>
                  <a:schemeClr val="dk2"/>
                </a:solidFill>
              </a:defRPr>
            </a:lvl9pPr>
          </a:lstStyle>
          <a:p>
            <a:endParaRPr/>
          </a:p>
        </p:txBody>
      </p:sp>
      <p:sp>
        <p:nvSpPr>
          <p:cNvPr id="95" name="Shape 95"/>
          <p:cNvSpPr txBox="1">
            <a:spLocks noGrp="1"/>
          </p:cNvSpPr>
          <p:nvPr>
            <p:ph type="body" idx="3"/>
          </p:nvPr>
        </p:nvSpPr>
        <p:spPr>
          <a:xfrm>
            <a:off x="6087867" y="1619167"/>
            <a:ext cx="4872400" cy="4308000"/>
          </a:xfrm>
          <a:prstGeom prst="rect">
            <a:avLst/>
          </a:prstGeom>
          <a:noFill/>
          <a:ln>
            <a:noFill/>
          </a:ln>
        </p:spPr>
        <p:txBody>
          <a:bodyPr wrap="square" lIns="91425" tIns="91425" rIns="91425" bIns="91425" anchor="t" anchorCtr="0"/>
          <a:lstStyle>
            <a:lvl1pPr lvl="0" rtl="0">
              <a:spcBef>
                <a:spcPts val="0"/>
              </a:spcBef>
              <a:buClr>
                <a:schemeClr val="dk2"/>
              </a:buClr>
              <a:buSzPct val="100000"/>
              <a:buChar char="●"/>
              <a:defRPr sz="2133">
                <a:solidFill>
                  <a:schemeClr val="dk2"/>
                </a:solidFill>
              </a:defRPr>
            </a:lvl1pPr>
            <a:lvl2pPr lvl="1" rtl="0">
              <a:spcBef>
                <a:spcPts val="0"/>
              </a:spcBef>
              <a:buClr>
                <a:schemeClr val="dk2"/>
              </a:buClr>
              <a:buChar char="○"/>
              <a:defRPr>
                <a:solidFill>
                  <a:schemeClr val="dk2"/>
                </a:solidFill>
              </a:defRPr>
            </a:lvl2pPr>
            <a:lvl3pPr lvl="2" rtl="0">
              <a:spcBef>
                <a:spcPts val="0"/>
              </a:spcBef>
              <a:buClr>
                <a:schemeClr val="dk2"/>
              </a:buClr>
              <a:buChar char="■"/>
              <a:defRPr>
                <a:solidFill>
                  <a:schemeClr val="dk2"/>
                </a:solidFill>
              </a:defRPr>
            </a:lvl3pPr>
            <a:lvl4pPr lvl="3" rtl="0">
              <a:spcBef>
                <a:spcPts val="0"/>
              </a:spcBef>
              <a:buClr>
                <a:schemeClr val="dk2"/>
              </a:buClr>
              <a:buChar char="●"/>
              <a:defRPr>
                <a:solidFill>
                  <a:schemeClr val="dk2"/>
                </a:solidFill>
              </a:defRPr>
            </a:lvl4pPr>
            <a:lvl5pPr lvl="4" rtl="0">
              <a:spcBef>
                <a:spcPts val="0"/>
              </a:spcBef>
              <a:buClr>
                <a:schemeClr val="dk2"/>
              </a:buClr>
              <a:buChar char="○"/>
              <a:defRPr>
                <a:solidFill>
                  <a:schemeClr val="dk2"/>
                </a:solidFill>
              </a:defRPr>
            </a:lvl5pPr>
            <a:lvl6pPr lvl="5" rtl="0">
              <a:spcBef>
                <a:spcPts val="0"/>
              </a:spcBef>
              <a:buClr>
                <a:schemeClr val="dk2"/>
              </a:buClr>
              <a:buChar char="■"/>
              <a:defRPr>
                <a:solidFill>
                  <a:schemeClr val="dk2"/>
                </a:solidFill>
              </a:defRPr>
            </a:lvl6pPr>
            <a:lvl7pPr lvl="6" rtl="0">
              <a:spcBef>
                <a:spcPts val="0"/>
              </a:spcBef>
              <a:buClr>
                <a:schemeClr val="dk2"/>
              </a:buClr>
              <a:buChar char="●"/>
              <a:defRPr>
                <a:solidFill>
                  <a:schemeClr val="dk2"/>
                </a:solidFill>
              </a:defRPr>
            </a:lvl7pPr>
            <a:lvl8pPr lvl="7" rtl="0">
              <a:spcBef>
                <a:spcPts val="0"/>
              </a:spcBef>
              <a:buClr>
                <a:schemeClr val="dk2"/>
              </a:buClr>
              <a:buChar char="○"/>
              <a:defRPr>
                <a:solidFill>
                  <a:schemeClr val="dk2"/>
                </a:solidFill>
              </a:defRPr>
            </a:lvl8pPr>
            <a:lvl9pPr lvl="8" rtl="0">
              <a:spcBef>
                <a:spcPts val="0"/>
              </a:spcBef>
              <a:buClr>
                <a:schemeClr val="dk2"/>
              </a:buClr>
              <a:buChar char="■"/>
              <a:defRPr>
                <a:solidFill>
                  <a:schemeClr val="dk2"/>
                </a:solidFill>
              </a:defRPr>
            </a:lvl9pPr>
          </a:lstStyle>
          <a:p>
            <a:endParaRPr/>
          </a:p>
        </p:txBody>
      </p:sp>
      <p:cxnSp>
        <p:nvCxnSpPr>
          <p:cNvPr id="96" name="Shape 96"/>
          <p:cNvCxnSpPr/>
          <p:nvPr/>
        </p:nvCxnSpPr>
        <p:spPr>
          <a:xfrm>
            <a:off x="5681733" y="1604733"/>
            <a:ext cx="0" cy="4618400"/>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781996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ide by Side">
    <p:spTree>
      <p:nvGrpSpPr>
        <p:cNvPr id="1" name="Shape 122"/>
        <p:cNvGrpSpPr/>
        <p:nvPr/>
      </p:nvGrpSpPr>
      <p:grpSpPr>
        <a:xfrm>
          <a:off x="0" y="0"/>
          <a:ext cx="0" cy="0"/>
          <a:chOff x="0" y="0"/>
          <a:chExt cx="0" cy="0"/>
        </a:xfrm>
      </p:grpSpPr>
      <p:sp>
        <p:nvSpPr>
          <p:cNvPr id="123" name="Shape 123"/>
          <p:cNvSpPr/>
          <p:nvPr/>
        </p:nvSpPr>
        <p:spPr>
          <a:xfrm>
            <a:off x="0" y="0"/>
            <a:ext cx="12192000" cy="72000"/>
          </a:xfrm>
          <a:prstGeom prst="rect">
            <a:avLst/>
          </a:prstGeom>
          <a:solidFill>
            <a:srgbClr val="008774"/>
          </a:solidFill>
          <a:ln>
            <a:noFill/>
          </a:ln>
        </p:spPr>
        <p:txBody>
          <a:bodyPr wrap="square"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Arial"/>
              <a:ea typeface="Arial"/>
              <a:cs typeface="Arial"/>
              <a:sym typeface="Arial"/>
            </a:endParaRPr>
          </a:p>
        </p:txBody>
      </p:sp>
      <p:sp>
        <p:nvSpPr>
          <p:cNvPr id="124" name="Shape 124"/>
          <p:cNvSpPr txBox="1">
            <a:spLocks noGrp="1"/>
          </p:cNvSpPr>
          <p:nvPr>
            <p:ph type="sldNum" idx="12"/>
          </p:nvPr>
        </p:nvSpPr>
        <p:spPr>
          <a:xfrm>
            <a:off x="64329" y="6481949"/>
            <a:ext cx="497600" cy="365200"/>
          </a:xfrm>
          <a:prstGeom prst="rect">
            <a:avLst/>
          </a:prstGeom>
          <a:noFill/>
          <a:ln>
            <a:noFill/>
          </a:ln>
        </p:spPr>
        <p:txBody>
          <a:bodyPr wrap="square" lIns="91425" tIns="45700" rIns="91425" bIns="45700" anchor="t" anchorCtr="0">
            <a:noAutofit/>
          </a:bodyPr>
          <a:lstStyle/>
          <a:p>
            <a:pPr algn="l">
              <a:buSzPct val="25000"/>
            </a:pPr>
            <a:fld id="{00000000-1234-1234-1234-123412341234}" type="slidenum">
              <a:rPr lang="en" smtClean="0">
                <a:solidFill>
                  <a:srgbClr val="A5A5A5"/>
                </a:solidFill>
                <a:latin typeface="Arial"/>
                <a:ea typeface="Arial"/>
                <a:cs typeface="Arial"/>
                <a:sym typeface="Arial"/>
              </a:rPr>
              <a:pPr algn="l">
                <a:buSzPct val="25000"/>
              </a:pPr>
              <a:t>‹#›</a:t>
            </a:fld>
            <a:endParaRPr lang="en">
              <a:solidFill>
                <a:srgbClr val="A5A5A5"/>
              </a:solidFill>
              <a:latin typeface="Arial"/>
              <a:ea typeface="Arial"/>
              <a:cs typeface="Arial"/>
              <a:sym typeface="Arial"/>
            </a:endParaRPr>
          </a:p>
        </p:txBody>
      </p:sp>
      <p:sp>
        <p:nvSpPr>
          <p:cNvPr id="125" name="Shape 125"/>
          <p:cNvSpPr txBox="1">
            <a:spLocks noGrp="1"/>
          </p:cNvSpPr>
          <p:nvPr>
            <p:ph type="subTitle" idx="1"/>
          </p:nvPr>
        </p:nvSpPr>
        <p:spPr>
          <a:xfrm>
            <a:off x="6093525" y="1064233"/>
            <a:ext cx="5142000" cy="722800"/>
          </a:xfrm>
          <a:prstGeom prst="rect">
            <a:avLst/>
          </a:prstGeom>
          <a:noFill/>
          <a:ln>
            <a:noFill/>
          </a:ln>
        </p:spPr>
        <p:txBody>
          <a:bodyPr wrap="square" lIns="91425" tIns="91425" rIns="91425" bIns="91425" anchor="t" anchorCtr="0"/>
          <a:lstStyle>
            <a:lvl1pPr lvl="0" rtl="0">
              <a:spcBef>
                <a:spcPts val="0"/>
              </a:spcBef>
              <a:buNone/>
              <a:defRPr sz="24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6" name="Shape 126"/>
          <p:cNvSpPr txBox="1">
            <a:spLocks noGrp="1"/>
          </p:cNvSpPr>
          <p:nvPr>
            <p:ph type="title"/>
          </p:nvPr>
        </p:nvSpPr>
        <p:spPr>
          <a:xfrm>
            <a:off x="6091167" y="399567"/>
            <a:ext cx="5474400" cy="722800"/>
          </a:xfrm>
          <a:prstGeom prst="rect">
            <a:avLst/>
          </a:prstGeom>
          <a:noFill/>
          <a:ln>
            <a:noFill/>
          </a:ln>
        </p:spPr>
        <p:txBody>
          <a:bodyPr wrap="square" lIns="91425" tIns="91425" rIns="91425" bIns="91425" anchor="ctr" anchorCtr="0"/>
          <a:lstStyle>
            <a:lvl1pPr lvl="0" rtl="0">
              <a:spcBef>
                <a:spcPts val="0"/>
              </a:spcBef>
              <a:buNone/>
              <a:defRPr sz="3733"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7" name="Shape 127"/>
          <p:cNvSpPr/>
          <p:nvPr/>
        </p:nvSpPr>
        <p:spPr>
          <a:xfrm>
            <a:off x="-28900" y="167"/>
            <a:ext cx="5946400" cy="68580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sz="2400"/>
          </a:p>
        </p:txBody>
      </p:sp>
      <p:sp>
        <p:nvSpPr>
          <p:cNvPr id="129" name="Shape 129"/>
          <p:cNvSpPr txBox="1"/>
          <p:nvPr/>
        </p:nvSpPr>
        <p:spPr>
          <a:xfrm>
            <a:off x="117067" y="2879600"/>
            <a:ext cx="5645600" cy="790400"/>
          </a:xfrm>
          <a:prstGeom prst="rect">
            <a:avLst/>
          </a:prstGeom>
          <a:noFill/>
          <a:ln>
            <a:noFill/>
          </a:ln>
        </p:spPr>
        <p:txBody>
          <a:bodyPr wrap="square" lIns="121900" tIns="121900" rIns="121900" bIns="121900" anchor="t" anchorCtr="0">
            <a:noAutofit/>
          </a:bodyPr>
          <a:lstStyle/>
          <a:p>
            <a:pPr lvl="0" algn="ctr" rtl="0">
              <a:spcBef>
                <a:spcPts val="0"/>
              </a:spcBef>
              <a:buNone/>
            </a:pPr>
            <a:r>
              <a:rPr lang="en" sz="2400">
                <a:solidFill>
                  <a:srgbClr val="F3F3F3"/>
                </a:solidFill>
              </a:rPr>
              <a:t>cover this square with an image (540 x 480 pixels)</a:t>
            </a:r>
          </a:p>
        </p:txBody>
      </p:sp>
      <p:cxnSp>
        <p:nvCxnSpPr>
          <p:cNvPr id="130" name="Shape 130"/>
          <p:cNvCxnSpPr/>
          <p:nvPr/>
        </p:nvCxnSpPr>
        <p:spPr>
          <a:xfrm rot="10800000">
            <a:off x="173267" y="221700"/>
            <a:ext cx="1166400" cy="2650400"/>
          </a:xfrm>
          <a:prstGeom prst="straightConnector1">
            <a:avLst/>
          </a:prstGeom>
          <a:noFill/>
          <a:ln w="9525" cap="flat" cmpd="sng">
            <a:solidFill>
              <a:srgbClr val="D9D9D9"/>
            </a:solidFill>
            <a:prstDash val="solid"/>
            <a:round/>
            <a:headEnd type="none" w="lg" len="lg"/>
            <a:tailEnd type="triangle" w="lg" len="lg"/>
          </a:ln>
        </p:spPr>
      </p:cxnSp>
      <p:cxnSp>
        <p:nvCxnSpPr>
          <p:cNvPr id="131" name="Shape 131"/>
          <p:cNvCxnSpPr/>
          <p:nvPr/>
        </p:nvCxnSpPr>
        <p:spPr>
          <a:xfrm rot="10800000" flipH="1">
            <a:off x="4549100" y="202200"/>
            <a:ext cx="1070000" cy="2689200"/>
          </a:xfrm>
          <a:prstGeom prst="straightConnector1">
            <a:avLst/>
          </a:prstGeom>
          <a:noFill/>
          <a:ln w="9525" cap="flat" cmpd="sng">
            <a:solidFill>
              <a:srgbClr val="D9D9D9"/>
            </a:solidFill>
            <a:prstDash val="solid"/>
            <a:round/>
            <a:headEnd type="none" w="lg" len="lg"/>
            <a:tailEnd type="triangle" w="lg" len="lg"/>
          </a:ln>
        </p:spPr>
      </p:cxnSp>
      <p:cxnSp>
        <p:nvCxnSpPr>
          <p:cNvPr id="132" name="Shape 132"/>
          <p:cNvCxnSpPr/>
          <p:nvPr/>
        </p:nvCxnSpPr>
        <p:spPr>
          <a:xfrm>
            <a:off x="4520200" y="3488933"/>
            <a:ext cx="1146800" cy="3190000"/>
          </a:xfrm>
          <a:prstGeom prst="straightConnector1">
            <a:avLst/>
          </a:prstGeom>
          <a:noFill/>
          <a:ln w="9525" cap="flat" cmpd="sng">
            <a:solidFill>
              <a:srgbClr val="D9D9D9"/>
            </a:solidFill>
            <a:prstDash val="solid"/>
            <a:round/>
            <a:headEnd type="none" w="lg" len="lg"/>
            <a:tailEnd type="triangle" w="lg" len="lg"/>
          </a:ln>
        </p:spPr>
      </p:cxnSp>
      <p:cxnSp>
        <p:nvCxnSpPr>
          <p:cNvPr id="133" name="Shape 133"/>
          <p:cNvCxnSpPr/>
          <p:nvPr/>
        </p:nvCxnSpPr>
        <p:spPr>
          <a:xfrm flipH="1">
            <a:off x="269967" y="3488933"/>
            <a:ext cx="1146800" cy="3161200"/>
          </a:xfrm>
          <a:prstGeom prst="straightConnector1">
            <a:avLst/>
          </a:prstGeom>
          <a:noFill/>
          <a:ln w="9525" cap="flat" cmpd="sng">
            <a:solidFill>
              <a:srgbClr val="D9D9D9"/>
            </a:solidFill>
            <a:prstDash val="solid"/>
            <a:round/>
            <a:headEnd type="none" w="lg" len="lg"/>
            <a:tailEnd type="triangle" w="lg" len="lg"/>
          </a:ln>
        </p:spPr>
      </p:cxnSp>
      <p:sp>
        <p:nvSpPr>
          <p:cNvPr id="134" name="Shape 134"/>
          <p:cNvSpPr txBox="1">
            <a:spLocks noGrp="1"/>
          </p:cNvSpPr>
          <p:nvPr>
            <p:ph type="body" idx="2"/>
          </p:nvPr>
        </p:nvSpPr>
        <p:spPr>
          <a:xfrm>
            <a:off x="6447821" y="1815947"/>
            <a:ext cx="5291199" cy="4308000"/>
          </a:xfrm>
          <a:prstGeom prst="rect">
            <a:avLst/>
          </a:prstGeom>
          <a:noFill/>
          <a:ln>
            <a:noFill/>
          </a:ln>
        </p:spPr>
        <p:txBody>
          <a:bodyPr wrap="square" lIns="91425" tIns="91425" rIns="91425" bIns="91425" anchor="t" anchorCtr="0"/>
          <a:lstStyle>
            <a:lvl1pPr lvl="0" rtl="0">
              <a:spcBef>
                <a:spcPts val="0"/>
              </a:spcBef>
              <a:buClr>
                <a:schemeClr val="dk2"/>
              </a:buClr>
              <a:buSzPct val="100000"/>
              <a:buChar char="●"/>
              <a:defRPr sz="2133">
                <a:solidFill>
                  <a:schemeClr val="dk2"/>
                </a:solidFill>
              </a:defRPr>
            </a:lvl1pPr>
            <a:lvl2pPr lvl="1" rtl="0">
              <a:spcBef>
                <a:spcPts val="0"/>
              </a:spcBef>
              <a:buClr>
                <a:schemeClr val="dk2"/>
              </a:buClr>
              <a:buChar char="○"/>
              <a:defRPr>
                <a:solidFill>
                  <a:schemeClr val="dk2"/>
                </a:solidFill>
              </a:defRPr>
            </a:lvl2pPr>
            <a:lvl3pPr lvl="2" rtl="0">
              <a:spcBef>
                <a:spcPts val="0"/>
              </a:spcBef>
              <a:buClr>
                <a:schemeClr val="dk2"/>
              </a:buClr>
              <a:buChar char="■"/>
              <a:defRPr>
                <a:solidFill>
                  <a:schemeClr val="dk2"/>
                </a:solidFill>
              </a:defRPr>
            </a:lvl3pPr>
            <a:lvl4pPr lvl="3" rtl="0">
              <a:spcBef>
                <a:spcPts val="0"/>
              </a:spcBef>
              <a:buClr>
                <a:schemeClr val="dk2"/>
              </a:buClr>
              <a:buChar char="●"/>
              <a:defRPr>
                <a:solidFill>
                  <a:schemeClr val="dk2"/>
                </a:solidFill>
              </a:defRPr>
            </a:lvl4pPr>
            <a:lvl5pPr lvl="4" rtl="0">
              <a:spcBef>
                <a:spcPts val="0"/>
              </a:spcBef>
              <a:buClr>
                <a:schemeClr val="dk2"/>
              </a:buClr>
              <a:buChar char="○"/>
              <a:defRPr>
                <a:solidFill>
                  <a:schemeClr val="dk2"/>
                </a:solidFill>
              </a:defRPr>
            </a:lvl5pPr>
            <a:lvl6pPr lvl="5" rtl="0">
              <a:spcBef>
                <a:spcPts val="0"/>
              </a:spcBef>
              <a:buClr>
                <a:schemeClr val="dk2"/>
              </a:buClr>
              <a:buChar char="■"/>
              <a:defRPr>
                <a:solidFill>
                  <a:schemeClr val="dk2"/>
                </a:solidFill>
              </a:defRPr>
            </a:lvl6pPr>
            <a:lvl7pPr lvl="6" rtl="0">
              <a:spcBef>
                <a:spcPts val="0"/>
              </a:spcBef>
              <a:buClr>
                <a:schemeClr val="dk2"/>
              </a:buClr>
              <a:buChar char="●"/>
              <a:defRPr>
                <a:solidFill>
                  <a:schemeClr val="dk2"/>
                </a:solidFill>
              </a:defRPr>
            </a:lvl7pPr>
            <a:lvl8pPr lvl="7" rtl="0">
              <a:spcBef>
                <a:spcPts val="0"/>
              </a:spcBef>
              <a:buClr>
                <a:schemeClr val="dk2"/>
              </a:buClr>
              <a:buChar char="○"/>
              <a:defRPr>
                <a:solidFill>
                  <a:schemeClr val="dk2"/>
                </a:solidFill>
              </a:defRPr>
            </a:lvl8pPr>
            <a:lvl9pPr lvl="8" rtl="0">
              <a:spcBef>
                <a:spcPts val="0"/>
              </a:spcBef>
              <a:buClr>
                <a:schemeClr val="dk2"/>
              </a:buClr>
              <a:buChar char="■"/>
              <a:defRPr>
                <a:solidFill>
                  <a:schemeClr val="dk2"/>
                </a:solidFill>
              </a:defRPr>
            </a:lvl9pPr>
          </a:lstStyle>
          <a:p>
            <a:endParaRPr/>
          </a:p>
        </p:txBody>
      </p:sp>
    </p:spTree>
    <p:extLst>
      <p:ext uri="{BB962C8B-B14F-4D97-AF65-F5344CB8AC3E}">
        <p14:creationId xmlns:p14="http://schemas.microsoft.com/office/powerpoint/2010/main" val="353025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923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7DE6118-2437-4B30-8E3C-4D2BE6020583}" type="datetimeFigureOut">
              <a:rPr lang="en-US" smtClean="0"/>
              <a:pPr/>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218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1024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801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964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77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DE6118-2437-4B30-8E3C-4D2BE6020583}" type="datetimeFigureOut">
              <a:rPr lang="en-US" smtClean="0"/>
              <a:pPr/>
              <a:t>10/12/2017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9666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DE6118-2437-4B30-8E3C-4D2BE6020583}" type="datetimeFigureOut">
              <a:rPr lang="en-US" smtClean="0"/>
              <a:pPr/>
              <a:t>10/12/2017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1165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10/12/2017</a:t>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0848696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3" r:id="rId16"/>
    <p:sldLayoutId id="214748383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6.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31788"/>
            <a:ext cx="9144000" cy="2387600"/>
          </a:xfrm>
        </p:spPr>
        <p:txBody>
          <a:bodyPr/>
          <a:lstStyle/>
          <a:p>
            <a:r>
              <a:rPr lang="en-US" altLang="zh-CN" dirty="0" smtClean="0"/>
              <a:t>Apache</a:t>
            </a:r>
            <a:r>
              <a:rPr lang="zh-CN" altLang="en-US" dirty="0"/>
              <a:t> </a:t>
            </a:r>
            <a:r>
              <a:rPr lang="en-US" altLang="zh-CN" dirty="0" smtClean="0"/>
              <a:t>HAWQ </a:t>
            </a:r>
            <a:r>
              <a:rPr lang="zh-CN" altLang="en-US" dirty="0" smtClean="0"/>
              <a:t>介绍</a:t>
            </a:r>
            <a:endParaRPr lang="zh-CN" altLang="en-US" dirty="0"/>
          </a:p>
        </p:txBody>
      </p:sp>
      <p:sp>
        <p:nvSpPr>
          <p:cNvPr id="3" name="副标题 2"/>
          <p:cNvSpPr>
            <a:spLocks noGrp="1"/>
          </p:cNvSpPr>
          <p:nvPr>
            <p:ph type="subTitle" idx="1"/>
          </p:nvPr>
        </p:nvSpPr>
        <p:spPr>
          <a:xfrm>
            <a:off x="1466850" y="3602038"/>
            <a:ext cx="9144000" cy="1655762"/>
          </a:xfrm>
        </p:spPr>
        <p:txBody>
          <a:bodyPr/>
          <a:lstStyle/>
          <a:p>
            <a:r>
              <a:rPr lang="zh-CN" altLang="en-US" dirty="0" smtClean="0"/>
              <a:t>马丽丽</a:t>
            </a:r>
            <a:endParaRPr lang="en-US" altLang="zh-CN" dirty="0" smtClean="0"/>
          </a:p>
          <a:p>
            <a:r>
              <a:rPr lang="en-US" altLang="zh-CN" dirty="0" smtClean="0"/>
              <a:t>2017</a:t>
            </a:r>
            <a:r>
              <a:rPr lang="zh-CN" altLang="en-US" dirty="0" smtClean="0"/>
              <a:t>年</a:t>
            </a:r>
            <a:r>
              <a:rPr lang="en-US" altLang="zh-CN" dirty="0" smtClean="0"/>
              <a:t>10</a:t>
            </a:r>
            <a:r>
              <a:rPr lang="zh-CN" altLang="en-US" dirty="0" smtClean="0"/>
              <a:t>月</a:t>
            </a:r>
            <a:endParaRPr lang="zh-CN" altLang="en-US" dirty="0"/>
          </a:p>
        </p:txBody>
      </p:sp>
    </p:spTree>
    <p:extLst>
      <p:ext uri="{BB962C8B-B14F-4D97-AF65-F5344CB8AC3E}">
        <p14:creationId xmlns:p14="http://schemas.microsoft.com/office/powerpoint/2010/main" val="321772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Shape 202"/>
          <p:cNvGrpSpPr/>
          <p:nvPr/>
        </p:nvGrpSpPr>
        <p:grpSpPr>
          <a:xfrm>
            <a:off x="2728612" y="289110"/>
            <a:ext cx="6445983" cy="6233531"/>
            <a:chOff x="442612" y="79560"/>
            <a:chExt cx="6445983" cy="6393365"/>
          </a:xfrm>
        </p:grpSpPr>
        <p:sp>
          <p:nvSpPr>
            <p:cNvPr id="6" name="Shape 203"/>
            <p:cNvSpPr/>
            <p:nvPr/>
          </p:nvSpPr>
          <p:spPr>
            <a:xfrm>
              <a:off x="442612" y="3995130"/>
              <a:ext cx="1470600" cy="1506300"/>
            </a:xfrm>
            <a:prstGeom prst="roundRect">
              <a:avLst>
                <a:gd name="adj" fmla="val 16667"/>
              </a:avLst>
            </a:prstGeom>
            <a:solidFill>
              <a:srgbClr val="3D85C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7" name="Shape 204"/>
            <p:cNvSpPr/>
            <p:nvPr/>
          </p:nvSpPr>
          <p:spPr>
            <a:xfrm>
              <a:off x="1737846" y="1182845"/>
              <a:ext cx="3540900" cy="21648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8" name="Shape 205"/>
            <p:cNvSpPr/>
            <p:nvPr/>
          </p:nvSpPr>
          <p:spPr>
            <a:xfrm>
              <a:off x="1592950" y="79560"/>
              <a:ext cx="1470600" cy="617100"/>
            </a:xfrm>
            <a:prstGeom prst="roundRect">
              <a:avLst>
                <a:gd name="adj" fmla="val 16667"/>
              </a:avLst>
            </a:prstGeom>
            <a:solidFill>
              <a:srgbClr val="FF99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Yarn</a:t>
              </a:r>
            </a:p>
          </p:txBody>
        </p:sp>
        <p:sp>
          <p:nvSpPr>
            <p:cNvPr id="9" name="Shape 206"/>
            <p:cNvSpPr/>
            <p:nvPr/>
          </p:nvSpPr>
          <p:spPr>
            <a:xfrm>
              <a:off x="586300" y="4393867"/>
              <a:ext cx="1183200" cy="3204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900" b="0" i="0" u="none" strike="noStrike" cap="none">
                  <a:solidFill>
                    <a:schemeClr val="dk1"/>
                  </a:solidFill>
                  <a:latin typeface="Calibri"/>
                  <a:ea typeface="Calibri"/>
                  <a:cs typeface="Calibri"/>
                  <a:sym typeface="Calibri"/>
                </a:rPr>
                <a:t>Physical Segment</a:t>
              </a:r>
            </a:p>
          </p:txBody>
        </p:sp>
        <p:sp>
          <p:nvSpPr>
            <p:cNvPr id="10" name="Shape 207"/>
            <p:cNvSpPr/>
            <p:nvPr/>
          </p:nvSpPr>
          <p:spPr>
            <a:xfrm>
              <a:off x="1657549" y="1107670"/>
              <a:ext cx="3540900" cy="21648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cxnSp>
          <p:nvCxnSpPr>
            <p:cNvPr id="11" name="Shape 208"/>
            <p:cNvCxnSpPr>
              <a:endCxn id="33" idx="2"/>
            </p:cNvCxnSpPr>
            <p:nvPr/>
          </p:nvCxnSpPr>
          <p:spPr>
            <a:xfrm rot="10800000" flipH="1">
              <a:off x="1219224" y="3037236"/>
              <a:ext cx="1058400" cy="912300"/>
            </a:xfrm>
            <a:prstGeom prst="straightConnector1">
              <a:avLst/>
            </a:prstGeom>
            <a:noFill/>
            <a:ln w="19050" cap="flat" cmpd="sng">
              <a:solidFill>
                <a:srgbClr val="000000"/>
              </a:solidFill>
              <a:prstDash val="dot"/>
              <a:round/>
              <a:headEnd type="none" w="med" len="med"/>
              <a:tailEnd type="stealth" w="lg" len="lg"/>
            </a:ln>
          </p:spPr>
        </p:cxnSp>
        <p:cxnSp>
          <p:nvCxnSpPr>
            <p:cNvPr id="12" name="Shape 210"/>
            <p:cNvCxnSpPr>
              <a:endCxn id="33" idx="2"/>
            </p:cNvCxnSpPr>
            <p:nvPr/>
          </p:nvCxnSpPr>
          <p:spPr>
            <a:xfrm rot="10800000">
              <a:off x="2277624" y="3037236"/>
              <a:ext cx="3618600" cy="899700"/>
            </a:xfrm>
            <a:prstGeom prst="straightConnector1">
              <a:avLst/>
            </a:prstGeom>
            <a:noFill/>
            <a:ln w="19050" cap="flat" cmpd="sng">
              <a:solidFill>
                <a:srgbClr val="000000"/>
              </a:solidFill>
              <a:prstDash val="dot"/>
              <a:round/>
              <a:headEnd type="none" w="med" len="med"/>
              <a:tailEnd type="stealth" w="lg" len="lg"/>
            </a:ln>
          </p:spPr>
        </p:cxnSp>
        <p:cxnSp>
          <p:nvCxnSpPr>
            <p:cNvPr id="13" name="Shape 211"/>
            <p:cNvCxnSpPr/>
            <p:nvPr/>
          </p:nvCxnSpPr>
          <p:spPr>
            <a:xfrm rot="10800000">
              <a:off x="2328424" y="667766"/>
              <a:ext cx="3000" cy="495600"/>
            </a:xfrm>
            <a:prstGeom prst="straightConnector1">
              <a:avLst/>
            </a:prstGeom>
            <a:noFill/>
            <a:ln w="19050" cap="flat" cmpd="sng">
              <a:solidFill>
                <a:srgbClr val="000000"/>
              </a:solidFill>
              <a:prstDash val="solid"/>
              <a:round/>
              <a:headEnd type="stealth" w="lg" len="lg"/>
              <a:tailEnd type="stealth" w="lg" len="lg"/>
            </a:ln>
          </p:spPr>
        </p:cxnSp>
        <p:sp>
          <p:nvSpPr>
            <p:cNvPr id="14" name="Shape 212"/>
            <p:cNvSpPr/>
            <p:nvPr/>
          </p:nvSpPr>
          <p:spPr>
            <a:xfrm>
              <a:off x="5932196" y="1909100"/>
              <a:ext cx="956400" cy="6171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client</a:t>
              </a:r>
            </a:p>
          </p:txBody>
        </p:sp>
        <p:cxnSp>
          <p:nvCxnSpPr>
            <p:cNvPr id="15" name="Shape 213"/>
            <p:cNvCxnSpPr>
              <a:endCxn id="10" idx="3"/>
            </p:cNvCxnSpPr>
            <p:nvPr/>
          </p:nvCxnSpPr>
          <p:spPr>
            <a:xfrm rot="10800000">
              <a:off x="5198449" y="2190070"/>
              <a:ext cx="741600" cy="9000"/>
            </a:xfrm>
            <a:prstGeom prst="straightConnector1">
              <a:avLst/>
            </a:prstGeom>
            <a:noFill/>
            <a:ln w="19050" cap="flat" cmpd="sng">
              <a:solidFill>
                <a:srgbClr val="000000"/>
              </a:solidFill>
              <a:prstDash val="solid"/>
              <a:round/>
              <a:headEnd type="triangle" w="lg" len="lg"/>
              <a:tailEnd type="triangle" w="lg" len="lg"/>
            </a:ln>
          </p:spPr>
        </p:cxnSp>
        <p:cxnSp>
          <p:nvCxnSpPr>
            <p:cNvPr id="16" name="Shape 214"/>
            <p:cNvCxnSpPr>
              <a:stCxn id="22" idx="2"/>
            </p:cNvCxnSpPr>
            <p:nvPr/>
          </p:nvCxnSpPr>
          <p:spPr>
            <a:xfrm>
              <a:off x="3486158" y="3037941"/>
              <a:ext cx="9600" cy="911699"/>
            </a:xfrm>
            <a:prstGeom prst="straightConnector1">
              <a:avLst/>
            </a:prstGeom>
            <a:noFill/>
            <a:ln w="19050" cap="flat" cmpd="sng">
              <a:solidFill>
                <a:srgbClr val="000000"/>
              </a:solidFill>
              <a:prstDash val="solid"/>
              <a:round/>
              <a:headEnd type="triangle" w="lg" len="lg"/>
              <a:tailEnd type="triangle" w="lg" len="lg"/>
            </a:ln>
          </p:spPr>
        </p:cxnSp>
        <p:cxnSp>
          <p:nvCxnSpPr>
            <p:cNvPr id="17" name="Shape 216"/>
            <p:cNvCxnSpPr>
              <a:stCxn id="22" idx="2"/>
            </p:cNvCxnSpPr>
            <p:nvPr/>
          </p:nvCxnSpPr>
          <p:spPr>
            <a:xfrm>
              <a:off x="3486158" y="3037941"/>
              <a:ext cx="2333700" cy="898799"/>
            </a:xfrm>
            <a:prstGeom prst="straightConnector1">
              <a:avLst/>
            </a:prstGeom>
            <a:noFill/>
            <a:ln w="19050" cap="flat" cmpd="sng">
              <a:solidFill>
                <a:srgbClr val="000000"/>
              </a:solidFill>
              <a:prstDash val="solid"/>
              <a:round/>
              <a:headEnd type="triangle" w="lg" len="lg"/>
              <a:tailEnd type="triangle" w="lg" len="lg"/>
            </a:ln>
          </p:spPr>
        </p:cxnSp>
        <p:cxnSp>
          <p:nvCxnSpPr>
            <p:cNvPr id="18" name="Shape 217"/>
            <p:cNvCxnSpPr>
              <a:stCxn id="6" idx="0"/>
              <a:endCxn id="22" idx="2"/>
            </p:cNvCxnSpPr>
            <p:nvPr/>
          </p:nvCxnSpPr>
          <p:spPr>
            <a:xfrm rot="10800000" flipH="1">
              <a:off x="1177912" y="3037830"/>
              <a:ext cx="2308200" cy="957300"/>
            </a:xfrm>
            <a:prstGeom prst="straightConnector1">
              <a:avLst/>
            </a:prstGeom>
            <a:noFill/>
            <a:ln w="19050" cap="flat" cmpd="sng">
              <a:solidFill>
                <a:srgbClr val="000000"/>
              </a:solidFill>
              <a:prstDash val="solid"/>
              <a:round/>
              <a:headEnd type="triangle" w="lg" len="lg"/>
              <a:tailEnd type="triangle" w="lg" len="lg"/>
            </a:ln>
          </p:spPr>
        </p:cxnSp>
        <p:sp>
          <p:nvSpPr>
            <p:cNvPr id="19" name="Shape 218"/>
            <p:cNvSpPr txBox="1"/>
            <p:nvPr/>
          </p:nvSpPr>
          <p:spPr>
            <a:xfrm>
              <a:off x="990429" y="1214733"/>
              <a:ext cx="853500" cy="4862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Masters</a:t>
              </a:r>
            </a:p>
          </p:txBody>
        </p:sp>
        <p:sp>
          <p:nvSpPr>
            <p:cNvPr id="20" name="Shape 219"/>
            <p:cNvSpPr/>
            <p:nvPr/>
          </p:nvSpPr>
          <p:spPr>
            <a:xfrm>
              <a:off x="4208457" y="1246600"/>
              <a:ext cx="853500" cy="534299"/>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Font typeface="Calibri"/>
                <a:buNone/>
              </a:pPr>
              <a:endParaRPr sz="1000" b="0" i="0" u="none" strike="noStrike" cap="none">
                <a:solidFill>
                  <a:schemeClr val="dk1"/>
                </a:solidFill>
                <a:latin typeface="Calibri"/>
                <a:ea typeface="Calibri"/>
                <a:cs typeface="Calibri"/>
                <a:sym typeface="Calibri"/>
              </a:endParaRPr>
            </a:p>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Parser/</a:t>
              </a:r>
            </a:p>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Analyzer</a:t>
              </a:r>
            </a:p>
            <a:p>
              <a:pPr marL="0" marR="0" lvl="0" indent="0" algn="ctr" rtl="0">
                <a:spcBef>
                  <a:spcPts val="0"/>
                </a:spcBef>
                <a:buClr>
                  <a:schemeClr val="dk1"/>
                </a:buClr>
                <a:buFont typeface="Calibri"/>
                <a:buNone/>
              </a:pPr>
              <a:endParaRPr sz="1100" b="0" i="0" u="none" strike="noStrike" cap="none">
                <a:solidFill>
                  <a:schemeClr val="dk1"/>
                </a:solidFill>
                <a:latin typeface="Calibri"/>
                <a:ea typeface="Calibri"/>
                <a:cs typeface="Calibri"/>
                <a:sym typeface="Calibri"/>
              </a:endParaRPr>
            </a:p>
          </p:txBody>
        </p:sp>
        <p:sp>
          <p:nvSpPr>
            <p:cNvPr id="21" name="Shape 220"/>
            <p:cNvSpPr/>
            <p:nvPr/>
          </p:nvSpPr>
          <p:spPr>
            <a:xfrm>
              <a:off x="2928300" y="1246600"/>
              <a:ext cx="1115700" cy="534299"/>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Optimizer</a:t>
              </a:r>
            </a:p>
          </p:txBody>
        </p:sp>
        <p:sp>
          <p:nvSpPr>
            <p:cNvPr id="22" name="Shape 215"/>
            <p:cNvSpPr/>
            <p:nvPr/>
          </p:nvSpPr>
          <p:spPr>
            <a:xfrm>
              <a:off x="2928308" y="2503641"/>
              <a:ext cx="1115700" cy="5343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Dispatcher</a:t>
              </a:r>
            </a:p>
          </p:txBody>
        </p:sp>
        <p:sp>
          <p:nvSpPr>
            <p:cNvPr id="23" name="Shape 221"/>
            <p:cNvSpPr/>
            <p:nvPr/>
          </p:nvSpPr>
          <p:spPr>
            <a:xfrm>
              <a:off x="586293" y="4749976"/>
              <a:ext cx="1183200" cy="3204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DataNode</a:t>
              </a:r>
            </a:p>
          </p:txBody>
        </p:sp>
        <p:sp>
          <p:nvSpPr>
            <p:cNvPr id="24" name="Shape 222"/>
            <p:cNvSpPr/>
            <p:nvPr/>
          </p:nvSpPr>
          <p:spPr>
            <a:xfrm>
              <a:off x="586293" y="5070351"/>
              <a:ext cx="1183200" cy="347100"/>
            </a:xfrm>
            <a:prstGeom prst="roundRect">
              <a:avLst>
                <a:gd name="adj" fmla="val 16667"/>
              </a:avLst>
            </a:prstGeom>
            <a:solidFill>
              <a:srgbClr val="FF99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NodeManager</a:t>
              </a:r>
            </a:p>
          </p:txBody>
        </p:sp>
        <p:sp>
          <p:nvSpPr>
            <p:cNvPr id="25" name="Shape 223"/>
            <p:cNvSpPr/>
            <p:nvPr/>
          </p:nvSpPr>
          <p:spPr>
            <a:xfrm>
              <a:off x="3726635" y="79578"/>
              <a:ext cx="1447500" cy="6171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NameNode</a:t>
              </a:r>
            </a:p>
          </p:txBody>
        </p:sp>
        <p:sp>
          <p:nvSpPr>
            <p:cNvPr id="26" name="Shape 224"/>
            <p:cNvSpPr/>
            <p:nvPr/>
          </p:nvSpPr>
          <p:spPr>
            <a:xfrm>
              <a:off x="3806932" y="154753"/>
              <a:ext cx="1447500" cy="6171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NameNode</a:t>
              </a:r>
            </a:p>
          </p:txBody>
        </p:sp>
        <p:cxnSp>
          <p:nvCxnSpPr>
            <p:cNvPr id="27" name="Shape 225"/>
            <p:cNvCxnSpPr/>
            <p:nvPr/>
          </p:nvCxnSpPr>
          <p:spPr>
            <a:xfrm>
              <a:off x="4530708" y="756143"/>
              <a:ext cx="0" cy="391500"/>
            </a:xfrm>
            <a:prstGeom prst="straightConnector1">
              <a:avLst/>
            </a:prstGeom>
            <a:noFill/>
            <a:ln w="19050" cap="flat" cmpd="sng">
              <a:solidFill>
                <a:srgbClr val="000000"/>
              </a:solidFill>
              <a:prstDash val="solid"/>
              <a:round/>
              <a:headEnd type="stealth" w="lg" len="lg"/>
              <a:tailEnd type="stealth" w="lg" len="lg"/>
            </a:ln>
          </p:spPr>
        </p:cxnSp>
        <p:sp>
          <p:nvSpPr>
            <p:cNvPr id="28" name="Shape 226"/>
            <p:cNvSpPr/>
            <p:nvPr/>
          </p:nvSpPr>
          <p:spPr>
            <a:xfrm>
              <a:off x="483577" y="5938626"/>
              <a:ext cx="6167099" cy="5343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External System</a:t>
              </a:r>
            </a:p>
          </p:txBody>
        </p:sp>
        <p:cxnSp>
          <p:nvCxnSpPr>
            <p:cNvPr id="29" name="Shape 227"/>
            <p:cNvCxnSpPr>
              <a:stCxn id="6" idx="2"/>
            </p:cNvCxnSpPr>
            <p:nvPr/>
          </p:nvCxnSpPr>
          <p:spPr>
            <a:xfrm>
              <a:off x="1177912" y="5501430"/>
              <a:ext cx="9900" cy="398400"/>
            </a:xfrm>
            <a:prstGeom prst="straightConnector1">
              <a:avLst/>
            </a:prstGeom>
            <a:noFill/>
            <a:ln w="19050" cap="flat" cmpd="sng">
              <a:solidFill>
                <a:srgbClr val="000000"/>
              </a:solidFill>
              <a:prstDash val="solid"/>
              <a:round/>
              <a:headEnd type="triangle" w="lg" len="lg"/>
              <a:tailEnd type="triangle" w="lg" len="lg"/>
            </a:ln>
          </p:spPr>
        </p:cxnSp>
        <p:cxnSp>
          <p:nvCxnSpPr>
            <p:cNvPr id="30" name="Shape 228"/>
            <p:cNvCxnSpPr/>
            <p:nvPr/>
          </p:nvCxnSpPr>
          <p:spPr>
            <a:xfrm>
              <a:off x="3506533" y="5501567"/>
              <a:ext cx="9900" cy="398400"/>
            </a:xfrm>
            <a:prstGeom prst="straightConnector1">
              <a:avLst/>
            </a:prstGeom>
            <a:noFill/>
            <a:ln w="19050" cap="flat" cmpd="sng">
              <a:solidFill>
                <a:srgbClr val="000000"/>
              </a:solidFill>
              <a:prstDash val="solid"/>
              <a:round/>
              <a:headEnd type="triangle" w="lg" len="lg"/>
              <a:tailEnd type="triangle" w="lg" len="lg"/>
            </a:ln>
          </p:spPr>
        </p:cxnSp>
        <p:cxnSp>
          <p:nvCxnSpPr>
            <p:cNvPr id="31" name="Shape 229"/>
            <p:cNvCxnSpPr/>
            <p:nvPr/>
          </p:nvCxnSpPr>
          <p:spPr>
            <a:xfrm>
              <a:off x="5915435" y="5501567"/>
              <a:ext cx="9900" cy="398400"/>
            </a:xfrm>
            <a:prstGeom prst="straightConnector1">
              <a:avLst/>
            </a:prstGeom>
            <a:noFill/>
            <a:ln w="19050" cap="flat" cmpd="sng">
              <a:solidFill>
                <a:srgbClr val="000000"/>
              </a:solidFill>
              <a:prstDash val="solid"/>
              <a:round/>
              <a:headEnd type="triangle" w="lg" len="lg"/>
              <a:tailEnd type="triangle" w="lg" len="lg"/>
            </a:ln>
          </p:spPr>
        </p:cxnSp>
        <p:sp>
          <p:nvSpPr>
            <p:cNvPr id="32" name="Shape 230"/>
            <p:cNvSpPr/>
            <p:nvPr/>
          </p:nvSpPr>
          <p:spPr>
            <a:xfrm>
              <a:off x="1799425" y="1890601"/>
              <a:ext cx="956400" cy="486300"/>
            </a:xfrm>
            <a:prstGeom prst="roundRect">
              <a:avLst>
                <a:gd name="adj" fmla="val 16667"/>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800" b="0" i="0" u="none" strike="noStrike" cap="none">
                  <a:solidFill>
                    <a:schemeClr val="dk1"/>
                  </a:solidFill>
                  <a:latin typeface="Calibri"/>
                  <a:ea typeface="Calibri"/>
                  <a:cs typeface="Calibri"/>
                  <a:sym typeface="Calibri"/>
                </a:rPr>
                <a:t>Resource Manager</a:t>
              </a:r>
            </a:p>
          </p:txBody>
        </p:sp>
        <p:sp>
          <p:nvSpPr>
            <p:cNvPr id="33" name="Shape 209"/>
            <p:cNvSpPr/>
            <p:nvPr/>
          </p:nvSpPr>
          <p:spPr>
            <a:xfrm>
              <a:off x="1799424" y="2502936"/>
              <a:ext cx="956400" cy="534300"/>
            </a:xfrm>
            <a:prstGeom prst="roundRect">
              <a:avLst>
                <a:gd name="adj" fmla="val 16667"/>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800" b="0" i="0" u="none" strike="noStrike" cap="none">
                  <a:solidFill>
                    <a:schemeClr val="dk1"/>
                  </a:solidFill>
                  <a:latin typeface="Calibri"/>
                  <a:ea typeface="Calibri"/>
                  <a:cs typeface="Calibri"/>
                  <a:sym typeface="Calibri"/>
                </a:rPr>
                <a:t>Fault Tolerance Service</a:t>
              </a:r>
            </a:p>
          </p:txBody>
        </p:sp>
        <p:sp>
          <p:nvSpPr>
            <p:cNvPr id="34" name="Shape 231"/>
            <p:cNvSpPr/>
            <p:nvPr/>
          </p:nvSpPr>
          <p:spPr>
            <a:xfrm>
              <a:off x="4208476" y="2487216"/>
              <a:ext cx="853500" cy="5343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Catalog</a:t>
              </a:r>
            </a:p>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Service</a:t>
              </a:r>
            </a:p>
          </p:txBody>
        </p:sp>
        <p:sp>
          <p:nvSpPr>
            <p:cNvPr id="35" name="Shape 232"/>
            <p:cNvSpPr/>
            <p:nvPr/>
          </p:nvSpPr>
          <p:spPr>
            <a:xfrm>
              <a:off x="586300" y="4048801"/>
              <a:ext cx="5916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36" name="Shape 233"/>
            <p:cNvSpPr/>
            <p:nvPr/>
          </p:nvSpPr>
          <p:spPr>
            <a:xfrm>
              <a:off x="1187800" y="4048801"/>
              <a:ext cx="5817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37" name="Shape 234"/>
            <p:cNvSpPr/>
            <p:nvPr/>
          </p:nvSpPr>
          <p:spPr>
            <a:xfrm>
              <a:off x="2804813" y="3995130"/>
              <a:ext cx="1470600" cy="1506300"/>
            </a:xfrm>
            <a:prstGeom prst="roundRect">
              <a:avLst>
                <a:gd name="adj" fmla="val 16667"/>
              </a:avLst>
            </a:prstGeom>
            <a:solidFill>
              <a:srgbClr val="3D85C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38" name="Shape 235"/>
            <p:cNvSpPr/>
            <p:nvPr/>
          </p:nvSpPr>
          <p:spPr>
            <a:xfrm>
              <a:off x="2948500" y="4393867"/>
              <a:ext cx="1183200" cy="3204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900" b="0" i="0" u="none" strike="noStrike" cap="none">
                  <a:solidFill>
                    <a:schemeClr val="dk1"/>
                  </a:solidFill>
                  <a:latin typeface="Calibri"/>
                  <a:ea typeface="Calibri"/>
                  <a:cs typeface="Calibri"/>
                  <a:sym typeface="Calibri"/>
                </a:rPr>
                <a:t>Physical Segment</a:t>
              </a:r>
            </a:p>
          </p:txBody>
        </p:sp>
        <p:sp>
          <p:nvSpPr>
            <p:cNvPr id="39" name="Shape 236"/>
            <p:cNvSpPr/>
            <p:nvPr/>
          </p:nvSpPr>
          <p:spPr>
            <a:xfrm>
              <a:off x="2948492" y="4749976"/>
              <a:ext cx="1183200" cy="3204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DataNode</a:t>
              </a:r>
            </a:p>
          </p:txBody>
        </p:sp>
        <p:sp>
          <p:nvSpPr>
            <p:cNvPr id="40" name="Shape 237"/>
            <p:cNvSpPr/>
            <p:nvPr/>
          </p:nvSpPr>
          <p:spPr>
            <a:xfrm>
              <a:off x="2948492" y="5070351"/>
              <a:ext cx="1183200" cy="347100"/>
            </a:xfrm>
            <a:prstGeom prst="roundRect">
              <a:avLst>
                <a:gd name="adj" fmla="val 16667"/>
              </a:avLst>
            </a:prstGeom>
            <a:solidFill>
              <a:srgbClr val="FF99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NodeManager</a:t>
              </a:r>
            </a:p>
          </p:txBody>
        </p:sp>
        <p:sp>
          <p:nvSpPr>
            <p:cNvPr id="41" name="Shape 238"/>
            <p:cNvSpPr/>
            <p:nvPr/>
          </p:nvSpPr>
          <p:spPr>
            <a:xfrm>
              <a:off x="3550000" y="4048801"/>
              <a:ext cx="5817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42" name="Shape 239"/>
            <p:cNvSpPr/>
            <p:nvPr/>
          </p:nvSpPr>
          <p:spPr>
            <a:xfrm>
              <a:off x="2948500" y="4048801"/>
              <a:ext cx="5916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43" name="Shape 240"/>
            <p:cNvSpPr/>
            <p:nvPr/>
          </p:nvSpPr>
          <p:spPr>
            <a:xfrm>
              <a:off x="5167012" y="3995130"/>
              <a:ext cx="1470599" cy="1506300"/>
            </a:xfrm>
            <a:prstGeom prst="roundRect">
              <a:avLst>
                <a:gd name="adj" fmla="val 16667"/>
              </a:avLst>
            </a:prstGeom>
            <a:solidFill>
              <a:srgbClr val="3D85C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44" name="Shape 241"/>
            <p:cNvSpPr/>
            <p:nvPr/>
          </p:nvSpPr>
          <p:spPr>
            <a:xfrm>
              <a:off x="5310700" y="4393867"/>
              <a:ext cx="1183200" cy="3204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900" b="0" i="0" u="none" strike="noStrike" cap="none">
                  <a:solidFill>
                    <a:schemeClr val="dk1"/>
                  </a:solidFill>
                  <a:latin typeface="Calibri"/>
                  <a:ea typeface="Calibri"/>
                  <a:cs typeface="Calibri"/>
                  <a:sym typeface="Calibri"/>
                </a:rPr>
                <a:t>Physical Segment</a:t>
              </a:r>
            </a:p>
          </p:txBody>
        </p:sp>
        <p:sp>
          <p:nvSpPr>
            <p:cNvPr id="45" name="Shape 242"/>
            <p:cNvSpPr/>
            <p:nvPr/>
          </p:nvSpPr>
          <p:spPr>
            <a:xfrm>
              <a:off x="5310692" y="4749976"/>
              <a:ext cx="1183200" cy="3204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DataNode</a:t>
              </a:r>
            </a:p>
          </p:txBody>
        </p:sp>
        <p:sp>
          <p:nvSpPr>
            <p:cNvPr id="46" name="Shape 243"/>
            <p:cNvSpPr/>
            <p:nvPr/>
          </p:nvSpPr>
          <p:spPr>
            <a:xfrm>
              <a:off x="5310692" y="5070351"/>
              <a:ext cx="1183200" cy="347100"/>
            </a:xfrm>
            <a:prstGeom prst="roundRect">
              <a:avLst>
                <a:gd name="adj" fmla="val 16667"/>
              </a:avLst>
            </a:prstGeom>
            <a:solidFill>
              <a:srgbClr val="FF99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NodeManager</a:t>
              </a:r>
            </a:p>
          </p:txBody>
        </p:sp>
        <p:sp>
          <p:nvSpPr>
            <p:cNvPr id="47" name="Shape 244"/>
            <p:cNvSpPr/>
            <p:nvPr/>
          </p:nvSpPr>
          <p:spPr>
            <a:xfrm>
              <a:off x="5912200" y="4048801"/>
              <a:ext cx="5817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48" name="Shape 245"/>
            <p:cNvSpPr/>
            <p:nvPr/>
          </p:nvSpPr>
          <p:spPr>
            <a:xfrm>
              <a:off x="5310700" y="4048801"/>
              <a:ext cx="5916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49" name="Shape 246"/>
            <p:cNvSpPr/>
            <p:nvPr/>
          </p:nvSpPr>
          <p:spPr>
            <a:xfrm>
              <a:off x="1799425" y="1281000"/>
              <a:ext cx="956400" cy="398400"/>
            </a:xfrm>
            <a:prstGeom prst="roundRect">
              <a:avLst>
                <a:gd name="adj" fmla="val 16667"/>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800" b="0" i="0" u="none" strike="noStrike" cap="none">
                  <a:solidFill>
                    <a:schemeClr val="dk1"/>
                  </a:solidFill>
                  <a:latin typeface="Calibri"/>
                  <a:ea typeface="Calibri"/>
                  <a:cs typeface="Calibri"/>
                  <a:sym typeface="Calibri"/>
                </a:rPr>
                <a:t>Resource Broker</a:t>
              </a:r>
            </a:p>
          </p:txBody>
        </p:sp>
        <p:sp>
          <p:nvSpPr>
            <p:cNvPr id="50" name="Shape 247"/>
            <p:cNvSpPr txBox="1"/>
            <p:nvPr/>
          </p:nvSpPr>
          <p:spPr>
            <a:xfrm>
              <a:off x="2362028" y="706733"/>
              <a:ext cx="853500" cy="4863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libYARN</a:t>
              </a:r>
            </a:p>
          </p:txBody>
        </p:sp>
        <p:sp>
          <p:nvSpPr>
            <p:cNvPr id="51" name="Shape 248"/>
            <p:cNvSpPr/>
            <p:nvPr/>
          </p:nvSpPr>
          <p:spPr>
            <a:xfrm>
              <a:off x="4180925" y="1934857"/>
              <a:ext cx="853500" cy="486300"/>
            </a:xfrm>
            <a:prstGeom prst="roundRect">
              <a:avLst>
                <a:gd name="adj" fmla="val 16667"/>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800" b="0" i="0" u="none" strike="noStrike" cap="none">
                  <a:solidFill>
                    <a:schemeClr val="dk1"/>
                  </a:solidFill>
                  <a:latin typeface="Calibri"/>
                  <a:ea typeface="Calibri"/>
                  <a:cs typeface="Calibri"/>
                  <a:sym typeface="Calibri"/>
                </a:rPr>
                <a:t>HDFS Catalog Cache</a:t>
              </a:r>
            </a:p>
          </p:txBody>
        </p:sp>
        <p:cxnSp>
          <p:nvCxnSpPr>
            <p:cNvPr id="52" name="Shape 249"/>
            <p:cNvCxnSpPr/>
            <p:nvPr/>
          </p:nvCxnSpPr>
          <p:spPr>
            <a:xfrm rot="10800000" flipH="1">
              <a:off x="1933575" y="4584500"/>
              <a:ext cx="876300" cy="12900"/>
            </a:xfrm>
            <a:prstGeom prst="straightConnector1">
              <a:avLst/>
            </a:prstGeom>
            <a:noFill/>
            <a:ln w="19050" cap="flat" cmpd="sng">
              <a:solidFill>
                <a:srgbClr val="000000"/>
              </a:solidFill>
              <a:prstDash val="solid"/>
              <a:round/>
              <a:headEnd type="none" w="med" len="med"/>
              <a:tailEnd type="none" w="med" len="med"/>
            </a:ln>
          </p:spPr>
        </p:cxnSp>
        <p:cxnSp>
          <p:nvCxnSpPr>
            <p:cNvPr id="53" name="Shape 250"/>
            <p:cNvCxnSpPr/>
            <p:nvPr/>
          </p:nvCxnSpPr>
          <p:spPr>
            <a:xfrm rot="10800000" flipH="1">
              <a:off x="4295775" y="4584500"/>
              <a:ext cx="876300" cy="12900"/>
            </a:xfrm>
            <a:prstGeom prst="straightConnector1">
              <a:avLst/>
            </a:prstGeom>
            <a:noFill/>
            <a:ln w="19050" cap="flat" cmpd="sng">
              <a:solidFill>
                <a:srgbClr val="000000"/>
              </a:solidFill>
              <a:prstDash val="solid"/>
              <a:round/>
              <a:headEnd type="none" w="med" len="med"/>
              <a:tailEnd type="none" w="med" len="med"/>
            </a:ln>
          </p:spPr>
        </p:cxnSp>
        <p:sp>
          <p:nvSpPr>
            <p:cNvPr id="54" name="Shape 251"/>
            <p:cNvSpPr txBox="1"/>
            <p:nvPr/>
          </p:nvSpPr>
          <p:spPr>
            <a:xfrm>
              <a:off x="1954324" y="4567532"/>
              <a:ext cx="956400" cy="4863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Interconnect</a:t>
              </a:r>
            </a:p>
          </p:txBody>
        </p:sp>
        <p:sp>
          <p:nvSpPr>
            <p:cNvPr id="55" name="Shape 252"/>
            <p:cNvSpPr txBox="1"/>
            <p:nvPr/>
          </p:nvSpPr>
          <p:spPr>
            <a:xfrm>
              <a:off x="4316523" y="4567532"/>
              <a:ext cx="956400" cy="4863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Interconnect</a:t>
              </a:r>
            </a:p>
          </p:txBody>
        </p:sp>
      </p:grpSp>
    </p:spTree>
    <p:extLst>
      <p:ext uri="{BB962C8B-B14F-4D97-AF65-F5344CB8AC3E}">
        <p14:creationId xmlns:p14="http://schemas.microsoft.com/office/powerpoint/2010/main" val="1671967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p:nvPr/>
        </p:nvSpPr>
        <p:spPr>
          <a:xfrm>
            <a:off x="1205033" y="3940967"/>
            <a:ext cx="2738800" cy="27604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656" name="Shape 656"/>
          <p:cNvSpPr txBox="1">
            <a:spLocks noGrp="1"/>
          </p:cNvSpPr>
          <p:nvPr>
            <p:ph type="title" idx="4294967295"/>
          </p:nvPr>
        </p:nvSpPr>
        <p:spPr>
          <a:xfrm>
            <a:off x="355267" y="217967"/>
            <a:ext cx="10881200" cy="657200"/>
          </a:xfrm>
          <a:prstGeom prst="rect">
            <a:avLst/>
          </a:prstGeom>
          <a:noFill/>
          <a:ln>
            <a:noFill/>
          </a:ln>
        </p:spPr>
        <p:txBody>
          <a:bodyPr vert="horz" lIns="121900" tIns="60933" rIns="121900" bIns="60933" rtlCol="0" anchor="ctr" anchorCtr="0">
            <a:noAutofit/>
          </a:bodyPr>
          <a:lstStyle/>
          <a:p>
            <a:pPr indent="-93131">
              <a:lnSpc>
                <a:spcPct val="100000"/>
              </a:lnSpc>
              <a:spcBef>
                <a:spcPts val="0"/>
              </a:spcBef>
              <a:buClr>
                <a:srgbClr val="000000"/>
              </a:buClr>
              <a:buSzPct val="36666"/>
            </a:pPr>
            <a:r>
              <a:rPr lang="en" sz="4000" dirty="0">
                <a:solidFill>
                  <a:srgbClr val="468980"/>
                </a:solidFill>
                <a:latin typeface="Calibri"/>
                <a:ea typeface="Calibri"/>
                <a:cs typeface="Calibri"/>
                <a:sym typeface="Calibri"/>
              </a:rPr>
              <a:t>HAWQ </a:t>
            </a:r>
            <a:r>
              <a:rPr lang="zh-CN" altLang="en-US" sz="4000" dirty="0" smtClean="0">
                <a:solidFill>
                  <a:srgbClr val="468980"/>
                </a:solidFill>
                <a:latin typeface="Calibri"/>
                <a:ea typeface="Calibri"/>
                <a:cs typeface="Calibri"/>
                <a:sym typeface="Calibri"/>
              </a:rPr>
              <a:t>子模块</a:t>
            </a:r>
            <a:endParaRPr lang="en" sz="4000" dirty="0">
              <a:solidFill>
                <a:srgbClr val="468980"/>
              </a:solidFill>
              <a:latin typeface="Calibri"/>
              <a:ea typeface="Calibri"/>
              <a:cs typeface="Calibri"/>
              <a:sym typeface="Calibri"/>
            </a:endParaRPr>
          </a:p>
        </p:txBody>
      </p:sp>
      <p:sp>
        <p:nvSpPr>
          <p:cNvPr id="657" name="Shape 657"/>
          <p:cNvSpPr/>
          <p:nvPr/>
        </p:nvSpPr>
        <p:spPr>
          <a:xfrm>
            <a:off x="728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658" name="Shape 658"/>
          <p:cNvSpPr/>
          <p:nvPr/>
        </p:nvSpPr>
        <p:spPr>
          <a:xfrm>
            <a:off x="809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659" name="Shape 659"/>
          <p:cNvSpPr/>
          <p:nvPr/>
        </p:nvSpPr>
        <p:spPr>
          <a:xfrm>
            <a:off x="908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660" name="Shape 660"/>
          <p:cNvSpPr/>
          <p:nvPr/>
        </p:nvSpPr>
        <p:spPr>
          <a:xfrm>
            <a:off x="908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661" name="Shape 661"/>
          <p:cNvSpPr/>
          <p:nvPr/>
        </p:nvSpPr>
        <p:spPr>
          <a:xfrm>
            <a:off x="908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662" name="Shape 662"/>
          <p:cNvSpPr/>
          <p:nvPr/>
        </p:nvSpPr>
        <p:spPr>
          <a:xfrm>
            <a:off x="2612040"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663" name="Shape 663"/>
          <p:cNvSpPr/>
          <p:nvPr/>
        </p:nvSpPr>
        <p:spPr>
          <a:xfrm>
            <a:off x="2612040"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QE</a:t>
            </a:r>
          </a:p>
        </p:txBody>
      </p:sp>
      <p:sp>
        <p:nvSpPr>
          <p:cNvPr id="664" name="Shape 664"/>
          <p:cNvSpPr/>
          <p:nvPr/>
        </p:nvSpPr>
        <p:spPr>
          <a:xfrm>
            <a:off x="2612040"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665" name="Shape 665"/>
          <p:cNvSpPr/>
          <p:nvPr/>
        </p:nvSpPr>
        <p:spPr>
          <a:xfrm>
            <a:off x="8620223" y="2496361"/>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666" name="Shape 666"/>
          <p:cNvSpPr/>
          <p:nvPr/>
        </p:nvSpPr>
        <p:spPr>
          <a:xfrm>
            <a:off x="8823423" y="2603040"/>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r>
              <a:rPr lang="en" sz="2400">
                <a:solidFill>
                  <a:srgbClr val="244061"/>
                </a:solidFill>
                <a:latin typeface="Calibri"/>
                <a:ea typeface="Calibri"/>
                <a:cs typeface="Calibri"/>
                <a:sym typeface="Calibri"/>
              </a:rPr>
              <a:t>NameNode</a:t>
            </a:r>
          </a:p>
        </p:txBody>
      </p:sp>
      <p:sp>
        <p:nvSpPr>
          <p:cNvPr id="667" name="Shape 667"/>
          <p:cNvSpPr/>
          <p:nvPr/>
        </p:nvSpPr>
        <p:spPr>
          <a:xfrm>
            <a:off x="456867" y="3405339"/>
            <a:ext cx="10445200" cy="528400"/>
          </a:xfrm>
          <a:prstGeom prst="leftRightArrow">
            <a:avLst>
              <a:gd name="adj1" fmla="val 50000"/>
              <a:gd name="adj2" fmla="val 50000"/>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r>
              <a:rPr lang="en" sz="2400">
                <a:solidFill>
                  <a:schemeClr val="lt1"/>
                </a:solidFill>
                <a:latin typeface="Calibri"/>
                <a:ea typeface="Calibri"/>
                <a:cs typeface="Calibri"/>
                <a:sym typeface="Calibri"/>
              </a:rPr>
              <a:t>Interconnect</a:t>
            </a:r>
          </a:p>
        </p:txBody>
      </p:sp>
      <p:sp>
        <p:nvSpPr>
          <p:cNvPr id="668" name="Shape 668"/>
          <p:cNvSpPr/>
          <p:nvPr/>
        </p:nvSpPr>
        <p:spPr>
          <a:xfrm>
            <a:off x="1304527" y="42378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669" name="Shape 669"/>
          <p:cNvSpPr/>
          <p:nvPr/>
        </p:nvSpPr>
        <p:spPr>
          <a:xfrm>
            <a:off x="1406127" y="45205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70" name="Shape 670"/>
          <p:cNvSpPr/>
          <p:nvPr/>
        </p:nvSpPr>
        <p:spPr>
          <a:xfrm>
            <a:off x="1304533" y="5522133"/>
            <a:ext cx="886799"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Datanode</a:t>
            </a:r>
          </a:p>
        </p:txBody>
      </p:sp>
      <p:sp>
        <p:nvSpPr>
          <p:cNvPr id="671" name="Shape 671"/>
          <p:cNvSpPr/>
          <p:nvPr/>
        </p:nvSpPr>
        <p:spPr>
          <a:xfrm>
            <a:off x="4184847" y="42378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672" name="Shape 672"/>
          <p:cNvSpPr/>
          <p:nvPr/>
        </p:nvSpPr>
        <p:spPr>
          <a:xfrm>
            <a:off x="7833252" y="42378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673" name="Shape 673"/>
          <p:cNvSpPr/>
          <p:nvPr/>
        </p:nvSpPr>
        <p:spPr>
          <a:xfrm>
            <a:off x="8620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674" name="Shape 674"/>
          <p:cNvSpPr/>
          <p:nvPr/>
        </p:nvSpPr>
        <p:spPr>
          <a:xfrm>
            <a:off x="8823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r>
              <a:rPr lang="en" sz="2400">
                <a:solidFill>
                  <a:srgbClr val="244061"/>
                </a:solidFill>
                <a:latin typeface="Calibri"/>
                <a:ea typeface="Calibri"/>
                <a:cs typeface="Calibri"/>
                <a:sym typeface="Calibri"/>
              </a:rPr>
              <a:t>YARN RM</a:t>
            </a:r>
          </a:p>
        </p:txBody>
      </p:sp>
      <p:sp>
        <p:nvSpPr>
          <p:cNvPr id="675" name="Shape 675"/>
          <p:cNvSpPr/>
          <p:nvPr/>
        </p:nvSpPr>
        <p:spPr>
          <a:xfrm>
            <a:off x="1760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76" name="Shape 676"/>
          <p:cNvSpPr/>
          <p:nvPr/>
        </p:nvSpPr>
        <p:spPr>
          <a:xfrm>
            <a:off x="1760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677" name="Shape 677"/>
          <p:cNvSpPr/>
          <p:nvPr/>
        </p:nvSpPr>
        <p:spPr>
          <a:xfrm>
            <a:off x="1306900" y="5985515"/>
            <a:ext cx="2535200" cy="657200"/>
          </a:xfrm>
          <a:prstGeom prst="rect">
            <a:avLst/>
          </a:prstGeom>
          <a:solidFill>
            <a:srgbClr val="A2C4C9"/>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467">
                <a:solidFill>
                  <a:srgbClr val="244061"/>
                </a:solidFill>
                <a:latin typeface="Calibri"/>
                <a:ea typeface="Calibri"/>
                <a:cs typeface="Calibri"/>
                <a:sym typeface="Calibri"/>
              </a:rPr>
              <a:t>Local directory</a:t>
            </a:r>
          </a:p>
          <a:p>
            <a:pPr algn="ctr">
              <a:buSzPct val="25000"/>
            </a:pPr>
            <a:r>
              <a:rPr lang="en" sz="1467">
                <a:solidFill>
                  <a:srgbClr val="244061"/>
                </a:solidFill>
                <a:latin typeface="Calibri"/>
                <a:ea typeface="Calibri"/>
                <a:cs typeface="Calibri"/>
                <a:sym typeface="Calibri"/>
              </a:rPr>
              <a:t>(Temp Data / Logs)</a:t>
            </a:r>
          </a:p>
        </p:txBody>
      </p:sp>
      <p:sp>
        <p:nvSpPr>
          <p:cNvPr id="678" name="Shape 678"/>
          <p:cNvSpPr/>
          <p:nvPr/>
        </p:nvSpPr>
        <p:spPr>
          <a:xfrm>
            <a:off x="4085367" y="3940901"/>
            <a:ext cx="2738800" cy="27603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679" name="Shape 679"/>
          <p:cNvSpPr/>
          <p:nvPr/>
        </p:nvSpPr>
        <p:spPr>
          <a:xfrm>
            <a:off x="7733767" y="3940896"/>
            <a:ext cx="2738800" cy="27604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680" name="Shape 680"/>
          <p:cNvSpPr/>
          <p:nvPr/>
        </p:nvSpPr>
        <p:spPr>
          <a:xfrm>
            <a:off x="4187167" y="5985515"/>
            <a:ext cx="2535200" cy="657200"/>
          </a:xfrm>
          <a:prstGeom prst="rect">
            <a:avLst/>
          </a:prstGeom>
          <a:solidFill>
            <a:srgbClr val="A2C4C9"/>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467">
                <a:solidFill>
                  <a:srgbClr val="244061"/>
                </a:solidFill>
                <a:latin typeface="Calibri"/>
                <a:ea typeface="Calibri"/>
                <a:cs typeface="Calibri"/>
                <a:sym typeface="Calibri"/>
              </a:rPr>
              <a:t>Local directory</a:t>
            </a:r>
          </a:p>
          <a:p>
            <a:pPr algn="ctr">
              <a:buSzPct val="25000"/>
            </a:pPr>
            <a:r>
              <a:rPr lang="en" sz="1467">
                <a:solidFill>
                  <a:srgbClr val="244061"/>
                </a:solidFill>
                <a:latin typeface="Calibri"/>
                <a:ea typeface="Calibri"/>
                <a:cs typeface="Calibri"/>
                <a:sym typeface="Calibri"/>
              </a:rPr>
              <a:t>(Temp Data / Logs)</a:t>
            </a:r>
          </a:p>
        </p:txBody>
      </p:sp>
      <p:sp>
        <p:nvSpPr>
          <p:cNvPr id="681" name="Shape 681"/>
          <p:cNvSpPr/>
          <p:nvPr/>
        </p:nvSpPr>
        <p:spPr>
          <a:xfrm>
            <a:off x="7835567" y="5985515"/>
            <a:ext cx="2535200" cy="657200"/>
          </a:xfrm>
          <a:prstGeom prst="rect">
            <a:avLst/>
          </a:prstGeom>
          <a:solidFill>
            <a:srgbClr val="A2C4C9"/>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467">
                <a:solidFill>
                  <a:srgbClr val="244061"/>
                </a:solidFill>
                <a:latin typeface="Calibri"/>
                <a:ea typeface="Calibri"/>
                <a:cs typeface="Calibri"/>
                <a:sym typeface="Calibri"/>
              </a:rPr>
              <a:t>Local directory</a:t>
            </a:r>
          </a:p>
          <a:p>
            <a:pPr algn="ctr">
              <a:buSzPct val="25000"/>
            </a:pPr>
            <a:r>
              <a:rPr lang="en" sz="1467">
                <a:solidFill>
                  <a:srgbClr val="244061"/>
                </a:solidFill>
                <a:latin typeface="Calibri"/>
                <a:ea typeface="Calibri"/>
                <a:cs typeface="Calibri"/>
                <a:sym typeface="Calibri"/>
              </a:rPr>
              <a:t>(Temp Data / Logs)</a:t>
            </a:r>
          </a:p>
        </p:txBody>
      </p:sp>
      <p:sp>
        <p:nvSpPr>
          <p:cNvPr id="682" name="Shape 682"/>
          <p:cNvSpPr/>
          <p:nvPr/>
        </p:nvSpPr>
        <p:spPr>
          <a:xfrm>
            <a:off x="1406027" y="48453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067">
                <a:solidFill>
                  <a:schemeClr val="lt1"/>
                </a:solidFill>
                <a:latin typeface="Calibri"/>
                <a:ea typeface="Calibri"/>
                <a:cs typeface="Calibri"/>
                <a:sym typeface="Calibri"/>
              </a:rPr>
              <a:t>Virtual Segments (Query Executors)</a:t>
            </a:r>
          </a:p>
        </p:txBody>
      </p:sp>
      <p:sp>
        <p:nvSpPr>
          <p:cNvPr id="683" name="Shape 683"/>
          <p:cNvSpPr/>
          <p:nvPr/>
        </p:nvSpPr>
        <p:spPr>
          <a:xfrm>
            <a:off x="1406035" y="51701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libhdfs3</a:t>
            </a:r>
          </a:p>
        </p:txBody>
      </p:sp>
      <p:sp>
        <p:nvSpPr>
          <p:cNvPr id="684" name="Shape 684"/>
          <p:cNvSpPr/>
          <p:nvPr/>
        </p:nvSpPr>
        <p:spPr>
          <a:xfrm>
            <a:off x="4286411" y="4523285"/>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85" name="Shape 685"/>
          <p:cNvSpPr/>
          <p:nvPr/>
        </p:nvSpPr>
        <p:spPr>
          <a:xfrm>
            <a:off x="4286311" y="4848085"/>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067">
                <a:solidFill>
                  <a:schemeClr val="lt1"/>
                </a:solidFill>
                <a:latin typeface="Calibri"/>
                <a:ea typeface="Calibri"/>
                <a:cs typeface="Calibri"/>
                <a:sym typeface="Calibri"/>
              </a:rPr>
              <a:t>Virtual Segments (Query Executors)</a:t>
            </a:r>
          </a:p>
        </p:txBody>
      </p:sp>
      <p:sp>
        <p:nvSpPr>
          <p:cNvPr id="686" name="Shape 686"/>
          <p:cNvSpPr/>
          <p:nvPr/>
        </p:nvSpPr>
        <p:spPr>
          <a:xfrm>
            <a:off x="4286319" y="5172885"/>
            <a:ext cx="2336799"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libhdfs3</a:t>
            </a:r>
          </a:p>
        </p:txBody>
      </p:sp>
      <p:sp>
        <p:nvSpPr>
          <p:cNvPr id="687" name="Shape 687"/>
          <p:cNvSpPr/>
          <p:nvPr/>
        </p:nvSpPr>
        <p:spPr>
          <a:xfrm>
            <a:off x="7934811" y="4527679"/>
            <a:ext cx="2336799"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88" name="Shape 688"/>
          <p:cNvSpPr/>
          <p:nvPr/>
        </p:nvSpPr>
        <p:spPr>
          <a:xfrm>
            <a:off x="7934711" y="4852479"/>
            <a:ext cx="2336799"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067">
                <a:solidFill>
                  <a:schemeClr val="lt1"/>
                </a:solidFill>
                <a:latin typeface="Calibri"/>
                <a:ea typeface="Calibri"/>
                <a:cs typeface="Calibri"/>
                <a:sym typeface="Calibri"/>
              </a:rPr>
              <a:t>Virtual Segments (Query Executors)</a:t>
            </a:r>
          </a:p>
        </p:txBody>
      </p:sp>
      <p:sp>
        <p:nvSpPr>
          <p:cNvPr id="689" name="Shape 689"/>
          <p:cNvSpPr/>
          <p:nvPr/>
        </p:nvSpPr>
        <p:spPr>
          <a:xfrm>
            <a:off x="7934719" y="5177279"/>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libhdfs3</a:t>
            </a:r>
          </a:p>
        </p:txBody>
      </p:sp>
      <p:sp>
        <p:nvSpPr>
          <p:cNvPr id="690" name="Shape 690"/>
          <p:cNvSpPr/>
          <p:nvPr/>
        </p:nvSpPr>
        <p:spPr>
          <a:xfrm>
            <a:off x="46913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691" name="Shape 691"/>
          <p:cNvSpPr/>
          <p:nvPr/>
        </p:nvSpPr>
        <p:spPr>
          <a:xfrm>
            <a:off x="47720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Standby Master</a:t>
            </a:r>
          </a:p>
        </p:txBody>
      </p:sp>
      <p:sp>
        <p:nvSpPr>
          <p:cNvPr id="692" name="Shape 692"/>
          <p:cNvSpPr/>
          <p:nvPr/>
        </p:nvSpPr>
        <p:spPr>
          <a:xfrm>
            <a:off x="48707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693" name="Shape 693"/>
          <p:cNvSpPr/>
          <p:nvPr/>
        </p:nvSpPr>
        <p:spPr>
          <a:xfrm>
            <a:off x="48707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694" name="Shape 694"/>
          <p:cNvSpPr/>
          <p:nvPr/>
        </p:nvSpPr>
        <p:spPr>
          <a:xfrm>
            <a:off x="48707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695" name="Shape 695"/>
          <p:cNvSpPr/>
          <p:nvPr/>
        </p:nvSpPr>
        <p:spPr>
          <a:xfrm>
            <a:off x="6574440"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696" name="Shape 696"/>
          <p:cNvSpPr/>
          <p:nvPr/>
        </p:nvSpPr>
        <p:spPr>
          <a:xfrm>
            <a:off x="6574440"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QE</a:t>
            </a:r>
          </a:p>
        </p:txBody>
      </p:sp>
      <p:sp>
        <p:nvSpPr>
          <p:cNvPr id="697" name="Shape 697"/>
          <p:cNvSpPr/>
          <p:nvPr/>
        </p:nvSpPr>
        <p:spPr>
          <a:xfrm>
            <a:off x="6574440"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698" name="Shape 698"/>
          <p:cNvSpPr/>
          <p:nvPr/>
        </p:nvSpPr>
        <p:spPr>
          <a:xfrm>
            <a:off x="57225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99" name="Shape 699"/>
          <p:cNvSpPr/>
          <p:nvPr/>
        </p:nvSpPr>
        <p:spPr>
          <a:xfrm>
            <a:off x="57225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700" name="Shape 700"/>
          <p:cNvSpPr txBox="1"/>
          <p:nvPr/>
        </p:nvSpPr>
        <p:spPr>
          <a:xfrm rot="-5400000">
            <a:off x="3587633" y="2085567"/>
            <a:ext cx="1757200" cy="419200"/>
          </a:xfrm>
          <a:prstGeom prst="rect">
            <a:avLst/>
          </a:prstGeom>
          <a:noFill/>
          <a:ln>
            <a:noFill/>
          </a:ln>
        </p:spPr>
        <p:txBody>
          <a:bodyPr lIns="121900" tIns="121900" rIns="121900" bIns="121900" anchor="t" anchorCtr="0">
            <a:noAutofit/>
          </a:bodyPr>
          <a:lstStyle/>
          <a:p>
            <a:r>
              <a:rPr lang="en" sz="1600" i="1">
                <a:solidFill>
                  <a:srgbClr val="434343"/>
                </a:solidFill>
                <a:highlight>
                  <a:srgbClr val="FCE5CD"/>
                </a:highlight>
                <a:latin typeface="Calibri"/>
                <a:ea typeface="Calibri"/>
                <a:cs typeface="Calibri"/>
                <a:sym typeface="Calibri"/>
              </a:rPr>
              <a:t>WAL replication</a:t>
            </a:r>
          </a:p>
        </p:txBody>
      </p:sp>
      <p:sp>
        <p:nvSpPr>
          <p:cNvPr id="701" name="Shape 701"/>
          <p:cNvSpPr txBox="1"/>
          <p:nvPr/>
        </p:nvSpPr>
        <p:spPr>
          <a:xfrm>
            <a:off x="6997567" y="3858000"/>
            <a:ext cx="562800" cy="419200"/>
          </a:xfrm>
          <a:prstGeom prst="rect">
            <a:avLst/>
          </a:prstGeom>
          <a:noFill/>
          <a:ln>
            <a:noFill/>
          </a:ln>
        </p:spPr>
        <p:txBody>
          <a:bodyPr lIns="121900" tIns="121900" rIns="121900" bIns="121900" anchor="t" anchorCtr="0">
            <a:noAutofit/>
          </a:bodyPr>
          <a:lstStyle/>
          <a:p>
            <a:r>
              <a:rPr lang="en" sz="2400">
                <a:latin typeface="Calibri"/>
                <a:ea typeface="Calibri"/>
                <a:cs typeface="Calibri"/>
                <a:sym typeface="Calibri"/>
              </a:rPr>
              <a:t>….</a:t>
            </a:r>
          </a:p>
        </p:txBody>
      </p:sp>
      <p:sp>
        <p:nvSpPr>
          <p:cNvPr id="702" name="Shape 702"/>
          <p:cNvSpPr txBox="1"/>
          <p:nvPr/>
        </p:nvSpPr>
        <p:spPr>
          <a:xfrm>
            <a:off x="6997567" y="6077867"/>
            <a:ext cx="562800" cy="419200"/>
          </a:xfrm>
          <a:prstGeom prst="rect">
            <a:avLst/>
          </a:prstGeom>
          <a:noFill/>
          <a:ln>
            <a:noFill/>
          </a:ln>
        </p:spPr>
        <p:txBody>
          <a:bodyPr lIns="121900" tIns="121900" rIns="121900" bIns="121900" anchor="t" anchorCtr="0">
            <a:noAutofit/>
          </a:bodyPr>
          <a:lstStyle/>
          <a:p>
            <a:r>
              <a:rPr lang="en" sz="2400">
                <a:latin typeface="Calibri"/>
                <a:ea typeface="Calibri"/>
                <a:cs typeface="Calibri"/>
                <a:sym typeface="Calibri"/>
              </a:rPr>
              <a:t>….</a:t>
            </a:r>
          </a:p>
        </p:txBody>
      </p:sp>
      <p:sp>
        <p:nvSpPr>
          <p:cNvPr id="703" name="Shape 703"/>
          <p:cNvSpPr/>
          <p:nvPr/>
        </p:nvSpPr>
        <p:spPr>
          <a:xfrm>
            <a:off x="4414929" y="1490367"/>
            <a:ext cx="187600" cy="151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704" name="Shape 704"/>
          <p:cNvSpPr/>
          <p:nvPr/>
        </p:nvSpPr>
        <p:spPr>
          <a:xfrm>
            <a:off x="4421696" y="3213949"/>
            <a:ext cx="187600" cy="151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705" name="Shape 705"/>
          <p:cNvSpPr/>
          <p:nvPr/>
        </p:nvSpPr>
        <p:spPr>
          <a:xfrm>
            <a:off x="2235233" y="5522067"/>
            <a:ext cx="67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PXF</a:t>
            </a:r>
          </a:p>
        </p:txBody>
      </p:sp>
      <p:sp>
        <p:nvSpPr>
          <p:cNvPr id="706" name="Shape 706"/>
          <p:cNvSpPr/>
          <p:nvPr/>
        </p:nvSpPr>
        <p:spPr>
          <a:xfrm>
            <a:off x="2957732" y="5522033"/>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YARN NM</a:t>
            </a:r>
          </a:p>
        </p:txBody>
      </p:sp>
      <p:sp>
        <p:nvSpPr>
          <p:cNvPr id="707" name="Shape 707"/>
          <p:cNvSpPr/>
          <p:nvPr/>
        </p:nvSpPr>
        <p:spPr>
          <a:xfrm>
            <a:off x="4184699" y="5522116"/>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Datanode</a:t>
            </a:r>
          </a:p>
        </p:txBody>
      </p:sp>
      <p:sp>
        <p:nvSpPr>
          <p:cNvPr id="708" name="Shape 708"/>
          <p:cNvSpPr/>
          <p:nvPr/>
        </p:nvSpPr>
        <p:spPr>
          <a:xfrm>
            <a:off x="5115400" y="5522049"/>
            <a:ext cx="67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PXF</a:t>
            </a:r>
          </a:p>
        </p:txBody>
      </p:sp>
      <p:sp>
        <p:nvSpPr>
          <p:cNvPr id="709" name="Shape 709"/>
          <p:cNvSpPr/>
          <p:nvPr/>
        </p:nvSpPr>
        <p:spPr>
          <a:xfrm>
            <a:off x="5837899" y="5522016"/>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YARN NM</a:t>
            </a:r>
          </a:p>
        </p:txBody>
      </p:sp>
      <p:sp>
        <p:nvSpPr>
          <p:cNvPr id="710" name="Shape 710"/>
          <p:cNvSpPr/>
          <p:nvPr/>
        </p:nvSpPr>
        <p:spPr>
          <a:xfrm>
            <a:off x="7833099" y="5522133"/>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Datanode</a:t>
            </a:r>
          </a:p>
        </p:txBody>
      </p:sp>
      <p:sp>
        <p:nvSpPr>
          <p:cNvPr id="711" name="Shape 711"/>
          <p:cNvSpPr/>
          <p:nvPr/>
        </p:nvSpPr>
        <p:spPr>
          <a:xfrm>
            <a:off x="8763800" y="5522067"/>
            <a:ext cx="67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PXF</a:t>
            </a:r>
          </a:p>
        </p:txBody>
      </p:sp>
      <p:sp>
        <p:nvSpPr>
          <p:cNvPr id="712" name="Shape 712"/>
          <p:cNvSpPr/>
          <p:nvPr/>
        </p:nvSpPr>
        <p:spPr>
          <a:xfrm>
            <a:off x="9486299" y="5522033"/>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YARN NM</a:t>
            </a:r>
          </a:p>
        </p:txBody>
      </p:sp>
    </p:spTree>
    <p:extLst>
      <p:ext uri="{BB962C8B-B14F-4D97-AF65-F5344CB8AC3E}">
        <p14:creationId xmlns:p14="http://schemas.microsoft.com/office/powerpoint/2010/main" val="1890646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title"/>
          </p:nvPr>
        </p:nvSpPr>
        <p:spPr>
          <a:xfrm>
            <a:off x="488949" y="433916"/>
            <a:ext cx="11214000" cy="614000"/>
          </a:xfrm>
          <a:prstGeom prst="rect">
            <a:avLst/>
          </a:prstGeom>
          <a:noFill/>
          <a:ln>
            <a:noFill/>
          </a:ln>
        </p:spPr>
        <p:txBody>
          <a:bodyPr vert="horz" lIns="121900" tIns="121900" rIns="121900" bIns="121900" rtlCol="0" anchor="ctr" anchorCtr="0">
            <a:noAutofit/>
          </a:bodyPr>
          <a:lstStyle/>
          <a:p>
            <a:pPr>
              <a:lnSpc>
                <a:spcPct val="100000"/>
              </a:lnSpc>
              <a:buClr>
                <a:srgbClr val="00685D"/>
              </a:buClr>
              <a:buSzPct val="25000"/>
              <a:buNone/>
            </a:pPr>
            <a:r>
              <a:rPr lang="en" sz="4000" dirty="0">
                <a:solidFill>
                  <a:srgbClr val="468980"/>
                </a:solidFill>
              </a:rPr>
              <a:t>HAWQ Master</a:t>
            </a:r>
          </a:p>
        </p:txBody>
      </p:sp>
      <p:sp>
        <p:nvSpPr>
          <p:cNvPr id="718" name="Shape 718"/>
          <p:cNvSpPr txBox="1"/>
          <p:nvPr/>
        </p:nvSpPr>
        <p:spPr>
          <a:xfrm>
            <a:off x="234967" y="1545833"/>
            <a:ext cx="8060400" cy="5202000"/>
          </a:xfrm>
          <a:prstGeom prst="rect">
            <a:avLst/>
          </a:prstGeom>
          <a:noFill/>
          <a:ln>
            <a:noFill/>
          </a:ln>
        </p:spPr>
        <p:txBody>
          <a:bodyPr lIns="0" tIns="0" rIns="0" bIns="0" anchor="t" anchorCtr="0">
            <a:noAutofit/>
          </a:bodyPr>
          <a:lstStyle/>
          <a:p>
            <a:pPr marL="304792" indent="-304792">
              <a:spcBef>
                <a:spcPts val="800"/>
              </a:spcBef>
              <a:buClr>
                <a:schemeClr val="accent1"/>
              </a:buClr>
              <a:buSzPct val="100000"/>
              <a:buFont typeface="Noto Sans Symbols"/>
              <a:buChar char="•"/>
            </a:pPr>
            <a:r>
              <a:rPr lang="en" sz="2400" dirty="0"/>
              <a:t>Located on a dedicated node production</a:t>
            </a:r>
          </a:p>
          <a:p>
            <a:pPr marL="304792" indent="-304792">
              <a:spcBef>
                <a:spcPts val="800"/>
              </a:spcBef>
              <a:buClr>
                <a:schemeClr val="accent1"/>
              </a:buClr>
              <a:buSzPct val="100000"/>
              <a:buFont typeface="Noto Sans Symbols"/>
              <a:buChar char="•"/>
            </a:pPr>
            <a:r>
              <a:rPr lang="en" sz="2400" dirty="0"/>
              <a:t>Does not contain any user data</a:t>
            </a:r>
          </a:p>
          <a:p>
            <a:pPr marL="304792" indent="-304792">
              <a:spcBef>
                <a:spcPts val="800"/>
              </a:spcBef>
              <a:buClr>
                <a:schemeClr val="accent1"/>
              </a:buClr>
              <a:buSzPct val="100000"/>
              <a:buFont typeface="Noto Sans Symbols"/>
              <a:buChar char="•"/>
            </a:pPr>
            <a:r>
              <a:rPr lang="en" sz="2400" dirty="0"/>
              <a:t>Contains Global System Catalog</a:t>
            </a:r>
          </a:p>
          <a:p>
            <a:pPr marL="990575" lvl="1" indent="-380990">
              <a:spcBef>
                <a:spcPts val="800"/>
              </a:spcBef>
              <a:buClr>
                <a:schemeClr val="accent1"/>
              </a:buClr>
              <a:buSzPct val="100000"/>
              <a:buFont typeface="Noto Sans Symbols"/>
              <a:buChar char="–"/>
            </a:pPr>
            <a:r>
              <a:rPr lang="en" sz="2400" dirty="0"/>
              <a:t>System tables that contain HAWQ metadata</a:t>
            </a:r>
          </a:p>
          <a:p>
            <a:pPr marL="304792" indent="-304792">
              <a:spcBef>
                <a:spcPts val="800"/>
              </a:spcBef>
              <a:buClr>
                <a:schemeClr val="accent1"/>
              </a:buClr>
              <a:buSzPct val="100000"/>
              <a:buFont typeface="Noto Sans Symbols"/>
              <a:buChar char="•"/>
            </a:pPr>
            <a:r>
              <a:rPr lang="en" sz="2400" dirty="0"/>
              <a:t>Authenticates client connections</a:t>
            </a:r>
          </a:p>
          <a:p>
            <a:pPr marL="304792" indent="-304792">
              <a:spcBef>
                <a:spcPts val="800"/>
              </a:spcBef>
              <a:buClr>
                <a:schemeClr val="accent1"/>
              </a:buClr>
              <a:buSzPct val="100000"/>
              <a:buFont typeface="Noto Sans Symbols"/>
              <a:buChar char="•"/>
            </a:pPr>
            <a:r>
              <a:rPr lang="en" sz="2400" dirty="0"/>
              <a:t>Processes SQL</a:t>
            </a:r>
          </a:p>
          <a:p>
            <a:pPr marL="304792" indent="-304792">
              <a:spcBef>
                <a:spcPts val="800"/>
              </a:spcBef>
              <a:buClr>
                <a:schemeClr val="accent1"/>
              </a:buClr>
              <a:buSzPct val="100000"/>
              <a:buFont typeface="Noto Sans Symbols"/>
              <a:buChar char="•"/>
            </a:pPr>
            <a:r>
              <a:rPr lang="en" sz="2400" dirty="0"/>
              <a:t>Distributes work between segments</a:t>
            </a:r>
          </a:p>
          <a:p>
            <a:pPr marL="304792" indent="-304792">
              <a:spcBef>
                <a:spcPts val="800"/>
              </a:spcBef>
              <a:buClr>
                <a:schemeClr val="accent1"/>
              </a:buClr>
              <a:buSzPct val="100000"/>
              <a:buFont typeface="Noto Sans Symbols"/>
              <a:buChar char="•"/>
            </a:pPr>
            <a:r>
              <a:rPr lang="en" sz="2400" dirty="0"/>
              <a:t>Coordinates results returned by segments</a:t>
            </a:r>
          </a:p>
          <a:p>
            <a:pPr marL="304792" indent="-304792">
              <a:spcBef>
                <a:spcPts val="800"/>
              </a:spcBef>
              <a:buClr>
                <a:schemeClr val="accent1"/>
              </a:buClr>
              <a:buSzPct val="100000"/>
              <a:buFont typeface="Noto Sans Symbols"/>
              <a:buChar char="•"/>
            </a:pPr>
            <a:r>
              <a:rPr lang="en" sz="2400" dirty="0"/>
              <a:t>Presents final client results </a:t>
            </a:r>
          </a:p>
          <a:p>
            <a:pPr>
              <a:spcBef>
                <a:spcPts val="800"/>
              </a:spcBef>
            </a:pPr>
            <a:endParaRPr sz="2400" dirty="0">
              <a:solidFill>
                <a:schemeClr val="lt2"/>
              </a:solidFill>
            </a:endParaRPr>
          </a:p>
          <a:p>
            <a:pPr marL="304792" indent="-304792">
              <a:spcBef>
                <a:spcPts val="800"/>
              </a:spcBef>
              <a:buClr>
                <a:schemeClr val="accent1"/>
              </a:buClr>
            </a:pPr>
            <a:endParaRPr sz="2400" dirty="0">
              <a:solidFill>
                <a:srgbClr val="000000"/>
              </a:solidFill>
              <a:latin typeface="Calibri"/>
              <a:ea typeface="Calibri"/>
              <a:cs typeface="Calibri"/>
              <a:sym typeface="Calibri"/>
            </a:endParaRPr>
          </a:p>
        </p:txBody>
      </p:sp>
      <p:sp>
        <p:nvSpPr>
          <p:cNvPr id="719" name="Shape 719"/>
          <p:cNvSpPr/>
          <p:nvPr/>
        </p:nvSpPr>
        <p:spPr>
          <a:xfrm>
            <a:off x="8257071" y="2387077"/>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720" name="Shape 720"/>
          <p:cNvSpPr/>
          <p:nvPr/>
        </p:nvSpPr>
        <p:spPr>
          <a:xfrm>
            <a:off x="8337792" y="2484825"/>
            <a:ext cx="3449600" cy="1721600"/>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721" name="Shape 721"/>
          <p:cNvSpPr/>
          <p:nvPr/>
        </p:nvSpPr>
        <p:spPr>
          <a:xfrm>
            <a:off x="8436505" y="3335212"/>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dirty="0">
                <a:solidFill>
                  <a:schemeClr val="lt1"/>
                </a:solidFill>
                <a:latin typeface="Calibri"/>
                <a:ea typeface="Calibri"/>
                <a:cs typeface="Calibri"/>
                <a:sym typeface="Calibri"/>
              </a:rPr>
              <a:t>Metadata</a:t>
            </a:r>
          </a:p>
        </p:txBody>
      </p:sp>
      <p:sp>
        <p:nvSpPr>
          <p:cNvPr id="722" name="Shape 722"/>
          <p:cNvSpPr/>
          <p:nvPr/>
        </p:nvSpPr>
        <p:spPr>
          <a:xfrm>
            <a:off x="8436505" y="3613977"/>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723" name="Shape 723"/>
          <p:cNvSpPr/>
          <p:nvPr/>
        </p:nvSpPr>
        <p:spPr>
          <a:xfrm>
            <a:off x="8436505" y="3056447"/>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724" name="Shape 724"/>
          <p:cNvSpPr/>
          <p:nvPr/>
        </p:nvSpPr>
        <p:spPr>
          <a:xfrm>
            <a:off x="10140207" y="3056447"/>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725" name="Shape 725"/>
          <p:cNvSpPr/>
          <p:nvPr/>
        </p:nvSpPr>
        <p:spPr>
          <a:xfrm>
            <a:off x="10140207" y="3613977"/>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QE</a:t>
            </a:r>
          </a:p>
        </p:txBody>
      </p:sp>
      <p:sp>
        <p:nvSpPr>
          <p:cNvPr id="726" name="Shape 726"/>
          <p:cNvSpPr/>
          <p:nvPr/>
        </p:nvSpPr>
        <p:spPr>
          <a:xfrm>
            <a:off x="10140207" y="3335212"/>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727" name="Shape 727"/>
          <p:cNvSpPr/>
          <p:nvPr/>
        </p:nvSpPr>
        <p:spPr>
          <a:xfrm>
            <a:off x="8436489" y="2777657"/>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NN cache</a:t>
            </a:r>
          </a:p>
        </p:txBody>
      </p:sp>
      <p:sp>
        <p:nvSpPr>
          <p:cNvPr id="728" name="Shape 728"/>
          <p:cNvSpPr/>
          <p:nvPr/>
        </p:nvSpPr>
        <p:spPr>
          <a:xfrm>
            <a:off x="9288355" y="3894121"/>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lt2"/>
              </a:buClr>
              <a:buSzPct val="25000"/>
            </a:pPr>
            <a:r>
              <a:rPr lang="en" sz="1333" dirty="0">
                <a:solidFill>
                  <a:schemeClr val="lt1"/>
                </a:solidFill>
                <a:latin typeface="Calibri"/>
                <a:ea typeface="Calibri"/>
                <a:cs typeface="Calibri"/>
                <a:sym typeface="Calibri"/>
              </a:rPr>
              <a:t>Query Dispatch</a:t>
            </a:r>
          </a:p>
        </p:txBody>
      </p:sp>
      <p:sp>
        <p:nvSpPr>
          <p:cNvPr id="729" name="Shape 729"/>
          <p:cNvSpPr/>
          <p:nvPr/>
        </p:nvSpPr>
        <p:spPr>
          <a:xfrm>
            <a:off x="10126040" y="2777680"/>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Fault Tolerant Svc</a:t>
            </a:r>
          </a:p>
        </p:txBody>
      </p:sp>
    </p:spTree>
    <p:extLst>
      <p:ext uri="{BB962C8B-B14F-4D97-AF65-F5344CB8AC3E}">
        <p14:creationId xmlns:p14="http://schemas.microsoft.com/office/powerpoint/2010/main" val="4125642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Shape 734"/>
          <p:cNvSpPr/>
          <p:nvPr/>
        </p:nvSpPr>
        <p:spPr>
          <a:xfrm>
            <a:off x="8858000" y="1723133"/>
            <a:ext cx="2738800" cy="28072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735" name="Shape 735"/>
          <p:cNvSpPr txBox="1">
            <a:spLocks noGrp="1"/>
          </p:cNvSpPr>
          <p:nvPr>
            <p:ph type="title"/>
          </p:nvPr>
        </p:nvSpPr>
        <p:spPr>
          <a:xfrm>
            <a:off x="488949" y="433916"/>
            <a:ext cx="11214000" cy="614000"/>
          </a:xfrm>
          <a:prstGeom prst="rect">
            <a:avLst/>
          </a:prstGeom>
          <a:noFill/>
          <a:ln>
            <a:noFill/>
          </a:ln>
        </p:spPr>
        <p:txBody>
          <a:bodyPr vert="horz" lIns="121900" tIns="121900" rIns="121900" bIns="121900" rtlCol="0" anchor="ctr" anchorCtr="0">
            <a:noAutofit/>
          </a:bodyPr>
          <a:lstStyle/>
          <a:p>
            <a:pPr>
              <a:lnSpc>
                <a:spcPct val="100000"/>
              </a:lnSpc>
              <a:buClr>
                <a:srgbClr val="00685D"/>
              </a:buClr>
              <a:buSzPct val="25000"/>
              <a:buNone/>
            </a:pPr>
            <a:r>
              <a:rPr lang="en" sz="4000" dirty="0">
                <a:solidFill>
                  <a:srgbClr val="468980"/>
                </a:solidFill>
              </a:rPr>
              <a:t>HAWQ </a:t>
            </a:r>
            <a:r>
              <a:rPr lang="en" sz="4000" dirty="0" smtClean="0">
                <a:solidFill>
                  <a:srgbClr val="468980"/>
                </a:solidFill>
              </a:rPr>
              <a:t>Segment</a:t>
            </a:r>
            <a:endParaRPr lang="en" sz="4000" dirty="0">
              <a:solidFill>
                <a:srgbClr val="468980"/>
              </a:solidFill>
            </a:endParaRPr>
          </a:p>
        </p:txBody>
      </p:sp>
      <p:sp>
        <p:nvSpPr>
          <p:cNvPr id="736" name="Shape 736"/>
          <p:cNvSpPr txBox="1"/>
          <p:nvPr/>
        </p:nvSpPr>
        <p:spPr>
          <a:xfrm>
            <a:off x="254000" y="1620067"/>
            <a:ext cx="8060400" cy="3872400"/>
          </a:xfrm>
          <a:prstGeom prst="rect">
            <a:avLst/>
          </a:prstGeom>
          <a:noFill/>
          <a:ln>
            <a:noFill/>
          </a:ln>
        </p:spPr>
        <p:txBody>
          <a:bodyPr lIns="0" tIns="0" rIns="0" bIns="0" anchor="t" anchorCtr="0">
            <a:noAutofit/>
          </a:bodyPr>
          <a:lstStyle/>
          <a:p>
            <a:pPr marL="304792" indent="-304792">
              <a:buClr>
                <a:schemeClr val="accent1"/>
              </a:buClr>
              <a:buSzPct val="100000"/>
              <a:buFont typeface="Noto Sans Symbols"/>
              <a:buChar char="•"/>
            </a:pPr>
            <a:r>
              <a:rPr lang="en" sz="2400" dirty="0">
                <a:solidFill>
                  <a:srgbClr val="000000"/>
                </a:solidFill>
                <a:latin typeface="Arial"/>
                <a:ea typeface="Arial"/>
                <a:cs typeface="Arial"/>
                <a:sym typeface="Arial"/>
              </a:rPr>
              <a:t>A HAWQ segment </a:t>
            </a:r>
            <a:r>
              <a:rPr lang="en" sz="2400" dirty="0"/>
              <a:t>is </a:t>
            </a:r>
            <a:r>
              <a:rPr lang="en" sz="2400" dirty="0">
                <a:solidFill>
                  <a:srgbClr val="000000"/>
                </a:solidFill>
                <a:latin typeface="Arial"/>
                <a:ea typeface="Arial"/>
                <a:cs typeface="Arial"/>
                <a:sym typeface="Arial"/>
              </a:rPr>
              <a:t>an HDFS client that runs on a DataNode</a:t>
            </a:r>
          </a:p>
          <a:p>
            <a:pPr marL="304792" indent="-304792">
              <a:spcBef>
                <a:spcPts val="1600"/>
              </a:spcBef>
              <a:buClr>
                <a:schemeClr val="accent1"/>
              </a:buClr>
              <a:buSzPct val="100000"/>
              <a:buFont typeface="Noto Sans Symbols"/>
              <a:buChar char="•"/>
            </a:pPr>
            <a:r>
              <a:rPr lang="en" sz="2400" dirty="0">
                <a:solidFill>
                  <a:srgbClr val="000000"/>
                </a:solidFill>
                <a:latin typeface="Arial"/>
                <a:ea typeface="Arial"/>
                <a:cs typeface="Arial"/>
                <a:sym typeface="Arial"/>
              </a:rPr>
              <a:t>Multiple Virtual Segments per Segment Host</a:t>
            </a:r>
          </a:p>
          <a:p>
            <a:pPr marL="304792" indent="-304792">
              <a:spcBef>
                <a:spcPts val="1600"/>
              </a:spcBef>
              <a:buClr>
                <a:schemeClr val="accent1"/>
              </a:buClr>
              <a:buSzPct val="100000"/>
              <a:buFont typeface="Noto Sans Symbols"/>
              <a:buChar char="•"/>
            </a:pPr>
            <a:r>
              <a:rPr lang="en" sz="2400" dirty="0"/>
              <a:t>Virtual Segments are containers for query executors</a:t>
            </a:r>
          </a:p>
          <a:p>
            <a:pPr marL="304792" indent="-304792">
              <a:spcBef>
                <a:spcPts val="1600"/>
              </a:spcBef>
              <a:buClr>
                <a:schemeClr val="accent1"/>
              </a:buClr>
              <a:buSzPct val="100000"/>
              <a:buFont typeface="Noto Sans Symbols"/>
              <a:buChar char="•"/>
            </a:pPr>
            <a:r>
              <a:rPr lang="en" sz="2400" dirty="0">
                <a:solidFill>
                  <a:srgbClr val="000000"/>
                </a:solidFill>
                <a:latin typeface="Arial"/>
                <a:ea typeface="Arial"/>
                <a:cs typeface="Arial"/>
                <a:sym typeface="Arial"/>
              </a:rPr>
              <a:t>Segment is a basic unit of parallelism</a:t>
            </a:r>
          </a:p>
          <a:p>
            <a:pPr marL="990575" lvl="1" indent="-380990">
              <a:spcBef>
                <a:spcPts val="400"/>
              </a:spcBef>
              <a:buClr>
                <a:schemeClr val="accent1"/>
              </a:buClr>
              <a:buSzPct val="100000"/>
              <a:buFont typeface="Verdana"/>
              <a:buChar char="–"/>
            </a:pPr>
            <a:r>
              <a:rPr lang="en" sz="2400" dirty="0">
                <a:solidFill>
                  <a:srgbClr val="000000"/>
                </a:solidFill>
                <a:latin typeface="Arial"/>
                <a:ea typeface="Arial"/>
                <a:cs typeface="Arial"/>
                <a:sym typeface="Arial"/>
              </a:rPr>
              <a:t>Multiple segments work together to form a single parallel query processing system</a:t>
            </a:r>
          </a:p>
          <a:p>
            <a:pPr marL="304792" indent="-304792">
              <a:spcBef>
                <a:spcPts val="1600"/>
              </a:spcBef>
              <a:buClr>
                <a:schemeClr val="accent1"/>
              </a:buClr>
              <a:buSzPct val="100000"/>
              <a:buFont typeface="Noto Sans Symbols"/>
              <a:buChar char="•"/>
            </a:pPr>
            <a:r>
              <a:rPr lang="en" sz="2400" dirty="0">
                <a:solidFill>
                  <a:srgbClr val="000000"/>
                </a:solidFill>
                <a:latin typeface="Arial"/>
                <a:ea typeface="Arial"/>
                <a:cs typeface="Arial"/>
                <a:sym typeface="Arial"/>
              </a:rPr>
              <a:t>Operations (scans, joins, aggregations, sorts, etc.) execute in parallel across all segments simultaneously</a:t>
            </a:r>
          </a:p>
          <a:p>
            <a:pPr>
              <a:spcBef>
                <a:spcPts val="1600"/>
              </a:spcBef>
            </a:pPr>
            <a:endParaRPr sz="2400" dirty="0"/>
          </a:p>
          <a:p>
            <a:pPr marL="304792" indent="-304792">
              <a:spcBef>
                <a:spcPts val="1600"/>
              </a:spcBef>
              <a:buClr>
                <a:schemeClr val="accent1"/>
              </a:buClr>
            </a:pPr>
            <a:endParaRPr sz="2400" dirty="0">
              <a:solidFill>
                <a:srgbClr val="000000"/>
              </a:solidFill>
              <a:latin typeface="Calibri"/>
              <a:ea typeface="Calibri"/>
              <a:cs typeface="Calibri"/>
              <a:sym typeface="Calibri"/>
            </a:endParaRPr>
          </a:p>
        </p:txBody>
      </p:sp>
      <p:sp>
        <p:nvSpPr>
          <p:cNvPr id="737" name="Shape 737"/>
          <p:cNvSpPr/>
          <p:nvPr/>
        </p:nvSpPr>
        <p:spPr>
          <a:xfrm>
            <a:off x="8957493" y="2020021"/>
            <a:ext cx="2540000" cy="1240000"/>
          </a:xfrm>
          <a:prstGeom prst="rect">
            <a:avLst/>
          </a:prstGeom>
          <a:solidFill>
            <a:srgbClr val="D89F39"/>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738" name="Shape 738"/>
          <p:cNvSpPr/>
          <p:nvPr/>
        </p:nvSpPr>
        <p:spPr>
          <a:xfrm>
            <a:off x="9059093" y="2302748"/>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739" name="Shape 739"/>
          <p:cNvSpPr/>
          <p:nvPr/>
        </p:nvSpPr>
        <p:spPr>
          <a:xfrm>
            <a:off x="8959867" y="3767681"/>
            <a:ext cx="2535200" cy="657200"/>
          </a:xfrm>
          <a:prstGeom prst="rect">
            <a:avLst/>
          </a:prstGeom>
          <a:solidFill>
            <a:srgbClr val="A2C4C9"/>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467">
                <a:solidFill>
                  <a:srgbClr val="244061"/>
                </a:solidFill>
                <a:latin typeface="Calibri"/>
                <a:ea typeface="Calibri"/>
                <a:cs typeface="Calibri"/>
                <a:sym typeface="Calibri"/>
              </a:rPr>
              <a:t>Local directory</a:t>
            </a:r>
          </a:p>
          <a:p>
            <a:pPr algn="ctr">
              <a:buSzPct val="25000"/>
            </a:pPr>
            <a:r>
              <a:rPr lang="en" sz="1467">
                <a:solidFill>
                  <a:srgbClr val="244061"/>
                </a:solidFill>
                <a:latin typeface="Calibri"/>
                <a:ea typeface="Calibri"/>
                <a:cs typeface="Calibri"/>
                <a:sym typeface="Calibri"/>
              </a:rPr>
              <a:t>(Temp Data / Logs)</a:t>
            </a:r>
          </a:p>
        </p:txBody>
      </p:sp>
      <p:sp>
        <p:nvSpPr>
          <p:cNvPr id="740" name="Shape 740"/>
          <p:cNvSpPr/>
          <p:nvPr/>
        </p:nvSpPr>
        <p:spPr>
          <a:xfrm>
            <a:off x="9058993" y="2627548"/>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067">
                <a:solidFill>
                  <a:schemeClr val="lt1"/>
                </a:solidFill>
                <a:latin typeface="Calibri"/>
                <a:ea typeface="Calibri"/>
                <a:cs typeface="Calibri"/>
                <a:sym typeface="Calibri"/>
              </a:rPr>
              <a:t>Virtual Segments (Query Executors)</a:t>
            </a:r>
          </a:p>
        </p:txBody>
      </p:sp>
      <p:sp>
        <p:nvSpPr>
          <p:cNvPr id="741" name="Shape 741"/>
          <p:cNvSpPr/>
          <p:nvPr/>
        </p:nvSpPr>
        <p:spPr>
          <a:xfrm>
            <a:off x="9059001" y="2952348"/>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libhdfs3</a:t>
            </a:r>
          </a:p>
        </p:txBody>
      </p:sp>
      <p:sp>
        <p:nvSpPr>
          <p:cNvPr id="742" name="Shape 742"/>
          <p:cNvSpPr/>
          <p:nvPr/>
        </p:nvSpPr>
        <p:spPr>
          <a:xfrm>
            <a:off x="8957399" y="3304300"/>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Datanode</a:t>
            </a:r>
          </a:p>
        </p:txBody>
      </p:sp>
      <p:sp>
        <p:nvSpPr>
          <p:cNvPr id="743" name="Shape 743"/>
          <p:cNvSpPr/>
          <p:nvPr/>
        </p:nvSpPr>
        <p:spPr>
          <a:xfrm>
            <a:off x="9888100" y="3304233"/>
            <a:ext cx="67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PXF</a:t>
            </a:r>
          </a:p>
        </p:txBody>
      </p:sp>
      <p:sp>
        <p:nvSpPr>
          <p:cNvPr id="744" name="Shape 744"/>
          <p:cNvSpPr/>
          <p:nvPr/>
        </p:nvSpPr>
        <p:spPr>
          <a:xfrm>
            <a:off x="10610599" y="3304200"/>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YARN NM</a:t>
            </a:r>
          </a:p>
        </p:txBody>
      </p:sp>
    </p:spTree>
    <p:extLst>
      <p:ext uri="{BB962C8B-B14F-4D97-AF65-F5344CB8AC3E}">
        <p14:creationId xmlns:p14="http://schemas.microsoft.com/office/powerpoint/2010/main" val="3503498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109" name="内容占位符 2"/>
          <p:cNvSpPr txBox="1">
            <a:spLocks/>
          </p:cNvSpPr>
          <p:nvPr/>
        </p:nvSpPr>
        <p:spPr>
          <a:xfrm>
            <a:off x="838200" y="920442"/>
            <a:ext cx="10515600" cy="5256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HAWQ </a:t>
            </a:r>
            <a:r>
              <a:rPr lang="zh-CN" altLang="en-US" dirty="0" smtClean="0"/>
              <a:t>使命</a:t>
            </a:r>
            <a:endParaRPr lang="en-US" altLang="zh-CN" dirty="0" smtClean="0"/>
          </a:p>
          <a:p>
            <a:pPr lvl="1"/>
            <a:r>
              <a:rPr lang="zh-CN" altLang="en-US" sz="2000" dirty="0"/>
              <a:t>短期：将</a:t>
            </a:r>
            <a:r>
              <a:rPr lang="en-US" altLang="zh-CN" sz="2000" dirty="0" err="1"/>
              <a:t>Greenplum</a:t>
            </a:r>
            <a:r>
              <a:rPr lang="zh-CN" altLang="en-US" sz="2000" dirty="0"/>
              <a:t>存储放至</a:t>
            </a:r>
            <a:r>
              <a:rPr lang="en-US" altLang="zh-CN" sz="2000" dirty="0"/>
              <a:t>HDFS</a:t>
            </a:r>
            <a:r>
              <a:rPr lang="zh-CN" altLang="en-US" sz="2000" dirty="0"/>
              <a:t>，兼顾</a:t>
            </a:r>
            <a:r>
              <a:rPr lang="en-US" altLang="zh-CN" sz="2000" dirty="0"/>
              <a:t>MPP</a:t>
            </a:r>
            <a:r>
              <a:rPr lang="zh-CN" altLang="en-US" sz="2000" dirty="0"/>
              <a:t>并行数据库与</a:t>
            </a:r>
            <a:r>
              <a:rPr lang="en-US" altLang="zh-CN" sz="2000" dirty="0"/>
              <a:t>HDFS</a:t>
            </a:r>
            <a:r>
              <a:rPr lang="zh-CN" altLang="en-US" sz="2000" dirty="0"/>
              <a:t>存储备份的优点</a:t>
            </a:r>
            <a:endParaRPr lang="en-US" altLang="zh-CN" sz="2000" dirty="0"/>
          </a:p>
          <a:p>
            <a:pPr lvl="1"/>
            <a:r>
              <a:rPr lang="zh-CN" altLang="en-US" sz="2000" dirty="0"/>
              <a:t>长期：存储</a:t>
            </a:r>
            <a:r>
              <a:rPr lang="en-US" altLang="zh-CN" sz="2000" dirty="0"/>
              <a:t>/</a:t>
            </a:r>
            <a:r>
              <a:rPr lang="zh-CN" altLang="en-US" sz="2000" dirty="0"/>
              <a:t>计算分离； 存储可使用其他存储介质、上</a:t>
            </a:r>
            <a:r>
              <a:rPr lang="zh-CN" altLang="en-US" sz="2000" dirty="0" smtClean="0"/>
              <a:t>云</a:t>
            </a:r>
            <a:endParaRPr lang="en-US" altLang="zh-CN" sz="2000" dirty="0" smtClean="0"/>
          </a:p>
          <a:p>
            <a:r>
              <a:rPr lang="en-US" altLang="zh-CN" dirty="0" smtClean="0"/>
              <a:t>HAWQ 1.0</a:t>
            </a:r>
          </a:p>
          <a:p>
            <a:pPr lvl="1"/>
            <a:r>
              <a:rPr lang="en-US" altLang="zh-CN" sz="2000" dirty="0" smtClean="0"/>
              <a:t>Segment</a:t>
            </a:r>
            <a:r>
              <a:rPr lang="zh-CN" altLang="en-US" sz="2000" dirty="0" smtClean="0"/>
              <a:t>无状态：数据表元信息存放主节点，文件信息存放</a:t>
            </a:r>
            <a:r>
              <a:rPr lang="en-US" altLang="zh-CN" sz="2000" dirty="0" smtClean="0"/>
              <a:t>Hadoop </a:t>
            </a:r>
            <a:r>
              <a:rPr lang="en-US" altLang="zh-CN" sz="2000" dirty="0" err="1" smtClean="0"/>
              <a:t>Namenode</a:t>
            </a:r>
            <a:endParaRPr lang="en-US" altLang="zh-CN" sz="2000" dirty="0" smtClean="0"/>
          </a:p>
          <a:p>
            <a:pPr lvl="1"/>
            <a:r>
              <a:rPr lang="en-US" altLang="zh-CN" sz="2000" dirty="0" smtClean="0"/>
              <a:t>Metadata Dispatch</a:t>
            </a:r>
            <a:r>
              <a:rPr lang="zh-CN" altLang="en-US" sz="2000" dirty="0" smtClean="0"/>
              <a:t>：</a:t>
            </a:r>
            <a:r>
              <a:rPr lang="en-US" altLang="zh-CN" sz="2000" dirty="0"/>
              <a:t>M</a:t>
            </a:r>
            <a:r>
              <a:rPr lang="en-US" altLang="zh-CN" sz="2000" dirty="0" smtClean="0"/>
              <a:t>aster</a:t>
            </a:r>
            <a:r>
              <a:rPr lang="zh-CN" altLang="en-US" sz="2000" dirty="0" smtClean="0"/>
              <a:t>将查询计划及涉及到表的元信息推至</a:t>
            </a:r>
            <a:r>
              <a:rPr lang="en-US" altLang="zh-CN" sz="2000" dirty="0" smtClean="0"/>
              <a:t>segment </a:t>
            </a:r>
            <a:r>
              <a:rPr lang="zh-CN" altLang="en-US" sz="2000" dirty="0" smtClean="0"/>
              <a:t>计算节点</a:t>
            </a:r>
            <a:endParaRPr lang="en-US" altLang="zh-CN" sz="2000" dirty="0" smtClean="0"/>
          </a:p>
          <a:p>
            <a:pPr lvl="1"/>
            <a:r>
              <a:rPr lang="en-US" altLang="zh-CN" sz="2000" dirty="0" smtClean="0"/>
              <a:t>Transaction </a:t>
            </a:r>
            <a:r>
              <a:rPr lang="zh-CN" altLang="en-US" sz="2000" dirty="0" smtClean="0"/>
              <a:t>管理： </a:t>
            </a:r>
            <a:r>
              <a:rPr lang="en-US" altLang="zh-CN" sz="2000" dirty="0" smtClean="0"/>
              <a:t>swimming lane</a:t>
            </a:r>
            <a:r>
              <a:rPr lang="zh-CN" altLang="en-US" sz="2000" dirty="0" smtClean="0"/>
              <a:t>，分布式</a:t>
            </a:r>
            <a:r>
              <a:rPr lang="zh-CN" altLang="en-US" sz="2000" dirty="0" smtClean="0"/>
              <a:t>事务</a:t>
            </a:r>
            <a:r>
              <a:rPr lang="zh-CN" altLang="en-US" sz="2000" dirty="0"/>
              <a:t>退</a:t>
            </a:r>
            <a:r>
              <a:rPr lang="zh-CN" altLang="en-US" sz="2000" dirty="0" smtClean="0"/>
              <a:t>化</a:t>
            </a:r>
            <a:r>
              <a:rPr lang="zh-CN" altLang="en-US" sz="2000" dirty="0" smtClean="0"/>
              <a:t>至单节点事务处理</a:t>
            </a:r>
            <a:endParaRPr lang="en-US" altLang="zh-CN" sz="2000" dirty="0" smtClean="0"/>
          </a:p>
          <a:p>
            <a:pPr lvl="1"/>
            <a:r>
              <a:rPr lang="zh-CN" altLang="en-US" sz="2000" dirty="0" smtClean="0"/>
              <a:t>存储：内部表支持开源行列存储格式</a:t>
            </a:r>
            <a:r>
              <a:rPr lang="en-US" altLang="zh-CN" sz="2000" dirty="0" smtClean="0"/>
              <a:t>Parquet</a:t>
            </a:r>
            <a:r>
              <a:rPr lang="zh-CN" altLang="en-US" sz="2000" dirty="0" smtClean="0"/>
              <a:t>，方便与</a:t>
            </a:r>
            <a:r>
              <a:rPr lang="en-US" altLang="zh-CN" sz="2000" dirty="0" smtClean="0"/>
              <a:t>Hadoop</a:t>
            </a:r>
            <a:r>
              <a:rPr lang="zh-CN" altLang="en-US" sz="2000" dirty="0" smtClean="0"/>
              <a:t>生态系统兼容</a:t>
            </a:r>
            <a:endParaRPr lang="en-US" altLang="zh-CN" sz="2000" dirty="0"/>
          </a:p>
          <a:p>
            <a:r>
              <a:rPr lang="en-US" altLang="zh-CN" dirty="0" smtClean="0"/>
              <a:t>HAWQ 2.0</a:t>
            </a:r>
            <a:r>
              <a:rPr lang="zh-CN" altLang="en-US" dirty="0" smtClean="0"/>
              <a:t>：弹性可扩展 （</a:t>
            </a:r>
            <a:r>
              <a:rPr lang="en-US" altLang="zh-CN" dirty="0" smtClean="0"/>
              <a:t>Virtual Segment</a:t>
            </a:r>
            <a:r>
              <a:rPr lang="zh-CN" altLang="en-US" dirty="0" smtClean="0"/>
              <a:t>）</a:t>
            </a:r>
            <a:endParaRPr lang="en-US" altLang="zh-CN" dirty="0"/>
          </a:p>
          <a:p>
            <a:pPr lvl="1"/>
            <a:r>
              <a:rPr lang="zh-CN" altLang="en-US" sz="2000" dirty="0" smtClean="0"/>
              <a:t>存储：单表数据存储在同一目录，</a:t>
            </a:r>
            <a:r>
              <a:rPr lang="en-US" altLang="zh-CN" sz="2000" dirty="0" smtClean="0"/>
              <a:t>select</a:t>
            </a:r>
            <a:r>
              <a:rPr lang="zh-CN" altLang="en-US" sz="2000" dirty="0" smtClean="0"/>
              <a:t>任务节点数目不需等同于</a:t>
            </a:r>
            <a:r>
              <a:rPr lang="en-US" altLang="zh-CN" sz="2000" dirty="0" smtClean="0"/>
              <a:t>insert</a:t>
            </a:r>
            <a:r>
              <a:rPr lang="zh-CN" altLang="en-US" sz="2000" dirty="0" smtClean="0"/>
              <a:t>任务节点数目</a:t>
            </a:r>
            <a:endParaRPr lang="en-US" altLang="zh-CN" sz="2000" dirty="0" smtClean="0"/>
          </a:p>
          <a:p>
            <a:pPr lvl="1"/>
            <a:r>
              <a:rPr lang="zh-CN" altLang="en-US" sz="2000" dirty="0" smtClean="0"/>
              <a:t>弹性执行：依照查询执行负载动态计算需要执行该查询的</a:t>
            </a:r>
            <a:r>
              <a:rPr lang="en-US" altLang="zh-CN" sz="2000" dirty="0" smtClean="0"/>
              <a:t>task</a:t>
            </a:r>
            <a:r>
              <a:rPr lang="zh-CN" altLang="en-US" sz="2000" dirty="0" smtClean="0"/>
              <a:t>数目</a:t>
            </a:r>
            <a:endParaRPr lang="en-US" altLang="zh-CN" sz="2000" dirty="0" smtClean="0"/>
          </a:p>
          <a:p>
            <a:pPr lvl="1"/>
            <a:r>
              <a:rPr lang="zh-CN" altLang="en-US" sz="2000" dirty="0" smtClean="0"/>
              <a:t>资源管理：动态分配查询执行资源</a:t>
            </a:r>
            <a:endParaRPr lang="en-US" altLang="zh-CN" sz="2000" dirty="0" smtClean="0"/>
          </a:p>
          <a:p>
            <a:pPr lvl="1"/>
            <a:r>
              <a:rPr lang="zh-CN" altLang="en-US" sz="2000" dirty="0" smtClean="0"/>
              <a:t>生态圈大融和： 配置安装</a:t>
            </a:r>
            <a:r>
              <a:rPr lang="en-US" altLang="zh-CN" sz="2000" dirty="0" err="1" smtClean="0"/>
              <a:t>Ambari</a:t>
            </a:r>
            <a:r>
              <a:rPr lang="zh-CN" altLang="en-US" sz="2000" dirty="0"/>
              <a:t>；</a:t>
            </a:r>
            <a:r>
              <a:rPr lang="zh-CN" altLang="en-US" sz="2000" dirty="0" smtClean="0"/>
              <a:t>资源管理 </a:t>
            </a:r>
            <a:r>
              <a:rPr lang="en-US" altLang="zh-CN" sz="2000" dirty="0" smtClean="0"/>
              <a:t>Yarn;  </a:t>
            </a:r>
            <a:r>
              <a:rPr lang="zh-CN" altLang="en-US" sz="2000" dirty="0" smtClean="0"/>
              <a:t>权限管理 </a:t>
            </a:r>
            <a:r>
              <a:rPr lang="en-US" altLang="zh-CN" sz="2000" dirty="0" smtClean="0"/>
              <a:t>Ranger</a:t>
            </a:r>
            <a:r>
              <a:rPr lang="zh-CN" altLang="en-US" sz="2000" dirty="0" smtClean="0"/>
              <a:t>；数据透明加密 </a:t>
            </a:r>
            <a:r>
              <a:rPr lang="en-US" altLang="zh-CN" sz="2000" dirty="0" smtClean="0"/>
              <a:t>TDE</a:t>
            </a:r>
          </a:p>
          <a:p>
            <a:pPr lvl="1"/>
            <a:r>
              <a:rPr lang="zh-CN" altLang="en-US" sz="2000" dirty="0"/>
              <a:t>可</a:t>
            </a:r>
            <a:r>
              <a:rPr lang="zh-CN" altLang="en-US" sz="2000" dirty="0" smtClean="0"/>
              <a:t>扩展存储框架：更多存储系统</a:t>
            </a:r>
            <a:r>
              <a:rPr lang="en-US" altLang="zh-CN" sz="2000" dirty="0" smtClean="0"/>
              <a:t>+</a:t>
            </a:r>
            <a:r>
              <a:rPr lang="zh-CN" altLang="en-US" sz="2000" dirty="0" smtClean="0"/>
              <a:t>更多文件格式</a:t>
            </a:r>
            <a:endParaRPr lang="en-US" altLang="zh-CN" sz="2000" dirty="0" smtClean="0"/>
          </a:p>
          <a:p>
            <a:pPr lvl="1"/>
            <a:endParaRPr lang="en-US" altLang="zh-CN" sz="2000" dirty="0" smtClean="0"/>
          </a:p>
          <a:p>
            <a:pPr lvl="1"/>
            <a:endParaRPr lang="en-US" altLang="zh-CN" sz="2000" dirty="0"/>
          </a:p>
        </p:txBody>
      </p:sp>
      <p:sp>
        <p:nvSpPr>
          <p:cNvPr id="203" name="Shape 203"/>
          <p:cNvSpPr txBox="1">
            <a:spLocks noGrp="1"/>
          </p:cNvSpPr>
          <p:nvPr>
            <p:ph type="title"/>
          </p:nvPr>
        </p:nvSpPr>
        <p:spPr>
          <a:xfrm>
            <a:off x="401864" y="216663"/>
            <a:ext cx="11214000" cy="614000"/>
          </a:xfrm>
          <a:prstGeom prst="rect">
            <a:avLst/>
          </a:prstGeom>
          <a:noFill/>
          <a:ln>
            <a:noFill/>
          </a:ln>
        </p:spPr>
        <p:txBody>
          <a:bodyPr vert="horz" lIns="121900" tIns="121900" rIns="121900" bIns="121900" rtlCol="0" anchor="ctr" anchorCtr="0">
            <a:noAutofit/>
          </a:bodyPr>
          <a:lstStyle/>
          <a:p>
            <a:pPr>
              <a:lnSpc>
                <a:spcPct val="100000"/>
              </a:lnSpc>
              <a:buClr>
                <a:srgbClr val="00685D"/>
              </a:buClr>
              <a:buSzPct val="25000"/>
              <a:buNone/>
            </a:pPr>
            <a:r>
              <a:rPr lang="en" sz="4000" dirty="0" smtClean="0">
                <a:solidFill>
                  <a:srgbClr val="468980"/>
                </a:solidFill>
              </a:rPr>
              <a:t>HAWQ </a:t>
            </a:r>
            <a:r>
              <a:rPr lang="zh-CN" altLang="en-US" sz="4000" dirty="0" smtClean="0">
                <a:solidFill>
                  <a:srgbClr val="468980"/>
                </a:solidFill>
              </a:rPr>
              <a:t>核心技术</a:t>
            </a:r>
            <a:endParaRPr lang="en" sz="4000" dirty="0">
              <a:solidFill>
                <a:srgbClr val="468980"/>
              </a:solidFill>
            </a:endParaRPr>
          </a:p>
        </p:txBody>
      </p:sp>
    </p:spTree>
    <p:extLst>
      <p:ext uri="{BB962C8B-B14F-4D97-AF65-F5344CB8AC3E}">
        <p14:creationId xmlns:p14="http://schemas.microsoft.com/office/powerpoint/2010/main" val="3895501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p:nvPr/>
        </p:nvSpPr>
        <p:spPr>
          <a:xfrm>
            <a:off x="0" y="1304933"/>
            <a:ext cx="12192000" cy="5070000"/>
          </a:xfrm>
          <a:prstGeom prst="rect">
            <a:avLst/>
          </a:prstGeom>
          <a:solidFill>
            <a:srgbClr val="EFEFEF"/>
          </a:solidFill>
          <a:ln>
            <a:noFill/>
          </a:ln>
        </p:spPr>
        <p:txBody>
          <a:bodyPr lIns="121900" tIns="60933" rIns="121900" bIns="60933" anchor="ctr" anchorCtr="0">
            <a:noAutofit/>
          </a:bodyPr>
          <a:lstStyle/>
          <a:p>
            <a:pPr algn="ctr">
              <a:buClr>
                <a:srgbClr val="000000"/>
              </a:buClr>
            </a:pPr>
            <a:endParaRPr sz="1867">
              <a:solidFill>
                <a:schemeClr val="lt1"/>
              </a:solidFill>
              <a:latin typeface="Arial"/>
              <a:ea typeface="Arial"/>
              <a:cs typeface="Arial"/>
              <a:sym typeface="Arial"/>
            </a:endParaRPr>
          </a:p>
        </p:txBody>
      </p:sp>
      <p:sp>
        <p:nvSpPr>
          <p:cNvPr id="650" name="Shape 650"/>
          <p:cNvSpPr txBox="1">
            <a:spLocks noGrp="1"/>
          </p:cNvSpPr>
          <p:nvPr>
            <p:ph type="title"/>
          </p:nvPr>
        </p:nvSpPr>
        <p:spPr>
          <a:xfrm>
            <a:off x="488949" y="433916"/>
            <a:ext cx="11214000" cy="614000"/>
          </a:xfrm>
          <a:prstGeom prst="rect">
            <a:avLst/>
          </a:prstGeom>
          <a:noFill/>
          <a:ln>
            <a:noFill/>
          </a:ln>
        </p:spPr>
        <p:txBody>
          <a:bodyPr vert="horz" lIns="0" tIns="0" rIns="0" bIns="0" rtlCol="0" anchor="ctr" anchorCtr="0">
            <a:noAutofit/>
          </a:bodyPr>
          <a:lstStyle/>
          <a:p>
            <a:pPr>
              <a:lnSpc>
                <a:spcPct val="100000"/>
              </a:lnSpc>
              <a:buClr>
                <a:srgbClr val="00685D"/>
              </a:buClr>
              <a:buSzPct val="25000"/>
              <a:buNone/>
            </a:pPr>
            <a:r>
              <a:rPr lang="en" sz="4000" dirty="0">
                <a:solidFill>
                  <a:srgbClr val="468980"/>
                </a:solidFill>
              </a:rPr>
              <a:t>HAWQ </a:t>
            </a:r>
            <a:r>
              <a:rPr lang="en-US" altLang="zh-CN" sz="4000" dirty="0" smtClean="0">
                <a:solidFill>
                  <a:srgbClr val="468980"/>
                </a:solidFill>
              </a:rPr>
              <a:t>2.0 </a:t>
            </a:r>
            <a:r>
              <a:rPr lang="zh-CN" altLang="en-US" sz="4000" dirty="0" smtClean="0">
                <a:solidFill>
                  <a:srgbClr val="468980"/>
                </a:solidFill>
              </a:rPr>
              <a:t>新功能点</a:t>
            </a:r>
            <a:endParaRPr lang="en" sz="4000" dirty="0">
              <a:solidFill>
                <a:srgbClr val="468980"/>
              </a:solidFill>
            </a:endParaRPr>
          </a:p>
        </p:txBody>
      </p:sp>
      <p:sp>
        <p:nvSpPr>
          <p:cNvPr id="651" name="Shape 651"/>
          <p:cNvSpPr/>
          <p:nvPr/>
        </p:nvSpPr>
        <p:spPr>
          <a:xfrm>
            <a:off x="1098533" y="1413675"/>
            <a:ext cx="3394400" cy="614000"/>
          </a:xfrm>
          <a:prstGeom prst="roundRect">
            <a:avLst>
              <a:gd name="adj" fmla="val 16667"/>
            </a:avLst>
          </a:prstGeom>
          <a:solidFill>
            <a:schemeClr val="accent1"/>
          </a:solidFill>
          <a:ln w="9525" cap="flat" cmpd="sng">
            <a:solidFill>
              <a:schemeClr val="lt1"/>
            </a:solidFill>
            <a:prstDash val="solid"/>
            <a:round/>
            <a:headEnd type="none" w="med" len="med"/>
            <a:tailEnd type="none" w="med" len="med"/>
          </a:ln>
        </p:spPr>
        <p:txBody>
          <a:bodyPr lIns="121900" tIns="121900" rIns="121900" bIns="121900" anchor="ctr" anchorCtr="0">
            <a:noAutofit/>
          </a:bodyPr>
          <a:lstStyle/>
          <a:p>
            <a:pPr>
              <a:buClr>
                <a:schemeClr val="lt1"/>
              </a:buClr>
            </a:pPr>
            <a:r>
              <a:rPr lang="en" sz="2400" b="1">
                <a:solidFill>
                  <a:schemeClr val="lt1"/>
                </a:solidFill>
                <a:latin typeface="Calibri"/>
                <a:ea typeface="Calibri"/>
                <a:cs typeface="Calibri"/>
                <a:sym typeface="Calibri"/>
              </a:rPr>
              <a:t>Areas of Enhancement</a:t>
            </a:r>
          </a:p>
        </p:txBody>
      </p:sp>
      <p:sp>
        <p:nvSpPr>
          <p:cNvPr id="652" name="Shape 652"/>
          <p:cNvSpPr/>
          <p:nvPr/>
        </p:nvSpPr>
        <p:spPr>
          <a:xfrm>
            <a:off x="6952633" y="1413675"/>
            <a:ext cx="3394400" cy="614000"/>
          </a:xfrm>
          <a:prstGeom prst="roundRect">
            <a:avLst>
              <a:gd name="adj" fmla="val 16667"/>
            </a:avLst>
          </a:prstGeom>
          <a:solidFill>
            <a:schemeClr val="accent1"/>
          </a:solidFill>
          <a:ln w="9525" cap="flat" cmpd="sng">
            <a:solidFill>
              <a:schemeClr val="lt1"/>
            </a:solidFill>
            <a:prstDash val="solid"/>
            <a:round/>
            <a:headEnd type="none" w="med" len="med"/>
            <a:tailEnd type="none" w="med" len="med"/>
          </a:ln>
        </p:spPr>
        <p:txBody>
          <a:bodyPr lIns="121900" tIns="121900" rIns="121900" bIns="121900" anchor="ctr" anchorCtr="0">
            <a:noAutofit/>
          </a:bodyPr>
          <a:lstStyle/>
          <a:p>
            <a:pPr>
              <a:buClr>
                <a:schemeClr val="lt1"/>
              </a:buClr>
            </a:pPr>
            <a:r>
              <a:rPr lang="en" sz="2400" b="1">
                <a:solidFill>
                  <a:schemeClr val="lt1"/>
                </a:solidFill>
                <a:latin typeface="Calibri"/>
                <a:ea typeface="Calibri"/>
                <a:cs typeface="Calibri"/>
                <a:sym typeface="Calibri"/>
              </a:rPr>
              <a:t>New Features</a:t>
            </a:r>
          </a:p>
        </p:txBody>
      </p:sp>
      <p:sp>
        <p:nvSpPr>
          <p:cNvPr id="653" name="Shape 653"/>
          <p:cNvSpPr/>
          <p:nvPr/>
        </p:nvSpPr>
        <p:spPr>
          <a:xfrm>
            <a:off x="1098533" y="2207485"/>
            <a:ext cx="3394400" cy="6696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Elastic &amp; Scalable Architecture</a:t>
            </a:r>
          </a:p>
        </p:txBody>
      </p:sp>
      <p:sp>
        <p:nvSpPr>
          <p:cNvPr id="654" name="Shape 654"/>
          <p:cNvSpPr/>
          <p:nvPr/>
        </p:nvSpPr>
        <p:spPr>
          <a:xfrm>
            <a:off x="1098533" y="3056897"/>
            <a:ext cx="3394400" cy="6696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Hadoop-Native Integrations</a:t>
            </a:r>
          </a:p>
        </p:txBody>
      </p:sp>
      <p:sp>
        <p:nvSpPr>
          <p:cNvPr id="655" name="Shape 655"/>
          <p:cNvSpPr/>
          <p:nvPr/>
        </p:nvSpPr>
        <p:spPr>
          <a:xfrm>
            <a:off x="1098533" y="3906309"/>
            <a:ext cx="3394400" cy="669599"/>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Performance &amp; Optimizations</a:t>
            </a:r>
          </a:p>
        </p:txBody>
      </p:sp>
      <p:sp>
        <p:nvSpPr>
          <p:cNvPr id="656" name="Shape 656"/>
          <p:cNvSpPr/>
          <p:nvPr/>
        </p:nvSpPr>
        <p:spPr>
          <a:xfrm>
            <a:off x="6975883" y="4541245"/>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YARN-Integrated 3-Tier Resource </a:t>
            </a:r>
            <a:r>
              <a:rPr lang="en" sz="1333" dirty="0">
                <a:solidFill>
                  <a:srgbClr val="434343"/>
                </a:solidFill>
                <a:latin typeface="Calibri"/>
                <a:ea typeface="Calibri"/>
                <a:cs typeface="Calibri"/>
                <a:sym typeface="Calibri"/>
              </a:rPr>
              <a:t>Mgmt</a:t>
            </a:r>
          </a:p>
        </p:txBody>
      </p:sp>
      <p:sp>
        <p:nvSpPr>
          <p:cNvPr id="657" name="Shape 657"/>
          <p:cNvSpPr/>
          <p:nvPr/>
        </p:nvSpPr>
        <p:spPr>
          <a:xfrm>
            <a:off x="6975883" y="5474753"/>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Simpler Management via Ambari and CLI</a:t>
            </a:r>
          </a:p>
        </p:txBody>
      </p:sp>
      <p:sp>
        <p:nvSpPr>
          <p:cNvPr id="658" name="Shape 658"/>
          <p:cNvSpPr/>
          <p:nvPr/>
        </p:nvSpPr>
        <p:spPr>
          <a:xfrm>
            <a:off x="6978283" y="5008000"/>
            <a:ext cx="33896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HCatalog integration - Read Access</a:t>
            </a:r>
          </a:p>
        </p:txBody>
      </p:sp>
      <p:sp>
        <p:nvSpPr>
          <p:cNvPr id="659" name="Shape 659"/>
          <p:cNvSpPr/>
          <p:nvPr/>
        </p:nvSpPr>
        <p:spPr>
          <a:xfrm>
            <a:off x="6975883" y="3140983"/>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Block-level Storage</a:t>
            </a:r>
          </a:p>
        </p:txBody>
      </p:sp>
      <p:sp>
        <p:nvSpPr>
          <p:cNvPr id="660" name="Shape 660"/>
          <p:cNvSpPr/>
          <p:nvPr/>
        </p:nvSpPr>
        <p:spPr>
          <a:xfrm>
            <a:off x="6975883" y="4074492"/>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Dynamic Cluster Expansion (no redistribute)</a:t>
            </a:r>
          </a:p>
        </p:txBody>
      </p:sp>
      <p:sp>
        <p:nvSpPr>
          <p:cNvPr id="661" name="Shape 661"/>
          <p:cNvSpPr/>
          <p:nvPr/>
        </p:nvSpPr>
        <p:spPr>
          <a:xfrm>
            <a:off x="6975883" y="2674229"/>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a:latin typeface="Calibri"/>
                <a:ea typeface="Calibri"/>
                <a:cs typeface="Calibri"/>
                <a:sym typeface="Calibri"/>
              </a:rPr>
              <a:t>Per Table Directory storage (user friendly)</a:t>
            </a:r>
          </a:p>
        </p:txBody>
      </p:sp>
      <p:sp>
        <p:nvSpPr>
          <p:cNvPr id="662" name="Shape 662"/>
          <p:cNvSpPr/>
          <p:nvPr/>
        </p:nvSpPr>
        <p:spPr>
          <a:xfrm>
            <a:off x="6975883" y="5941508"/>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HDFS Catalog Cache</a:t>
            </a:r>
          </a:p>
        </p:txBody>
      </p:sp>
      <p:sp>
        <p:nvSpPr>
          <p:cNvPr id="663" name="Shape 663"/>
          <p:cNvSpPr/>
          <p:nvPr/>
        </p:nvSpPr>
        <p:spPr>
          <a:xfrm>
            <a:off x="6975883" y="3607737"/>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New Dispatcher + Fault Tolerance Service</a:t>
            </a:r>
          </a:p>
        </p:txBody>
      </p:sp>
      <p:sp>
        <p:nvSpPr>
          <p:cNvPr id="664" name="Shape 664"/>
          <p:cNvSpPr/>
          <p:nvPr/>
        </p:nvSpPr>
        <p:spPr>
          <a:xfrm>
            <a:off x="6975883" y="2207475"/>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a:latin typeface="Calibri"/>
                <a:ea typeface="Calibri"/>
                <a:cs typeface="Calibri"/>
                <a:sym typeface="Calibri"/>
              </a:rPr>
              <a:t>Elastic Runtime for Query Execution</a:t>
            </a:r>
          </a:p>
        </p:txBody>
      </p:sp>
      <p:sp>
        <p:nvSpPr>
          <p:cNvPr id="665" name="Shape 665"/>
          <p:cNvSpPr/>
          <p:nvPr/>
        </p:nvSpPr>
        <p:spPr>
          <a:xfrm>
            <a:off x="1098533" y="4755720"/>
            <a:ext cx="3394400" cy="6696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Simplified User Experience</a:t>
            </a:r>
          </a:p>
        </p:txBody>
      </p:sp>
      <p:sp>
        <p:nvSpPr>
          <p:cNvPr id="666" name="Shape 666"/>
          <p:cNvSpPr/>
          <p:nvPr/>
        </p:nvSpPr>
        <p:spPr>
          <a:xfrm>
            <a:off x="1098533" y="5605131"/>
            <a:ext cx="3394400" cy="6696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Cloud-Readiness</a:t>
            </a:r>
          </a:p>
        </p:txBody>
      </p:sp>
      <p:sp>
        <p:nvSpPr>
          <p:cNvPr id="667" name="Shape 667"/>
          <p:cNvSpPr/>
          <p:nvPr/>
        </p:nvSpPr>
        <p:spPr>
          <a:xfrm>
            <a:off x="4926200" y="2261741"/>
            <a:ext cx="1593200" cy="3920400"/>
          </a:xfrm>
          <a:prstGeom prst="chevron">
            <a:avLst>
              <a:gd name="adj" fmla="val 50000"/>
            </a:avLst>
          </a:prstGeom>
          <a:solidFill>
            <a:srgbClr val="F3F3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Tree>
    <p:extLst>
      <p:ext uri="{BB962C8B-B14F-4D97-AF65-F5344CB8AC3E}">
        <p14:creationId xmlns:p14="http://schemas.microsoft.com/office/powerpoint/2010/main" val="2985485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HAWQ</a:t>
            </a:r>
            <a:r>
              <a:rPr lang="zh-CN" altLang="en-US" dirty="0">
                <a:solidFill>
                  <a:schemeClr val="bg1">
                    <a:lumMod val="75000"/>
                  </a:schemeClr>
                </a:solidFill>
              </a:rPr>
              <a:t>是什么？</a:t>
            </a:r>
            <a:endParaRPr lang="en-US" altLang="zh-CN" dirty="0">
              <a:solidFill>
                <a:schemeClr val="bg1">
                  <a:lumMod val="75000"/>
                </a:schemeClr>
              </a:solidFill>
            </a:endParaRPr>
          </a:p>
          <a:p>
            <a:r>
              <a:rPr lang="en-US" altLang="zh-CN" dirty="0">
                <a:solidFill>
                  <a:schemeClr val="bg1">
                    <a:lumMod val="75000"/>
                  </a:schemeClr>
                </a:solidFill>
              </a:rPr>
              <a:t>HAWQ</a:t>
            </a:r>
            <a:r>
              <a:rPr lang="zh-CN" altLang="en-US" dirty="0">
                <a:solidFill>
                  <a:schemeClr val="bg1">
                    <a:lumMod val="75000"/>
                  </a:schemeClr>
                </a:solidFill>
              </a:rPr>
              <a:t>总体架构</a:t>
            </a:r>
            <a:endParaRPr lang="en-US" altLang="zh-CN" dirty="0">
              <a:solidFill>
                <a:schemeClr val="bg1">
                  <a:lumMod val="75000"/>
                </a:schemeClr>
              </a:solidFill>
            </a:endParaRPr>
          </a:p>
          <a:p>
            <a:r>
              <a:rPr lang="zh-CN" altLang="en-US" dirty="0"/>
              <a:t>弹性执行引擎</a:t>
            </a:r>
            <a:endParaRPr lang="en-US" altLang="zh-CN" dirty="0"/>
          </a:p>
          <a:p>
            <a:r>
              <a:rPr lang="zh-CN" altLang="en-US" dirty="0">
                <a:solidFill>
                  <a:schemeClr val="bg1">
                    <a:lumMod val="75000"/>
                  </a:schemeClr>
                </a:solidFill>
              </a:rPr>
              <a:t>资源管理</a:t>
            </a:r>
            <a:endParaRPr lang="en-US" altLang="zh-CN" dirty="0">
              <a:solidFill>
                <a:schemeClr val="bg1">
                  <a:lumMod val="75000"/>
                </a:schemeClr>
              </a:solidFill>
            </a:endParaRPr>
          </a:p>
          <a:p>
            <a:r>
              <a:rPr lang="zh-CN" altLang="en-US" dirty="0">
                <a:solidFill>
                  <a:schemeClr val="bg1">
                    <a:lumMod val="75000"/>
                  </a:schemeClr>
                </a:solidFill>
              </a:rPr>
              <a:t>与</a:t>
            </a:r>
            <a:r>
              <a:rPr lang="en-US" altLang="zh-CN" dirty="0">
                <a:solidFill>
                  <a:schemeClr val="bg1">
                    <a:lumMod val="75000"/>
                  </a:schemeClr>
                </a:solidFill>
              </a:rPr>
              <a:t>Hadoop</a:t>
            </a:r>
            <a:r>
              <a:rPr lang="zh-CN" altLang="en-US" dirty="0">
                <a:solidFill>
                  <a:schemeClr val="bg1">
                    <a:lumMod val="75000"/>
                  </a:schemeClr>
                </a:solidFill>
              </a:rPr>
              <a:t>生态系统的交互</a:t>
            </a:r>
            <a:endParaRPr lang="en-US" altLang="zh-CN" dirty="0">
              <a:solidFill>
                <a:schemeClr val="bg1">
                  <a:lumMod val="75000"/>
                </a:schemeClr>
              </a:solidFill>
            </a:endParaRPr>
          </a:p>
          <a:p>
            <a:r>
              <a:rPr lang="zh-CN" altLang="en-US" dirty="0">
                <a:solidFill>
                  <a:schemeClr val="bg1">
                    <a:lumMod val="75000"/>
                  </a:schemeClr>
                </a:solidFill>
              </a:rPr>
              <a:t>数据仓库上云探讨</a:t>
            </a:r>
          </a:p>
        </p:txBody>
      </p:sp>
    </p:spTree>
    <p:extLst>
      <p:ext uri="{BB962C8B-B14F-4D97-AF65-F5344CB8AC3E}">
        <p14:creationId xmlns:p14="http://schemas.microsoft.com/office/powerpoint/2010/main" val="539861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Shape 828"/>
          <p:cNvSpPr txBox="1">
            <a:spLocks noGrp="1"/>
          </p:cNvSpPr>
          <p:nvPr>
            <p:ph type="body" idx="4294967295"/>
          </p:nvPr>
        </p:nvSpPr>
        <p:spPr>
          <a:xfrm>
            <a:off x="609600" y="1193800"/>
            <a:ext cx="7026400" cy="4967600"/>
          </a:xfrm>
          <a:prstGeom prst="rect">
            <a:avLst/>
          </a:prstGeom>
          <a:noFill/>
          <a:ln>
            <a:noFill/>
          </a:ln>
        </p:spPr>
        <p:txBody>
          <a:bodyPr vert="horz" lIns="121900" tIns="121900" rIns="121900" bIns="121900" rtlCol="0" anchor="ctr" anchorCtr="0">
            <a:noAutofit/>
          </a:bodyPr>
          <a:lstStyle/>
          <a:p>
            <a:pPr marL="609585" indent="-431789">
              <a:spcBef>
                <a:spcPts val="0"/>
              </a:spcBef>
              <a:buSzPct val="100000"/>
              <a:buFont typeface="Calibri"/>
            </a:pPr>
            <a:r>
              <a:rPr lang="en" sz="2000" b="1" dirty="0">
                <a:latin typeface="Calibri"/>
                <a:ea typeface="Calibri"/>
                <a:cs typeface="Calibri"/>
                <a:sym typeface="Calibri"/>
              </a:rPr>
              <a:t>Query execution is dynamic &amp; flexible</a:t>
            </a:r>
          </a:p>
          <a:p>
            <a:pPr marL="1219170" lvl="1" indent="-431789">
              <a:spcBef>
                <a:spcPts val="0"/>
              </a:spcBef>
              <a:buSzPct val="100000"/>
              <a:buFont typeface="Calibri"/>
            </a:pPr>
            <a:r>
              <a:rPr lang="en" sz="2000" dirty="0">
                <a:latin typeface="Calibri"/>
                <a:ea typeface="Calibri"/>
                <a:cs typeface="Calibri"/>
                <a:sym typeface="Calibri"/>
              </a:rPr>
              <a:t>Allows Scale-up/down</a:t>
            </a:r>
          </a:p>
          <a:p>
            <a:pPr marL="1219170" lvl="1" indent="-431789">
              <a:spcBef>
                <a:spcPts val="0"/>
              </a:spcBef>
              <a:buSzPct val="100000"/>
              <a:buFont typeface="Calibri"/>
            </a:pPr>
            <a:r>
              <a:rPr lang="en" sz="2000" dirty="0">
                <a:latin typeface="Calibri"/>
                <a:ea typeface="Calibri"/>
                <a:cs typeface="Calibri"/>
                <a:sym typeface="Calibri"/>
              </a:rPr>
              <a:t>Allows Scale-in/out</a:t>
            </a:r>
          </a:p>
          <a:p>
            <a:pPr marL="1219170" lvl="1" indent="-431789">
              <a:spcBef>
                <a:spcPts val="0"/>
              </a:spcBef>
              <a:buSzPct val="100000"/>
              <a:buFont typeface="Calibri"/>
            </a:pPr>
            <a:r>
              <a:rPr lang="en" sz="2000" dirty="0">
                <a:latin typeface="Calibri"/>
                <a:ea typeface="Calibri"/>
                <a:cs typeface="Calibri"/>
                <a:sym typeface="Calibri"/>
              </a:rPr>
              <a:t>Smart &amp; efficient use of resources</a:t>
            </a:r>
          </a:p>
          <a:p>
            <a:pPr marL="1219170" lvl="1" indent="-431789">
              <a:spcBef>
                <a:spcPts val="0"/>
              </a:spcBef>
              <a:buSzPct val="100000"/>
              <a:buFont typeface="Calibri"/>
            </a:pPr>
            <a:r>
              <a:rPr lang="en" sz="2000" dirty="0">
                <a:latin typeface="Calibri"/>
                <a:ea typeface="Calibri"/>
                <a:cs typeface="Calibri"/>
                <a:sym typeface="Calibri"/>
              </a:rPr>
              <a:t>More adapted to shared or cloud environments</a:t>
            </a:r>
          </a:p>
          <a:p>
            <a:pPr marL="0" indent="0">
              <a:spcBef>
                <a:spcPts val="0"/>
              </a:spcBef>
              <a:buNone/>
            </a:pPr>
            <a:endParaRPr sz="933" dirty="0">
              <a:latin typeface="Calibri"/>
              <a:ea typeface="Calibri"/>
              <a:cs typeface="Calibri"/>
              <a:sym typeface="Calibri"/>
            </a:endParaRPr>
          </a:p>
          <a:p>
            <a:pPr marL="609585" indent="-431789">
              <a:spcBef>
                <a:spcPts val="0"/>
              </a:spcBef>
              <a:buSzPct val="100000"/>
              <a:buFont typeface="Calibri"/>
            </a:pPr>
            <a:r>
              <a:rPr lang="en" sz="2000" b="1" dirty="0">
                <a:latin typeface="Calibri"/>
                <a:ea typeface="Calibri"/>
                <a:cs typeface="Calibri"/>
                <a:sym typeface="Calibri"/>
              </a:rPr>
              <a:t>How it works: </a:t>
            </a:r>
            <a:r>
              <a:rPr lang="en" sz="2000" b="1" dirty="0">
                <a:solidFill>
                  <a:schemeClr val="lt2"/>
                </a:solidFill>
                <a:latin typeface="Calibri"/>
                <a:ea typeface="Calibri"/>
                <a:cs typeface="Calibri"/>
                <a:sym typeface="Calibri"/>
              </a:rPr>
              <a:t>“</a:t>
            </a:r>
            <a:r>
              <a:rPr lang="en" sz="2000" b="1" dirty="0">
                <a:latin typeface="Calibri"/>
                <a:ea typeface="Calibri"/>
                <a:cs typeface="Calibri"/>
                <a:sym typeface="Calibri"/>
              </a:rPr>
              <a:t>block level storage” and “virtual segments”</a:t>
            </a:r>
          </a:p>
          <a:p>
            <a:pPr marL="1219170" lvl="1" indent="-431789">
              <a:spcBef>
                <a:spcPts val="0"/>
              </a:spcBef>
              <a:buSzPct val="100000"/>
              <a:buFont typeface="Calibri"/>
            </a:pPr>
            <a:r>
              <a:rPr lang="en" sz="2000" b="1" dirty="0">
                <a:latin typeface="Calibri"/>
                <a:ea typeface="Calibri"/>
                <a:cs typeface="Calibri"/>
                <a:sym typeface="Calibri"/>
              </a:rPr>
              <a:t>Block level storage support</a:t>
            </a:r>
          </a:p>
          <a:p>
            <a:pPr marL="1828754" lvl="2" indent="-431789">
              <a:spcBef>
                <a:spcPts val="0"/>
              </a:spcBef>
              <a:buSzPct val="100000"/>
              <a:buFont typeface="Calibri"/>
            </a:pPr>
            <a:r>
              <a:rPr lang="en" dirty="0">
                <a:latin typeface="Calibri"/>
                <a:ea typeface="Calibri"/>
                <a:cs typeface="Calibri"/>
                <a:sym typeface="Calibri"/>
              </a:rPr>
              <a:t>AO and Parquet</a:t>
            </a:r>
          </a:p>
          <a:p>
            <a:pPr marL="1828754" lvl="2" indent="-431789">
              <a:spcBef>
                <a:spcPts val="0"/>
              </a:spcBef>
              <a:buSzPct val="100000"/>
              <a:buFont typeface="Calibri"/>
            </a:pPr>
            <a:r>
              <a:rPr lang="en" dirty="0">
                <a:latin typeface="Calibri"/>
                <a:ea typeface="Calibri"/>
                <a:cs typeface="Calibri"/>
                <a:sym typeface="Calibri"/>
              </a:rPr>
              <a:t>Scanners read granular blocks (vs files)</a:t>
            </a:r>
          </a:p>
          <a:p>
            <a:pPr marL="1828754" lvl="2" indent="-431789">
              <a:spcBef>
                <a:spcPts val="0"/>
              </a:spcBef>
              <a:buSzPct val="100000"/>
              <a:buFont typeface="Calibri"/>
            </a:pPr>
            <a:r>
              <a:rPr lang="en" dirty="0">
                <a:latin typeface="Calibri"/>
                <a:ea typeface="Calibri"/>
                <a:cs typeface="Calibri"/>
                <a:sym typeface="Calibri"/>
              </a:rPr>
              <a:t>More control on task granularity</a:t>
            </a:r>
          </a:p>
          <a:p>
            <a:pPr marL="1219170" lvl="1" indent="-431789">
              <a:lnSpc>
                <a:spcPct val="100000"/>
              </a:lnSpc>
              <a:spcBef>
                <a:spcPts val="640"/>
              </a:spcBef>
              <a:buClr>
                <a:schemeClr val="dk1"/>
              </a:buClr>
              <a:buSzPct val="100000"/>
              <a:buFont typeface="Calibri"/>
            </a:pPr>
            <a:r>
              <a:rPr lang="en" sz="2000" b="1" dirty="0">
                <a:latin typeface="Calibri"/>
                <a:ea typeface="Calibri"/>
                <a:cs typeface="Calibri"/>
                <a:sym typeface="Calibri"/>
              </a:rPr>
              <a:t>Plan/Task scheduling</a:t>
            </a:r>
          </a:p>
          <a:p>
            <a:pPr marL="1828754" lvl="2" indent="-431789">
              <a:spcBef>
                <a:spcPts val="0"/>
              </a:spcBef>
              <a:buSzPct val="100000"/>
              <a:buFont typeface="Calibri"/>
            </a:pPr>
            <a:r>
              <a:rPr lang="en" dirty="0">
                <a:latin typeface="Calibri"/>
                <a:ea typeface="Calibri"/>
                <a:cs typeface="Calibri"/>
                <a:sym typeface="Calibri"/>
              </a:rPr>
              <a:t>Choose nodes that have data close</a:t>
            </a:r>
          </a:p>
          <a:p>
            <a:pPr marL="1828754" lvl="2" indent="-431789">
              <a:spcBef>
                <a:spcPts val="0"/>
              </a:spcBef>
              <a:buSzPct val="100000"/>
              <a:buFont typeface="Calibri"/>
            </a:pPr>
            <a:r>
              <a:rPr lang="en" dirty="0">
                <a:latin typeface="Calibri"/>
                <a:ea typeface="Calibri"/>
                <a:cs typeface="Calibri"/>
                <a:sym typeface="Calibri"/>
              </a:rPr>
              <a:t>Dispatch query to nodes with available resources</a:t>
            </a:r>
          </a:p>
          <a:p>
            <a:pPr marL="1828754" lvl="2" indent="-431789">
              <a:spcBef>
                <a:spcPts val="0"/>
              </a:spcBef>
              <a:buSzPct val="100000"/>
              <a:buFont typeface="Calibri"/>
            </a:pPr>
            <a:r>
              <a:rPr lang="en" dirty="0">
                <a:latin typeface="Calibri"/>
                <a:ea typeface="Calibri"/>
                <a:cs typeface="Calibri"/>
                <a:sym typeface="Calibri"/>
              </a:rPr>
              <a:t>Start virtual segments on demands</a:t>
            </a:r>
          </a:p>
        </p:txBody>
      </p:sp>
      <p:sp>
        <p:nvSpPr>
          <p:cNvPr id="829" name="Shape 829"/>
          <p:cNvSpPr/>
          <p:nvPr/>
        </p:nvSpPr>
        <p:spPr>
          <a:xfrm>
            <a:off x="8903372" y="2252716"/>
            <a:ext cx="984000" cy="520800"/>
          </a:xfrm>
          <a:prstGeom prst="rect">
            <a:avLst/>
          </a:prstGeom>
          <a:solidFill>
            <a:srgbClr val="B4A7D6"/>
          </a:solidFill>
          <a:ln w="9525" cap="flat" cmpd="sng">
            <a:solidFill>
              <a:srgbClr val="999999"/>
            </a:solidFill>
            <a:prstDash val="solid"/>
            <a:round/>
            <a:headEnd type="none" w="med" len="med"/>
            <a:tailEnd type="none" w="med" len="med"/>
          </a:ln>
        </p:spPr>
        <p:txBody>
          <a:bodyPr lIns="121900" tIns="121900" rIns="121900" bIns="121900" anchor="ctr" anchorCtr="0">
            <a:noAutofit/>
          </a:bodyPr>
          <a:lstStyle/>
          <a:p>
            <a:pPr algn="ctr"/>
            <a:r>
              <a:rPr lang="en" sz="1333"/>
              <a:t>Virtual</a:t>
            </a:r>
          </a:p>
          <a:p>
            <a:pPr algn="ctr"/>
            <a:r>
              <a:rPr lang="en" sz="1333"/>
              <a:t>Segment</a:t>
            </a:r>
          </a:p>
        </p:txBody>
      </p:sp>
      <p:sp>
        <p:nvSpPr>
          <p:cNvPr id="830" name="Shape 830"/>
          <p:cNvSpPr/>
          <p:nvPr/>
        </p:nvSpPr>
        <p:spPr>
          <a:xfrm>
            <a:off x="10170744" y="2252716"/>
            <a:ext cx="984000" cy="520800"/>
          </a:xfrm>
          <a:prstGeom prst="rect">
            <a:avLst/>
          </a:prstGeom>
          <a:solidFill>
            <a:srgbClr val="F6B26B"/>
          </a:solidFill>
          <a:ln w="9525" cap="flat" cmpd="sng">
            <a:solidFill>
              <a:srgbClr val="999999"/>
            </a:solidFill>
            <a:prstDash val="solid"/>
            <a:round/>
            <a:headEnd type="none" w="med" len="med"/>
            <a:tailEnd type="none" w="med" len="med"/>
          </a:ln>
        </p:spPr>
        <p:txBody>
          <a:bodyPr lIns="121900" tIns="121900" rIns="121900" bIns="121900" anchor="ctr" anchorCtr="0">
            <a:noAutofit/>
          </a:bodyPr>
          <a:lstStyle/>
          <a:p>
            <a:pPr algn="ctr"/>
            <a:r>
              <a:rPr lang="en" sz="1333"/>
              <a:t>Virtual</a:t>
            </a:r>
          </a:p>
          <a:p>
            <a:pPr algn="ctr"/>
            <a:r>
              <a:rPr lang="en" sz="1333"/>
              <a:t>Segment</a:t>
            </a:r>
          </a:p>
        </p:txBody>
      </p:sp>
      <p:sp>
        <p:nvSpPr>
          <p:cNvPr id="831" name="Shape 831"/>
          <p:cNvSpPr/>
          <p:nvPr/>
        </p:nvSpPr>
        <p:spPr>
          <a:xfrm>
            <a:off x="7750067" y="31655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2" name="Shape 832"/>
          <p:cNvSpPr/>
          <p:nvPr/>
        </p:nvSpPr>
        <p:spPr>
          <a:xfrm>
            <a:off x="7750067" y="34703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3" name="Shape 833"/>
          <p:cNvSpPr/>
          <p:nvPr/>
        </p:nvSpPr>
        <p:spPr>
          <a:xfrm>
            <a:off x="8054867" y="31655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4" name="Shape 834"/>
          <p:cNvSpPr/>
          <p:nvPr/>
        </p:nvSpPr>
        <p:spPr>
          <a:xfrm>
            <a:off x="8054867" y="34703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5" name="Shape 835"/>
          <p:cNvSpPr/>
          <p:nvPr/>
        </p:nvSpPr>
        <p:spPr>
          <a:xfrm>
            <a:off x="7750067" y="37751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6" name="Shape 836"/>
          <p:cNvSpPr/>
          <p:nvPr/>
        </p:nvSpPr>
        <p:spPr>
          <a:xfrm>
            <a:off x="7750067" y="40799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7" name="Shape 837"/>
          <p:cNvSpPr/>
          <p:nvPr/>
        </p:nvSpPr>
        <p:spPr>
          <a:xfrm>
            <a:off x="8054867" y="37751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8" name="Shape 838"/>
          <p:cNvSpPr/>
          <p:nvPr/>
        </p:nvSpPr>
        <p:spPr>
          <a:xfrm>
            <a:off x="8054867" y="40799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9" name="Shape 839"/>
          <p:cNvSpPr/>
          <p:nvPr/>
        </p:nvSpPr>
        <p:spPr>
          <a:xfrm>
            <a:off x="8359667" y="31655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0" name="Shape 840"/>
          <p:cNvSpPr/>
          <p:nvPr/>
        </p:nvSpPr>
        <p:spPr>
          <a:xfrm>
            <a:off x="8359667" y="34703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1" name="Shape 841"/>
          <p:cNvSpPr/>
          <p:nvPr/>
        </p:nvSpPr>
        <p:spPr>
          <a:xfrm>
            <a:off x="8359667" y="37751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2" name="Shape 842"/>
          <p:cNvSpPr/>
          <p:nvPr/>
        </p:nvSpPr>
        <p:spPr>
          <a:xfrm>
            <a:off x="8359667" y="40799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3" name="Shape 843"/>
          <p:cNvSpPr/>
          <p:nvPr/>
        </p:nvSpPr>
        <p:spPr>
          <a:xfrm>
            <a:off x="7750067" y="43847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4" name="Shape 844"/>
          <p:cNvSpPr/>
          <p:nvPr/>
        </p:nvSpPr>
        <p:spPr>
          <a:xfrm>
            <a:off x="8054867" y="43847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5" name="Shape 845"/>
          <p:cNvSpPr/>
          <p:nvPr/>
        </p:nvSpPr>
        <p:spPr>
          <a:xfrm>
            <a:off x="8359667" y="43847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6" name="Shape 846"/>
          <p:cNvSpPr/>
          <p:nvPr/>
        </p:nvSpPr>
        <p:spPr>
          <a:xfrm>
            <a:off x="8969267" y="31655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7" name="Shape 847"/>
          <p:cNvSpPr/>
          <p:nvPr/>
        </p:nvSpPr>
        <p:spPr>
          <a:xfrm>
            <a:off x="8969267" y="34703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8" name="Shape 848"/>
          <p:cNvSpPr/>
          <p:nvPr/>
        </p:nvSpPr>
        <p:spPr>
          <a:xfrm>
            <a:off x="9274067" y="31655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9" name="Shape 849"/>
          <p:cNvSpPr/>
          <p:nvPr/>
        </p:nvSpPr>
        <p:spPr>
          <a:xfrm>
            <a:off x="9274067" y="34703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0" name="Shape 850"/>
          <p:cNvSpPr/>
          <p:nvPr/>
        </p:nvSpPr>
        <p:spPr>
          <a:xfrm>
            <a:off x="8969267" y="37751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1" name="Shape 851"/>
          <p:cNvSpPr/>
          <p:nvPr/>
        </p:nvSpPr>
        <p:spPr>
          <a:xfrm>
            <a:off x="8969267" y="40799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2" name="Shape 852"/>
          <p:cNvSpPr/>
          <p:nvPr/>
        </p:nvSpPr>
        <p:spPr>
          <a:xfrm>
            <a:off x="9274067" y="37751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3" name="Shape 853"/>
          <p:cNvSpPr/>
          <p:nvPr/>
        </p:nvSpPr>
        <p:spPr>
          <a:xfrm>
            <a:off x="9274067" y="40799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4" name="Shape 854"/>
          <p:cNvSpPr/>
          <p:nvPr/>
        </p:nvSpPr>
        <p:spPr>
          <a:xfrm>
            <a:off x="9578867" y="31655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5" name="Shape 855"/>
          <p:cNvSpPr/>
          <p:nvPr/>
        </p:nvSpPr>
        <p:spPr>
          <a:xfrm>
            <a:off x="9578867" y="34703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6" name="Shape 856"/>
          <p:cNvSpPr/>
          <p:nvPr/>
        </p:nvSpPr>
        <p:spPr>
          <a:xfrm>
            <a:off x="9578867" y="37751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7" name="Shape 857"/>
          <p:cNvSpPr/>
          <p:nvPr/>
        </p:nvSpPr>
        <p:spPr>
          <a:xfrm>
            <a:off x="9578867" y="40799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8" name="Shape 858"/>
          <p:cNvSpPr/>
          <p:nvPr/>
        </p:nvSpPr>
        <p:spPr>
          <a:xfrm>
            <a:off x="8969267" y="43847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9" name="Shape 859"/>
          <p:cNvSpPr/>
          <p:nvPr/>
        </p:nvSpPr>
        <p:spPr>
          <a:xfrm>
            <a:off x="9274067" y="43847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0" name="Shape 860"/>
          <p:cNvSpPr/>
          <p:nvPr/>
        </p:nvSpPr>
        <p:spPr>
          <a:xfrm>
            <a:off x="9578867" y="43847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1" name="Shape 861"/>
          <p:cNvSpPr/>
          <p:nvPr/>
        </p:nvSpPr>
        <p:spPr>
          <a:xfrm>
            <a:off x="10188467" y="31655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2" name="Shape 862"/>
          <p:cNvSpPr/>
          <p:nvPr/>
        </p:nvSpPr>
        <p:spPr>
          <a:xfrm>
            <a:off x="10188467" y="34703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3" name="Shape 863"/>
          <p:cNvSpPr/>
          <p:nvPr/>
        </p:nvSpPr>
        <p:spPr>
          <a:xfrm>
            <a:off x="10493267" y="31655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4" name="Shape 864"/>
          <p:cNvSpPr/>
          <p:nvPr/>
        </p:nvSpPr>
        <p:spPr>
          <a:xfrm>
            <a:off x="10493267" y="34703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5" name="Shape 865"/>
          <p:cNvSpPr/>
          <p:nvPr/>
        </p:nvSpPr>
        <p:spPr>
          <a:xfrm>
            <a:off x="10188467" y="37751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6" name="Shape 866"/>
          <p:cNvSpPr/>
          <p:nvPr/>
        </p:nvSpPr>
        <p:spPr>
          <a:xfrm>
            <a:off x="10188467" y="40799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7" name="Shape 867"/>
          <p:cNvSpPr/>
          <p:nvPr/>
        </p:nvSpPr>
        <p:spPr>
          <a:xfrm>
            <a:off x="10493267" y="37751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8" name="Shape 868"/>
          <p:cNvSpPr/>
          <p:nvPr/>
        </p:nvSpPr>
        <p:spPr>
          <a:xfrm>
            <a:off x="10493267" y="40799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9" name="Shape 869"/>
          <p:cNvSpPr/>
          <p:nvPr/>
        </p:nvSpPr>
        <p:spPr>
          <a:xfrm>
            <a:off x="10798067" y="31655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0" name="Shape 870"/>
          <p:cNvSpPr/>
          <p:nvPr/>
        </p:nvSpPr>
        <p:spPr>
          <a:xfrm>
            <a:off x="10798067" y="34703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1" name="Shape 871"/>
          <p:cNvSpPr/>
          <p:nvPr/>
        </p:nvSpPr>
        <p:spPr>
          <a:xfrm>
            <a:off x="10798067" y="37751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2" name="Shape 872"/>
          <p:cNvSpPr/>
          <p:nvPr/>
        </p:nvSpPr>
        <p:spPr>
          <a:xfrm>
            <a:off x="10798067" y="40799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3" name="Shape 873"/>
          <p:cNvSpPr/>
          <p:nvPr/>
        </p:nvSpPr>
        <p:spPr>
          <a:xfrm>
            <a:off x="10188467" y="43847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4" name="Shape 874"/>
          <p:cNvSpPr/>
          <p:nvPr/>
        </p:nvSpPr>
        <p:spPr>
          <a:xfrm>
            <a:off x="10493267" y="43847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5" name="Shape 875"/>
          <p:cNvSpPr/>
          <p:nvPr/>
        </p:nvSpPr>
        <p:spPr>
          <a:xfrm>
            <a:off x="10798067" y="43847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6" name="Shape 876"/>
          <p:cNvSpPr txBox="1"/>
          <p:nvPr/>
        </p:nvSpPr>
        <p:spPr>
          <a:xfrm>
            <a:off x="7750067" y="4697800"/>
            <a:ext cx="884800" cy="347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pPr algn="ctr"/>
            <a:r>
              <a:rPr lang="en" sz="1067" b="1"/>
              <a:t>Blocks</a:t>
            </a:r>
          </a:p>
        </p:txBody>
      </p:sp>
      <p:sp>
        <p:nvSpPr>
          <p:cNvPr id="877" name="Shape 877"/>
          <p:cNvSpPr txBox="1"/>
          <p:nvPr/>
        </p:nvSpPr>
        <p:spPr>
          <a:xfrm>
            <a:off x="8969267" y="4697800"/>
            <a:ext cx="884800" cy="347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pPr algn="ctr"/>
            <a:r>
              <a:rPr lang="en" sz="1067" b="1"/>
              <a:t>Blocks</a:t>
            </a:r>
          </a:p>
        </p:txBody>
      </p:sp>
      <p:sp>
        <p:nvSpPr>
          <p:cNvPr id="878" name="Shape 878"/>
          <p:cNvSpPr txBox="1"/>
          <p:nvPr/>
        </p:nvSpPr>
        <p:spPr>
          <a:xfrm>
            <a:off x="10188467" y="4697800"/>
            <a:ext cx="884800" cy="347200"/>
          </a:xfrm>
          <a:prstGeom prst="rect">
            <a:avLst/>
          </a:prstGeom>
          <a:solidFill>
            <a:srgbClr val="F6B26B"/>
          </a:solidFill>
          <a:ln>
            <a:noFill/>
          </a:ln>
        </p:spPr>
        <p:txBody>
          <a:bodyPr lIns="121900" tIns="121900" rIns="121900" bIns="121900" anchor="t" anchorCtr="0">
            <a:noAutofit/>
          </a:bodyPr>
          <a:lstStyle/>
          <a:p>
            <a:pPr algn="ctr"/>
            <a:r>
              <a:rPr lang="en" sz="1067" b="1"/>
              <a:t>Blocks</a:t>
            </a:r>
          </a:p>
        </p:txBody>
      </p:sp>
      <p:sp>
        <p:nvSpPr>
          <p:cNvPr id="879" name="Shape 879"/>
          <p:cNvSpPr/>
          <p:nvPr/>
        </p:nvSpPr>
        <p:spPr>
          <a:xfrm>
            <a:off x="7700472" y="2252716"/>
            <a:ext cx="984000" cy="520800"/>
          </a:xfrm>
          <a:prstGeom prst="rect">
            <a:avLst/>
          </a:prstGeom>
          <a:solidFill>
            <a:srgbClr val="6FA8DC"/>
          </a:solidFill>
          <a:ln w="9525" cap="flat" cmpd="sng">
            <a:solidFill>
              <a:srgbClr val="999999"/>
            </a:solidFill>
            <a:prstDash val="solid"/>
            <a:round/>
            <a:headEnd type="none" w="med" len="med"/>
            <a:tailEnd type="none" w="med" len="med"/>
          </a:ln>
        </p:spPr>
        <p:txBody>
          <a:bodyPr lIns="121900" tIns="121900" rIns="121900" bIns="121900" anchor="ctr" anchorCtr="0">
            <a:noAutofit/>
          </a:bodyPr>
          <a:lstStyle/>
          <a:p>
            <a:pPr algn="ctr"/>
            <a:r>
              <a:rPr lang="en" sz="1333"/>
              <a:t>Virtual</a:t>
            </a:r>
          </a:p>
          <a:p>
            <a:pPr algn="ctr"/>
            <a:r>
              <a:rPr lang="en" sz="1333"/>
              <a:t>Segment</a:t>
            </a:r>
          </a:p>
        </p:txBody>
      </p:sp>
      <p:sp>
        <p:nvSpPr>
          <p:cNvPr id="880" name="Shape 880"/>
          <p:cNvSpPr txBox="1">
            <a:spLocks noGrp="1"/>
          </p:cNvSpPr>
          <p:nvPr>
            <p:ph type="title"/>
          </p:nvPr>
        </p:nvSpPr>
        <p:spPr>
          <a:xfrm>
            <a:off x="406400" y="71437"/>
            <a:ext cx="10972800" cy="1143200"/>
          </a:xfrm>
          <a:prstGeom prst="rect">
            <a:avLst/>
          </a:prstGeom>
        </p:spPr>
        <p:txBody>
          <a:bodyPr vert="horz" lIns="121900" tIns="121900" rIns="121900" bIns="121900" rtlCol="0" anchor="t" anchorCtr="0">
            <a:noAutofit/>
          </a:bodyPr>
          <a:lstStyle/>
          <a:p>
            <a:pPr>
              <a:lnSpc>
                <a:spcPct val="100000"/>
              </a:lnSpc>
              <a:buClr>
                <a:srgbClr val="00685D"/>
              </a:buClr>
              <a:buSzPct val="25000"/>
              <a:buNone/>
            </a:pPr>
            <a:r>
              <a:rPr lang="en" sz="4000" dirty="0">
                <a:solidFill>
                  <a:srgbClr val="468980"/>
                </a:solidFill>
              </a:rPr>
              <a:t>弹性查询执行</a:t>
            </a:r>
          </a:p>
        </p:txBody>
      </p:sp>
    </p:spTree>
    <p:extLst>
      <p:ext uri="{BB962C8B-B14F-4D97-AF65-F5344CB8AC3E}">
        <p14:creationId xmlns:p14="http://schemas.microsoft.com/office/powerpoint/2010/main" val="4013178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Shape 885"/>
          <p:cNvSpPr/>
          <p:nvPr/>
        </p:nvSpPr>
        <p:spPr>
          <a:xfrm>
            <a:off x="6784200" y="1614700"/>
            <a:ext cx="4223200" cy="9404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86" name="Shape 886"/>
          <p:cNvSpPr/>
          <p:nvPr/>
        </p:nvSpPr>
        <p:spPr>
          <a:xfrm>
            <a:off x="7028597"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87" name="Shape 887"/>
          <p:cNvSpPr/>
          <p:nvPr/>
        </p:nvSpPr>
        <p:spPr>
          <a:xfrm>
            <a:off x="7538512"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88" name="Shape 888"/>
          <p:cNvSpPr/>
          <p:nvPr/>
        </p:nvSpPr>
        <p:spPr>
          <a:xfrm>
            <a:off x="8048425"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89" name="Shape 889"/>
          <p:cNvSpPr/>
          <p:nvPr/>
        </p:nvSpPr>
        <p:spPr>
          <a:xfrm>
            <a:off x="8558340"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90" name="Shape 890"/>
          <p:cNvSpPr/>
          <p:nvPr/>
        </p:nvSpPr>
        <p:spPr>
          <a:xfrm>
            <a:off x="9068255"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91" name="Shape 891"/>
          <p:cNvSpPr/>
          <p:nvPr/>
        </p:nvSpPr>
        <p:spPr>
          <a:xfrm>
            <a:off x="9578169"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92" name="Shape 892"/>
          <p:cNvSpPr/>
          <p:nvPr/>
        </p:nvSpPr>
        <p:spPr>
          <a:xfrm>
            <a:off x="10088084"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93" name="Shape 893"/>
          <p:cNvSpPr/>
          <p:nvPr/>
        </p:nvSpPr>
        <p:spPr>
          <a:xfrm>
            <a:off x="10597997"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cxnSp>
        <p:nvCxnSpPr>
          <p:cNvPr id="894" name="Shape 894"/>
          <p:cNvCxnSpPr/>
          <p:nvPr/>
        </p:nvCxnSpPr>
        <p:spPr>
          <a:xfrm>
            <a:off x="7352000"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5" name="Shape 895"/>
          <p:cNvCxnSpPr/>
          <p:nvPr/>
        </p:nvCxnSpPr>
        <p:spPr>
          <a:xfrm>
            <a:off x="7868672"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6" name="Shape 896"/>
          <p:cNvCxnSpPr/>
          <p:nvPr/>
        </p:nvCxnSpPr>
        <p:spPr>
          <a:xfrm>
            <a:off x="8385344"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7" name="Shape 897"/>
          <p:cNvCxnSpPr/>
          <p:nvPr/>
        </p:nvCxnSpPr>
        <p:spPr>
          <a:xfrm>
            <a:off x="8902016"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8" name="Shape 898"/>
          <p:cNvCxnSpPr/>
          <p:nvPr/>
        </p:nvCxnSpPr>
        <p:spPr>
          <a:xfrm>
            <a:off x="9418688"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9" name="Shape 899"/>
          <p:cNvCxnSpPr/>
          <p:nvPr/>
        </p:nvCxnSpPr>
        <p:spPr>
          <a:xfrm>
            <a:off x="9935361"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900" name="Shape 900"/>
          <p:cNvCxnSpPr/>
          <p:nvPr/>
        </p:nvCxnSpPr>
        <p:spPr>
          <a:xfrm>
            <a:off x="10452033" y="1716233"/>
            <a:ext cx="0" cy="683200"/>
          </a:xfrm>
          <a:prstGeom prst="straightConnector1">
            <a:avLst/>
          </a:prstGeom>
          <a:noFill/>
          <a:ln w="9525" cap="flat" cmpd="sng">
            <a:solidFill>
              <a:schemeClr val="dk2"/>
            </a:solidFill>
            <a:prstDash val="solid"/>
            <a:round/>
            <a:headEnd type="none" w="lg" len="lg"/>
            <a:tailEnd type="none" w="lg" len="lg"/>
          </a:ln>
        </p:spPr>
      </p:cxnSp>
      <p:sp>
        <p:nvSpPr>
          <p:cNvPr id="901" name="Shape 901"/>
          <p:cNvSpPr/>
          <p:nvPr/>
        </p:nvSpPr>
        <p:spPr>
          <a:xfrm>
            <a:off x="6784200" y="3087467"/>
            <a:ext cx="4223200" cy="9404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2" name="Shape 902"/>
          <p:cNvSpPr/>
          <p:nvPr/>
        </p:nvSpPr>
        <p:spPr>
          <a:xfrm>
            <a:off x="7028597"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4" name="Shape 904"/>
          <p:cNvSpPr/>
          <p:nvPr/>
        </p:nvSpPr>
        <p:spPr>
          <a:xfrm>
            <a:off x="8048425"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5" name="Shape 905"/>
          <p:cNvSpPr/>
          <p:nvPr/>
        </p:nvSpPr>
        <p:spPr>
          <a:xfrm>
            <a:off x="8558340"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6" name="Shape 906"/>
          <p:cNvSpPr/>
          <p:nvPr/>
        </p:nvSpPr>
        <p:spPr>
          <a:xfrm>
            <a:off x="9068255"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7" name="Shape 907"/>
          <p:cNvSpPr/>
          <p:nvPr/>
        </p:nvSpPr>
        <p:spPr>
          <a:xfrm>
            <a:off x="9578169"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8" name="Shape 908"/>
          <p:cNvSpPr/>
          <p:nvPr/>
        </p:nvSpPr>
        <p:spPr>
          <a:xfrm>
            <a:off x="10088084"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9" name="Shape 909"/>
          <p:cNvSpPr/>
          <p:nvPr/>
        </p:nvSpPr>
        <p:spPr>
          <a:xfrm>
            <a:off x="10597997"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cxnSp>
        <p:nvCxnSpPr>
          <p:cNvPr id="910" name="Shape 910"/>
          <p:cNvCxnSpPr/>
          <p:nvPr/>
        </p:nvCxnSpPr>
        <p:spPr>
          <a:xfrm>
            <a:off x="7352000"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1" name="Shape 911"/>
          <p:cNvCxnSpPr/>
          <p:nvPr/>
        </p:nvCxnSpPr>
        <p:spPr>
          <a:xfrm>
            <a:off x="7868672"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2" name="Shape 912"/>
          <p:cNvCxnSpPr/>
          <p:nvPr/>
        </p:nvCxnSpPr>
        <p:spPr>
          <a:xfrm>
            <a:off x="8385344"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3" name="Shape 913"/>
          <p:cNvCxnSpPr/>
          <p:nvPr/>
        </p:nvCxnSpPr>
        <p:spPr>
          <a:xfrm>
            <a:off x="8902016"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4" name="Shape 914"/>
          <p:cNvCxnSpPr/>
          <p:nvPr/>
        </p:nvCxnSpPr>
        <p:spPr>
          <a:xfrm>
            <a:off x="9418688"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5" name="Shape 915"/>
          <p:cNvCxnSpPr/>
          <p:nvPr/>
        </p:nvCxnSpPr>
        <p:spPr>
          <a:xfrm>
            <a:off x="9935361"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6" name="Shape 916"/>
          <p:cNvCxnSpPr/>
          <p:nvPr/>
        </p:nvCxnSpPr>
        <p:spPr>
          <a:xfrm>
            <a:off x="10452033" y="3189000"/>
            <a:ext cx="0" cy="683200"/>
          </a:xfrm>
          <a:prstGeom prst="straightConnector1">
            <a:avLst/>
          </a:prstGeom>
          <a:noFill/>
          <a:ln w="9525" cap="flat" cmpd="sng">
            <a:solidFill>
              <a:schemeClr val="dk2"/>
            </a:solidFill>
            <a:prstDash val="solid"/>
            <a:round/>
            <a:headEnd type="none" w="lg" len="lg"/>
            <a:tailEnd type="none" w="lg" len="lg"/>
          </a:ln>
        </p:spPr>
      </p:cxnSp>
      <p:sp>
        <p:nvSpPr>
          <p:cNvPr id="917" name="Shape 917"/>
          <p:cNvSpPr/>
          <p:nvPr/>
        </p:nvSpPr>
        <p:spPr>
          <a:xfrm>
            <a:off x="7028597"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18" name="Shape 918"/>
          <p:cNvSpPr/>
          <p:nvPr/>
        </p:nvSpPr>
        <p:spPr>
          <a:xfrm>
            <a:off x="7511950" y="3157300"/>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19" name="Shape 919"/>
          <p:cNvSpPr/>
          <p:nvPr/>
        </p:nvSpPr>
        <p:spPr>
          <a:xfrm>
            <a:off x="8048425"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1" name="Shape 921"/>
          <p:cNvSpPr/>
          <p:nvPr/>
        </p:nvSpPr>
        <p:spPr>
          <a:xfrm>
            <a:off x="9068255"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2" name="Shape 922"/>
          <p:cNvSpPr/>
          <p:nvPr/>
        </p:nvSpPr>
        <p:spPr>
          <a:xfrm>
            <a:off x="9578169"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3" name="Shape 923"/>
          <p:cNvSpPr/>
          <p:nvPr/>
        </p:nvSpPr>
        <p:spPr>
          <a:xfrm>
            <a:off x="10088084"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5" name="Shape 925"/>
          <p:cNvSpPr/>
          <p:nvPr/>
        </p:nvSpPr>
        <p:spPr>
          <a:xfrm>
            <a:off x="7028597"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7" name="Shape 927"/>
          <p:cNvSpPr/>
          <p:nvPr/>
        </p:nvSpPr>
        <p:spPr>
          <a:xfrm>
            <a:off x="8048425"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8" name="Shape 928"/>
          <p:cNvSpPr/>
          <p:nvPr/>
        </p:nvSpPr>
        <p:spPr>
          <a:xfrm>
            <a:off x="8558340"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9" name="Shape 929"/>
          <p:cNvSpPr/>
          <p:nvPr/>
        </p:nvSpPr>
        <p:spPr>
          <a:xfrm>
            <a:off x="9068255"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30" name="Shape 930"/>
          <p:cNvSpPr/>
          <p:nvPr/>
        </p:nvSpPr>
        <p:spPr>
          <a:xfrm>
            <a:off x="9578169"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31" name="Shape 931"/>
          <p:cNvSpPr/>
          <p:nvPr/>
        </p:nvSpPr>
        <p:spPr>
          <a:xfrm>
            <a:off x="10088084"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33" name="Shape 933"/>
          <p:cNvSpPr/>
          <p:nvPr/>
        </p:nvSpPr>
        <p:spPr>
          <a:xfrm>
            <a:off x="6790433" y="4639200"/>
            <a:ext cx="4223200" cy="9404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cxnSp>
        <p:nvCxnSpPr>
          <p:cNvPr id="934" name="Shape 934"/>
          <p:cNvCxnSpPr/>
          <p:nvPr/>
        </p:nvCxnSpPr>
        <p:spPr>
          <a:xfrm>
            <a:off x="7358233"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5" name="Shape 935"/>
          <p:cNvCxnSpPr/>
          <p:nvPr/>
        </p:nvCxnSpPr>
        <p:spPr>
          <a:xfrm>
            <a:off x="7874905"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6" name="Shape 936"/>
          <p:cNvCxnSpPr/>
          <p:nvPr/>
        </p:nvCxnSpPr>
        <p:spPr>
          <a:xfrm>
            <a:off x="8391577"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7" name="Shape 937"/>
          <p:cNvCxnSpPr/>
          <p:nvPr/>
        </p:nvCxnSpPr>
        <p:spPr>
          <a:xfrm>
            <a:off x="8908249"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8" name="Shape 938"/>
          <p:cNvCxnSpPr/>
          <p:nvPr/>
        </p:nvCxnSpPr>
        <p:spPr>
          <a:xfrm>
            <a:off x="9424921"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9" name="Shape 939"/>
          <p:cNvCxnSpPr/>
          <p:nvPr/>
        </p:nvCxnSpPr>
        <p:spPr>
          <a:xfrm>
            <a:off x="9941595"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40" name="Shape 940"/>
          <p:cNvCxnSpPr/>
          <p:nvPr/>
        </p:nvCxnSpPr>
        <p:spPr>
          <a:xfrm>
            <a:off x="10458267" y="4740733"/>
            <a:ext cx="0" cy="683200"/>
          </a:xfrm>
          <a:prstGeom prst="straightConnector1">
            <a:avLst/>
          </a:prstGeom>
          <a:noFill/>
          <a:ln w="9525" cap="flat" cmpd="sng">
            <a:solidFill>
              <a:schemeClr val="dk2"/>
            </a:solidFill>
            <a:prstDash val="solid"/>
            <a:round/>
            <a:headEnd type="none" w="lg" len="lg"/>
            <a:tailEnd type="none" w="lg" len="lg"/>
          </a:ln>
        </p:spPr>
      </p:cxnSp>
      <p:sp>
        <p:nvSpPr>
          <p:cNvPr id="941" name="Shape 941"/>
          <p:cNvSpPr/>
          <p:nvPr/>
        </p:nvSpPr>
        <p:spPr>
          <a:xfrm>
            <a:off x="7062200"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2" name="Shape 942"/>
          <p:cNvSpPr/>
          <p:nvPr/>
        </p:nvSpPr>
        <p:spPr>
          <a:xfrm>
            <a:off x="7572113"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3" name="Shape 943"/>
          <p:cNvSpPr/>
          <p:nvPr/>
        </p:nvSpPr>
        <p:spPr>
          <a:xfrm>
            <a:off x="8082028"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4" name="Shape 944"/>
          <p:cNvSpPr/>
          <p:nvPr/>
        </p:nvSpPr>
        <p:spPr>
          <a:xfrm>
            <a:off x="8591943"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5" name="Shape 945"/>
          <p:cNvSpPr/>
          <p:nvPr/>
        </p:nvSpPr>
        <p:spPr>
          <a:xfrm>
            <a:off x="9101856"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6" name="Shape 946"/>
          <p:cNvSpPr/>
          <p:nvPr/>
        </p:nvSpPr>
        <p:spPr>
          <a:xfrm>
            <a:off x="9611771"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7" name="Shape 947"/>
          <p:cNvSpPr/>
          <p:nvPr/>
        </p:nvSpPr>
        <p:spPr>
          <a:xfrm>
            <a:off x="10121685"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8" name="Shape 948"/>
          <p:cNvSpPr/>
          <p:nvPr/>
        </p:nvSpPr>
        <p:spPr>
          <a:xfrm>
            <a:off x="10631600"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9" name="Shape 949"/>
          <p:cNvSpPr/>
          <p:nvPr/>
        </p:nvSpPr>
        <p:spPr>
          <a:xfrm>
            <a:off x="7062200"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0" name="Shape 950"/>
          <p:cNvSpPr/>
          <p:nvPr/>
        </p:nvSpPr>
        <p:spPr>
          <a:xfrm>
            <a:off x="7572113"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1" name="Shape 951"/>
          <p:cNvSpPr/>
          <p:nvPr/>
        </p:nvSpPr>
        <p:spPr>
          <a:xfrm>
            <a:off x="8082028"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2" name="Shape 952"/>
          <p:cNvSpPr/>
          <p:nvPr/>
        </p:nvSpPr>
        <p:spPr>
          <a:xfrm>
            <a:off x="8591943"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3" name="Shape 953"/>
          <p:cNvSpPr/>
          <p:nvPr/>
        </p:nvSpPr>
        <p:spPr>
          <a:xfrm>
            <a:off x="9101856"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4" name="Shape 954"/>
          <p:cNvSpPr/>
          <p:nvPr/>
        </p:nvSpPr>
        <p:spPr>
          <a:xfrm>
            <a:off x="9611771"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5" name="Shape 955"/>
          <p:cNvSpPr/>
          <p:nvPr/>
        </p:nvSpPr>
        <p:spPr>
          <a:xfrm>
            <a:off x="10121685"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6" name="Shape 956"/>
          <p:cNvSpPr/>
          <p:nvPr/>
        </p:nvSpPr>
        <p:spPr>
          <a:xfrm>
            <a:off x="10631600"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7" name="Shape 957"/>
          <p:cNvSpPr/>
          <p:nvPr/>
        </p:nvSpPr>
        <p:spPr>
          <a:xfrm>
            <a:off x="7062200"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8" name="Shape 958"/>
          <p:cNvSpPr/>
          <p:nvPr/>
        </p:nvSpPr>
        <p:spPr>
          <a:xfrm>
            <a:off x="7572113"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9" name="Shape 959"/>
          <p:cNvSpPr/>
          <p:nvPr/>
        </p:nvSpPr>
        <p:spPr>
          <a:xfrm>
            <a:off x="8082028"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0" name="Shape 960"/>
          <p:cNvSpPr/>
          <p:nvPr/>
        </p:nvSpPr>
        <p:spPr>
          <a:xfrm>
            <a:off x="8591943"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1" name="Shape 961"/>
          <p:cNvSpPr/>
          <p:nvPr/>
        </p:nvSpPr>
        <p:spPr>
          <a:xfrm>
            <a:off x="9101856"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2" name="Shape 962"/>
          <p:cNvSpPr/>
          <p:nvPr/>
        </p:nvSpPr>
        <p:spPr>
          <a:xfrm>
            <a:off x="9611771"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3" name="Shape 963"/>
          <p:cNvSpPr/>
          <p:nvPr/>
        </p:nvSpPr>
        <p:spPr>
          <a:xfrm>
            <a:off x="10121685"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4" name="Shape 964"/>
          <p:cNvSpPr/>
          <p:nvPr/>
        </p:nvSpPr>
        <p:spPr>
          <a:xfrm>
            <a:off x="10631600"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5" name="Shape 965"/>
          <p:cNvSpPr/>
          <p:nvPr/>
        </p:nvSpPr>
        <p:spPr>
          <a:xfrm>
            <a:off x="7062200"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6" name="Shape 966"/>
          <p:cNvSpPr/>
          <p:nvPr/>
        </p:nvSpPr>
        <p:spPr>
          <a:xfrm>
            <a:off x="7572113"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7" name="Shape 967"/>
          <p:cNvSpPr/>
          <p:nvPr/>
        </p:nvSpPr>
        <p:spPr>
          <a:xfrm>
            <a:off x="8082028"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8" name="Shape 968"/>
          <p:cNvSpPr/>
          <p:nvPr/>
        </p:nvSpPr>
        <p:spPr>
          <a:xfrm>
            <a:off x="8591943"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9" name="Shape 969"/>
          <p:cNvSpPr/>
          <p:nvPr/>
        </p:nvSpPr>
        <p:spPr>
          <a:xfrm>
            <a:off x="9101856"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0" name="Shape 970"/>
          <p:cNvSpPr/>
          <p:nvPr/>
        </p:nvSpPr>
        <p:spPr>
          <a:xfrm>
            <a:off x="9611771"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1" name="Shape 971"/>
          <p:cNvSpPr/>
          <p:nvPr/>
        </p:nvSpPr>
        <p:spPr>
          <a:xfrm>
            <a:off x="10121685"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2" name="Shape 972"/>
          <p:cNvSpPr/>
          <p:nvPr/>
        </p:nvSpPr>
        <p:spPr>
          <a:xfrm>
            <a:off x="10631600"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3" name="Shape 973"/>
          <p:cNvSpPr/>
          <p:nvPr/>
        </p:nvSpPr>
        <p:spPr>
          <a:xfrm>
            <a:off x="7062200"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4" name="Shape 974"/>
          <p:cNvSpPr/>
          <p:nvPr/>
        </p:nvSpPr>
        <p:spPr>
          <a:xfrm>
            <a:off x="7572113"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5" name="Shape 975"/>
          <p:cNvSpPr/>
          <p:nvPr/>
        </p:nvSpPr>
        <p:spPr>
          <a:xfrm>
            <a:off x="8082028"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6" name="Shape 976"/>
          <p:cNvSpPr/>
          <p:nvPr/>
        </p:nvSpPr>
        <p:spPr>
          <a:xfrm>
            <a:off x="8591943"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7" name="Shape 977"/>
          <p:cNvSpPr/>
          <p:nvPr/>
        </p:nvSpPr>
        <p:spPr>
          <a:xfrm>
            <a:off x="9101856"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8" name="Shape 978"/>
          <p:cNvSpPr/>
          <p:nvPr/>
        </p:nvSpPr>
        <p:spPr>
          <a:xfrm>
            <a:off x="9611771"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9" name="Shape 979"/>
          <p:cNvSpPr/>
          <p:nvPr/>
        </p:nvSpPr>
        <p:spPr>
          <a:xfrm>
            <a:off x="10121685"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80" name="Shape 980"/>
          <p:cNvSpPr/>
          <p:nvPr/>
        </p:nvSpPr>
        <p:spPr>
          <a:xfrm>
            <a:off x="10631600"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pic>
        <p:nvPicPr>
          <p:cNvPr id="981" name="Shape 981"/>
          <p:cNvPicPr preferRelativeResize="0"/>
          <p:nvPr/>
        </p:nvPicPr>
        <p:blipFill>
          <a:blip r:embed="rId3">
            <a:alphaModFix/>
          </a:blip>
          <a:stretch>
            <a:fillRect/>
          </a:stretch>
        </p:blipFill>
        <p:spPr>
          <a:xfrm>
            <a:off x="484067" y="1797467"/>
            <a:ext cx="406400" cy="520700"/>
          </a:xfrm>
          <a:prstGeom prst="rect">
            <a:avLst/>
          </a:prstGeom>
          <a:noFill/>
          <a:ln>
            <a:noFill/>
          </a:ln>
        </p:spPr>
      </p:pic>
      <p:cxnSp>
        <p:nvCxnSpPr>
          <p:cNvPr id="982" name="Shape 982"/>
          <p:cNvCxnSpPr/>
          <p:nvPr/>
        </p:nvCxnSpPr>
        <p:spPr>
          <a:xfrm>
            <a:off x="1021133" y="2031667"/>
            <a:ext cx="1925200" cy="0"/>
          </a:xfrm>
          <a:prstGeom prst="straightConnector1">
            <a:avLst/>
          </a:prstGeom>
          <a:noFill/>
          <a:ln w="9525" cap="flat" cmpd="sng">
            <a:solidFill>
              <a:srgbClr val="999999"/>
            </a:solidFill>
            <a:prstDash val="solid"/>
            <a:round/>
            <a:headEnd type="none" w="lg" len="lg"/>
            <a:tailEnd type="none" w="lg" len="lg"/>
          </a:ln>
        </p:spPr>
      </p:cxnSp>
      <p:sp>
        <p:nvSpPr>
          <p:cNvPr id="983" name="Shape 983"/>
          <p:cNvSpPr txBox="1"/>
          <p:nvPr/>
        </p:nvSpPr>
        <p:spPr>
          <a:xfrm>
            <a:off x="1313900" y="1659900"/>
            <a:ext cx="15980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Simple Query</a:t>
            </a:r>
          </a:p>
        </p:txBody>
      </p:sp>
      <p:sp>
        <p:nvSpPr>
          <p:cNvPr id="984" name="Shape 984"/>
          <p:cNvSpPr/>
          <p:nvPr/>
        </p:nvSpPr>
        <p:spPr>
          <a:xfrm>
            <a:off x="3043067" y="1588067"/>
            <a:ext cx="1070800" cy="9672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000" b="1" dirty="0">
                <a:solidFill>
                  <a:srgbClr val="434343"/>
                </a:solidFill>
                <a:latin typeface="Calibri"/>
                <a:ea typeface="Calibri"/>
                <a:cs typeface="Calibri"/>
                <a:sym typeface="Calibri"/>
              </a:rPr>
              <a:t>HAWQ Master</a:t>
            </a:r>
          </a:p>
        </p:txBody>
      </p:sp>
      <p:cxnSp>
        <p:nvCxnSpPr>
          <p:cNvPr id="985" name="Shape 985"/>
          <p:cNvCxnSpPr/>
          <p:nvPr/>
        </p:nvCxnSpPr>
        <p:spPr>
          <a:xfrm>
            <a:off x="4196316" y="2014349"/>
            <a:ext cx="2384000" cy="0"/>
          </a:xfrm>
          <a:prstGeom prst="straightConnector1">
            <a:avLst/>
          </a:prstGeom>
          <a:noFill/>
          <a:ln w="9525" cap="flat" cmpd="sng">
            <a:solidFill>
              <a:srgbClr val="999999"/>
            </a:solidFill>
            <a:prstDash val="solid"/>
            <a:round/>
            <a:headEnd type="none" w="lg" len="lg"/>
            <a:tailEnd type="none" w="lg" len="lg"/>
          </a:ln>
        </p:spPr>
      </p:cxnSp>
      <p:sp>
        <p:nvSpPr>
          <p:cNvPr id="986" name="Shape 986"/>
          <p:cNvSpPr txBox="1"/>
          <p:nvPr/>
        </p:nvSpPr>
        <p:spPr>
          <a:xfrm>
            <a:off x="4387504" y="1642600"/>
            <a:ext cx="20588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Low # of v-segs</a:t>
            </a:r>
          </a:p>
        </p:txBody>
      </p:sp>
      <p:pic>
        <p:nvPicPr>
          <p:cNvPr id="987" name="Shape 987"/>
          <p:cNvPicPr preferRelativeResize="0"/>
          <p:nvPr/>
        </p:nvPicPr>
        <p:blipFill>
          <a:blip r:embed="rId3">
            <a:alphaModFix/>
          </a:blip>
          <a:stretch>
            <a:fillRect/>
          </a:stretch>
        </p:blipFill>
        <p:spPr>
          <a:xfrm>
            <a:off x="484067" y="3321467"/>
            <a:ext cx="406400" cy="520700"/>
          </a:xfrm>
          <a:prstGeom prst="rect">
            <a:avLst/>
          </a:prstGeom>
          <a:noFill/>
          <a:ln>
            <a:noFill/>
          </a:ln>
        </p:spPr>
      </p:pic>
      <p:cxnSp>
        <p:nvCxnSpPr>
          <p:cNvPr id="988" name="Shape 988"/>
          <p:cNvCxnSpPr/>
          <p:nvPr/>
        </p:nvCxnSpPr>
        <p:spPr>
          <a:xfrm>
            <a:off x="1021133" y="3555667"/>
            <a:ext cx="1925200" cy="0"/>
          </a:xfrm>
          <a:prstGeom prst="straightConnector1">
            <a:avLst/>
          </a:prstGeom>
          <a:noFill/>
          <a:ln w="9525" cap="flat" cmpd="sng">
            <a:solidFill>
              <a:srgbClr val="999999"/>
            </a:solidFill>
            <a:prstDash val="solid"/>
            <a:round/>
            <a:headEnd type="none" w="lg" len="lg"/>
            <a:tailEnd type="none" w="lg" len="lg"/>
          </a:ln>
        </p:spPr>
      </p:cxnSp>
      <p:sp>
        <p:nvSpPr>
          <p:cNvPr id="989" name="Shape 989"/>
          <p:cNvSpPr txBox="1"/>
          <p:nvPr/>
        </p:nvSpPr>
        <p:spPr>
          <a:xfrm>
            <a:off x="1206567" y="3183900"/>
            <a:ext cx="18068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Complex Query</a:t>
            </a:r>
          </a:p>
        </p:txBody>
      </p:sp>
      <p:sp>
        <p:nvSpPr>
          <p:cNvPr id="990" name="Shape 990"/>
          <p:cNvSpPr/>
          <p:nvPr/>
        </p:nvSpPr>
        <p:spPr>
          <a:xfrm>
            <a:off x="3043067" y="3112067"/>
            <a:ext cx="1070800" cy="9672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000" b="1" dirty="0">
                <a:solidFill>
                  <a:srgbClr val="434343"/>
                </a:solidFill>
                <a:latin typeface="Calibri"/>
                <a:ea typeface="Calibri"/>
                <a:cs typeface="Calibri"/>
                <a:sym typeface="Calibri"/>
              </a:rPr>
              <a:t>HAWQ Master</a:t>
            </a:r>
          </a:p>
        </p:txBody>
      </p:sp>
      <p:cxnSp>
        <p:nvCxnSpPr>
          <p:cNvPr id="991" name="Shape 991"/>
          <p:cNvCxnSpPr/>
          <p:nvPr/>
        </p:nvCxnSpPr>
        <p:spPr>
          <a:xfrm>
            <a:off x="4196316" y="3538349"/>
            <a:ext cx="2384000" cy="0"/>
          </a:xfrm>
          <a:prstGeom prst="straightConnector1">
            <a:avLst/>
          </a:prstGeom>
          <a:noFill/>
          <a:ln w="9525" cap="flat" cmpd="sng">
            <a:solidFill>
              <a:srgbClr val="999999"/>
            </a:solidFill>
            <a:prstDash val="solid"/>
            <a:round/>
            <a:headEnd type="none" w="lg" len="lg"/>
            <a:tailEnd type="none" w="lg" len="lg"/>
          </a:ln>
        </p:spPr>
      </p:cxnSp>
      <p:sp>
        <p:nvSpPr>
          <p:cNvPr id="992" name="Shape 992"/>
          <p:cNvSpPr txBox="1"/>
          <p:nvPr/>
        </p:nvSpPr>
        <p:spPr>
          <a:xfrm>
            <a:off x="4387504" y="3166600"/>
            <a:ext cx="20588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High # of v-segs</a:t>
            </a:r>
          </a:p>
        </p:txBody>
      </p:sp>
      <p:pic>
        <p:nvPicPr>
          <p:cNvPr id="993" name="Shape 993"/>
          <p:cNvPicPr preferRelativeResize="0"/>
          <p:nvPr/>
        </p:nvPicPr>
        <p:blipFill>
          <a:blip r:embed="rId3">
            <a:alphaModFix/>
          </a:blip>
          <a:stretch>
            <a:fillRect/>
          </a:stretch>
        </p:blipFill>
        <p:spPr>
          <a:xfrm>
            <a:off x="484067" y="4845467"/>
            <a:ext cx="406400" cy="520700"/>
          </a:xfrm>
          <a:prstGeom prst="rect">
            <a:avLst/>
          </a:prstGeom>
          <a:noFill/>
          <a:ln>
            <a:noFill/>
          </a:ln>
        </p:spPr>
      </p:pic>
      <p:cxnSp>
        <p:nvCxnSpPr>
          <p:cNvPr id="994" name="Shape 994"/>
          <p:cNvCxnSpPr/>
          <p:nvPr/>
        </p:nvCxnSpPr>
        <p:spPr>
          <a:xfrm>
            <a:off x="1021133" y="5079667"/>
            <a:ext cx="1925200" cy="0"/>
          </a:xfrm>
          <a:prstGeom prst="straightConnector1">
            <a:avLst/>
          </a:prstGeom>
          <a:noFill/>
          <a:ln w="9525" cap="flat" cmpd="sng">
            <a:solidFill>
              <a:srgbClr val="999999"/>
            </a:solidFill>
            <a:prstDash val="solid"/>
            <a:round/>
            <a:headEnd type="none" w="lg" len="lg"/>
            <a:tailEnd type="none" w="lg" len="lg"/>
          </a:ln>
        </p:spPr>
      </p:cxnSp>
      <p:sp>
        <p:nvSpPr>
          <p:cNvPr id="995" name="Shape 995"/>
          <p:cNvSpPr txBox="1"/>
          <p:nvPr/>
        </p:nvSpPr>
        <p:spPr>
          <a:xfrm>
            <a:off x="1250933" y="4707900"/>
            <a:ext cx="1762400" cy="354800"/>
          </a:xfrm>
          <a:prstGeom prst="rect">
            <a:avLst/>
          </a:prstGeom>
          <a:noFill/>
          <a:ln>
            <a:noFill/>
          </a:ln>
        </p:spPr>
        <p:txBody>
          <a:bodyPr lIns="121900" tIns="121900" rIns="121900" bIns="121900" anchor="t" anchorCtr="0">
            <a:noAutofit/>
          </a:bodyPr>
          <a:lstStyle/>
          <a:p>
            <a:r>
              <a:rPr lang="en" sz="1733" dirty="0">
                <a:solidFill>
                  <a:srgbClr val="434343"/>
                </a:solidFill>
                <a:latin typeface="Calibri"/>
                <a:ea typeface="Calibri"/>
                <a:cs typeface="Calibri"/>
                <a:sym typeface="Calibri"/>
              </a:rPr>
              <a:t>Query on HASH-dist Table or RQ enforced</a:t>
            </a:r>
          </a:p>
        </p:txBody>
      </p:sp>
      <p:sp>
        <p:nvSpPr>
          <p:cNvPr id="996" name="Shape 996"/>
          <p:cNvSpPr/>
          <p:nvPr/>
        </p:nvSpPr>
        <p:spPr>
          <a:xfrm>
            <a:off x="3043067" y="4636067"/>
            <a:ext cx="1070800" cy="9672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000" b="1" dirty="0">
                <a:solidFill>
                  <a:srgbClr val="434343"/>
                </a:solidFill>
                <a:latin typeface="Calibri"/>
                <a:ea typeface="Calibri"/>
                <a:cs typeface="Calibri"/>
                <a:sym typeface="Calibri"/>
              </a:rPr>
              <a:t>HAWQ Master</a:t>
            </a:r>
          </a:p>
        </p:txBody>
      </p:sp>
      <p:cxnSp>
        <p:nvCxnSpPr>
          <p:cNvPr id="997" name="Shape 997"/>
          <p:cNvCxnSpPr/>
          <p:nvPr/>
        </p:nvCxnSpPr>
        <p:spPr>
          <a:xfrm>
            <a:off x="4196316" y="5062349"/>
            <a:ext cx="2442000" cy="0"/>
          </a:xfrm>
          <a:prstGeom prst="straightConnector1">
            <a:avLst/>
          </a:prstGeom>
          <a:noFill/>
          <a:ln w="9525" cap="flat" cmpd="sng">
            <a:solidFill>
              <a:srgbClr val="999999"/>
            </a:solidFill>
            <a:prstDash val="solid"/>
            <a:round/>
            <a:headEnd type="none" w="lg" len="lg"/>
            <a:tailEnd type="none" w="lg" len="lg"/>
          </a:ln>
        </p:spPr>
      </p:cxnSp>
      <p:sp>
        <p:nvSpPr>
          <p:cNvPr id="998" name="Shape 998"/>
          <p:cNvSpPr txBox="1"/>
          <p:nvPr/>
        </p:nvSpPr>
        <p:spPr>
          <a:xfrm>
            <a:off x="4387504" y="4690600"/>
            <a:ext cx="20588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Pre-defined # of </a:t>
            </a:r>
            <a:br>
              <a:rPr lang="en" sz="1733">
                <a:solidFill>
                  <a:srgbClr val="434343"/>
                </a:solidFill>
                <a:latin typeface="Calibri"/>
                <a:ea typeface="Calibri"/>
                <a:cs typeface="Calibri"/>
                <a:sym typeface="Calibri"/>
              </a:rPr>
            </a:br>
            <a:r>
              <a:rPr lang="en" sz="1733">
                <a:solidFill>
                  <a:srgbClr val="434343"/>
                </a:solidFill>
                <a:latin typeface="Calibri"/>
                <a:ea typeface="Calibri"/>
                <a:cs typeface="Calibri"/>
                <a:sym typeface="Calibri"/>
              </a:rPr>
              <a:t>v-segs / buckets</a:t>
            </a:r>
          </a:p>
        </p:txBody>
      </p:sp>
      <p:sp>
        <p:nvSpPr>
          <p:cNvPr id="999" name="Shape 999"/>
          <p:cNvSpPr/>
          <p:nvPr/>
        </p:nvSpPr>
        <p:spPr>
          <a:xfrm rot="5400000">
            <a:off x="10086267" y="2418267"/>
            <a:ext cx="248800" cy="520800"/>
          </a:xfrm>
          <a:prstGeom prst="rightBrace">
            <a:avLst>
              <a:gd name="adj1" fmla="val 8333"/>
              <a:gd name="adj2" fmla="val 45762"/>
            </a:avLst>
          </a:prstGeom>
          <a:noFill/>
          <a:ln w="9525" cap="flat" cmpd="sng">
            <a:solidFill>
              <a:srgbClr val="D3540D"/>
            </a:solidFill>
            <a:prstDash val="solid"/>
            <a:round/>
            <a:headEnd type="none" w="med" len="med"/>
            <a:tailEnd type="none" w="med" len="med"/>
          </a:ln>
        </p:spPr>
        <p:txBody>
          <a:bodyPr lIns="121900" tIns="121900" rIns="121900" bIns="121900" anchor="ctr" anchorCtr="0">
            <a:noAutofit/>
          </a:bodyPr>
          <a:lstStyle/>
          <a:p>
            <a:endParaRPr sz="2400"/>
          </a:p>
        </p:txBody>
      </p:sp>
      <p:sp>
        <p:nvSpPr>
          <p:cNvPr id="1000" name="Shape 1000"/>
          <p:cNvSpPr txBox="1"/>
          <p:nvPr/>
        </p:nvSpPr>
        <p:spPr>
          <a:xfrm>
            <a:off x="9675807" y="2655344"/>
            <a:ext cx="1070800" cy="354800"/>
          </a:xfrm>
          <a:prstGeom prst="rect">
            <a:avLst/>
          </a:prstGeom>
          <a:noFill/>
          <a:ln>
            <a:noFill/>
          </a:ln>
        </p:spPr>
        <p:txBody>
          <a:bodyPr lIns="121900" tIns="121900" rIns="121900" bIns="121900" anchor="t" anchorCtr="0">
            <a:noAutofit/>
          </a:bodyPr>
          <a:lstStyle/>
          <a:p>
            <a:r>
              <a:rPr lang="en" sz="1067" b="1">
                <a:solidFill>
                  <a:srgbClr val="D3540D"/>
                </a:solidFill>
              </a:rPr>
              <a:t>HAWQ Node</a:t>
            </a:r>
          </a:p>
        </p:txBody>
      </p:sp>
      <p:sp>
        <p:nvSpPr>
          <p:cNvPr id="1001" name="Shape 1001"/>
          <p:cNvSpPr/>
          <p:nvPr/>
        </p:nvSpPr>
        <p:spPr>
          <a:xfrm>
            <a:off x="11024667" y="1438563"/>
            <a:ext cx="406400" cy="1272399"/>
          </a:xfrm>
          <a:prstGeom prst="rightBrace">
            <a:avLst>
              <a:gd name="adj1" fmla="val 8333"/>
              <a:gd name="adj2" fmla="val 50000"/>
            </a:avLst>
          </a:prstGeom>
          <a:noFill/>
          <a:ln w="9525" cap="flat" cmpd="sng">
            <a:solidFill>
              <a:srgbClr val="D3540D"/>
            </a:solidFill>
            <a:prstDash val="solid"/>
            <a:round/>
            <a:headEnd type="none" w="med" len="med"/>
            <a:tailEnd type="none" w="med" len="med"/>
          </a:ln>
        </p:spPr>
        <p:txBody>
          <a:bodyPr lIns="121900" tIns="121900" rIns="121900" bIns="121900" anchor="ctr" anchorCtr="0">
            <a:noAutofit/>
          </a:bodyPr>
          <a:lstStyle/>
          <a:p>
            <a:endParaRPr sz="2400"/>
          </a:p>
        </p:txBody>
      </p:sp>
      <p:sp>
        <p:nvSpPr>
          <p:cNvPr id="1002" name="Shape 1002"/>
          <p:cNvSpPr txBox="1"/>
          <p:nvPr/>
        </p:nvSpPr>
        <p:spPr>
          <a:xfrm>
            <a:off x="11273844" y="1789340"/>
            <a:ext cx="742000" cy="703600"/>
          </a:xfrm>
          <a:prstGeom prst="rect">
            <a:avLst/>
          </a:prstGeom>
          <a:noFill/>
          <a:ln>
            <a:noFill/>
          </a:ln>
        </p:spPr>
        <p:txBody>
          <a:bodyPr lIns="121900" tIns="121900" rIns="121900" bIns="121900" anchor="t" anchorCtr="0">
            <a:noAutofit/>
          </a:bodyPr>
          <a:lstStyle/>
          <a:p>
            <a:r>
              <a:rPr lang="en" sz="1067" b="1">
                <a:solidFill>
                  <a:srgbClr val="D3540D"/>
                </a:solidFill>
              </a:rPr>
              <a:t>HAWQ Cluster</a:t>
            </a:r>
          </a:p>
        </p:txBody>
      </p:sp>
      <p:cxnSp>
        <p:nvCxnSpPr>
          <p:cNvPr id="1003" name="Shape 1003"/>
          <p:cNvCxnSpPr>
            <a:stCxn id="892" idx="0"/>
            <a:endCxn id="1004" idx="2"/>
          </p:cNvCxnSpPr>
          <p:nvPr/>
        </p:nvCxnSpPr>
        <p:spPr>
          <a:xfrm rot="10800000" flipH="1">
            <a:off x="10190084" y="1511847"/>
            <a:ext cx="154000" cy="444000"/>
          </a:xfrm>
          <a:prstGeom prst="straightConnector1">
            <a:avLst/>
          </a:prstGeom>
          <a:noFill/>
          <a:ln w="9525" cap="flat" cmpd="sng">
            <a:solidFill>
              <a:srgbClr val="D3540D"/>
            </a:solidFill>
            <a:prstDash val="solid"/>
            <a:round/>
            <a:headEnd type="none" w="lg" len="lg"/>
            <a:tailEnd type="triangle" w="lg" len="lg"/>
          </a:ln>
        </p:spPr>
      </p:cxnSp>
      <p:sp>
        <p:nvSpPr>
          <p:cNvPr id="1004" name="Shape 1004"/>
          <p:cNvSpPr txBox="1"/>
          <p:nvPr/>
        </p:nvSpPr>
        <p:spPr>
          <a:xfrm>
            <a:off x="9663567" y="1244567"/>
            <a:ext cx="1361200" cy="267200"/>
          </a:xfrm>
          <a:prstGeom prst="rect">
            <a:avLst/>
          </a:prstGeom>
          <a:noFill/>
          <a:ln>
            <a:noFill/>
          </a:ln>
        </p:spPr>
        <p:txBody>
          <a:bodyPr lIns="121900" tIns="121900" rIns="121900" bIns="121900" anchor="t" anchorCtr="0">
            <a:noAutofit/>
          </a:bodyPr>
          <a:lstStyle/>
          <a:p>
            <a:r>
              <a:rPr lang="en" sz="1067" b="1">
                <a:solidFill>
                  <a:srgbClr val="D3540D"/>
                </a:solidFill>
              </a:rPr>
              <a:t>Virtual Segment</a:t>
            </a:r>
          </a:p>
        </p:txBody>
      </p:sp>
      <p:sp>
        <p:nvSpPr>
          <p:cNvPr id="1005" name="Shape 1005"/>
          <p:cNvSpPr txBox="1">
            <a:spLocks noGrp="1"/>
          </p:cNvSpPr>
          <p:nvPr>
            <p:ph type="title"/>
          </p:nvPr>
        </p:nvSpPr>
        <p:spPr>
          <a:xfrm>
            <a:off x="406400" y="71437"/>
            <a:ext cx="10972800" cy="1143200"/>
          </a:xfrm>
          <a:prstGeom prst="rect">
            <a:avLst/>
          </a:prstGeom>
        </p:spPr>
        <p:txBody>
          <a:bodyPr vert="horz" lIns="121900" tIns="121900" rIns="121900" bIns="121900" rtlCol="0" anchor="t" anchorCtr="0">
            <a:noAutofit/>
          </a:bodyPr>
          <a:lstStyle/>
          <a:p>
            <a:pPr>
              <a:lnSpc>
                <a:spcPct val="100000"/>
              </a:lnSpc>
              <a:buClr>
                <a:srgbClr val="00685D"/>
              </a:buClr>
              <a:buSzPct val="25000"/>
              <a:buNone/>
            </a:pPr>
            <a:r>
              <a:rPr lang="en" sz="4000" dirty="0">
                <a:solidFill>
                  <a:srgbClr val="468980"/>
                </a:solidFill>
              </a:rPr>
              <a:t>虚拟Segment</a:t>
            </a:r>
          </a:p>
        </p:txBody>
      </p:sp>
    </p:spTree>
    <p:extLst>
      <p:ext uri="{BB962C8B-B14F-4D97-AF65-F5344CB8AC3E}">
        <p14:creationId xmlns:p14="http://schemas.microsoft.com/office/powerpoint/2010/main" val="3779272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Shape 1010"/>
          <p:cNvSpPr txBox="1">
            <a:spLocks noGrp="1"/>
          </p:cNvSpPr>
          <p:nvPr>
            <p:ph type="title"/>
          </p:nvPr>
        </p:nvSpPr>
        <p:spPr>
          <a:xfrm>
            <a:off x="488949" y="433916"/>
            <a:ext cx="11214000" cy="614000"/>
          </a:xfrm>
          <a:prstGeom prst="rect">
            <a:avLst/>
          </a:prstGeom>
          <a:noFill/>
          <a:ln>
            <a:noFill/>
          </a:ln>
        </p:spPr>
        <p:txBody>
          <a:bodyPr vert="horz" lIns="121900" tIns="60933" rIns="121900" bIns="60933" rtlCol="0" anchor="ctr" anchorCtr="0">
            <a:noAutofit/>
          </a:bodyPr>
          <a:lstStyle/>
          <a:p>
            <a:pPr indent="-93131">
              <a:lnSpc>
                <a:spcPct val="100000"/>
              </a:lnSpc>
              <a:buClr>
                <a:srgbClr val="000000"/>
              </a:buClr>
              <a:buSzPct val="36666"/>
              <a:buNone/>
            </a:pPr>
            <a:r>
              <a:rPr lang="en" sz="4000" dirty="0">
                <a:solidFill>
                  <a:srgbClr val="468980"/>
                </a:solidFill>
              </a:rPr>
              <a:t>查询执行流程图</a:t>
            </a:r>
          </a:p>
        </p:txBody>
      </p:sp>
      <p:sp>
        <p:nvSpPr>
          <p:cNvPr id="1011" name="Shape 1011"/>
          <p:cNvSpPr/>
          <p:nvPr/>
        </p:nvSpPr>
        <p:spPr>
          <a:xfrm>
            <a:off x="5518052" y="2752724"/>
            <a:ext cx="1466400" cy="770000"/>
          </a:xfrm>
          <a:prstGeom prst="rect">
            <a:avLst/>
          </a:prstGeom>
          <a:noFill/>
          <a:ln w="28575" cap="flat" cmpd="sng">
            <a:solidFill>
              <a:srgbClr val="0000FF"/>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1012" name="Shape 1012"/>
          <p:cNvSpPr txBox="1"/>
          <p:nvPr/>
        </p:nvSpPr>
        <p:spPr>
          <a:xfrm>
            <a:off x="5548292" y="2808283"/>
            <a:ext cx="1391200" cy="646000"/>
          </a:xfrm>
          <a:prstGeom prst="rect">
            <a:avLst/>
          </a:prstGeom>
          <a:noFill/>
          <a:ln>
            <a:noFill/>
          </a:ln>
        </p:spPr>
        <p:txBody>
          <a:bodyPr lIns="121900" tIns="60933" rIns="121900" bIns="60933" anchor="t" anchorCtr="0">
            <a:noAutofit/>
          </a:bodyPr>
          <a:lstStyle/>
          <a:p>
            <a:r>
              <a:rPr lang="en" sz="2000" dirty="0">
                <a:solidFill>
                  <a:schemeClr val="dk1"/>
                </a:solidFill>
                <a:latin typeface="Times New Roman"/>
                <a:ea typeface="Times New Roman"/>
                <a:cs typeface="Times New Roman"/>
                <a:sym typeface="Times New Roman"/>
              </a:rPr>
              <a:t>Resource</a:t>
            </a:r>
          </a:p>
          <a:p>
            <a:r>
              <a:rPr lang="en" sz="2000" dirty="0">
                <a:solidFill>
                  <a:schemeClr val="dk1"/>
                </a:solidFill>
                <a:latin typeface="Times New Roman"/>
                <a:ea typeface="Times New Roman"/>
                <a:cs typeface="Times New Roman"/>
                <a:sym typeface="Times New Roman"/>
              </a:rPr>
              <a:t>Manager</a:t>
            </a:r>
          </a:p>
        </p:txBody>
      </p:sp>
      <p:pic>
        <p:nvPicPr>
          <p:cNvPr id="1013" name="Shape 1013" descr="query-exec.png"/>
          <p:cNvPicPr preferRelativeResize="0"/>
          <p:nvPr/>
        </p:nvPicPr>
        <p:blipFill>
          <a:blip r:embed="rId3">
            <a:alphaModFix/>
          </a:blip>
          <a:stretch>
            <a:fillRect/>
          </a:stretch>
        </p:blipFill>
        <p:spPr>
          <a:xfrm>
            <a:off x="711200" y="4011513"/>
            <a:ext cx="9144000" cy="2035375"/>
          </a:xfrm>
          <a:prstGeom prst="rect">
            <a:avLst/>
          </a:prstGeom>
          <a:noFill/>
          <a:ln>
            <a:noFill/>
          </a:ln>
        </p:spPr>
      </p:pic>
      <p:cxnSp>
        <p:nvCxnSpPr>
          <p:cNvPr id="1014" name="Shape 1014"/>
          <p:cNvCxnSpPr>
            <a:endCxn id="1011" idx="2"/>
          </p:cNvCxnSpPr>
          <p:nvPr/>
        </p:nvCxnSpPr>
        <p:spPr>
          <a:xfrm rot="10800000">
            <a:off x="6251252" y="3522724"/>
            <a:ext cx="0" cy="895600"/>
          </a:xfrm>
          <a:prstGeom prst="straightConnector1">
            <a:avLst/>
          </a:prstGeom>
          <a:noFill/>
          <a:ln w="25400" cap="flat" cmpd="sng">
            <a:solidFill>
              <a:schemeClr val="accent1"/>
            </a:solidFill>
            <a:prstDash val="solid"/>
            <a:round/>
            <a:headEnd type="none" w="med" len="med"/>
            <a:tailEnd type="stealth" w="lg" len="lg"/>
          </a:ln>
        </p:spPr>
      </p:cxnSp>
      <p:sp>
        <p:nvSpPr>
          <p:cNvPr id="1015" name="Shape 1015"/>
          <p:cNvSpPr/>
          <p:nvPr/>
        </p:nvSpPr>
        <p:spPr>
          <a:xfrm>
            <a:off x="5016525" y="1261840"/>
            <a:ext cx="2586400" cy="1224800"/>
          </a:xfrm>
          <a:prstGeom prst="rect">
            <a:avLst/>
          </a:prstGeom>
          <a:solidFill>
            <a:srgbClr val="FFFFFF"/>
          </a:solidFill>
          <a:ln w="25400" cap="flat" cmpd="sng">
            <a:solidFill>
              <a:srgbClr val="A5A5A5"/>
            </a:solidFill>
            <a:prstDash val="dash"/>
            <a:round/>
            <a:headEnd type="none" w="med" len="med"/>
            <a:tailEnd type="none" w="med" len="med"/>
          </a:ln>
        </p:spPr>
        <p:txBody>
          <a:bodyPr lIns="121900" tIns="60933" rIns="121900" bIns="60933" anchor="ctr" anchorCtr="0">
            <a:noAutofit/>
          </a:bodyPr>
          <a:lstStyle/>
          <a:p>
            <a:pPr algn="ctr">
              <a:buClr>
                <a:srgbClr val="000000"/>
              </a:buClr>
            </a:pPr>
            <a:endParaRPr sz="1867">
              <a:solidFill>
                <a:srgbClr val="000000"/>
              </a:solidFill>
              <a:latin typeface="Arial"/>
              <a:ea typeface="Arial"/>
              <a:cs typeface="Arial"/>
              <a:sym typeface="Arial"/>
            </a:endParaRPr>
          </a:p>
        </p:txBody>
      </p:sp>
      <p:sp>
        <p:nvSpPr>
          <p:cNvPr id="1016" name="Shape 1016"/>
          <p:cNvSpPr/>
          <p:nvPr/>
        </p:nvSpPr>
        <p:spPr>
          <a:xfrm>
            <a:off x="5404252" y="1465971"/>
            <a:ext cx="1693200" cy="6464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YARN</a:t>
            </a:r>
          </a:p>
        </p:txBody>
      </p:sp>
      <p:cxnSp>
        <p:nvCxnSpPr>
          <p:cNvPr id="1017" name="Shape 1017"/>
          <p:cNvCxnSpPr>
            <a:stCxn id="1016" idx="2"/>
          </p:cNvCxnSpPr>
          <p:nvPr/>
        </p:nvCxnSpPr>
        <p:spPr>
          <a:xfrm>
            <a:off x="6250852" y="2112371"/>
            <a:ext cx="0" cy="583199"/>
          </a:xfrm>
          <a:prstGeom prst="straightConnector1">
            <a:avLst/>
          </a:prstGeom>
          <a:noFill/>
          <a:ln w="9525" cap="flat" cmpd="sng">
            <a:solidFill>
              <a:srgbClr val="F79646"/>
            </a:solidFill>
            <a:prstDash val="solid"/>
            <a:round/>
            <a:headEnd type="stealth" w="lg" len="lg"/>
            <a:tailEnd type="stealth" w="lg" len="lg"/>
          </a:ln>
        </p:spPr>
      </p:cxnSp>
      <p:sp>
        <p:nvSpPr>
          <p:cNvPr id="1018" name="Shape 1018"/>
          <p:cNvSpPr txBox="1"/>
          <p:nvPr/>
        </p:nvSpPr>
        <p:spPr>
          <a:xfrm>
            <a:off x="6252227" y="2072277"/>
            <a:ext cx="1549600" cy="667600"/>
          </a:xfrm>
          <a:prstGeom prst="rect">
            <a:avLst/>
          </a:prstGeom>
          <a:noFill/>
          <a:ln>
            <a:noFill/>
          </a:ln>
        </p:spPr>
        <p:txBody>
          <a:bodyPr lIns="121900" tIns="60933" rIns="121900" bIns="60933" anchor="t" anchorCtr="0">
            <a:noAutofit/>
          </a:bodyPr>
          <a:lstStyle/>
          <a:p>
            <a:pPr>
              <a:buClr>
                <a:srgbClr val="000000"/>
              </a:buClr>
              <a:buSzPct val="25000"/>
            </a:pPr>
            <a:r>
              <a:rPr lang="en" sz="1867">
                <a:solidFill>
                  <a:srgbClr val="000000"/>
                </a:solidFill>
                <a:latin typeface="Arial"/>
                <a:ea typeface="Arial"/>
                <a:cs typeface="Arial"/>
                <a:sym typeface="Arial"/>
              </a:rPr>
              <a:t>containers</a:t>
            </a:r>
          </a:p>
        </p:txBody>
      </p:sp>
      <p:sp>
        <p:nvSpPr>
          <p:cNvPr id="1019" name="Shape 1019"/>
          <p:cNvSpPr txBox="1"/>
          <p:nvPr/>
        </p:nvSpPr>
        <p:spPr>
          <a:xfrm>
            <a:off x="4865325" y="931384"/>
            <a:ext cx="3532800" cy="307600"/>
          </a:xfrm>
          <a:prstGeom prst="rect">
            <a:avLst/>
          </a:prstGeom>
          <a:noFill/>
          <a:ln>
            <a:noFill/>
          </a:ln>
        </p:spPr>
        <p:txBody>
          <a:bodyPr lIns="121900" tIns="60933" rIns="121900" bIns="60933" anchor="t" anchorCtr="0">
            <a:noAutofit/>
          </a:bodyPr>
          <a:lstStyle/>
          <a:p>
            <a:pPr>
              <a:buClr>
                <a:srgbClr val="7F7F7F"/>
              </a:buClr>
            </a:pPr>
            <a:r>
              <a:rPr lang="en" sz="2400">
                <a:solidFill>
                  <a:srgbClr val="7F7F7F"/>
                </a:solidFill>
              </a:rPr>
              <a:t>In </a:t>
            </a:r>
            <a:r>
              <a:rPr lang="en" sz="1867">
                <a:solidFill>
                  <a:srgbClr val="7F7F7F"/>
                </a:solidFill>
                <a:latin typeface="Arial"/>
                <a:ea typeface="Arial"/>
                <a:cs typeface="Arial"/>
                <a:sym typeface="Arial"/>
              </a:rPr>
              <a:t>YARN mode</a:t>
            </a:r>
          </a:p>
        </p:txBody>
      </p:sp>
    </p:spTree>
    <p:extLst>
      <p:ext uri="{BB962C8B-B14F-4D97-AF65-F5344CB8AC3E}">
        <p14:creationId xmlns:p14="http://schemas.microsoft.com/office/powerpoint/2010/main" val="310443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838200" y="1690688"/>
            <a:ext cx="10515600" cy="4351338"/>
          </a:xfrm>
        </p:spPr>
        <p:txBody>
          <a:bodyPr/>
          <a:lstStyle/>
          <a:p>
            <a:r>
              <a:rPr lang="en-US" altLang="zh-CN" dirty="0"/>
              <a:t>HAWQ</a:t>
            </a:r>
            <a:r>
              <a:rPr lang="zh-CN" altLang="en-US" dirty="0"/>
              <a:t>是什么？</a:t>
            </a:r>
            <a:endParaRPr lang="en-US" altLang="zh-CN" dirty="0"/>
          </a:p>
          <a:p>
            <a:r>
              <a:rPr lang="en-US" altLang="zh-CN" dirty="0">
                <a:solidFill>
                  <a:schemeClr val="bg1">
                    <a:lumMod val="75000"/>
                  </a:schemeClr>
                </a:solidFill>
              </a:rPr>
              <a:t>HAWQ</a:t>
            </a:r>
            <a:r>
              <a:rPr lang="zh-CN" altLang="en-US" dirty="0">
                <a:solidFill>
                  <a:schemeClr val="bg1">
                    <a:lumMod val="75000"/>
                  </a:schemeClr>
                </a:solidFill>
              </a:rPr>
              <a:t>总体架构</a:t>
            </a:r>
            <a:endParaRPr lang="en-US" altLang="zh-CN" dirty="0">
              <a:solidFill>
                <a:schemeClr val="bg1">
                  <a:lumMod val="75000"/>
                </a:schemeClr>
              </a:solidFill>
            </a:endParaRPr>
          </a:p>
          <a:p>
            <a:r>
              <a:rPr lang="zh-CN" altLang="en-US" dirty="0">
                <a:solidFill>
                  <a:schemeClr val="bg1">
                    <a:lumMod val="75000"/>
                  </a:schemeClr>
                </a:solidFill>
              </a:rPr>
              <a:t>弹性执行引擎</a:t>
            </a:r>
            <a:endParaRPr lang="en-US" altLang="zh-CN" dirty="0">
              <a:solidFill>
                <a:schemeClr val="bg1">
                  <a:lumMod val="75000"/>
                </a:schemeClr>
              </a:solidFill>
            </a:endParaRPr>
          </a:p>
          <a:p>
            <a:r>
              <a:rPr lang="zh-CN" altLang="en-US" dirty="0">
                <a:solidFill>
                  <a:schemeClr val="bg1">
                    <a:lumMod val="75000"/>
                  </a:schemeClr>
                </a:solidFill>
              </a:rPr>
              <a:t>资源管理</a:t>
            </a:r>
            <a:endParaRPr lang="en-US" altLang="zh-CN" dirty="0">
              <a:solidFill>
                <a:schemeClr val="bg1">
                  <a:lumMod val="75000"/>
                </a:schemeClr>
              </a:solidFill>
            </a:endParaRPr>
          </a:p>
          <a:p>
            <a:r>
              <a:rPr lang="zh-CN" altLang="en-US" dirty="0">
                <a:solidFill>
                  <a:schemeClr val="bg1">
                    <a:lumMod val="75000"/>
                  </a:schemeClr>
                </a:solidFill>
              </a:rPr>
              <a:t>与</a:t>
            </a:r>
            <a:r>
              <a:rPr lang="en-US" altLang="zh-CN" dirty="0">
                <a:solidFill>
                  <a:schemeClr val="bg1">
                    <a:lumMod val="75000"/>
                  </a:schemeClr>
                </a:solidFill>
              </a:rPr>
              <a:t>Hadoop</a:t>
            </a:r>
            <a:r>
              <a:rPr lang="zh-CN" altLang="en-US" dirty="0">
                <a:solidFill>
                  <a:schemeClr val="bg1">
                    <a:lumMod val="75000"/>
                  </a:schemeClr>
                </a:solidFill>
              </a:rPr>
              <a:t>生态系统的交互</a:t>
            </a:r>
            <a:endParaRPr lang="en-US" altLang="zh-CN" dirty="0">
              <a:solidFill>
                <a:schemeClr val="bg1">
                  <a:lumMod val="75000"/>
                </a:schemeClr>
              </a:solidFill>
            </a:endParaRPr>
          </a:p>
          <a:p>
            <a:r>
              <a:rPr lang="zh-CN" altLang="en-US" dirty="0">
                <a:solidFill>
                  <a:schemeClr val="bg1">
                    <a:lumMod val="75000"/>
                  </a:schemeClr>
                </a:solidFill>
              </a:rPr>
              <a:t>数据仓库上云探讨</a:t>
            </a:r>
          </a:p>
        </p:txBody>
      </p:sp>
    </p:spTree>
    <p:extLst>
      <p:ext uri="{BB962C8B-B14F-4D97-AF65-F5344CB8AC3E}">
        <p14:creationId xmlns:p14="http://schemas.microsoft.com/office/powerpoint/2010/main" val="3430725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Shape 1024"/>
          <p:cNvSpPr txBox="1">
            <a:spLocks noGrp="1"/>
          </p:cNvSpPr>
          <p:nvPr>
            <p:ph type="title"/>
          </p:nvPr>
        </p:nvSpPr>
        <p:spPr>
          <a:xfrm>
            <a:off x="488949" y="433916"/>
            <a:ext cx="11214000" cy="614000"/>
          </a:xfrm>
          <a:prstGeom prst="rect">
            <a:avLst/>
          </a:prstGeom>
          <a:noFill/>
          <a:ln>
            <a:noFill/>
          </a:ln>
        </p:spPr>
        <p:txBody>
          <a:bodyPr vert="horz" lIns="121900" tIns="60933" rIns="121900" bIns="60933" rtlCol="0" anchor="ctr" anchorCtr="0">
            <a:noAutofit/>
          </a:bodyPr>
          <a:lstStyle/>
          <a:p>
            <a:pPr>
              <a:buClr>
                <a:schemeClr val="dk1"/>
              </a:buClr>
              <a:buSzPct val="25000"/>
              <a:buNone/>
            </a:pPr>
            <a:r>
              <a:rPr lang="en" sz="4000" dirty="0">
                <a:solidFill>
                  <a:srgbClr val="468980"/>
                </a:solidFill>
              </a:rPr>
              <a:t>查询计划</a:t>
            </a:r>
          </a:p>
        </p:txBody>
      </p:sp>
      <p:sp>
        <p:nvSpPr>
          <p:cNvPr id="1025" name="Shape 1025"/>
          <p:cNvSpPr/>
          <p:nvPr/>
        </p:nvSpPr>
        <p:spPr>
          <a:xfrm>
            <a:off x="5243333" y="1730549"/>
            <a:ext cx="6795600" cy="3806000"/>
          </a:xfrm>
          <a:prstGeom prst="rect">
            <a:avLst/>
          </a:prstGeom>
          <a:noFill/>
          <a:ln>
            <a:noFill/>
          </a:ln>
        </p:spPr>
        <p:txBody>
          <a:bodyPr lIns="121900" tIns="60933" rIns="121900" bIns="60933" anchor="t" anchorCtr="0">
            <a:noAutofit/>
          </a:bodyPr>
          <a:lstStyle/>
          <a:p>
            <a:r>
              <a:rPr lang="en" sz="2400" b="1">
                <a:solidFill>
                  <a:schemeClr val="dk1"/>
                </a:solidFill>
                <a:latin typeface="Calibri"/>
                <a:ea typeface="Calibri"/>
                <a:cs typeface="Calibri"/>
                <a:sym typeface="Calibri"/>
              </a:rPr>
              <a:t>Query Plan</a:t>
            </a:r>
          </a:p>
          <a:p>
            <a:pPr marL="457189" indent="-457189">
              <a:buClr>
                <a:schemeClr val="dk1"/>
              </a:buClr>
              <a:buSzPct val="100000"/>
              <a:buFont typeface="Calibri"/>
              <a:buChar char="•"/>
            </a:pPr>
            <a:r>
              <a:rPr lang="en" sz="2400">
                <a:solidFill>
                  <a:schemeClr val="dk1"/>
                </a:solidFill>
                <a:latin typeface="Calibri"/>
                <a:ea typeface="Calibri"/>
                <a:cs typeface="Calibri"/>
                <a:sym typeface="Calibri"/>
              </a:rPr>
              <a:t>Relational operators: scans, joins, etc</a:t>
            </a:r>
          </a:p>
          <a:p>
            <a:pPr marL="457189" indent="-457189">
              <a:buClr>
                <a:schemeClr val="dk1"/>
              </a:buClr>
              <a:buSzPct val="100000"/>
              <a:buFont typeface="Calibri"/>
              <a:buChar char="•"/>
            </a:pPr>
            <a:r>
              <a:rPr lang="en" sz="2400">
                <a:solidFill>
                  <a:schemeClr val="dk1"/>
                </a:solidFill>
                <a:latin typeface="Calibri"/>
                <a:ea typeface="Calibri"/>
                <a:cs typeface="Calibri"/>
                <a:sym typeface="Calibri"/>
              </a:rPr>
              <a:t>Parallel ‘motion’ operators</a:t>
            </a:r>
          </a:p>
          <a:p>
            <a:endParaRPr sz="2400">
              <a:solidFill>
                <a:schemeClr val="dk1"/>
              </a:solidFill>
              <a:latin typeface="Calibri"/>
              <a:ea typeface="Calibri"/>
              <a:cs typeface="Calibri"/>
              <a:sym typeface="Calibri"/>
            </a:endParaRPr>
          </a:p>
          <a:p>
            <a:r>
              <a:rPr lang="en" sz="2400" b="1">
                <a:solidFill>
                  <a:schemeClr val="dk1"/>
                </a:solidFill>
                <a:latin typeface="Calibri"/>
                <a:ea typeface="Calibri"/>
                <a:cs typeface="Calibri"/>
                <a:sym typeface="Calibri"/>
              </a:rPr>
              <a:t>Parallel Motion Operators:</a:t>
            </a:r>
          </a:p>
          <a:p>
            <a:pPr marL="457189" indent="-457189">
              <a:buClr>
                <a:schemeClr val="dk1"/>
              </a:buClr>
              <a:buSzPct val="112500"/>
              <a:buFont typeface="Calibri"/>
              <a:buChar char="•"/>
            </a:pPr>
            <a:r>
              <a:rPr lang="en" sz="2133">
                <a:solidFill>
                  <a:schemeClr val="dk1"/>
                </a:solidFill>
                <a:latin typeface="Calibri"/>
                <a:ea typeface="Calibri"/>
                <a:cs typeface="Calibri"/>
                <a:sym typeface="Calibri"/>
              </a:rPr>
              <a:t>Broadcast: </a:t>
            </a:r>
            <a:r>
              <a:rPr lang="en" sz="1333">
                <a:solidFill>
                  <a:schemeClr val="dk1"/>
                </a:solidFill>
                <a:latin typeface="Calibri"/>
                <a:ea typeface="Calibri"/>
                <a:cs typeface="Calibri"/>
                <a:sym typeface="Calibri"/>
              </a:rPr>
              <a:t>Every segment sends the input tuples to all other segments</a:t>
            </a:r>
            <a:r>
              <a:rPr lang="en" sz="2400">
                <a:solidFill>
                  <a:schemeClr val="dk1"/>
                </a:solidFill>
                <a:latin typeface="Calibri"/>
                <a:ea typeface="Calibri"/>
                <a:cs typeface="Calibri"/>
                <a:sym typeface="Calibri"/>
              </a:rPr>
              <a:t> </a:t>
            </a:r>
          </a:p>
          <a:p>
            <a:pPr marL="457189" indent="-457189">
              <a:buClr>
                <a:schemeClr val="dk1"/>
              </a:buClr>
              <a:buSzPct val="112500"/>
              <a:buFont typeface="Calibri"/>
              <a:buChar char="•"/>
            </a:pPr>
            <a:r>
              <a:rPr lang="en" sz="2133">
                <a:solidFill>
                  <a:schemeClr val="dk1"/>
                </a:solidFill>
                <a:latin typeface="Calibri"/>
                <a:ea typeface="Calibri"/>
                <a:cs typeface="Calibri"/>
                <a:sym typeface="Calibri"/>
              </a:rPr>
              <a:t>Redistribution:</a:t>
            </a:r>
            <a:r>
              <a:rPr lang="en" sz="2400">
                <a:solidFill>
                  <a:schemeClr val="dk1"/>
                </a:solidFill>
                <a:latin typeface="Calibri"/>
                <a:ea typeface="Calibri"/>
                <a:cs typeface="Calibri"/>
                <a:sym typeface="Calibri"/>
              </a:rPr>
              <a:t> </a:t>
            </a:r>
            <a:r>
              <a:rPr lang="en" sz="1333">
                <a:solidFill>
                  <a:schemeClr val="dk1"/>
                </a:solidFill>
                <a:latin typeface="Calibri"/>
                <a:ea typeface="Calibri"/>
                <a:cs typeface="Calibri"/>
                <a:sym typeface="Calibri"/>
              </a:rPr>
              <a:t>Every segment rehashes tuples on a column and redistributes to the appropriate segments</a:t>
            </a:r>
          </a:p>
          <a:p>
            <a:pPr marL="457189" indent="-457189">
              <a:buClr>
                <a:schemeClr val="dk1"/>
              </a:buClr>
              <a:buSzPct val="112500"/>
              <a:buFont typeface="Calibri"/>
              <a:buChar char="•"/>
            </a:pPr>
            <a:r>
              <a:rPr lang="en" sz="2133">
                <a:solidFill>
                  <a:schemeClr val="dk1"/>
                </a:solidFill>
                <a:latin typeface="Calibri"/>
                <a:ea typeface="Calibri"/>
                <a:cs typeface="Calibri"/>
                <a:sym typeface="Calibri"/>
              </a:rPr>
              <a:t>Gather</a:t>
            </a:r>
            <a:r>
              <a:rPr lang="en" sz="2400">
                <a:solidFill>
                  <a:schemeClr val="dk1"/>
                </a:solidFill>
                <a:latin typeface="Calibri"/>
                <a:ea typeface="Calibri"/>
                <a:cs typeface="Calibri"/>
                <a:sym typeface="Calibri"/>
              </a:rPr>
              <a:t>: </a:t>
            </a:r>
            <a:r>
              <a:rPr lang="en" sz="1333">
                <a:solidFill>
                  <a:schemeClr val="dk1"/>
                </a:solidFill>
                <a:latin typeface="Calibri"/>
                <a:ea typeface="Calibri"/>
                <a:cs typeface="Calibri"/>
                <a:sym typeface="Calibri"/>
              </a:rPr>
              <a:t>Every segment sends the input tuples to a single segment (i.e. the master)</a:t>
            </a:r>
          </a:p>
        </p:txBody>
      </p:sp>
      <p:pic>
        <p:nvPicPr>
          <p:cNvPr id="1026" name="Shape 1026" descr="plan.png"/>
          <p:cNvPicPr preferRelativeResize="0"/>
          <p:nvPr/>
        </p:nvPicPr>
        <p:blipFill>
          <a:blip r:embed="rId3">
            <a:alphaModFix/>
          </a:blip>
          <a:stretch>
            <a:fillRect/>
          </a:stretch>
        </p:blipFill>
        <p:spPr>
          <a:xfrm>
            <a:off x="266101" y="1441175"/>
            <a:ext cx="4819276" cy="4384772"/>
          </a:xfrm>
          <a:prstGeom prst="rect">
            <a:avLst/>
          </a:prstGeom>
          <a:noFill/>
          <a:ln>
            <a:noFill/>
          </a:ln>
        </p:spPr>
      </p:pic>
      <p:sp>
        <p:nvSpPr>
          <p:cNvPr id="1027" name="Shape 1027"/>
          <p:cNvSpPr/>
          <p:nvPr/>
        </p:nvSpPr>
        <p:spPr>
          <a:xfrm>
            <a:off x="266100" y="5873200"/>
            <a:ext cx="4819200" cy="949200"/>
          </a:xfrm>
          <a:prstGeom prst="rect">
            <a:avLst/>
          </a:prstGeom>
          <a:solidFill>
            <a:srgbClr val="FFFFFF"/>
          </a:solidFill>
          <a:ln>
            <a:noFill/>
          </a:ln>
        </p:spPr>
        <p:txBody>
          <a:bodyPr lIns="121900" tIns="60933" rIns="121900" bIns="60933" anchor="t" anchorCtr="0">
            <a:noAutofit/>
          </a:bodyPr>
          <a:lstStyle/>
          <a:p>
            <a:r>
              <a:rPr lang="en" sz="2400" i="1" baseline="30000">
                <a:solidFill>
                  <a:schemeClr val="dk1"/>
                </a:solidFill>
                <a:latin typeface="Calibri"/>
                <a:ea typeface="Calibri"/>
                <a:cs typeface="Calibri"/>
                <a:sym typeface="Calibri"/>
              </a:rPr>
              <a:t>SELECT l_orderkey, count(l_quantity) FROM </a:t>
            </a:r>
            <a:r>
              <a:rPr lang="en" sz="2400" b="1" i="1" baseline="30000">
                <a:solidFill>
                  <a:schemeClr val="dk1"/>
                </a:solidFill>
                <a:latin typeface="Calibri"/>
                <a:ea typeface="Calibri"/>
                <a:cs typeface="Calibri"/>
                <a:sym typeface="Calibri"/>
              </a:rPr>
              <a:t>lineitem</a:t>
            </a:r>
            <a:r>
              <a:rPr lang="en" sz="2400" i="1" baseline="30000">
                <a:solidFill>
                  <a:schemeClr val="dk1"/>
                </a:solidFill>
                <a:latin typeface="Calibri"/>
                <a:ea typeface="Calibri"/>
                <a:cs typeface="Calibri"/>
                <a:sym typeface="Calibri"/>
              </a:rPr>
              <a:t>, </a:t>
            </a:r>
            <a:r>
              <a:rPr lang="en" sz="2400" b="1" i="1" baseline="30000">
                <a:solidFill>
                  <a:schemeClr val="dk1"/>
                </a:solidFill>
                <a:latin typeface="Calibri"/>
                <a:ea typeface="Calibri"/>
                <a:cs typeface="Calibri"/>
                <a:sym typeface="Calibri"/>
              </a:rPr>
              <a:t>orders </a:t>
            </a:r>
          </a:p>
          <a:p>
            <a:r>
              <a:rPr lang="en" sz="2400" i="1" baseline="30000">
                <a:solidFill>
                  <a:schemeClr val="dk1"/>
                </a:solidFill>
                <a:latin typeface="Calibri"/>
                <a:ea typeface="Calibri"/>
                <a:cs typeface="Calibri"/>
                <a:sym typeface="Calibri"/>
              </a:rPr>
              <a:t>WHERE l_orderkey=o_orderkey AND l_tax&gt;0.01</a:t>
            </a:r>
          </a:p>
          <a:p>
            <a:r>
              <a:rPr lang="en" sz="2400" i="1" baseline="30000">
                <a:solidFill>
                  <a:schemeClr val="dk1"/>
                </a:solidFill>
                <a:latin typeface="Calibri"/>
                <a:ea typeface="Calibri"/>
                <a:cs typeface="Calibri"/>
                <a:sym typeface="Calibri"/>
              </a:rPr>
              <a:t>GROUP BY l_orderkey;</a:t>
            </a:r>
          </a:p>
        </p:txBody>
      </p:sp>
    </p:spTree>
    <p:extLst>
      <p:ext uri="{BB962C8B-B14F-4D97-AF65-F5344CB8AC3E}">
        <p14:creationId xmlns:p14="http://schemas.microsoft.com/office/powerpoint/2010/main" val="3744634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Shape 1032"/>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033" name="Shape 1033"/>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034" name="Shape 1034"/>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035" name="Shape 1035"/>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indent="-93131">
              <a:lnSpc>
                <a:spcPct val="100000"/>
              </a:lnSpc>
              <a:spcBef>
                <a:spcPts val="0"/>
              </a:spcBef>
              <a:buClr>
                <a:srgbClr val="000000"/>
              </a:buClr>
              <a:buSzPct val="36666"/>
            </a:pPr>
            <a:r>
              <a:rPr lang="en" sz="4000" dirty="0">
                <a:solidFill>
                  <a:srgbClr val="468980"/>
                </a:solidFill>
                <a:latin typeface="Calibri"/>
                <a:ea typeface="Calibri"/>
                <a:cs typeface="Calibri"/>
                <a:sym typeface="Calibri"/>
              </a:rPr>
              <a:t>查询执行示例</a:t>
            </a:r>
          </a:p>
        </p:txBody>
      </p:sp>
      <p:sp>
        <p:nvSpPr>
          <p:cNvPr id="1036" name="Shape 1036"/>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037" name="Shape 1037"/>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038" name="Shape 1038"/>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039" name="Shape 1039"/>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040" name="Shape 1040"/>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041" name="Shape 1041"/>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042" name="Shape 1042"/>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043" name="Shape 1043"/>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044" name="Shape 1044"/>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045" name="Shape 1045"/>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046" name="Shape 1046"/>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47" name="Shape 1047"/>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48" name="Shape 1048"/>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49" name="Shape 1049"/>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50" name="Shape 1050"/>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51" name="Shape 1051"/>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52" name="Shape 1052"/>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53" name="Shape 1053"/>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54" name="Shape 1054"/>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55" name="Shape 1055"/>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056" name="Shape 1056"/>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057" name="Shape 1057"/>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58" name="Shape 1058"/>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59" name="Shape 1059"/>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60" name="Shape 1060"/>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61" name="Shape 1061"/>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NN Cache</a:t>
            </a:r>
          </a:p>
        </p:txBody>
      </p:sp>
      <p:sp>
        <p:nvSpPr>
          <p:cNvPr id="32" name="文本框 31"/>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2901938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Shape 1066"/>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067" name="Shape 1067"/>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068" name="Shape 1068"/>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069" name="Shape 1069"/>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计划生成</a:t>
            </a:r>
          </a:p>
        </p:txBody>
      </p:sp>
      <p:sp>
        <p:nvSpPr>
          <p:cNvPr id="1070" name="Shape 1070"/>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071" name="Shape 1071"/>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072" name="Shape 1072"/>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073" name="Shape 1073"/>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074" name="Shape 1074"/>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075" name="Shape 1075"/>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076" name="Shape 1076"/>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077" name="Shape 1077"/>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078" name="Shape 1078"/>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079" name="Shape 1079"/>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080" name="Shape 1080"/>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081" name="Shape 1081"/>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82" name="Shape 1082"/>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83" name="Shape 1083"/>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84" name="Shape 1084"/>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85" name="Shape 1085"/>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86" name="Shape 1086"/>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87" name="Shape 1087"/>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88" name="Shape 1088"/>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89" name="Shape 1089"/>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90" name="Shape 1090"/>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091" name="Shape 1091"/>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092" name="Shape 1092"/>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93" name="Shape 1093"/>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Dispatch</a:t>
            </a:r>
          </a:p>
        </p:txBody>
      </p:sp>
      <p:sp>
        <p:nvSpPr>
          <p:cNvPr id="1094" name="Shape 1094"/>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95" name="Shape 1095"/>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96" name="Shape 1096"/>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097" name="Shape 1097"/>
          <p:cNvCxnSpPr/>
          <p:nvPr/>
        </p:nvCxnSpPr>
        <p:spPr>
          <a:xfrm>
            <a:off x="335359" y="1968267"/>
            <a:ext cx="2032000" cy="0"/>
          </a:xfrm>
          <a:prstGeom prst="straightConnector1">
            <a:avLst/>
          </a:prstGeom>
          <a:noFill/>
          <a:ln w="22225" cap="flat" cmpd="sng">
            <a:solidFill>
              <a:srgbClr val="F1C232"/>
            </a:solidFill>
            <a:prstDash val="solid"/>
            <a:round/>
            <a:headEnd type="none" w="med" len="med"/>
            <a:tailEnd type="stealth" w="med" len="med"/>
          </a:ln>
        </p:spPr>
      </p:cxnSp>
      <p:cxnSp>
        <p:nvCxnSpPr>
          <p:cNvPr id="1098" name="Shape 1098"/>
          <p:cNvCxnSpPr/>
          <p:nvPr/>
        </p:nvCxnSpPr>
        <p:spPr>
          <a:xfrm>
            <a:off x="3042380" y="2060847"/>
            <a:ext cx="0" cy="966000"/>
          </a:xfrm>
          <a:prstGeom prst="straightConnector1">
            <a:avLst/>
          </a:prstGeom>
          <a:noFill/>
          <a:ln w="22225" cap="flat" cmpd="sng">
            <a:solidFill>
              <a:srgbClr val="F1C232"/>
            </a:solidFill>
            <a:prstDash val="solid"/>
            <a:round/>
            <a:headEnd type="none" w="med" len="med"/>
            <a:tailEnd type="stealth" w="med" len="med"/>
          </a:ln>
        </p:spPr>
      </p:cxnSp>
      <p:sp>
        <p:nvSpPr>
          <p:cNvPr id="1099" name="Shape 1099"/>
          <p:cNvSpPr/>
          <p:nvPr/>
        </p:nvSpPr>
        <p:spPr>
          <a:xfrm rot="-5400000" flipH="1">
            <a:off x="1523455" y="1808856"/>
            <a:ext cx="1080000" cy="1728000"/>
          </a:xfrm>
          <a:prstGeom prst="arc">
            <a:avLst>
              <a:gd name="adj1" fmla="val 13497375"/>
              <a:gd name="adj2" fmla="val 1371605"/>
            </a:avLst>
          </a:prstGeom>
          <a:noFill/>
          <a:ln w="22225" cap="flat" cmpd="sng">
            <a:solidFill>
              <a:srgbClr val="F1C232"/>
            </a:solidFill>
            <a:prstDash val="solid"/>
            <a:round/>
            <a:headEnd type="stealth" w="med" len="med"/>
            <a:tailEnd type="none" w="med" len="med"/>
          </a:ln>
        </p:spPr>
        <p:txBody>
          <a:bodyPr lIns="121900" tIns="60933" rIns="121900" bIns="60933" anchor="ctr" anchorCtr="0">
            <a:noAutofit/>
          </a:bodyPr>
          <a:lstStyle/>
          <a:p>
            <a:pPr algn="ctr"/>
            <a:endParaRPr sz="2400">
              <a:solidFill>
                <a:schemeClr val="dk1"/>
              </a:solidFill>
            </a:endParaRPr>
          </a:p>
        </p:txBody>
      </p:sp>
      <p:cxnSp>
        <p:nvCxnSpPr>
          <p:cNvPr id="1100" name="Shape 1100"/>
          <p:cNvCxnSpPr/>
          <p:nvPr/>
        </p:nvCxnSpPr>
        <p:spPr>
          <a:xfrm>
            <a:off x="2190532" y="2348881"/>
            <a:ext cx="0" cy="136000"/>
          </a:xfrm>
          <a:prstGeom prst="straightConnector1">
            <a:avLst/>
          </a:prstGeom>
          <a:noFill/>
          <a:ln w="22225" cap="flat" cmpd="sng">
            <a:solidFill>
              <a:srgbClr val="F1C232"/>
            </a:solidFill>
            <a:prstDash val="solid"/>
            <a:round/>
            <a:headEnd type="none" w="med" len="med"/>
            <a:tailEnd type="stealth" w="med" len="med"/>
          </a:ln>
        </p:spPr>
      </p:cxnSp>
      <p:cxnSp>
        <p:nvCxnSpPr>
          <p:cNvPr id="1101" name="Shape 1101"/>
          <p:cNvCxnSpPr/>
          <p:nvPr/>
        </p:nvCxnSpPr>
        <p:spPr>
          <a:xfrm rot="10800000" flipH="1">
            <a:off x="2880911" y="2276951"/>
            <a:ext cx="334800" cy="198800"/>
          </a:xfrm>
          <a:prstGeom prst="straightConnector1">
            <a:avLst/>
          </a:prstGeom>
          <a:noFill/>
          <a:ln w="22225" cap="flat" cmpd="sng">
            <a:solidFill>
              <a:srgbClr val="F1C232"/>
            </a:solidFill>
            <a:prstDash val="solid"/>
            <a:round/>
            <a:headEnd type="none" w="med" len="med"/>
            <a:tailEnd type="stealth" w="med" len="med"/>
          </a:ln>
        </p:spPr>
      </p:cxnSp>
      <p:sp>
        <p:nvSpPr>
          <p:cNvPr id="1102" name="Shape 1102"/>
          <p:cNvSpPr/>
          <p:nvPr/>
        </p:nvSpPr>
        <p:spPr>
          <a:xfrm rot="-5400000" flipH="1">
            <a:off x="3443668" y="1808857"/>
            <a:ext cx="1080000" cy="1727999"/>
          </a:xfrm>
          <a:prstGeom prst="arc">
            <a:avLst>
              <a:gd name="adj1" fmla="val 20210199"/>
              <a:gd name="adj2" fmla="val 8013104"/>
            </a:avLst>
          </a:prstGeom>
          <a:noFill/>
          <a:ln w="22225" cap="flat" cmpd="sng">
            <a:solidFill>
              <a:srgbClr val="F1C232"/>
            </a:solidFill>
            <a:prstDash val="solid"/>
            <a:round/>
            <a:headEnd type="stealth" w="med" len="med"/>
            <a:tailEnd type="none" w="med" len="med"/>
          </a:ln>
        </p:spPr>
        <p:txBody>
          <a:bodyPr lIns="121900" tIns="60933" rIns="121900" bIns="60933" anchor="ctr" anchorCtr="0">
            <a:noAutofit/>
          </a:bodyPr>
          <a:lstStyle/>
          <a:p>
            <a:pPr algn="ctr"/>
            <a:endParaRPr sz="2400">
              <a:solidFill>
                <a:schemeClr val="dk1"/>
              </a:solidFill>
            </a:endParaRPr>
          </a:p>
        </p:txBody>
      </p:sp>
      <p:grpSp>
        <p:nvGrpSpPr>
          <p:cNvPr id="1103" name="Shape 1103"/>
          <p:cNvGrpSpPr/>
          <p:nvPr/>
        </p:nvGrpSpPr>
        <p:grpSpPr>
          <a:xfrm>
            <a:off x="4943871" y="1981075"/>
            <a:ext cx="2060400" cy="1231800"/>
            <a:chOff x="3942303" y="1991377"/>
            <a:chExt cx="1545300" cy="1231800"/>
          </a:xfrm>
        </p:grpSpPr>
        <p:sp>
          <p:nvSpPr>
            <p:cNvPr id="1104" name="Shape 1104"/>
            <p:cNvSpPr/>
            <p:nvPr/>
          </p:nvSpPr>
          <p:spPr>
            <a:xfrm>
              <a:off x="3942303" y="1991377"/>
              <a:ext cx="1545300" cy="1231800"/>
            </a:xfrm>
            <a:prstGeom prst="roundRect">
              <a:avLst>
                <a:gd name="adj" fmla="val 5812"/>
              </a:avLst>
            </a:prstGeom>
            <a:solidFill>
              <a:schemeClr val="lt1"/>
            </a:solidFill>
            <a:ln w="9525" cap="flat" cmpd="sng">
              <a:solidFill>
                <a:srgbClr val="BFBFBF"/>
              </a:solidFill>
              <a:prstDash val="solid"/>
              <a:round/>
              <a:headEnd type="none" w="med" len="med"/>
              <a:tailEnd type="none" w="med" len="med"/>
            </a:ln>
          </p:spPr>
          <p:txBody>
            <a:bodyPr lIns="121900" tIns="0" rIns="121900" bIns="60933" anchor="t" anchorCtr="0">
              <a:noAutofit/>
            </a:bodyPr>
            <a:lstStyle/>
            <a:p>
              <a:pPr algn="ctr"/>
              <a:endParaRPr sz="1600" b="1">
                <a:solidFill>
                  <a:srgbClr val="000000"/>
                </a:solidFill>
                <a:latin typeface="Arial"/>
                <a:ea typeface="Arial"/>
                <a:cs typeface="Arial"/>
                <a:sym typeface="Arial"/>
              </a:endParaRPr>
            </a:p>
          </p:txBody>
        </p:sp>
        <p:cxnSp>
          <p:nvCxnSpPr>
            <p:cNvPr id="1105" name="Shape 1105"/>
            <p:cNvCxnSpPr/>
            <p:nvPr/>
          </p:nvCxnSpPr>
          <p:spPr>
            <a:xfrm flipH="1">
              <a:off x="4464992" y="2150718"/>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106" name="Shape 1106"/>
            <p:cNvCxnSpPr/>
            <p:nvPr/>
          </p:nvCxnSpPr>
          <p:spPr>
            <a:xfrm flipH="1">
              <a:off x="4693482" y="2952535"/>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107" name="Shape 1107"/>
            <p:cNvCxnSpPr/>
            <p:nvPr/>
          </p:nvCxnSpPr>
          <p:spPr>
            <a:xfrm flipH="1">
              <a:off x="4145200" y="2586259"/>
              <a:ext cx="303600" cy="330000"/>
            </a:xfrm>
            <a:prstGeom prst="straightConnector1">
              <a:avLst/>
            </a:prstGeom>
            <a:noFill/>
            <a:ln w="9525" cap="flat" cmpd="sng">
              <a:solidFill>
                <a:schemeClr val="dk1"/>
              </a:solidFill>
              <a:prstDash val="solid"/>
              <a:round/>
              <a:headEnd type="none" w="med" len="med"/>
              <a:tailEnd type="none" w="med" len="med"/>
            </a:ln>
          </p:spPr>
        </p:cxnSp>
        <p:cxnSp>
          <p:nvCxnSpPr>
            <p:cNvPr id="1108" name="Shape 1108"/>
            <p:cNvCxnSpPr/>
            <p:nvPr/>
          </p:nvCxnSpPr>
          <p:spPr>
            <a:xfrm>
              <a:off x="4488671" y="2586259"/>
              <a:ext cx="207000" cy="77400"/>
            </a:xfrm>
            <a:prstGeom prst="straightConnector1">
              <a:avLst/>
            </a:prstGeom>
            <a:noFill/>
            <a:ln w="9525" cap="flat" cmpd="sng">
              <a:solidFill>
                <a:schemeClr val="dk1"/>
              </a:solidFill>
              <a:prstDash val="solid"/>
              <a:round/>
              <a:headEnd type="none" w="med" len="med"/>
              <a:tailEnd type="none" w="med" len="med"/>
            </a:ln>
          </p:spPr>
        </p:cxnSp>
        <p:cxnSp>
          <p:nvCxnSpPr>
            <p:cNvPr id="1109" name="Shape 1109"/>
            <p:cNvCxnSpPr/>
            <p:nvPr/>
          </p:nvCxnSpPr>
          <p:spPr>
            <a:xfrm flipH="1">
              <a:off x="4463458" y="2366431"/>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110" name="Shape 1110"/>
            <p:cNvCxnSpPr/>
            <p:nvPr/>
          </p:nvCxnSpPr>
          <p:spPr>
            <a:xfrm flipH="1">
              <a:off x="4699617" y="2783119"/>
              <a:ext cx="1200" cy="105900"/>
            </a:xfrm>
            <a:prstGeom prst="straightConnector1">
              <a:avLst/>
            </a:prstGeom>
            <a:noFill/>
            <a:ln w="9525" cap="flat" cmpd="sng">
              <a:solidFill>
                <a:schemeClr val="dk1"/>
              </a:solidFill>
              <a:prstDash val="solid"/>
              <a:round/>
              <a:headEnd type="none" w="med" len="med"/>
              <a:tailEnd type="none" w="med" len="med"/>
            </a:ln>
          </p:spPr>
        </p:cxnSp>
        <p:sp>
          <p:nvSpPr>
            <p:cNvPr id="1111" name="Shape 1111"/>
            <p:cNvSpPr/>
            <p:nvPr/>
          </p:nvSpPr>
          <p:spPr>
            <a:xfrm>
              <a:off x="4562094" y="3039228"/>
              <a:ext cx="374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12" name="Shape 1112"/>
            <p:cNvSpPr/>
            <p:nvPr/>
          </p:nvSpPr>
          <p:spPr>
            <a:xfrm>
              <a:off x="4559028" y="2849119"/>
              <a:ext cx="863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13" name="Shape 1113"/>
            <p:cNvSpPr/>
            <p:nvPr/>
          </p:nvSpPr>
          <p:spPr>
            <a:xfrm>
              <a:off x="4003903" y="2849119"/>
              <a:ext cx="3942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14" name="Shape 1114"/>
            <p:cNvSpPr/>
            <p:nvPr/>
          </p:nvSpPr>
          <p:spPr>
            <a:xfrm>
              <a:off x="4220126" y="2462767"/>
              <a:ext cx="857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15" name="Shape 1115"/>
            <p:cNvSpPr/>
            <p:nvPr/>
          </p:nvSpPr>
          <p:spPr>
            <a:xfrm>
              <a:off x="4223192" y="2251791"/>
              <a:ext cx="7668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116" name="Shape 1116"/>
            <p:cNvPicPr preferRelativeResize="0"/>
            <p:nvPr/>
          </p:nvPicPr>
          <p:blipFill rotWithShape="1">
            <a:blip r:embed="rId3">
              <a:alphaModFix/>
            </a:blip>
            <a:srcRect/>
            <a:stretch/>
          </p:blipFill>
          <p:spPr>
            <a:xfrm>
              <a:off x="4560855" y="3023563"/>
              <a:ext cx="375600" cy="156300"/>
            </a:xfrm>
            <a:prstGeom prst="rect">
              <a:avLst/>
            </a:prstGeom>
            <a:noFill/>
            <a:ln>
              <a:noFill/>
            </a:ln>
          </p:spPr>
        </p:pic>
        <p:pic>
          <p:nvPicPr>
            <p:cNvPr id="1117" name="Shape 1117"/>
            <p:cNvPicPr preferRelativeResize="0"/>
            <p:nvPr/>
          </p:nvPicPr>
          <p:blipFill rotWithShape="1">
            <a:blip r:embed="rId4">
              <a:alphaModFix/>
            </a:blip>
            <a:srcRect/>
            <a:stretch/>
          </p:blipFill>
          <p:spPr>
            <a:xfrm>
              <a:off x="4224910" y="2447363"/>
              <a:ext cx="861900" cy="156300"/>
            </a:xfrm>
            <a:prstGeom prst="rect">
              <a:avLst/>
            </a:prstGeom>
            <a:noFill/>
            <a:ln>
              <a:noFill/>
            </a:ln>
          </p:spPr>
        </p:pic>
        <p:pic>
          <p:nvPicPr>
            <p:cNvPr id="1118" name="Shape 1118"/>
            <p:cNvPicPr preferRelativeResize="0"/>
            <p:nvPr/>
          </p:nvPicPr>
          <p:blipFill rotWithShape="1">
            <a:blip r:embed="rId5">
              <a:alphaModFix/>
            </a:blip>
            <a:srcRect/>
            <a:stretch/>
          </p:blipFill>
          <p:spPr>
            <a:xfrm>
              <a:off x="4011887" y="2830131"/>
              <a:ext cx="384000" cy="156300"/>
            </a:xfrm>
            <a:prstGeom prst="rect">
              <a:avLst/>
            </a:prstGeom>
            <a:noFill/>
            <a:ln>
              <a:noFill/>
            </a:ln>
          </p:spPr>
        </p:pic>
        <p:pic>
          <p:nvPicPr>
            <p:cNvPr id="1119" name="Shape 1119"/>
            <p:cNvPicPr preferRelativeResize="0"/>
            <p:nvPr/>
          </p:nvPicPr>
          <p:blipFill rotWithShape="1">
            <a:blip r:embed="rId6">
              <a:alphaModFix/>
            </a:blip>
            <a:srcRect/>
            <a:stretch/>
          </p:blipFill>
          <p:spPr>
            <a:xfrm>
              <a:off x="4560855" y="2834767"/>
              <a:ext cx="870300" cy="165000"/>
            </a:xfrm>
            <a:prstGeom prst="rect">
              <a:avLst/>
            </a:prstGeom>
            <a:noFill/>
            <a:ln>
              <a:noFill/>
            </a:ln>
          </p:spPr>
        </p:pic>
        <p:pic>
          <p:nvPicPr>
            <p:cNvPr id="1120" name="Shape 1120"/>
            <p:cNvPicPr preferRelativeResize="0"/>
            <p:nvPr/>
          </p:nvPicPr>
          <p:blipFill rotWithShape="1">
            <a:blip r:embed="rId7">
              <a:alphaModFix/>
            </a:blip>
            <a:srcRect/>
            <a:stretch/>
          </p:blipFill>
          <p:spPr>
            <a:xfrm>
              <a:off x="4227976" y="2234808"/>
              <a:ext cx="742200" cy="165000"/>
            </a:xfrm>
            <a:prstGeom prst="rect">
              <a:avLst/>
            </a:prstGeom>
            <a:noFill/>
            <a:ln>
              <a:noFill/>
            </a:ln>
          </p:spPr>
        </p:pic>
        <p:sp>
          <p:nvSpPr>
            <p:cNvPr id="1121" name="Shape 1121"/>
            <p:cNvSpPr/>
            <p:nvPr/>
          </p:nvSpPr>
          <p:spPr>
            <a:xfrm>
              <a:off x="4284716" y="2040465"/>
              <a:ext cx="5244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122" name="Shape 1122"/>
            <p:cNvPicPr preferRelativeResize="0"/>
            <p:nvPr/>
          </p:nvPicPr>
          <p:blipFill rotWithShape="1">
            <a:blip r:embed="rId8">
              <a:alphaModFix/>
            </a:blip>
            <a:srcRect/>
            <a:stretch/>
          </p:blipFill>
          <p:spPr>
            <a:xfrm>
              <a:off x="4285482" y="2027426"/>
              <a:ext cx="534300" cy="156900"/>
            </a:xfrm>
            <a:prstGeom prst="rect">
              <a:avLst/>
            </a:prstGeom>
            <a:noFill/>
            <a:ln>
              <a:noFill/>
            </a:ln>
          </p:spPr>
        </p:pic>
        <p:sp>
          <p:nvSpPr>
            <p:cNvPr id="1123" name="Shape 1123"/>
            <p:cNvSpPr/>
            <p:nvPr/>
          </p:nvSpPr>
          <p:spPr>
            <a:xfrm>
              <a:off x="4562278" y="2655330"/>
              <a:ext cx="7638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124" name="Shape 1124"/>
            <p:cNvPicPr preferRelativeResize="0"/>
            <p:nvPr/>
          </p:nvPicPr>
          <p:blipFill rotWithShape="1">
            <a:blip r:embed="rId9">
              <a:alphaModFix/>
            </a:blip>
            <a:srcRect/>
            <a:stretch/>
          </p:blipFill>
          <p:spPr>
            <a:xfrm>
              <a:off x="4566112" y="2638346"/>
              <a:ext cx="765300" cy="165000"/>
            </a:xfrm>
            <a:prstGeom prst="rect">
              <a:avLst/>
            </a:prstGeom>
            <a:noFill/>
            <a:ln>
              <a:noFill/>
            </a:ln>
          </p:spPr>
        </p:pic>
      </p:grpSp>
      <p:sp>
        <p:nvSpPr>
          <p:cNvPr id="2" name="文本框 1"/>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316185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fade">
                                      <p:cBhvr>
                                        <p:cTn id="7" dur="1000"/>
                                        <p:tgtEl>
                                          <p:spTgt spid="10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8"/>
                                        </p:tgtEl>
                                        <p:attrNameLst>
                                          <p:attrName>style.visibility</p:attrName>
                                        </p:attrNameLst>
                                      </p:cBhvr>
                                      <p:to>
                                        <p:strVal val="visible"/>
                                      </p:to>
                                    </p:set>
                                    <p:animEffect transition="in" filter="fade">
                                      <p:cBhvr>
                                        <p:cTn id="12" dur="1000"/>
                                        <p:tgtEl>
                                          <p:spTgt spid="1098"/>
                                        </p:tgtEl>
                                      </p:cBhvr>
                                    </p:animEffect>
                                  </p:childTnLst>
                                </p:cTn>
                              </p:par>
                              <p:par>
                                <p:cTn id="13" presetID="10" presetClass="entr" presetSubtype="0" fill="hold" nodeType="withEffect">
                                  <p:stCondLst>
                                    <p:cond delay="0"/>
                                  </p:stCondLst>
                                  <p:childTnLst>
                                    <p:set>
                                      <p:cBhvr>
                                        <p:cTn id="14" dur="1" fill="hold">
                                          <p:stCondLst>
                                            <p:cond delay="0"/>
                                          </p:stCondLst>
                                        </p:cTn>
                                        <p:tgtEl>
                                          <p:spTgt spid="1093"/>
                                        </p:tgtEl>
                                        <p:attrNameLst>
                                          <p:attrName>style.visibility</p:attrName>
                                        </p:attrNameLst>
                                      </p:cBhvr>
                                      <p:to>
                                        <p:strVal val="visible"/>
                                      </p:to>
                                    </p:set>
                                    <p:animEffect transition="in" filter="fade">
                                      <p:cBhvr>
                                        <p:cTn id="15" dur="1500"/>
                                        <p:tgtEl>
                                          <p:spTgt spid="109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99"/>
                                        </p:tgtEl>
                                        <p:attrNameLst>
                                          <p:attrName>style.visibility</p:attrName>
                                        </p:attrNameLst>
                                      </p:cBhvr>
                                      <p:to>
                                        <p:strVal val="visible"/>
                                      </p:to>
                                    </p:set>
                                    <p:animEffect transition="in" filter="fade">
                                      <p:cBhvr>
                                        <p:cTn id="20" dur="1000"/>
                                        <p:tgtEl>
                                          <p:spTgt spid="109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00"/>
                                        </p:tgtEl>
                                        <p:attrNameLst>
                                          <p:attrName>style.visibility</p:attrName>
                                        </p:attrNameLst>
                                      </p:cBhvr>
                                      <p:to>
                                        <p:strVal val="visible"/>
                                      </p:to>
                                    </p:set>
                                    <p:animEffect transition="in" filter="fade">
                                      <p:cBhvr>
                                        <p:cTn id="25" dur="1000"/>
                                        <p:tgtEl>
                                          <p:spTgt spid="110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01"/>
                                        </p:tgtEl>
                                        <p:attrNameLst>
                                          <p:attrName>style.visibility</p:attrName>
                                        </p:attrNameLst>
                                      </p:cBhvr>
                                      <p:to>
                                        <p:strVal val="visible"/>
                                      </p:to>
                                    </p:set>
                                    <p:animEffect transition="in" filter="fade">
                                      <p:cBhvr>
                                        <p:cTn id="30" dur="1000"/>
                                        <p:tgtEl>
                                          <p:spTgt spid="110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03"/>
                                        </p:tgtEl>
                                        <p:attrNameLst>
                                          <p:attrName>style.visibility</p:attrName>
                                        </p:attrNameLst>
                                      </p:cBhvr>
                                      <p:to>
                                        <p:strVal val="visible"/>
                                      </p:to>
                                    </p:set>
                                    <p:animEffect transition="in" filter="fade">
                                      <p:cBhvr>
                                        <p:cTn id="35" dur="1000"/>
                                        <p:tgtEl>
                                          <p:spTgt spid="1103"/>
                                        </p:tgtEl>
                                      </p:cBhvr>
                                    </p:animEffect>
                                  </p:childTnLst>
                                </p:cTn>
                              </p:par>
                              <p:par>
                                <p:cTn id="36" presetID="10" presetClass="entr" presetSubtype="0" fill="hold" nodeType="withEffect">
                                  <p:stCondLst>
                                    <p:cond delay="0"/>
                                  </p:stCondLst>
                                  <p:childTnLst>
                                    <p:set>
                                      <p:cBhvr>
                                        <p:cTn id="37" dur="1" fill="hold">
                                          <p:stCondLst>
                                            <p:cond delay="0"/>
                                          </p:stCondLst>
                                        </p:cTn>
                                        <p:tgtEl>
                                          <p:spTgt spid="1102"/>
                                        </p:tgtEl>
                                        <p:attrNameLst>
                                          <p:attrName>style.visibility</p:attrName>
                                        </p:attrNameLst>
                                      </p:cBhvr>
                                      <p:to>
                                        <p:strVal val="visible"/>
                                      </p:to>
                                    </p:set>
                                    <p:animEffect transition="in" filter="fade">
                                      <p:cBhvr>
                                        <p:cTn id="38" dur="1000"/>
                                        <p:tgtEl>
                                          <p:spTgt spid="1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Shape 1129"/>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130" name="Shape 1130"/>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131" name="Shape 1131"/>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132" name="Shape 1132"/>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资源申请</a:t>
            </a:r>
          </a:p>
        </p:txBody>
      </p:sp>
      <p:sp>
        <p:nvSpPr>
          <p:cNvPr id="1133" name="Shape 1133"/>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134" name="Shape 1134"/>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135" name="Shape 1135"/>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136" name="Shape 1136"/>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137" name="Shape 1137"/>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138" name="Shape 1138"/>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139" name="Shape 1139"/>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140" name="Shape 1140"/>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141" name="Shape 1141"/>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142" name="Shape 1142"/>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143" name="Shape 1143"/>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44" name="Shape 1144"/>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145" name="Shape 1145"/>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46" name="Shape 1146"/>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147" name="Shape 1147"/>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148" name="Shape 1148"/>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49" name="Shape 1149"/>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150" name="Shape 1150"/>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151" name="Shape 1151"/>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52" name="Shape 1152"/>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153" name="Shape 1153"/>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154" name="Shape 1154"/>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155" name="Shape 1155"/>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56" name="Shape 1156"/>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157" name="Shape 1157"/>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58" name="Shape 1158"/>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59" name="Shape 1159"/>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60" name="Shape 1160"/>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61" name="Shape 1161"/>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62" name="Shape 1162"/>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163" name="Shape 1163"/>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164" name="Shape 1164"/>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165" name="Shape 1165"/>
          <p:cNvCxnSpPr/>
          <p:nvPr/>
        </p:nvCxnSpPr>
        <p:spPr>
          <a:xfrm rot="10800000">
            <a:off x="3215679" y="2600259"/>
            <a:ext cx="0" cy="426400"/>
          </a:xfrm>
          <a:prstGeom prst="straightConnector1">
            <a:avLst/>
          </a:prstGeom>
          <a:noFill/>
          <a:ln w="22225" cap="flat" cmpd="sng">
            <a:solidFill>
              <a:srgbClr val="F1C232"/>
            </a:solidFill>
            <a:prstDash val="solid"/>
            <a:round/>
            <a:headEnd type="none" w="med" len="med"/>
            <a:tailEnd type="stealth" w="med" len="med"/>
          </a:ln>
        </p:spPr>
      </p:cxnSp>
      <p:sp>
        <p:nvSpPr>
          <p:cNvPr id="1166" name="Shape 1166"/>
          <p:cNvSpPr/>
          <p:nvPr/>
        </p:nvSpPr>
        <p:spPr>
          <a:xfrm rot="-5400000" flipH="1">
            <a:off x="4643920" y="-1383616"/>
            <a:ext cx="1080000" cy="6816800"/>
          </a:xfrm>
          <a:prstGeom prst="arc">
            <a:avLst>
              <a:gd name="adj1" fmla="val 19200611"/>
              <a:gd name="adj2" fmla="val 5227479"/>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167" name="Shape 1167"/>
          <p:cNvSpPr/>
          <p:nvPr/>
        </p:nvSpPr>
        <p:spPr>
          <a:xfrm rot="5400000" flipH="1">
            <a:off x="7332176" y="-807432"/>
            <a:ext cx="1080000" cy="6816800"/>
          </a:xfrm>
          <a:prstGeom prst="arc">
            <a:avLst>
              <a:gd name="adj1" fmla="val 19122610"/>
              <a:gd name="adj2" fmla="val 5198917"/>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168" name="Shape 1168"/>
          <p:cNvSpPr/>
          <p:nvPr/>
        </p:nvSpPr>
        <p:spPr>
          <a:xfrm rot="-5400000" flipH="1">
            <a:off x="1288055" y="2563321"/>
            <a:ext cx="2880399" cy="1332800"/>
          </a:xfrm>
          <a:prstGeom prst="arc">
            <a:avLst>
              <a:gd name="adj1" fmla="val 1301170"/>
              <a:gd name="adj2" fmla="val 5470161"/>
            </a:avLst>
          </a:prstGeom>
          <a:noFill/>
          <a:ln w="22225" cap="flat" cmpd="sng">
            <a:solidFill>
              <a:srgbClr val="F1C232"/>
            </a:solidFill>
            <a:prstDash val="solid"/>
            <a:round/>
            <a:headEnd type="stealth" w="med" len="med"/>
            <a:tailEnd type="none" w="med" len="med"/>
          </a:ln>
        </p:spPr>
        <p:txBody>
          <a:bodyPr lIns="121900" tIns="60933" rIns="121900" bIns="60933" anchor="ctr" anchorCtr="0">
            <a:noAutofit/>
          </a:bodyPr>
          <a:lstStyle/>
          <a:p>
            <a:pPr indent="-93131">
              <a:buClr>
                <a:srgbClr val="000000"/>
              </a:buClr>
            </a:pPr>
            <a:endParaRPr sz="2400"/>
          </a:p>
        </p:txBody>
      </p:sp>
      <p:cxnSp>
        <p:nvCxnSpPr>
          <p:cNvPr id="1169" name="Shape 1169"/>
          <p:cNvCxnSpPr>
            <a:stCxn id="1168" idx="2"/>
          </p:cNvCxnSpPr>
          <p:nvPr/>
        </p:nvCxnSpPr>
        <p:spPr>
          <a:xfrm>
            <a:off x="3394624" y="3216119"/>
            <a:ext cx="973200" cy="1140800"/>
          </a:xfrm>
          <a:prstGeom prst="straightConnector1">
            <a:avLst/>
          </a:prstGeom>
          <a:noFill/>
          <a:ln w="22225" cap="flat" cmpd="sng">
            <a:solidFill>
              <a:srgbClr val="F1C232"/>
            </a:solidFill>
            <a:prstDash val="solid"/>
            <a:round/>
            <a:headEnd type="none" w="med" len="med"/>
            <a:tailEnd type="stealth" w="med" len="med"/>
          </a:ln>
        </p:spPr>
      </p:cxnSp>
      <p:cxnSp>
        <p:nvCxnSpPr>
          <p:cNvPr id="1170" name="Shape 1170"/>
          <p:cNvCxnSpPr/>
          <p:nvPr/>
        </p:nvCxnSpPr>
        <p:spPr>
          <a:xfrm>
            <a:off x="1583499" y="4437112"/>
            <a:ext cx="0" cy="216000"/>
          </a:xfrm>
          <a:prstGeom prst="straightConnector1">
            <a:avLst/>
          </a:prstGeom>
          <a:noFill/>
          <a:ln w="22225" cap="flat" cmpd="sng">
            <a:solidFill>
              <a:srgbClr val="F1C232"/>
            </a:solidFill>
            <a:prstDash val="solid"/>
            <a:round/>
            <a:headEnd type="none" w="med" len="med"/>
            <a:tailEnd type="stealth" w="med" len="med"/>
          </a:ln>
        </p:spPr>
      </p:cxnSp>
      <p:cxnSp>
        <p:nvCxnSpPr>
          <p:cNvPr id="1171" name="Shape 1171"/>
          <p:cNvCxnSpPr/>
          <p:nvPr/>
        </p:nvCxnSpPr>
        <p:spPr>
          <a:xfrm>
            <a:off x="2255573" y="4437112"/>
            <a:ext cx="0" cy="216000"/>
          </a:xfrm>
          <a:prstGeom prst="straightConnector1">
            <a:avLst/>
          </a:prstGeom>
          <a:noFill/>
          <a:ln w="22225" cap="flat" cmpd="sng">
            <a:solidFill>
              <a:srgbClr val="F1C232"/>
            </a:solidFill>
            <a:prstDash val="solid"/>
            <a:round/>
            <a:headEnd type="none" w="med" len="med"/>
            <a:tailEnd type="stealth" w="med" len="med"/>
          </a:ln>
        </p:spPr>
      </p:cxnSp>
      <p:cxnSp>
        <p:nvCxnSpPr>
          <p:cNvPr id="1172" name="Shape 1172"/>
          <p:cNvCxnSpPr/>
          <p:nvPr/>
        </p:nvCxnSpPr>
        <p:spPr>
          <a:xfrm>
            <a:off x="4463819" y="4437112"/>
            <a:ext cx="0" cy="216000"/>
          </a:xfrm>
          <a:prstGeom prst="straightConnector1">
            <a:avLst/>
          </a:prstGeom>
          <a:noFill/>
          <a:ln w="22225" cap="flat" cmpd="sng">
            <a:solidFill>
              <a:srgbClr val="F1C232"/>
            </a:solidFill>
            <a:prstDash val="solid"/>
            <a:round/>
            <a:headEnd type="none" w="med" len="med"/>
            <a:tailEnd type="stealth" w="med" len="med"/>
          </a:ln>
        </p:spPr>
      </p:cxnSp>
      <p:cxnSp>
        <p:nvCxnSpPr>
          <p:cNvPr id="1173" name="Shape 1173"/>
          <p:cNvCxnSpPr/>
          <p:nvPr/>
        </p:nvCxnSpPr>
        <p:spPr>
          <a:xfrm>
            <a:off x="8112223" y="4437112"/>
            <a:ext cx="0" cy="216000"/>
          </a:xfrm>
          <a:prstGeom prst="straightConnector1">
            <a:avLst/>
          </a:prstGeom>
          <a:noFill/>
          <a:ln w="22225" cap="flat" cmpd="sng">
            <a:solidFill>
              <a:srgbClr val="F1C232"/>
            </a:solidFill>
            <a:prstDash val="solid"/>
            <a:round/>
            <a:headEnd type="none" w="med" len="med"/>
            <a:tailEnd type="stealth" w="med" len="med"/>
          </a:ln>
        </p:spPr>
      </p:cxnSp>
      <p:cxnSp>
        <p:nvCxnSpPr>
          <p:cNvPr id="1174" name="Shape 1174"/>
          <p:cNvCxnSpPr/>
          <p:nvPr/>
        </p:nvCxnSpPr>
        <p:spPr>
          <a:xfrm>
            <a:off x="8784299" y="4437112"/>
            <a:ext cx="0" cy="216000"/>
          </a:xfrm>
          <a:prstGeom prst="straightConnector1">
            <a:avLst/>
          </a:prstGeom>
          <a:noFill/>
          <a:ln w="22225" cap="flat" cmpd="sng">
            <a:solidFill>
              <a:srgbClr val="F1C232"/>
            </a:solidFill>
            <a:prstDash val="solid"/>
            <a:round/>
            <a:headEnd type="none" w="med" len="med"/>
            <a:tailEnd type="stealth" w="med" len="med"/>
          </a:ln>
        </p:spPr>
      </p:cxnSp>
      <p:sp>
        <p:nvSpPr>
          <p:cNvPr id="1175" name="Shape 1175"/>
          <p:cNvSpPr/>
          <p:nvPr/>
        </p:nvSpPr>
        <p:spPr>
          <a:xfrm>
            <a:off x="5373256" y="2564903"/>
            <a:ext cx="2738800" cy="720000"/>
          </a:xfrm>
          <a:prstGeom prst="rect">
            <a:avLst/>
          </a:prstGeom>
          <a:noFill/>
          <a:ln>
            <a:noFill/>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I need 5 containers</a:t>
            </a:r>
          </a:p>
          <a:p>
            <a:pPr>
              <a:buSzPct val="25000"/>
            </a:pPr>
            <a:r>
              <a:rPr lang="en" sz="1600" i="1">
                <a:solidFill>
                  <a:srgbClr val="595959"/>
                </a:solidFill>
                <a:latin typeface="Calibri"/>
                <a:ea typeface="Calibri"/>
                <a:cs typeface="Calibri"/>
                <a:sym typeface="Calibri"/>
              </a:rPr>
              <a:t>Each with 1 CPU core</a:t>
            </a:r>
          </a:p>
          <a:p>
            <a:pPr>
              <a:buSzPct val="25000"/>
            </a:pPr>
            <a:r>
              <a:rPr lang="en" sz="1600" i="1">
                <a:solidFill>
                  <a:srgbClr val="595959"/>
                </a:solidFill>
                <a:latin typeface="Calibri"/>
                <a:ea typeface="Calibri"/>
                <a:cs typeface="Calibri"/>
                <a:sym typeface="Calibri"/>
              </a:rPr>
              <a:t>and 1 GB RAM</a:t>
            </a:r>
          </a:p>
        </p:txBody>
      </p:sp>
      <p:sp>
        <p:nvSpPr>
          <p:cNvPr id="1176" name="Shape 1176"/>
          <p:cNvSpPr/>
          <p:nvPr/>
        </p:nvSpPr>
        <p:spPr>
          <a:xfrm>
            <a:off x="5231904" y="1340767"/>
            <a:ext cx="2738800" cy="720000"/>
          </a:xfrm>
          <a:prstGeom prst="rect">
            <a:avLst/>
          </a:prstGeom>
          <a:noFill/>
          <a:ln>
            <a:noFill/>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 2 containers</a:t>
            </a:r>
          </a:p>
          <a:p>
            <a:pPr>
              <a:buSzPct val="25000"/>
            </a:pPr>
            <a:r>
              <a:rPr lang="en" sz="1600" i="1">
                <a:solidFill>
                  <a:srgbClr val="595959"/>
                </a:solidFill>
                <a:latin typeface="Calibri"/>
                <a:ea typeface="Calibri"/>
                <a:cs typeface="Calibri"/>
                <a:sym typeface="Calibri"/>
              </a:rPr>
              <a:t>Server 2: 1 container</a:t>
            </a:r>
          </a:p>
          <a:p>
            <a:pPr>
              <a:buSzPct val="25000"/>
            </a:pPr>
            <a:r>
              <a:rPr lang="en" sz="1600" i="1">
                <a:solidFill>
                  <a:srgbClr val="595959"/>
                </a:solidFill>
                <a:latin typeface="Calibri"/>
                <a:ea typeface="Calibri"/>
                <a:cs typeface="Calibri"/>
                <a:sym typeface="Calibri"/>
              </a:rPr>
              <a:t>Server N: 2 containers</a:t>
            </a:r>
          </a:p>
        </p:txBody>
      </p:sp>
      <p:sp>
        <p:nvSpPr>
          <p:cNvPr id="1177" name="Shape 1177"/>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cxnSp>
        <p:nvCxnSpPr>
          <p:cNvPr id="1178" name="Shape 1178"/>
          <p:cNvCxnSpPr>
            <a:stCxn id="1168" idx="2"/>
          </p:cNvCxnSpPr>
          <p:nvPr/>
        </p:nvCxnSpPr>
        <p:spPr>
          <a:xfrm>
            <a:off x="3394624" y="3216119"/>
            <a:ext cx="4747200" cy="1109200"/>
          </a:xfrm>
          <a:prstGeom prst="straightConnector1">
            <a:avLst/>
          </a:prstGeom>
          <a:noFill/>
          <a:ln w="22225" cap="flat" cmpd="sng">
            <a:solidFill>
              <a:srgbClr val="F1C232"/>
            </a:solidFill>
            <a:prstDash val="solid"/>
            <a:round/>
            <a:headEnd type="none" w="med" len="med"/>
            <a:tailEnd type="stealth" w="med" len="med"/>
          </a:ln>
        </p:spPr>
      </p:cxnSp>
      <p:sp>
        <p:nvSpPr>
          <p:cNvPr id="1179" name="Shape 1179"/>
          <p:cNvSpPr/>
          <p:nvPr/>
        </p:nvSpPr>
        <p:spPr>
          <a:xfrm rot="-5400000" flipH="1">
            <a:off x="3622600" y="2612077"/>
            <a:ext cx="360000" cy="672000"/>
          </a:xfrm>
          <a:prstGeom prst="arc">
            <a:avLst>
              <a:gd name="adj1" fmla="val 86968"/>
              <a:gd name="adj2" fmla="val 5579207"/>
            </a:avLst>
          </a:prstGeom>
          <a:noFill/>
          <a:ln w="22225" cap="flat" cmpd="sng">
            <a:solidFill>
              <a:srgbClr val="F1C232"/>
            </a:solidFill>
            <a:prstDash val="solid"/>
            <a:round/>
            <a:headEnd type="stealth" w="med" len="med"/>
            <a:tailEnd type="triangle"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53" name="文本框 52"/>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91143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5"/>
                                        </p:tgtEl>
                                        <p:attrNameLst>
                                          <p:attrName>style.visibility</p:attrName>
                                        </p:attrNameLst>
                                      </p:cBhvr>
                                      <p:to>
                                        <p:strVal val="visible"/>
                                      </p:to>
                                    </p:set>
                                    <p:animEffect transition="in" filter="fade">
                                      <p:cBhvr>
                                        <p:cTn id="7" dur="1000"/>
                                        <p:tgtEl>
                                          <p:spTgt spid="1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6"/>
                                        </p:tgtEl>
                                        <p:attrNameLst>
                                          <p:attrName>style.visibility</p:attrName>
                                        </p:attrNameLst>
                                      </p:cBhvr>
                                      <p:to>
                                        <p:strVal val="visible"/>
                                      </p:to>
                                    </p:set>
                                    <p:animEffect transition="in" filter="fade">
                                      <p:cBhvr>
                                        <p:cTn id="12" dur="1000"/>
                                        <p:tgtEl>
                                          <p:spTgt spid="1166"/>
                                        </p:tgtEl>
                                      </p:cBhvr>
                                    </p:animEffect>
                                  </p:childTnLst>
                                </p:cTn>
                              </p:par>
                              <p:par>
                                <p:cTn id="13" presetID="10" presetClass="entr" presetSubtype="0" fill="hold" nodeType="withEffect">
                                  <p:stCondLst>
                                    <p:cond delay="0"/>
                                  </p:stCondLst>
                                  <p:childTnLst>
                                    <p:set>
                                      <p:cBhvr>
                                        <p:cTn id="14" dur="1" fill="hold">
                                          <p:stCondLst>
                                            <p:cond delay="0"/>
                                          </p:stCondLst>
                                        </p:cTn>
                                        <p:tgtEl>
                                          <p:spTgt spid="1175"/>
                                        </p:tgtEl>
                                        <p:attrNameLst>
                                          <p:attrName>style.visibility</p:attrName>
                                        </p:attrNameLst>
                                      </p:cBhvr>
                                      <p:to>
                                        <p:strVal val="visible"/>
                                      </p:to>
                                    </p:set>
                                    <p:animEffect transition="in" filter="fade">
                                      <p:cBhvr>
                                        <p:cTn id="15" dur="1000"/>
                                        <p:tgtEl>
                                          <p:spTgt spid="11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67"/>
                                        </p:tgtEl>
                                        <p:attrNameLst>
                                          <p:attrName>style.visibility</p:attrName>
                                        </p:attrNameLst>
                                      </p:cBhvr>
                                      <p:to>
                                        <p:strVal val="visible"/>
                                      </p:to>
                                    </p:set>
                                    <p:animEffect transition="in" filter="fade">
                                      <p:cBhvr>
                                        <p:cTn id="20" dur="1000"/>
                                        <p:tgtEl>
                                          <p:spTgt spid="1167"/>
                                        </p:tgtEl>
                                      </p:cBhvr>
                                    </p:animEffect>
                                  </p:childTnLst>
                                </p:cTn>
                              </p:par>
                              <p:par>
                                <p:cTn id="21" presetID="10" presetClass="entr" presetSubtype="0" fill="hold" nodeType="withEffect">
                                  <p:stCondLst>
                                    <p:cond delay="0"/>
                                  </p:stCondLst>
                                  <p:childTnLst>
                                    <p:set>
                                      <p:cBhvr>
                                        <p:cTn id="22" dur="1" fill="hold">
                                          <p:stCondLst>
                                            <p:cond delay="0"/>
                                          </p:stCondLst>
                                        </p:cTn>
                                        <p:tgtEl>
                                          <p:spTgt spid="1176"/>
                                        </p:tgtEl>
                                        <p:attrNameLst>
                                          <p:attrName>style.visibility</p:attrName>
                                        </p:attrNameLst>
                                      </p:cBhvr>
                                      <p:to>
                                        <p:strVal val="visible"/>
                                      </p:to>
                                    </p:set>
                                    <p:animEffect transition="in" filter="fade">
                                      <p:cBhvr>
                                        <p:cTn id="23" dur="1000"/>
                                        <p:tgtEl>
                                          <p:spTgt spid="117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79"/>
                                        </p:tgtEl>
                                        <p:attrNameLst>
                                          <p:attrName>style.visibility</p:attrName>
                                        </p:attrNameLst>
                                      </p:cBhvr>
                                      <p:to>
                                        <p:strVal val="visible"/>
                                      </p:to>
                                    </p:set>
                                    <p:animEffect transition="in" filter="fade">
                                      <p:cBhvr>
                                        <p:cTn id="28" dur="1000"/>
                                        <p:tgtEl>
                                          <p:spTgt spid="11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68"/>
                                        </p:tgtEl>
                                        <p:attrNameLst>
                                          <p:attrName>style.visibility</p:attrName>
                                        </p:attrNameLst>
                                      </p:cBhvr>
                                      <p:to>
                                        <p:strVal val="visible"/>
                                      </p:to>
                                    </p:set>
                                    <p:animEffect transition="in" filter="fade">
                                      <p:cBhvr>
                                        <p:cTn id="33" dur="1000"/>
                                        <p:tgtEl>
                                          <p:spTgt spid="1168"/>
                                        </p:tgtEl>
                                      </p:cBhvr>
                                    </p:animEffect>
                                  </p:childTnLst>
                                </p:cTn>
                              </p:par>
                              <p:par>
                                <p:cTn id="34" presetID="10" presetClass="entr" presetSubtype="0" fill="hold" nodeType="withEffect">
                                  <p:stCondLst>
                                    <p:cond delay="0"/>
                                  </p:stCondLst>
                                  <p:childTnLst>
                                    <p:set>
                                      <p:cBhvr>
                                        <p:cTn id="35" dur="1" fill="hold">
                                          <p:stCondLst>
                                            <p:cond delay="0"/>
                                          </p:stCondLst>
                                        </p:cTn>
                                        <p:tgtEl>
                                          <p:spTgt spid="1178"/>
                                        </p:tgtEl>
                                        <p:attrNameLst>
                                          <p:attrName>style.visibility</p:attrName>
                                        </p:attrNameLst>
                                      </p:cBhvr>
                                      <p:to>
                                        <p:strVal val="visible"/>
                                      </p:to>
                                    </p:set>
                                    <p:animEffect transition="in" filter="fade">
                                      <p:cBhvr>
                                        <p:cTn id="36" dur="1000"/>
                                        <p:tgtEl>
                                          <p:spTgt spid="1178"/>
                                        </p:tgtEl>
                                      </p:cBhvr>
                                    </p:animEffect>
                                  </p:childTnLst>
                                </p:cTn>
                              </p:par>
                              <p:par>
                                <p:cTn id="37" presetID="10" presetClass="entr" presetSubtype="0" fill="hold" nodeType="withEffect">
                                  <p:stCondLst>
                                    <p:cond delay="0"/>
                                  </p:stCondLst>
                                  <p:childTnLst>
                                    <p:set>
                                      <p:cBhvr>
                                        <p:cTn id="38" dur="1" fill="hold">
                                          <p:stCondLst>
                                            <p:cond delay="0"/>
                                          </p:stCondLst>
                                        </p:cTn>
                                        <p:tgtEl>
                                          <p:spTgt spid="1169"/>
                                        </p:tgtEl>
                                        <p:attrNameLst>
                                          <p:attrName>style.visibility</p:attrName>
                                        </p:attrNameLst>
                                      </p:cBhvr>
                                      <p:to>
                                        <p:strVal val="visible"/>
                                      </p:to>
                                    </p:set>
                                    <p:animEffect transition="in" filter="fade">
                                      <p:cBhvr>
                                        <p:cTn id="39" dur="1000"/>
                                        <p:tgtEl>
                                          <p:spTgt spid="116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57"/>
                                        </p:tgtEl>
                                        <p:attrNameLst>
                                          <p:attrName>style.visibility</p:attrName>
                                        </p:attrNameLst>
                                      </p:cBhvr>
                                      <p:to>
                                        <p:strVal val="visible"/>
                                      </p:to>
                                    </p:set>
                                    <p:animEffect transition="in" filter="fade">
                                      <p:cBhvr>
                                        <p:cTn id="44" dur="1000"/>
                                        <p:tgtEl>
                                          <p:spTgt spid="1157"/>
                                        </p:tgtEl>
                                      </p:cBhvr>
                                    </p:animEffect>
                                  </p:childTnLst>
                                </p:cTn>
                              </p:par>
                              <p:par>
                                <p:cTn id="45" presetID="10" presetClass="entr" presetSubtype="0" fill="hold" nodeType="withEffect">
                                  <p:stCondLst>
                                    <p:cond delay="0"/>
                                  </p:stCondLst>
                                  <p:childTnLst>
                                    <p:set>
                                      <p:cBhvr>
                                        <p:cTn id="46" dur="1" fill="hold">
                                          <p:stCondLst>
                                            <p:cond delay="0"/>
                                          </p:stCondLst>
                                        </p:cTn>
                                        <p:tgtEl>
                                          <p:spTgt spid="1158"/>
                                        </p:tgtEl>
                                        <p:attrNameLst>
                                          <p:attrName>style.visibility</p:attrName>
                                        </p:attrNameLst>
                                      </p:cBhvr>
                                      <p:to>
                                        <p:strVal val="visible"/>
                                      </p:to>
                                    </p:set>
                                    <p:animEffect transition="in" filter="fade">
                                      <p:cBhvr>
                                        <p:cTn id="47" dur="1000"/>
                                        <p:tgtEl>
                                          <p:spTgt spid="1158"/>
                                        </p:tgtEl>
                                      </p:cBhvr>
                                    </p:animEffect>
                                  </p:childTnLst>
                                </p:cTn>
                              </p:par>
                              <p:par>
                                <p:cTn id="48" presetID="10" presetClass="entr" presetSubtype="0" fill="hold" nodeType="withEffect">
                                  <p:stCondLst>
                                    <p:cond delay="0"/>
                                  </p:stCondLst>
                                  <p:childTnLst>
                                    <p:set>
                                      <p:cBhvr>
                                        <p:cTn id="49" dur="1" fill="hold">
                                          <p:stCondLst>
                                            <p:cond delay="0"/>
                                          </p:stCondLst>
                                        </p:cTn>
                                        <p:tgtEl>
                                          <p:spTgt spid="1159"/>
                                        </p:tgtEl>
                                        <p:attrNameLst>
                                          <p:attrName>style.visibility</p:attrName>
                                        </p:attrNameLst>
                                      </p:cBhvr>
                                      <p:to>
                                        <p:strVal val="visible"/>
                                      </p:to>
                                    </p:set>
                                    <p:animEffect transition="in" filter="fade">
                                      <p:cBhvr>
                                        <p:cTn id="50" dur="1000"/>
                                        <p:tgtEl>
                                          <p:spTgt spid="1159"/>
                                        </p:tgtEl>
                                      </p:cBhvr>
                                    </p:animEffect>
                                  </p:childTnLst>
                                </p:cTn>
                              </p:par>
                              <p:par>
                                <p:cTn id="51" presetID="10" presetClass="entr" presetSubtype="0" fill="hold" nodeType="withEffect">
                                  <p:stCondLst>
                                    <p:cond delay="0"/>
                                  </p:stCondLst>
                                  <p:childTnLst>
                                    <p:set>
                                      <p:cBhvr>
                                        <p:cTn id="52" dur="1" fill="hold">
                                          <p:stCondLst>
                                            <p:cond delay="0"/>
                                          </p:stCondLst>
                                        </p:cTn>
                                        <p:tgtEl>
                                          <p:spTgt spid="1160"/>
                                        </p:tgtEl>
                                        <p:attrNameLst>
                                          <p:attrName>style.visibility</p:attrName>
                                        </p:attrNameLst>
                                      </p:cBhvr>
                                      <p:to>
                                        <p:strVal val="visible"/>
                                      </p:to>
                                    </p:set>
                                    <p:animEffect transition="in" filter="fade">
                                      <p:cBhvr>
                                        <p:cTn id="53" dur="1000"/>
                                        <p:tgtEl>
                                          <p:spTgt spid="1160"/>
                                        </p:tgtEl>
                                      </p:cBhvr>
                                    </p:animEffect>
                                  </p:childTnLst>
                                </p:cTn>
                              </p:par>
                              <p:par>
                                <p:cTn id="54" presetID="10" presetClass="entr" presetSubtype="0" fill="hold" nodeType="withEffect">
                                  <p:stCondLst>
                                    <p:cond delay="0"/>
                                  </p:stCondLst>
                                  <p:childTnLst>
                                    <p:set>
                                      <p:cBhvr>
                                        <p:cTn id="55" dur="1" fill="hold">
                                          <p:stCondLst>
                                            <p:cond delay="0"/>
                                          </p:stCondLst>
                                        </p:cTn>
                                        <p:tgtEl>
                                          <p:spTgt spid="1170"/>
                                        </p:tgtEl>
                                        <p:attrNameLst>
                                          <p:attrName>style.visibility</p:attrName>
                                        </p:attrNameLst>
                                      </p:cBhvr>
                                      <p:to>
                                        <p:strVal val="visible"/>
                                      </p:to>
                                    </p:set>
                                    <p:animEffect transition="in" filter="fade">
                                      <p:cBhvr>
                                        <p:cTn id="56" dur="1000"/>
                                        <p:tgtEl>
                                          <p:spTgt spid="1170"/>
                                        </p:tgtEl>
                                      </p:cBhvr>
                                    </p:animEffect>
                                  </p:childTnLst>
                                </p:cTn>
                              </p:par>
                              <p:par>
                                <p:cTn id="57" presetID="10" presetClass="entr" presetSubtype="0" fill="hold" nodeType="withEffect">
                                  <p:stCondLst>
                                    <p:cond delay="0"/>
                                  </p:stCondLst>
                                  <p:childTnLst>
                                    <p:set>
                                      <p:cBhvr>
                                        <p:cTn id="58" dur="1" fill="hold">
                                          <p:stCondLst>
                                            <p:cond delay="0"/>
                                          </p:stCondLst>
                                        </p:cTn>
                                        <p:tgtEl>
                                          <p:spTgt spid="1171"/>
                                        </p:tgtEl>
                                        <p:attrNameLst>
                                          <p:attrName>style.visibility</p:attrName>
                                        </p:attrNameLst>
                                      </p:cBhvr>
                                      <p:to>
                                        <p:strVal val="visible"/>
                                      </p:to>
                                    </p:set>
                                    <p:animEffect transition="in" filter="fade">
                                      <p:cBhvr>
                                        <p:cTn id="59" dur="1000"/>
                                        <p:tgtEl>
                                          <p:spTgt spid="1171"/>
                                        </p:tgtEl>
                                      </p:cBhvr>
                                    </p:animEffect>
                                  </p:childTnLst>
                                </p:cTn>
                              </p:par>
                              <p:par>
                                <p:cTn id="60" presetID="10" presetClass="entr" presetSubtype="0" fill="hold" nodeType="withEffect">
                                  <p:stCondLst>
                                    <p:cond delay="0"/>
                                  </p:stCondLst>
                                  <p:childTnLst>
                                    <p:set>
                                      <p:cBhvr>
                                        <p:cTn id="61" dur="1" fill="hold">
                                          <p:stCondLst>
                                            <p:cond delay="0"/>
                                          </p:stCondLst>
                                        </p:cTn>
                                        <p:tgtEl>
                                          <p:spTgt spid="1172"/>
                                        </p:tgtEl>
                                        <p:attrNameLst>
                                          <p:attrName>style.visibility</p:attrName>
                                        </p:attrNameLst>
                                      </p:cBhvr>
                                      <p:to>
                                        <p:strVal val="visible"/>
                                      </p:to>
                                    </p:set>
                                    <p:animEffect transition="in" filter="fade">
                                      <p:cBhvr>
                                        <p:cTn id="62" dur="1000"/>
                                        <p:tgtEl>
                                          <p:spTgt spid="1172"/>
                                        </p:tgtEl>
                                      </p:cBhvr>
                                    </p:animEffect>
                                  </p:childTnLst>
                                </p:cTn>
                              </p:par>
                              <p:par>
                                <p:cTn id="63" presetID="10" presetClass="entr" presetSubtype="0" fill="hold" nodeType="withEffect">
                                  <p:stCondLst>
                                    <p:cond delay="0"/>
                                  </p:stCondLst>
                                  <p:childTnLst>
                                    <p:set>
                                      <p:cBhvr>
                                        <p:cTn id="64" dur="1" fill="hold">
                                          <p:stCondLst>
                                            <p:cond delay="0"/>
                                          </p:stCondLst>
                                        </p:cTn>
                                        <p:tgtEl>
                                          <p:spTgt spid="1173"/>
                                        </p:tgtEl>
                                        <p:attrNameLst>
                                          <p:attrName>style.visibility</p:attrName>
                                        </p:attrNameLst>
                                      </p:cBhvr>
                                      <p:to>
                                        <p:strVal val="visible"/>
                                      </p:to>
                                    </p:set>
                                    <p:animEffect transition="in" filter="fade">
                                      <p:cBhvr>
                                        <p:cTn id="65" dur="1000"/>
                                        <p:tgtEl>
                                          <p:spTgt spid="1173"/>
                                        </p:tgtEl>
                                      </p:cBhvr>
                                    </p:animEffect>
                                  </p:childTnLst>
                                </p:cTn>
                              </p:par>
                              <p:par>
                                <p:cTn id="66" presetID="10" presetClass="entr" presetSubtype="0" fill="hold" nodeType="withEffect">
                                  <p:stCondLst>
                                    <p:cond delay="0"/>
                                  </p:stCondLst>
                                  <p:childTnLst>
                                    <p:set>
                                      <p:cBhvr>
                                        <p:cTn id="67" dur="1" fill="hold">
                                          <p:stCondLst>
                                            <p:cond delay="0"/>
                                          </p:stCondLst>
                                        </p:cTn>
                                        <p:tgtEl>
                                          <p:spTgt spid="1174"/>
                                        </p:tgtEl>
                                        <p:attrNameLst>
                                          <p:attrName>style.visibility</p:attrName>
                                        </p:attrNameLst>
                                      </p:cBhvr>
                                      <p:to>
                                        <p:strVal val="visible"/>
                                      </p:to>
                                    </p:set>
                                    <p:animEffect transition="in" filter="fade">
                                      <p:cBhvr>
                                        <p:cTn id="68" dur="1000"/>
                                        <p:tgtEl>
                                          <p:spTgt spid="1174"/>
                                        </p:tgtEl>
                                      </p:cBhvr>
                                    </p:animEffect>
                                  </p:childTnLst>
                                </p:cTn>
                              </p:par>
                              <p:par>
                                <p:cTn id="69" presetID="10" presetClass="entr" presetSubtype="0" fill="hold" nodeType="withEffect">
                                  <p:stCondLst>
                                    <p:cond delay="0"/>
                                  </p:stCondLst>
                                  <p:childTnLst>
                                    <p:set>
                                      <p:cBhvr>
                                        <p:cTn id="70" dur="1" fill="hold">
                                          <p:stCondLst>
                                            <p:cond delay="0"/>
                                          </p:stCondLst>
                                        </p:cTn>
                                        <p:tgtEl>
                                          <p:spTgt spid="1161"/>
                                        </p:tgtEl>
                                        <p:attrNameLst>
                                          <p:attrName>style.visibility</p:attrName>
                                        </p:attrNameLst>
                                      </p:cBhvr>
                                      <p:to>
                                        <p:strVal val="visible"/>
                                      </p:to>
                                    </p:set>
                                    <p:animEffect transition="in" filter="fade">
                                      <p:cBhvr>
                                        <p:cTn id="71" dur="1000"/>
                                        <p:tgtEl>
                                          <p:spTgt spid="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Shape 1184"/>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－准备执行</a:t>
            </a:r>
          </a:p>
        </p:txBody>
      </p:sp>
      <p:sp>
        <p:nvSpPr>
          <p:cNvPr id="1185" name="Shape 1185"/>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186" name="Shape 1186"/>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187" name="Shape 1187"/>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188" name="Shape 1188"/>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189" name="Shape 1189"/>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190" name="Shape 1190"/>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191" name="Shape 1191"/>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192" name="Shape 1192"/>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193" name="Shape 1193"/>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194" name="Shape 1194"/>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195" name="Shape 1195"/>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96" name="Shape 1196"/>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197" name="Shape 1197"/>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98" name="Shape 1198"/>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199" name="Shape 1199"/>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00" name="Shape 1200"/>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01" name="Shape 1201"/>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02" name="Shape 1202"/>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03" name="Shape 1203"/>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04" name="Shape 1204"/>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05" name="Shape 1205"/>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206" name="Shape 1206"/>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207" name="Shape 1207"/>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08" name="Shape 1208"/>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209" name="Shape 1209"/>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0" name="Shape 1210"/>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1" name="Shape 1211"/>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2" name="Shape 1212"/>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3" name="Shape 1213"/>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4" name="Shape 1214"/>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215" name="Shape 1215"/>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16" name="Shape 1216"/>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217" name="Shape 1217"/>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18" name="Shape 1218"/>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219" name="Shape 1219"/>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20" name="Shape 1220"/>
          <p:cNvSpPr/>
          <p:nvPr/>
        </p:nvSpPr>
        <p:spPr>
          <a:xfrm rot="5400000">
            <a:off x="2123615" y="2552919"/>
            <a:ext cx="360000" cy="672000"/>
          </a:xfrm>
          <a:prstGeom prst="arc">
            <a:avLst>
              <a:gd name="adj1" fmla="val 86968"/>
              <a:gd name="adj2" fmla="val 5579207"/>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cxnSp>
        <p:nvCxnSpPr>
          <p:cNvPr id="1221" name="Shape 1221"/>
          <p:cNvCxnSpPr/>
          <p:nvPr/>
        </p:nvCxnSpPr>
        <p:spPr>
          <a:xfrm flipH="1">
            <a:off x="1582384" y="3140967"/>
            <a:ext cx="769200" cy="1486000"/>
          </a:xfrm>
          <a:prstGeom prst="straightConnector1">
            <a:avLst/>
          </a:prstGeom>
          <a:noFill/>
          <a:ln w="22225" cap="flat" cmpd="sng">
            <a:solidFill>
              <a:srgbClr val="F1C232"/>
            </a:solidFill>
            <a:prstDash val="solid"/>
            <a:round/>
            <a:headEnd type="none" w="med" len="med"/>
            <a:tailEnd type="stealth" w="med" len="med"/>
          </a:ln>
        </p:spPr>
      </p:cxnSp>
      <p:cxnSp>
        <p:nvCxnSpPr>
          <p:cNvPr id="1222" name="Shape 1222"/>
          <p:cNvCxnSpPr/>
          <p:nvPr/>
        </p:nvCxnSpPr>
        <p:spPr>
          <a:xfrm flipH="1">
            <a:off x="2245595" y="3140967"/>
            <a:ext cx="202000" cy="1486000"/>
          </a:xfrm>
          <a:prstGeom prst="straightConnector1">
            <a:avLst/>
          </a:prstGeom>
          <a:noFill/>
          <a:ln w="22225" cap="flat" cmpd="sng">
            <a:solidFill>
              <a:srgbClr val="F1C232"/>
            </a:solidFill>
            <a:prstDash val="solid"/>
            <a:round/>
            <a:headEnd type="none" w="med" len="med"/>
            <a:tailEnd type="stealth" w="med" len="med"/>
          </a:ln>
        </p:spPr>
      </p:cxnSp>
      <p:cxnSp>
        <p:nvCxnSpPr>
          <p:cNvPr id="1223" name="Shape 1223"/>
          <p:cNvCxnSpPr/>
          <p:nvPr/>
        </p:nvCxnSpPr>
        <p:spPr>
          <a:xfrm>
            <a:off x="2543604" y="3140967"/>
            <a:ext cx="1920400" cy="1486000"/>
          </a:xfrm>
          <a:prstGeom prst="straightConnector1">
            <a:avLst/>
          </a:prstGeom>
          <a:noFill/>
          <a:ln w="22225" cap="flat" cmpd="sng">
            <a:solidFill>
              <a:srgbClr val="F1C232"/>
            </a:solidFill>
            <a:prstDash val="solid"/>
            <a:round/>
            <a:headEnd type="none" w="med" len="med"/>
            <a:tailEnd type="stealth" w="med" len="med"/>
          </a:ln>
        </p:spPr>
      </p:cxnSp>
      <p:cxnSp>
        <p:nvCxnSpPr>
          <p:cNvPr id="1224" name="Shape 1224"/>
          <p:cNvCxnSpPr/>
          <p:nvPr/>
        </p:nvCxnSpPr>
        <p:spPr>
          <a:xfrm>
            <a:off x="3599721" y="3140967"/>
            <a:ext cx="4511600" cy="1486000"/>
          </a:xfrm>
          <a:prstGeom prst="straightConnector1">
            <a:avLst/>
          </a:prstGeom>
          <a:noFill/>
          <a:ln w="22225" cap="flat" cmpd="sng">
            <a:solidFill>
              <a:srgbClr val="F1C232"/>
            </a:solidFill>
            <a:prstDash val="solid"/>
            <a:round/>
            <a:headEnd type="none" w="med" len="med"/>
            <a:tailEnd type="stealth" w="med" len="med"/>
          </a:ln>
        </p:spPr>
      </p:cxnSp>
      <p:cxnSp>
        <p:nvCxnSpPr>
          <p:cNvPr id="1225" name="Shape 1225"/>
          <p:cNvCxnSpPr/>
          <p:nvPr/>
        </p:nvCxnSpPr>
        <p:spPr>
          <a:xfrm>
            <a:off x="3695733" y="3140967"/>
            <a:ext cx="5078400" cy="1486000"/>
          </a:xfrm>
          <a:prstGeom prst="straightConnector1">
            <a:avLst/>
          </a:prstGeom>
          <a:noFill/>
          <a:ln w="22225" cap="flat" cmpd="sng">
            <a:solidFill>
              <a:srgbClr val="F1C232"/>
            </a:solidFill>
            <a:prstDash val="solid"/>
            <a:round/>
            <a:headEnd type="none" w="med" len="med"/>
            <a:tailEnd type="stealth" w="med" len="med"/>
          </a:ln>
        </p:spPr>
      </p:cxnSp>
      <p:grpSp>
        <p:nvGrpSpPr>
          <p:cNvPr id="1226" name="Shape 1226"/>
          <p:cNvGrpSpPr/>
          <p:nvPr/>
        </p:nvGrpSpPr>
        <p:grpSpPr>
          <a:xfrm>
            <a:off x="4943871" y="1981075"/>
            <a:ext cx="2060400" cy="1231800"/>
            <a:chOff x="3942303" y="1991377"/>
            <a:chExt cx="1545300" cy="1231800"/>
          </a:xfrm>
        </p:grpSpPr>
        <p:sp>
          <p:nvSpPr>
            <p:cNvPr id="1227" name="Shape 1227"/>
            <p:cNvSpPr/>
            <p:nvPr/>
          </p:nvSpPr>
          <p:spPr>
            <a:xfrm>
              <a:off x="3942303" y="1991377"/>
              <a:ext cx="1545300" cy="1231800"/>
            </a:xfrm>
            <a:prstGeom prst="roundRect">
              <a:avLst>
                <a:gd name="adj" fmla="val 5812"/>
              </a:avLst>
            </a:prstGeom>
            <a:solidFill>
              <a:schemeClr val="lt1"/>
            </a:solidFill>
            <a:ln w="9525" cap="flat" cmpd="sng">
              <a:solidFill>
                <a:srgbClr val="BFBFBF"/>
              </a:solidFill>
              <a:prstDash val="solid"/>
              <a:round/>
              <a:headEnd type="none" w="med" len="med"/>
              <a:tailEnd type="none" w="med" len="med"/>
            </a:ln>
          </p:spPr>
          <p:txBody>
            <a:bodyPr lIns="121900" tIns="0" rIns="121900" bIns="60933" anchor="t" anchorCtr="0">
              <a:noAutofit/>
            </a:bodyPr>
            <a:lstStyle/>
            <a:p>
              <a:pPr algn="ctr"/>
              <a:endParaRPr sz="1600" b="1">
                <a:solidFill>
                  <a:srgbClr val="000000"/>
                </a:solidFill>
                <a:latin typeface="Arial"/>
                <a:ea typeface="Arial"/>
                <a:cs typeface="Arial"/>
                <a:sym typeface="Arial"/>
              </a:endParaRPr>
            </a:p>
          </p:txBody>
        </p:sp>
        <p:cxnSp>
          <p:nvCxnSpPr>
            <p:cNvPr id="1228" name="Shape 1228"/>
            <p:cNvCxnSpPr/>
            <p:nvPr/>
          </p:nvCxnSpPr>
          <p:spPr>
            <a:xfrm flipH="1">
              <a:off x="4464992" y="2150718"/>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229" name="Shape 1229"/>
            <p:cNvCxnSpPr/>
            <p:nvPr/>
          </p:nvCxnSpPr>
          <p:spPr>
            <a:xfrm flipH="1">
              <a:off x="4693482" y="2952535"/>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230" name="Shape 1230"/>
            <p:cNvCxnSpPr/>
            <p:nvPr/>
          </p:nvCxnSpPr>
          <p:spPr>
            <a:xfrm flipH="1">
              <a:off x="4145200" y="2586259"/>
              <a:ext cx="303600" cy="330000"/>
            </a:xfrm>
            <a:prstGeom prst="straightConnector1">
              <a:avLst/>
            </a:prstGeom>
            <a:noFill/>
            <a:ln w="9525" cap="flat" cmpd="sng">
              <a:solidFill>
                <a:schemeClr val="dk1"/>
              </a:solidFill>
              <a:prstDash val="solid"/>
              <a:round/>
              <a:headEnd type="none" w="med" len="med"/>
              <a:tailEnd type="none" w="med" len="med"/>
            </a:ln>
          </p:spPr>
        </p:cxnSp>
        <p:cxnSp>
          <p:nvCxnSpPr>
            <p:cNvPr id="1231" name="Shape 1231"/>
            <p:cNvCxnSpPr/>
            <p:nvPr/>
          </p:nvCxnSpPr>
          <p:spPr>
            <a:xfrm>
              <a:off x="4488671" y="2586259"/>
              <a:ext cx="207000" cy="77400"/>
            </a:xfrm>
            <a:prstGeom prst="straightConnector1">
              <a:avLst/>
            </a:prstGeom>
            <a:noFill/>
            <a:ln w="9525" cap="flat" cmpd="sng">
              <a:solidFill>
                <a:schemeClr val="dk1"/>
              </a:solidFill>
              <a:prstDash val="solid"/>
              <a:round/>
              <a:headEnd type="none" w="med" len="med"/>
              <a:tailEnd type="none" w="med" len="med"/>
            </a:ln>
          </p:spPr>
        </p:cxnSp>
        <p:cxnSp>
          <p:nvCxnSpPr>
            <p:cNvPr id="1232" name="Shape 1232"/>
            <p:cNvCxnSpPr/>
            <p:nvPr/>
          </p:nvCxnSpPr>
          <p:spPr>
            <a:xfrm flipH="1">
              <a:off x="4463458" y="2366431"/>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233" name="Shape 1233"/>
            <p:cNvCxnSpPr/>
            <p:nvPr/>
          </p:nvCxnSpPr>
          <p:spPr>
            <a:xfrm flipH="1">
              <a:off x="4699617" y="2783119"/>
              <a:ext cx="1200" cy="105900"/>
            </a:xfrm>
            <a:prstGeom prst="straightConnector1">
              <a:avLst/>
            </a:prstGeom>
            <a:noFill/>
            <a:ln w="9525" cap="flat" cmpd="sng">
              <a:solidFill>
                <a:schemeClr val="dk1"/>
              </a:solidFill>
              <a:prstDash val="solid"/>
              <a:round/>
              <a:headEnd type="none" w="med" len="med"/>
              <a:tailEnd type="none" w="med" len="med"/>
            </a:ln>
          </p:spPr>
        </p:cxnSp>
        <p:sp>
          <p:nvSpPr>
            <p:cNvPr id="1234" name="Shape 1234"/>
            <p:cNvSpPr/>
            <p:nvPr/>
          </p:nvSpPr>
          <p:spPr>
            <a:xfrm>
              <a:off x="4562094" y="3039228"/>
              <a:ext cx="374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35" name="Shape 1235"/>
            <p:cNvSpPr/>
            <p:nvPr/>
          </p:nvSpPr>
          <p:spPr>
            <a:xfrm>
              <a:off x="4559028" y="2849119"/>
              <a:ext cx="863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36" name="Shape 1236"/>
            <p:cNvSpPr/>
            <p:nvPr/>
          </p:nvSpPr>
          <p:spPr>
            <a:xfrm>
              <a:off x="4003903" y="2849119"/>
              <a:ext cx="3942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37" name="Shape 1237"/>
            <p:cNvSpPr/>
            <p:nvPr/>
          </p:nvSpPr>
          <p:spPr>
            <a:xfrm>
              <a:off x="4220126" y="2462767"/>
              <a:ext cx="857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38" name="Shape 1238"/>
            <p:cNvSpPr/>
            <p:nvPr/>
          </p:nvSpPr>
          <p:spPr>
            <a:xfrm>
              <a:off x="4223192" y="2251791"/>
              <a:ext cx="7668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239" name="Shape 1239"/>
            <p:cNvPicPr preferRelativeResize="0"/>
            <p:nvPr/>
          </p:nvPicPr>
          <p:blipFill rotWithShape="1">
            <a:blip r:embed="rId3">
              <a:alphaModFix/>
            </a:blip>
            <a:srcRect/>
            <a:stretch/>
          </p:blipFill>
          <p:spPr>
            <a:xfrm>
              <a:off x="4560855" y="3023563"/>
              <a:ext cx="375600" cy="156300"/>
            </a:xfrm>
            <a:prstGeom prst="rect">
              <a:avLst/>
            </a:prstGeom>
            <a:noFill/>
            <a:ln>
              <a:noFill/>
            </a:ln>
          </p:spPr>
        </p:pic>
        <p:pic>
          <p:nvPicPr>
            <p:cNvPr id="1240" name="Shape 1240"/>
            <p:cNvPicPr preferRelativeResize="0"/>
            <p:nvPr/>
          </p:nvPicPr>
          <p:blipFill rotWithShape="1">
            <a:blip r:embed="rId4">
              <a:alphaModFix/>
            </a:blip>
            <a:srcRect/>
            <a:stretch/>
          </p:blipFill>
          <p:spPr>
            <a:xfrm>
              <a:off x="4224910" y="2447363"/>
              <a:ext cx="861900" cy="156300"/>
            </a:xfrm>
            <a:prstGeom prst="rect">
              <a:avLst/>
            </a:prstGeom>
            <a:noFill/>
            <a:ln>
              <a:noFill/>
            </a:ln>
          </p:spPr>
        </p:pic>
        <p:pic>
          <p:nvPicPr>
            <p:cNvPr id="1241" name="Shape 1241"/>
            <p:cNvPicPr preferRelativeResize="0"/>
            <p:nvPr/>
          </p:nvPicPr>
          <p:blipFill rotWithShape="1">
            <a:blip r:embed="rId5">
              <a:alphaModFix/>
            </a:blip>
            <a:srcRect/>
            <a:stretch/>
          </p:blipFill>
          <p:spPr>
            <a:xfrm>
              <a:off x="4011887" y="2830131"/>
              <a:ext cx="384000" cy="156300"/>
            </a:xfrm>
            <a:prstGeom prst="rect">
              <a:avLst/>
            </a:prstGeom>
            <a:noFill/>
            <a:ln>
              <a:noFill/>
            </a:ln>
          </p:spPr>
        </p:pic>
        <p:pic>
          <p:nvPicPr>
            <p:cNvPr id="1242" name="Shape 1242"/>
            <p:cNvPicPr preferRelativeResize="0"/>
            <p:nvPr/>
          </p:nvPicPr>
          <p:blipFill rotWithShape="1">
            <a:blip r:embed="rId6">
              <a:alphaModFix/>
            </a:blip>
            <a:srcRect/>
            <a:stretch/>
          </p:blipFill>
          <p:spPr>
            <a:xfrm>
              <a:off x="4560855" y="2834767"/>
              <a:ext cx="870300" cy="165000"/>
            </a:xfrm>
            <a:prstGeom prst="rect">
              <a:avLst/>
            </a:prstGeom>
            <a:noFill/>
            <a:ln>
              <a:noFill/>
            </a:ln>
          </p:spPr>
        </p:pic>
        <p:pic>
          <p:nvPicPr>
            <p:cNvPr id="1243" name="Shape 1243"/>
            <p:cNvPicPr preferRelativeResize="0"/>
            <p:nvPr/>
          </p:nvPicPr>
          <p:blipFill rotWithShape="1">
            <a:blip r:embed="rId7">
              <a:alphaModFix/>
            </a:blip>
            <a:srcRect/>
            <a:stretch/>
          </p:blipFill>
          <p:spPr>
            <a:xfrm>
              <a:off x="4227976" y="2234808"/>
              <a:ext cx="742200" cy="165000"/>
            </a:xfrm>
            <a:prstGeom prst="rect">
              <a:avLst/>
            </a:prstGeom>
            <a:noFill/>
            <a:ln>
              <a:noFill/>
            </a:ln>
          </p:spPr>
        </p:pic>
        <p:sp>
          <p:nvSpPr>
            <p:cNvPr id="1244" name="Shape 1244"/>
            <p:cNvSpPr/>
            <p:nvPr/>
          </p:nvSpPr>
          <p:spPr>
            <a:xfrm>
              <a:off x="4284716" y="2040465"/>
              <a:ext cx="5244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245" name="Shape 1245"/>
            <p:cNvPicPr preferRelativeResize="0"/>
            <p:nvPr/>
          </p:nvPicPr>
          <p:blipFill rotWithShape="1">
            <a:blip r:embed="rId8">
              <a:alphaModFix/>
            </a:blip>
            <a:srcRect/>
            <a:stretch/>
          </p:blipFill>
          <p:spPr>
            <a:xfrm>
              <a:off x="4285482" y="2027426"/>
              <a:ext cx="534300" cy="156900"/>
            </a:xfrm>
            <a:prstGeom prst="rect">
              <a:avLst/>
            </a:prstGeom>
            <a:noFill/>
            <a:ln>
              <a:noFill/>
            </a:ln>
          </p:spPr>
        </p:pic>
        <p:sp>
          <p:nvSpPr>
            <p:cNvPr id="1246" name="Shape 1246"/>
            <p:cNvSpPr/>
            <p:nvPr/>
          </p:nvSpPr>
          <p:spPr>
            <a:xfrm>
              <a:off x="4562278" y="2655330"/>
              <a:ext cx="7638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247" name="Shape 1247"/>
            <p:cNvPicPr preferRelativeResize="0"/>
            <p:nvPr/>
          </p:nvPicPr>
          <p:blipFill rotWithShape="1">
            <a:blip r:embed="rId9">
              <a:alphaModFix/>
            </a:blip>
            <a:srcRect/>
            <a:stretch/>
          </p:blipFill>
          <p:spPr>
            <a:xfrm>
              <a:off x="4566112" y="2638346"/>
              <a:ext cx="765300" cy="165000"/>
            </a:xfrm>
            <a:prstGeom prst="rect">
              <a:avLst/>
            </a:prstGeom>
            <a:noFill/>
            <a:ln>
              <a:noFill/>
            </a:ln>
          </p:spPr>
        </p:pic>
      </p:grpSp>
      <p:cxnSp>
        <p:nvCxnSpPr>
          <p:cNvPr id="1248" name="Shape 1248"/>
          <p:cNvCxnSpPr/>
          <p:nvPr/>
        </p:nvCxnSpPr>
        <p:spPr>
          <a:xfrm rot="10800000" flipH="1">
            <a:off x="1775520" y="3078496"/>
            <a:ext cx="6624800" cy="1545200"/>
          </a:xfrm>
          <a:prstGeom prst="straightConnector1">
            <a:avLst/>
          </a:prstGeom>
          <a:noFill/>
          <a:ln w="22225" cap="flat" cmpd="sng">
            <a:solidFill>
              <a:srgbClr val="F1C232"/>
            </a:solidFill>
            <a:prstDash val="solid"/>
            <a:round/>
            <a:headEnd type="none" w="med" len="med"/>
            <a:tailEnd type="stealth" w="med" len="med"/>
          </a:ln>
        </p:spPr>
      </p:cxnSp>
      <p:cxnSp>
        <p:nvCxnSpPr>
          <p:cNvPr id="1249" name="Shape 1249"/>
          <p:cNvCxnSpPr/>
          <p:nvPr/>
        </p:nvCxnSpPr>
        <p:spPr>
          <a:xfrm rot="10800000" flipH="1">
            <a:off x="2447595" y="3078496"/>
            <a:ext cx="6144800" cy="1545200"/>
          </a:xfrm>
          <a:prstGeom prst="straightConnector1">
            <a:avLst/>
          </a:prstGeom>
          <a:noFill/>
          <a:ln w="22225" cap="flat" cmpd="sng">
            <a:solidFill>
              <a:srgbClr val="F1C232"/>
            </a:solidFill>
            <a:prstDash val="solid"/>
            <a:round/>
            <a:headEnd type="none" w="med" len="med"/>
            <a:tailEnd type="stealth" w="med" len="med"/>
          </a:ln>
        </p:spPr>
      </p:cxnSp>
      <p:cxnSp>
        <p:nvCxnSpPr>
          <p:cNvPr id="1250" name="Shape 1250"/>
          <p:cNvCxnSpPr/>
          <p:nvPr/>
        </p:nvCxnSpPr>
        <p:spPr>
          <a:xfrm rot="10800000" flipH="1">
            <a:off x="4655840" y="3078496"/>
            <a:ext cx="4044800" cy="1545200"/>
          </a:xfrm>
          <a:prstGeom prst="straightConnector1">
            <a:avLst/>
          </a:prstGeom>
          <a:noFill/>
          <a:ln w="22225" cap="flat" cmpd="sng">
            <a:solidFill>
              <a:srgbClr val="F1C232"/>
            </a:solidFill>
            <a:prstDash val="solid"/>
            <a:round/>
            <a:headEnd type="none" w="med" len="med"/>
            <a:tailEnd type="stealth" w="med" len="med"/>
          </a:ln>
        </p:spPr>
      </p:cxnSp>
      <p:cxnSp>
        <p:nvCxnSpPr>
          <p:cNvPr id="1251" name="Shape 1251"/>
          <p:cNvCxnSpPr/>
          <p:nvPr/>
        </p:nvCxnSpPr>
        <p:spPr>
          <a:xfrm rot="10800000" flipH="1">
            <a:off x="8304245" y="3078496"/>
            <a:ext cx="479999" cy="1545200"/>
          </a:xfrm>
          <a:prstGeom prst="straightConnector1">
            <a:avLst/>
          </a:prstGeom>
          <a:noFill/>
          <a:ln w="22225" cap="flat" cmpd="sng">
            <a:solidFill>
              <a:srgbClr val="F1C232"/>
            </a:solidFill>
            <a:prstDash val="solid"/>
            <a:round/>
            <a:headEnd type="none" w="med" len="med"/>
            <a:tailEnd type="stealth" w="med" len="med"/>
          </a:ln>
        </p:spPr>
      </p:cxnSp>
      <p:cxnSp>
        <p:nvCxnSpPr>
          <p:cNvPr id="1252" name="Shape 1252"/>
          <p:cNvCxnSpPr/>
          <p:nvPr/>
        </p:nvCxnSpPr>
        <p:spPr>
          <a:xfrm rot="10800000">
            <a:off x="8880319" y="3069061"/>
            <a:ext cx="96000" cy="1545200"/>
          </a:xfrm>
          <a:prstGeom prst="straightConnector1">
            <a:avLst/>
          </a:prstGeom>
          <a:noFill/>
          <a:ln w="22225" cap="flat" cmpd="sng">
            <a:solidFill>
              <a:srgbClr val="F1C232"/>
            </a:solidFill>
            <a:prstDash val="solid"/>
            <a:round/>
            <a:headEnd type="none" w="med" len="med"/>
            <a:tailEnd type="stealth" w="med" len="med"/>
          </a:ln>
        </p:spPr>
      </p:cxnSp>
      <p:sp>
        <p:nvSpPr>
          <p:cNvPr id="1253" name="Shape 1253"/>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sp>
        <p:nvSpPr>
          <p:cNvPr id="72" name="文本框 71"/>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143099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20"/>
                                        </p:tgtEl>
                                        <p:attrNameLst>
                                          <p:attrName>style.visibility</p:attrName>
                                        </p:attrNameLst>
                                      </p:cBhvr>
                                      <p:to>
                                        <p:strVal val="visible"/>
                                      </p:to>
                                    </p:set>
                                    <p:animEffect transition="in" filter="fade">
                                      <p:cBhvr>
                                        <p:cTn id="7" dur="1000"/>
                                        <p:tgtEl>
                                          <p:spTgt spid="1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1"/>
                                        </p:tgtEl>
                                        <p:attrNameLst>
                                          <p:attrName>style.visibility</p:attrName>
                                        </p:attrNameLst>
                                      </p:cBhvr>
                                      <p:to>
                                        <p:strVal val="visible"/>
                                      </p:to>
                                    </p:set>
                                    <p:animEffect transition="in" filter="fade">
                                      <p:cBhvr>
                                        <p:cTn id="12" dur="1000"/>
                                        <p:tgtEl>
                                          <p:spTgt spid="1221"/>
                                        </p:tgtEl>
                                      </p:cBhvr>
                                    </p:animEffect>
                                  </p:childTnLst>
                                </p:cTn>
                              </p:par>
                              <p:par>
                                <p:cTn id="13" presetID="10" presetClass="entr" presetSubtype="0" fill="hold" nodeType="withEffect">
                                  <p:stCondLst>
                                    <p:cond delay="0"/>
                                  </p:stCondLst>
                                  <p:childTnLst>
                                    <p:set>
                                      <p:cBhvr>
                                        <p:cTn id="14" dur="1" fill="hold">
                                          <p:stCondLst>
                                            <p:cond delay="0"/>
                                          </p:stCondLst>
                                        </p:cTn>
                                        <p:tgtEl>
                                          <p:spTgt spid="1222"/>
                                        </p:tgtEl>
                                        <p:attrNameLst>
                                          <p:attrName>style.visibility</p:attrName>
                                        </p:attrNameLst>
                                      </p:cBhvr>
                                      <p:to>
                                        <p:strVal val="visible"/>
                                      </p:to>
                                    </p:set>
                                    <p:animEffect transition="in" filter="fade">
                                      <p:cBhvr>
                                        <p:cTn id="15" dur="1000"/>
                                        <p:tgtEl>
                                          <p:spTgt spid="1222"/>
                                        </p:tgtEl>
                                      </p:cBhvr>
                                    </p:animEffect>
                                  </p:childTnLst>
                                </p:cTn>
                              </p:par>
                              <p:par>
                                <p:cTn id="16" presetID="10" presetClass="entr" presetSubtype="0" fill="hold" nodeType="withEffect">
                                  <p:stCondLst>
                                    <p:cond delay="0"/>
                                  </p:stCondLst>
                                  <p:childTnLst>
                                    <p:set>
                                      <p:cBhvr>
                                        <p:cTn id="17" dur="1" fill="hold">
                                          <p:stCondLst>
                                            <p:cond delay="0"/>
                                          </p:stCondLst>
                                        </p:cTn>
                                        <p:tgtEl>
                                          <p:spTgt spid="1223"/>
                                        </p:tgtEl>
                                        <p:attrNameLst>
                                          <p:attrName>style.visibility</p:attrName>
                                        </p:attrNameLst>
                                      </p:cBhvr>
                                      <p:to>
                                        <p:strVal val="visible"/>
                                      </p:to>
                                    </p:set>
                                    <p:animEffect transition="in" filter="fade">
                                      <p:cBhvr>
                                        <p:cTn id="18" dur="1000"/>
                                        <p:tgtEl>
                                          <p:spTgt spid="1223"/>
                                        </p:tgtEl>
                                      </p:cBhvr>
                                    </p:animEffect>
                                  </p:childTnLst>
                                </p:cTn>
                              </p:par>
                              <p:par>
                                <p:cTn id="19" presetID="10" presetClass="entr" presetSubtype="0" fill="hold" nodeType="withEffect">
                                  <p:stCondLst>
                                    <p:cond delay="0"/>
                                  </p:stCondLst>
                                  <p:childTnLst>
                                    <p:set>
                                      <p:cBhvr>
                                        <p:cTn id="20" dur="1" fill="hold">
                                          <p:stCondLst>
                                            <p:cond delay="0"/>
                                          </p:stCondLst>
                                        </p:cTn>
                                        <p:tgtEl>
                                          <p:spTgt spid="1224"/>
                                        </p:tgtEl>
                                        <p:attrNameLst>
                                          <p:attrName>style.visibility</p:attrName>
                                        </p:attrNameLst>
                                      </p:cBhvr>
                                      <p:to>
                                        <p:strVal val="visible"/>
                                      </p:to>
                                    </p:set>
                                    <p:animEffect transition="in" filter="fade">
                                      <p:cBhvr>
                                        <p:cTn id="21" dur="1000"/>
                                        <p:tgtEl>
                                          <p:spTgt spid="1224"/>
                                        </p:tgtEl>
                                      </p:cBhvr>
                                    </p:animEffect>
                                  </p:childTnLst>
                                </p:cTn>
                              </p:par>
                              <p:par>
                                <p:cTn id="22" presetID="10" presetClass="entr" presetSubtype="0" fill="hold" nodeType="withEffect">
                                  <p:stCondLst>
                                    <p:cond delay="0"/>
                                  </p:stCondLst>
                                  <p:childTnLst>
                                    <p:set>
                                      <p:cBhvr>
                                        <p:cTn id="23" dur="1" fill="hold">
                                          <p:stCondLst>
                                            <p:cond delay="0"/>
                                          </p:stCondLst>
                                        </p:cTn>
                                        <p:tgtEl>
                                          <p:spTgt spid="1225"/>
                                        </p:tgtEl>
                                        <p:attrNameLst>
                                          <p:attrName>style.visibility</p:attrName>
                                        </p:attrNameLst>
                                      </p:cBhvr>
                                      <p:to>
                                        <p:strVal val="visible"/>
                                      </p:to>
                                    </p:set>
                                    <p:animEffect transition="in" filter="fade">
                                      <p:cBhvr>
                                        <p:cTn id="24" dur="1000"/>
                                        <p:tgtEl>
                                          <p:spTgt spid="1225"/>
                                        </p:tgtEl>
                                      </p:cBhvr>
                                    </p:animEffect>
                                  </p:childTnLst>
                                </p:cTn>
                              </p:par>
                              <p:par>
                                <p:cTn id="25" presetID="10" presetClass="entr" presetSubtype="0" fill="hold" nodeType="withEffect">
                                  <p:stCondLst>
                                    <p:cond delay="0"/>
                                  </p:stCondLst>
                                  <p:childTnLst>
                                    <p:set>
                                      <p:cBhvr>
                                        <p:cTn id="26" dur="1" fill="hold">
                                          <p:stCondLst>
                                            <p:cond delay="0"/>
                                          </p:stCondLst>
                                        </p:cTn>
                                        <p:tgtEl>
                                          <p:spTgt spid="1226"/>
                                        </p:tgtEl>
                                        <p:attrNameLst>
                                          <p:attrName>style.visibility</p:attrName>
                                        </p:attrNameLst>
                                      </p:cBhvr>
                                      <p:to>
                                        <p:strVal val="visible"/>
                                      </p:to>
                                    </p:set>
                                    <p:animEffect transition="in" filter="fade">
                                      <p:cBhvr>
                                        <p:cTn id="27" dur="1000"/>
                                        <p:tgtEl>
                                          <p:spTgt spid="12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49"/>
                                        </p:tgtEl>
                                        <p:attrNameLst>
                                          <p:attrName>style.visibility</p:attrName>
                                        </p:attrNameLst>
                                      </p:cBhvr>
                                      <p:to>
                                        <p:strVal val="visible"/>
                                      </p:to>
                                    </p:set>
                                    <p:animEffect transition="in" filter="fade">
                                      <p:cBhvr>
                                        <p:cTn id="32" dur="1000"/>
                                        <p:tgtEl>
                                          <p:spTgt spid="1249"/>
                                        </p:tgtEl>
                                      </p:cBhvr>
                                    </p:animEffect>
                                  </p:childTnLst>
                                </p:cTn>
                              </p:par>
                              <p:par>
                                <p:cTn id="33" presetID="10" presetClass="entr" presetSubtype="0" fill="hold" nodeType="withEffect">
                                  <p:stCondLst>
                                    <p:cond delay="0"/>
                                  </p:stCondLst>
                                  <p:childTnLst>
                                    <p:set>
                                      <p:cBhvr>
                                        <p:cTn id="34" dur="1" fill="hold">
                                          <p:stCondLst>
                                            <p:cond delay="0"/>
                                          </p:stCondLst>
                                        </p:cTn>
                                        <p:tgtEl>
                                          <p:spTgt spid="1250"/>
                                        </p:tgtEl>
                                        <p:attrNameLst>
                                          <p:attrName>style.visibility</p:attrName>
                                        </p:attrNameLst>
                                      </p:cBhvr>
                                      <p:to>
                                        <p:strVal val="visible"/>
                                      </p:to>
                                    </p:set>
                                    <p:animEffect transition="in" filter="fade">
                                      <p:cBhvr>
                                        <p:cTn id="35" dur="1000"/>
                                        <p:tgtEl>
                                          <p:spTgt spid="1250"/>
                                        </p:tgtEl>
                                      </p:cBhvr>
                                    </p:animEffect>
                                  </p:childTnLst>
                                </p:cTn>
                              </p:par>
                              <p:par>
                                <p:cTn id="36" presetID="10" presetClass="entr" presetSubtype="0" fill="hold" nodeType="withEffect">
                                  <p:stCondLst>
                                    <p:cond delay="0"/>
                                  </p:stCondLst>
                                  <p:childTnLst>
                                    <p:set>
                                      <p:cBhvr>
                                        <p:cTn id="37" dur="1" fill="hold">
                                          <p:stCondLst>
                                            <p:cond delay="0"/>
                                          </p:stCondLst>
                                        </p:cTn>
                                        <p:tgtEl>
                                          <p:spTgt spid="1251"/>
                                        </p:tgtEl>
                                        <p:attrNameLst>
                                          <p:attrName>style.visibility</p:attrName>
                                        </p:attrNameLst>
                                      </p:cBhvr>
                                      <p:to>
                                        <p:strVal val="visible"/>
                                      </p:to>
                                    </p:set>
                                    <p:animEffect transition="in" filter="fade">
                                      <p:cBhvr>
                                        <p:cTn id="38" dur="1000"/>
                                        <p:tgtEl>
                                          <p:spTgt spid="1251"/>
                                        </p:tgtEl>
                                      </p:cBhvr>
                                    </p:animEffect>
                                  </p:childTnLst>
                                </p:cTn>
                              </p:par>
                              <p:par>
                                <p:cTn id="39" presetID="10" presetClass="entr" presetSubtype="0" fill="hold" nodeType="withEffect">
                                  <p:stCondLst>
                                    <p:cond delay="0"/>
                                  </p:stCondLst>
                                  <p:childTnLst>
                                    <p:set>
                                      <p:cBhvr>
                                        <p:cTn id="40" dur="1" fill="hold">
                                          <p:stCondLst>
                                            <p:cond delay="0"/>
                                          </p:stCondLst>
                                        </p:cTn>
                                        <p:tgtEl>
                                          <p:spTgt spid="1252"/>
                                        </p:tgtEl>
                                        <p:attrNameLst>
                                          <p:attrName>style.visibility</p:attrName>
                                        </p:attrNameLst>
                                      </p:cBhvr>
                                      <p:to>
                                        <p:strVal val="visible"/>
                                      </p:to>
                                    </p:set>
                                    <p:animEffect transition="in" filter="fade">
                                      <p:cBhvr>
                                        <p:cTn id="41" dur="1000"/>
                                        <p:tgtEl>
                                          <p:spTgt spid="1252"/>
                                        </p:tgtEl>
                                      </p:cBhvr>
                                    </p:animEffect>
                                  </p:childTnLst>
                                </p:cTn>
                              </p:par>
                              <p:par>
                                <p:cTn id="42" presetID="10" presetClass="entr" presetSubtype="0" fill="hold" nodeType="withEffect">
                                  <p:stCondLst>
                                    <p:cond delay="0"/>
                                  </p:stCondLst>
                                  <p:childTnLst>
                                    <p:set>
                                      <p:cBhvr>
                                        <p:cTn id="43" dur="1" fill="hold">
                                          <p:stCondLst>
                                            <p:cond delay="0"/>
                                          </p:stCondLst>
                                        </p:cTn>
                                        <p:tgtEl>
                                          <p:spTgt spid="1248"/>
                                        </p:tgtEl>
                                        <p:attrNameLst>
                                          <p:attrName>style.visibility</p:attrName>
                                        </p:attrNameLst>
                                      </p:cBhvr>
                                      <p:to>
                                        <p:strVal val="visible"/>
                                      </p:to>
                                    </p:set>
                                    <p:animEffect transition="in" filter="fade">
                                      <p:cBhvr>
                                        <p:cTn id="44" dur="1000"/>
                                        <p:tgtEl>
                                          <p:spTgt spid="1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Shape 1258"/>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dirty="0">
                <a:solidFill>
                  <a:srgbClr val="00685D"/>
                </a:solidFill>
                <a:latin typeface="Calibri"/>
                <a:ea typeface="Calibri"/>
                <a:cs typeface="Calibri"/>
                <a:sym typeface="Calibri"/>
              </a:rPr>
              <a:t>查询执行示例 － 执行</a:t>
            </a:r>
          </a:p>
        </p:txBody>
      </p:sp>
      <p:sp>
        <p:nvSpPr>
          <p:cNvPr id="1259" name="Shape 1259"/>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260" name="Shape 1260"/>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261" name="Shape 1261"/>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262" name="Shape 1262"/>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263" name="Shape 1263"/>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264" name="Shape 1264"/>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265" name="Shape 1265"/>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266" name="Shape 1266"/>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267" name="Shape 1267"/>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268" name="Shape 1268"/>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269" name="Shape 1269"/>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70" name="Shape 1270"/>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71" name="Shape 1271"/>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72" name="Shape 1272"/>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73" name="Shape 1273"/>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74" name="Shape 1274"/>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75" name="Shape 1275"/>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76" name="Shape 1276"/>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77" name="Shape 1277"/>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78" name="Shape 1278"/>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79" name="Shape 1279"/>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280" name="Shape 1280"/>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281" name="Shape 1281"/>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82" name="Shape 1282"/>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283" name="Shape 1283"/>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4" name="Shape 1284"/>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5" name="Shape 1285"/>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6" name="Shape 1286"/>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7" name="Shape 1287"/>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8" name="Shape 1288"/>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289" name="Shape 1289"/>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90" name="Shape 1290"/>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291" name="Shape 1291"/>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92" name="Shape 1292"/>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293" name="Shape 1293"/>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294" name="Shape 1294"/>
          <p:cNvCxnSpPr/>
          <p:nvPr/>
        </p:nvCxnSpPr>
        <p:spPr>
          <a:xfrm rot="10800000">
            <a:off x="1391477" y="4797321"/>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5" name="Shape 1295"/>
          <p:cNvCxnSpPr/>
          <p:nvPr/>
        </p:nvCxnSpPr>
        <p:spPr>
          <a:xfrm rot="10800000">
            <a:off x="2063551" y="4797320"/>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6" name="Shape 1296"/>
          <p:cNvCxnSpPr/>
          <p:nvPr/>
        </p:nvCxnSpPr>
        <p:spPr>
          <a:xfrm rot="10800000">
            <a:off x="4271797" y="4797320"/>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7" name="Shape 1297"/>
          <p:cNvCxnSpPr/>
          <p:nvPr/>
        </p:nvCxnSpPr>
        <p:spPr>
          <a:xfrm rot="10800000">
            <a:off x="8304244" y="4797320"/>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8" name="Shape 1298"/>
          <p:cNvCxnSpPr/>
          <p:nvPr/>
        </p:nvCxnSpPr>
        <p:spPr>
          <a:xfrm rot="10800000">
            <a:off x="8976319" y="4797320"/>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9" name="Shape 1299"/>
          <p:cNvCxnSpPr/>
          <p:nvPr/>
        </p:nvCxnSpPr>
        <p:spPr>
          <a:xfrm rot="10800000">
            <a:off x="1775387" y="4797207"/>
            <a:ext cx="2400400" cy="504000"/>
          </a:xfrm>
          <a:prstGeom prst="straightConnector1">
            <a:avLst/>
          </a:prstGeom>
          <a:noFill/>
          <a:ln w="22225" cap="flat" cmpd="sng">
            <a:solidFill>
              <a:srgbClr val="F1C232"/>
            </a:solidFill>
            <a:prstDash val="solid"/>
            <a:round/>
            <a:headEnd type="none" w="med" len="med"/>
            <a:tailEnd type="stealth" w="med" len="med"/>
          </a:ln>
        </p:spPr>
      </p:cxnSp>
      <p:cxnSp>
        <p:nvCxnSpPr>
          <p:cNvPr id="1300" name="Shape 1300"/>
          <p:cNvCxnSpPr/>
          <p:nvPr/>
        </p:nvCxnSpPr>
        <p:spPr>
          <a:xfrm rot="10800000">
            <a:off x="2447461" y="4797207"/>
            <a:ext cx="2400400" cy="504000"/>
          </a:xfrm>
          <a:prstGeom prst="straightConnector1">
            <a:avLst/>
          </a:prstGeom>
          <a:noFill/>
          <a:ln w="22225" cap="flat" cmpd="sng">
            <a:solidFill>
              <a:srgbClr val="F1C232"/>
            </a:solidFill>
            <a:prstDash val="solid"/>
            <a:round/>
            <a:headEnd type="none" w="med" len="med"/>
            <a:tailEnd type="stealth" w="med" len="med"/>
          </a:ln>
        </p:spPr>
      </p:cxnSp>
      <p:cxnSp>
        <p:nvCxnSpPr>
          <p:cNvPr id="1301" name="Shape 1301"/>
          <p:cNvCxnSpPr/>
          <p:nvPr/>
        </p:nvCxnSpPr>
        <p:spPr>
          <a:xfrm rot="10800000">
            <a:off x="4655792" y="4797207"/>
            <a:ext cx="3168400" cy="504000"/>
          </a:xfrm>
          <a:prstGeom prst="straightConnector1">
            <a:avLst/>
          </a:prstGeom>
          <a:noFill/>
          <a:ln w="22225" cap="flat" cmpd="sng">
            <a:solidFill>
              <a:srgbClr val="F1C232"/>
            </a:solidFill>
            <a:prstDash val="solid"/>
            <a:round/>
            <a:headEnd type="none" w="med" len="med"/>
            <a:tailEnd type="stealth" w="med" len="med"/>
          </a:ln>
        </p:spPr>
      </p:cxnSp>
      <p:cxnSp>
        <p:nvCxnSpPr>
          <p:cNvPr id="1302" name="Shape 1302"/>
          <p:cNvCxnSpPr/>
          <p:nvPr/>
        </p:nvCxnSpPr>
        <p:spPr>
          <a:xfrm rot="10800000" flipH="1">
            <a:off x="5903977" y="4797207"/>
            <a:ext cx="2016400" cy="504000"/>
          </a:xfrm>
          <a:prstGeom prst="straightConnector1">
            <a:avLst/>
          </a:prstGeom>
          <a:noFill/>
          <a:ln w="22225" cap="flat" cmpd="sng">
            <a:solidFill>
              <a:srgbClr val="F1C232"/>
            </a:solidFill>
            <a:prstDash val="solid"/>
            <a:round/>
            <a:headEnd type="none" w="med" len="med"/>
            <a:tailEnd type="stealth" w="med" len="med"/>
          </a:ln>
        </p:spPr>
      </p:cxnSp>
      <p:cxnSp>
        <p:nvCxnSpPr>
          <p:cNvPr id="1303" name="Shape 1303"/>
          <p:cNvCxnSpPr/>
          <p:nvPr/>
        </p:nvCxnSpPr>
        <p:spPr>
          <a:xfrm rot="10800000" flipH="1">
            <a:off x="6576052" y="4797205"/>
            <a:ext cx="2016400" cy="504000"/>
          </a:xfrm>
          <a:prstGeom prst="straightConnector1">
            <a:avLst/>
          </a:prstGeom>
          <a:noFill/>
          <a:ln w="22225" cap="flat" cmpd="sng">
            <a:solidFill>
              <a:srgbClr val="F1C232"/>
            </a:solidFill>
            <a:prstDash val="solid"/>
            <a:round/>
            <a:headEnd type="none" w="med" len="med"/>
            <a:tailEnd type="stealth" w="med" len="med"/>
          </a:ln>
        </p:spPr>
      </p:cxnSp>
      <p:sp>
        <p:nvSpPr>
          <p:cNvPr id="1304" name="Shape 1304"/>
          <p:cNvSpPr/>
          <p:nvPr/>
        </p:nvSpPr>
        <p:spPr>
          <a:xfrm rot="5400000">
            <a:off x="4787919" y="824689"/>
            <a:ext cx="791999" cy="7584800"/>
          </a:xfrm>
          <a:prstGeom prst="arc">
            <a:avLst>
              <a:gd name="adj1" fmla="val 5401288"/>
              <a:gd name="adj2" fmla="val 16183011"/>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305" name="Shape 1305"/>
          <p:cNvSpPr/>
          <p:nvPr/>
        </p:nvSpPr>
        <p:spPr>
          <a:xfrm rot="5400000">
            <a:off x="4571844" y="1208696"/>
            <a:ext cx="648000" cy="6816800"/>
          </a:xfrm>
          <a:prstGeom prst="arc">
            <a:avLst>
              <a:gd name="adj1" fmla="val 5424362"/>
              <a:gd name="adj2" fmla="val 16168942"/>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306" name="Shape 1306"/>
          <p:cNvSpPr/>
          <p:nvPr/>
        </p:nvSpPr>
        <p:spPr>
          <a:xfrm rot="5400000">
            <a:off x="2891619" y="3224912"/>
            <a:ext cx="360000" cy="2784400"/>
          </a:xfrm>
          <a:prstGeom prst="arc">
            <a:avLst>
              <a:gd name="adj1" fmla="val 5424362"/>
              <a:gd name="adj2" fmla="val 16168942"/>
            </a:avLst>
          </a:prstGeom>
          <a:noFill/>
          <a:ln w="22225" cap="flat" cmpd="sng">
            <a:solidFill>
              <a:srgbClr val="F1C232"/>
            </a:solidFill>
            <a:prstDash val="solid"/>
            <a:round/>
            <a:headEnd type="stealth"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307" name="Shape 1307"/>
          <p:cNvSpPr/>
          <p:nvPr/>
        </p:nvSpPr>
        <p:spPr>
          <a:xfrm rot="5400000">
            <a:off x="5231899" y="1388703"/>
            <a:ext cx="575999" cy="6528800"/>
          </a:xfrm>
          <a:prstGeom prst="arc">
            <a:avLst>
              <a:gd name="adj1" fmla="val 5424362"/>
              <a:gd name="adj2" fmla="val 16168942"/>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308" name="Shape 1308"/>
          <p:cNvSpPr/>
          <p:nvPr/>
        </p:nvSpPr>
        <p:spPr>
          <a:xfrm rot="5400000">
            <a:off x="4895801" y="1988712"/>
            <a:ext cx="576000" cy="5472800"/>
          </a:xfrm>
          <a:prstGeom prst="arc">
            <a:avLst>
              <a:gd name="adj1" fmla="val 5424362"/>
              <a:gd name="adj2" fmla="val 16168942"/>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309" name="Shape 1309"/>
          <p:cNvSpPr/>
          <p:nvPr/>
        </p:nvSpPr>
        <p:spPr>
          <a:xfrm rot="5400000">
            <a:off x="6144001" y="3020919"/>
            <a:ext cx="288000" cy="3264400"/>
          </a:xfrm>
          <a:prstGeom prst="arc">
            <a:avLst>
              <a:gd name="adj1" fmla="val 5424362"/>
              <a:gd name="adj2" fmla="val 16168942"/>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cxnSp>
        <p:nvCxnSpPr>
          <p:cNvPr id="1310" name="Shape 1310"/>
          <p:cNvCxnSpPr/>
          <p:nvPr/>
        </p:nvCxnSpPr>
        <p:spPr>
          <a:xfrm>
            <a:off x="1487488" y="4797151"/>
            <a:ext cx="1200" cy="954800"/>
          </a:xfrm>
          <a:prstGeom prst="straightConnector1">
            <a:avLst/>
          </a:prstGeom>
          <a:noFill/>
          <a:ln w="22225" cap="flat" cmpd="sng">
            <a:solidFill>
              <a:srgbClr val="F1C232"/>
            </a:solidFill>
            <a:prstDash val="solid"/>
            <a:round/>
            <a:headEnd type="none" w="med" len="med"/>
            <a:tailEnd type="stealth" w="med" len="med"/>
          </a:ln>
        </p:spPr>
      </p:cxnSp>
      <p:cxnSp>
        <p:nvCxnSpPr>
          <p:cNvPr id="1311" name="Shape 1311"/>
          <p:cNvCxnSpPr/>
          <p:nvPr/>
        </p:nvCxnSpPr>
        <p:spPr>
          <a:xfrm>
            <a:off x="2159561" y="4797151"/>
            <a:ext cx="1200" cy="954800"/>
          </a:xfrm>
          <a:prstGeom prst="straightConnector1">
            <a:avLst/>
          </a:prstGeom>
          <a:noFill/>
          <a:ln w="22225" cap="flat" cmpd="sng">
            <a:solidFill>
              <a:srgbClr val="F1C232"/>
            </a:solidFill>
            <a:prstDash val="solid"/>
            <a:round/>
            <a:headEnd type="none" w="med" len="med"/>
            <a:tailEnd type="stealth" w="med" len="med"/>
          </a:ln>
        </p:spPr>
      </p:cxnSp>
      <p:cxnSp>
        <p:nvCxnSpPr>
          <p:cNvPr id="1312" name="Shape 1312"/>
          <p:cNvCxnSpPr/>
          <p:nvPr/>
        </p:nvCxnSpPr>
        <p:spPr>
          <a:xfrm>
            <a:off x="4367808" y="4797151"/>
            <a:ext cx="1200" cy="954800"/>
          </a:xfrm>
          <a:prstGeom prst="straightConnector1">
            <a:avLst/>
          </a:prstGeom>
          <a:noFill/>
          <a:ln w="22225" cap="flat" cmpd="sng">
            <a:solidFill>
              <a:srgbClr val="F1C232"/>
            </a:solidFill>
            <a:prstDash val="solid"/>
            <a:round/>
            <a:headEnd type="none" w="med" len="med"/>
            <a:tailEnd type="stealth" w="med" len="med"/>
          </a:ln>
        </p:spPr>
      </p:cxnSp>
      <p:cxnSp>
        <p:nvCxnSpPr>
          <p:cNvPr id="1313" name="Shape 1313"/>
          <p:cNvCxnSpPr/>
          <p:nvPr/>
        </p:nvCxnSpPr>
        <p:spPr>
          <a:xfrm>
            <a:off x="8208235" y="4797151"/>
            <a:ext cx="1200" cy="954800"/>
          </a:xfrm>
          <a:prstGeom prst="straightConnector1">
            <a:avLst/>
          </a:prstGeom>
          <a:noFill/>
          <a:ln w="22225" cap="flat" cmpd="sng">
            <a:solidFill>
              <a:srgbClr val="F1C232"/>
            </a:solidFill>
            <a:prstDash val="solid"/>
            <a:round/>
            <a:headEnd type="none" w="med" len="med"/>
            <a:tailEnd type="stealth" w="med" len="med"/>
          </a:ln>
        </p:spPr>
      </p:cxnSp>
      <p:cxnSp>
        <p:nvCxnSpPr>
          <p:cNvPr id="1314" name="Shape 1314"/>
          <p:cNvCxnSpPr/>
          <p:nvPr/>
        </p:nvCxnSpPr>
        <p:spPr>
          <a:xfrm>
            <a:off x="8880309" y="4797151"/>
            <a:ext cx="1200" cy="954800"/>
          </a:xfrm>
          <a:prstGeom prst="straightConnector1">
            <a:avLst/>
          </a:prstGeom>
          <a:noFill/>
          <a:ln w="22225" cap="flat" cmpd="sng">
            <a:solidFill>
              <a:srgbClr val="F1C232"/>
            </a:solidFill>
            <a:prstDash val="solid"/>
            <a:round/>
            <a:headEnd type="none" w="med" len="med"/>
            <a:tailEnd type="stealth" w="med" len="med"/>
          </a:ln>
        </p:spPr>
      </p:cxnSp>
      <p:grpSp>
        <p:nvGrpSpPr>
          <p:cNvPr id="1315" name="Shape 1315"/>
          <p:cNvGrpSpPr/>
          <p:nvPr/>
        </p:nvGrpSpPr>
        <p:grpSpPr>
          <a:xfrm>
            <a:off x="4943871" y="1981075"/>
            <a:ext cx="2060400" cy="1231800"/>
            <a:chOff x="3942303" y="1991377"/>
            <a:chExt cx="1545300" cy="1231800"/>
          </a:xfrm>
        </p:grpSpPr>
        <p:sp>
          <p:nvSpPr>
            <p:cNvPr id="1316" name="Shape 1316"/>
            <p:cNvSpPr/>
            <p:nvPr/>
          </p:nvSpPr>
          <p:spPr>
            <a:xfrm>
              <a:off x="3942303" y="1991377"/>
              <a:ext cx="1545300" cy="1231800"/>
            </a:xfrm>
            <a:prstGeom prst="roundRect">
              <a:avLst>
                <a:gd name="adj" fmla="val 5812"/>
              </a:avLst>
            </a:prstGeom>
            <a:solidFill>
              <a:schemeClr val="lt1"/>
            </a:solidFill>
            <a:ln w="9525" cap="flat" cmpd="sng">
              <a:solidFill>
                <a:srgbClr val="BFBFBF"/>
              </a:solidFill>
              <a:prstDash val="solid"/>
              <a:round/>
              <a:headEnd type="none" w="med" len="med"/>
              <a:tailEnd type="none" w="med" len="med"/>
            </a:ln>
          </p:spPr>
          <p:txBody>
            <a:bodyPr lIns="121900" tIns="0" rIns="121900" bIns="60933" anchor="t" anchorCtr="0">
              <a:noAutofit/>
            </a:bodyPr>
            <a:lstStyle/>
            <a:p>
              <a:pPr algn="ctr"/>
              <a:endParaRPr sz="1600" b="1">
                <a:solidFill>
                  <a:srgbClr val="000000"/>
                </a:solidFill>
                <a:latin typeface="Arial"/>
                <a:ea typeface="Arial"/>
                <a:cs typeface="Arial"/>
                <a:sym typeface="Arial"/>
              </a:endParaRPr>
            </a:p>
          </p:txBody>
        </p:sp>
        <p:cxnSp>
          <p:nvCxnSpPr>
            <p:cNvPr id="1317" name="Shape 1317"/>
            <p:cNvCxnSpPr/>
            <p:nvPr/>
          </p:nvCxnSpPr>
          <p:spPr>
            <a:xfrm flipH="1">
              <a:off x="4464992" y="2150718"/>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318" name="Shape 1318"/>
            <p:cNvCxnSpPr/>
            <p:nvPr/>
          </p:nvCxnSpPr>
          <p:spPr>
            <a:xfrm flipH="1">
              <a:off x="4693482" y="2952535"/>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319" name="Shape 1319"/>
            <p:cNvCxnSpPr/>
            <p:nvPr/>
          </p:nvCxnSpPr>
          <p:spPr>
            <a:xfrm flipH="1">
              <a:off x="4145200" y="2586259"/>
              <a:ext cx="303600" cy="330000"/>
            </a:xfrm>
            <a:prstGeom prst="straightConnector1">
              <a:avLst/>
            </a:prstGeom>
            <a:noFill/>
            <a:ln w="9525" cap="flat" cmpd="sng">
              <a:solidFill>
                <a:schemeClr val="dk1"/>
              </a:solidFill>
              <a:prstDash val="solid"/>
              <a:round/>
              <a:headEnd type="none" w="med" len="med"/>
              <a:tailEnd type="none" w="med" len="med"/>
            </a:ln>
          </p:spPr>
        </p:cxnSp>
        <p:cxnSp>
          <p:nvCxnSpPr>
            <p:cNvPr id="1320" name="Shape 1320"/>
            <p:cNvCxnSpPr/>
            <p:nvPr/>
          </p:nvCxnSpPr>
          <p:spPr>
            <a:xfrm>
              <a:off x="4488671" y="2586259"/>
              <a:ext cx="207000" cy="77400"/>
            </a:xfrm>
            <a:prstGeom prst="straightConnector1">
              <a:avLst/>
            </a:prstGeom>
            <a:noFill/>
            <a:ln w="9525" cap="flat" cmpd="sng">
              <a:solidFill>
                <a:schemeClr val="dk1"/>
              </a:solidFill>
              <a:prstDash val="solid"/>
              <a:round/>
              <a:headEnd type="none" w="med" len="med"/>
              <a:tailEnd type="none" w="med" len="med"/>
            </a:ln>
          </p:spPr>
        </p:cxnSp>
        <p:cxnSp>
          <p:nvCxnSpPr>
            <p:cNvPr id="1321" name="Shape 1321"/>
            <p:cNvCxnSpPr/>
            <p:nvPr/>
          </p:nvCxnSpPr>
          <p:spPr>
            <a:xfrm flipH="1">
              <a:off x="4463458" y="2366431"/>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322" name="Shape 1322"/>
            <p:cNvCxnSpPr/>
            <p:nvPr/>
          </p:nvCxnSpPr>
          <p:spPr>
            <a:xfrm flipH="1">
              <a:off x="4699617" y="2783119"/>
              <a:ext cx="1200" cy="105900"/>
            </a:xfrm>
            <a:prstGeom prst="straightConnector1">
              <a:avLst/>
            </a:prstGeom>
            <a:noFill/>
            <a:ln w="9525" cap="flat" cmpd="sng">
              <a:solidFill>
                <a:schemeClr val="dk1"/>
              </a:solidFill>
              <a:prstDash val="solid"/>
              <a:round/>
              <a:headEnd type="none" w="med" len="med"/>
              <a:tailEnd type="none" w="med" len="med"/>
            </a:ln>
          </p:spPr>
        </p:cxnSp>
        <p:sp>
          <p:nvSpPr>
            <p:cNvPr id="1323" name="Shape 1323"/>
            <p:cNvSpPr/>
            <p:nvPr/>
          </p:nvSpPr>
          <p:spPr>
            <a:xfrm>
              <a:off x="4562094" y="3039228"/>
              <a:ext cx="374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24" name="Shape 1324"/>
            <p:cNvSpPr/>
            <p:nvPr/>
          </p:nvSpPr>
          <p:spPr>
            <a:xfrm>
              <a:off x="4559028" y="2849119"/>
              <a:ext cx="863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25" name="Shape 1325"/>
            <p:cNvSpPr/>
            <p:nvPr/>
          </p:nvSpPr>
          <p:spPr>
            <a:xfrm>
              <a:off x="4003903" y="2849119"/>
              <a:ext cx="3942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26" name="Shape 1326"/>
            <p:cNvSpPr/>
            <p:nvPr/>
          </p:nvSpPr>
          <p:spPr>
            <a:xfrm>
              <a:off x="4220126" y="2462767"/>
              <a:ext cx="857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27" name="Shape 1327"/>
            <p:cNvSpPr/>
            <p:nvPr/>
          </p:nvSpPr>
          <p:spPr>
            <a:xfrm>
              <a:off x="4223192" y="2251791"/>
              <a:ext cx="7668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328" name="Shape 1328"/>
            <p:cNvPicPr preferRelativeResize="0"/>
            <p:nvPr/>
          </p:nvPicPr>
          <p:blipFill rotWithShape="1">
            <a:blip r:embed="rId3">
              <a:alphaModFix/>
            </a:blip>
            <a:srcRect/>
            <a:stretch/>
          </p:blipFill>
          <p:spPr>
            <a:xfrm>
              <a:off x="4560855" y="3023563"/>
              <a:ext cx="375600" cy="156300"/>
            </a:xfrm>
            <a:prstGeom prst="rect">
              <a:avLst/>
            </a:prstGeom>
            <a:noFill/>
            <a:ln>
              <a:noFill/>
            </a:ln>
          </p:spPr>
        </p:pic>
        <p:pic>
          <p:nvPicPr>
            <p:cNvPr id="1329" name="Shape 1329"/>
            <p:cNvPicPr preferRelativeResize="0"/>
            <p:nvPr/>
          </p:nvPicPr>
          <p:blipFill rotWithShape="1">
            <a:blip r:embed="rId4">
              <a:alphaModFix/>
            </a:blip>
            <a:srcRect/>
            <a:stretch/>
          </p:blipFill>
          <p:spPr>
            <a:xfrm>
              <a:off x="4224910" y="2447363"/>
              <a:ext cx="861900" cy="156300"/>
            </a:xfrm>
            <a:prstGeom prst="rect">
              <a:avLst/>
            </a:prstGeom>
            <a:noFill/>
            <a:ln>
              <a:noFill/>
            </a:ln>
          </p:spPr>
        </p:pic>
        <p:pic>
          <p:nvPicPr>
            <p:cNvPr id="1330" name="Shape 1330"/>
            <p:cNvPicPr preferRelativeResize="0"/>
            <p:nvPr/>
          </p:nvPicPr>
          <p:blipFill rotWithShape="1">
            <a:blip r:embed="rId5">
              <a:alphaModFix/>
            </a:blip>
            <a:srcRect/>
            <a:stretch/>
          </p:blipFill>
          <p:spPr>
            <a:xfrm>
              <a:off x="4011887" y="2830131"/>
              <a:ext cx="384000" cy="156300"/>
            </a:xfrm>
            <a:prstGeom prst="rect">
              <a:avLst/>
            </a:prstGeom>
            <a:noFill/>
            <a:ln>
              <a:noFill/>
            </a:ln>
          </p:spPr>
        </p:pic>
        <p:pic>
          <p:nvPicPr>
            <p:cNvPr id="1331" name="Shape 1331"/>
            <p:cNvPicPr preferRelativeResize="0"/>
            <p:nvPr/>
          </p:nvPicPr>
          <p:blipFill rotWithShape="1">
            <a:blip r:embed="rId6">
              <a:alphaModFix/>
            </a:blip>
            <a:srcRect/>
            <a:stretch/>
          </p:blipFill>
          <p:spPr>
            <a:xfrm>
              <a:off x="4560855" y="2834767"/>
              <a:ext cx="870300" cy="165000"/>
            </a:xfrm>
            <a:prstGeom prst="rect">
              <a:avLst/>
            </a:prstGeom>
            <a:noFill/>
            <a:ln>
              <a:noFill/>
            </a:ln>
          </p:spPr>
        </p:pic>
        <p:pic>
          <p:nvPicPr>
            <p:cNvPr id="1332" name="Shape 1332"/>
            <p:cNvPicPr preferRelativeResize="0"/>
            <p:nvPr/>
          </p:nvPicPr>
          <p:blipFill rotWithShape="1">
            <a:blip r:embed="rId7">
              <a:alphaModFix/>
            </a:blip>
            <a:srcRect/>
            <a:stretch/>
          </p:blipFill>
          <p:spPr>
            <a:xfrm>
              <a:off x="4227976" y="2234808"/>
              <a:ext cx="742200" cy="165000"/>
            </a:xfrm>
            <a:prstGeom prst="rect">
              <a:avLst/>
            </a:prstGeom>
            <a:noFill/>
            <a:ln>
              <a:noFill/>
            </a:ln>
          </p:spPr>
        </p:pic>
        <p:sp>
          <p:nvSpPr>
            <p:cNvPr id="1333" name="Shape 1333"/>
            <p:cNvSpPr/>
            <p:nvPr/>
          </p:nvSpPr>
          <p:spPr>
            <a:xfrm>
              <a:off x="4284716" y="2040465"/>
              <a:ext cx="5244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334" name="Shape 1334"/>
            <p:cNvPicPr preferRelativeResize="0"/>
            <p:nvPr/>
          </p:nvPicPr>
          <p:blipFill rotWithShape="1">
            <a:blip r:embed="rId8">
              <a:alphaModFix/>
            </a:blip>
            <a:srcRect/>
            <a:stretch/>
          </p:blipFill>
          <p:spPr>
            <a:xfrm>
              <a:off x="4285482" y="2027426"/>
              <a:ext cx="534300" cy="156900"/>
            </a:xfrm>
            <a:prstGeom prst="rect">
              <a:avLst/>
            </a:prstGeom>
            <a:noFill/>
            <a:ln>
              <a:noFill/>
            </a:ln>
          </p:spPr>
        </p:pic>
        <p:sp>
          <p:nvSpPr>
            <p:cNvPr id="1335" name="Shape 1335"/>
            <p:cNvSpPr/>
            <p:nvPr/>
          </p:nvSpPr>
          <p:spPr>
            <a:xfrm>
              <a:off x="4562278" y="2655330"/>
              <a:ext cx="7638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336" name="Shape 1336"/>
            <p:cNvPicPr preferRelativeResize="0"/>
            <p:nvPr/>
          </p:nvPicPr>
          <p:blipFill rotWithShape="1">
            <a:blip r:embed="rId9">
              <a:alphaModFix/>
            </a:blip>
            <a:srcRect/>
            <a:stretch/>
          </p:blipFill>
          <p:spPr>
            <a:xfrm>
              <a:off x="4566112" y="2638346"/>
              <a:ext cx="765300" cy="165000"/>
            </a:xfrm>
            <a:prstGeom prst="rect">
              <a:avLst/>
            </a:prstGeom>
            <a:noFill/>
            <a:ln>
              <a:noFill/>
            </a:ln>
          </p:spPr>
        </p:pic>
      </p:grpSp>
      <p:sp>
        <p:nvSpPr>
          <p:cNvPr id="1337" name="Shape 1337"/>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sp>
        <p:nvSpPr>
          <p:cNvPr id="82" name="文本框 81"/>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151626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4"/>
                                        </p:tgtEl>
                                        <p:attrNameLst>
                                          <p:attrName>style.visibility</p:attrName>
                                        </p:attrNameLst>
                                      </p:cBhvr>
                                      <p:to>
                                        <p:strVal val="visible"/>
                                      </p:to>
                                    </p:set>
                                    <p:animEffect transition="in" filter="fade">
                                      <p:cBhvr>
                                        <p:cTn id="7" dur="1000"/>
                                        <p:tgtEl>
                                          <p:spTgt spid="1294"/>
                                        </p:tgtEl>
                                      </p:cBhvr>
                                    </p:animEffect>
                                  </p:childTnLst>
                                </p:cTn>
                              </p:par>
                              <p:par>
                                <p:cTn id="8" presetID="10" presetClass="entr" presetSubtype="0" fill="hold" nodeType="withEffect">
                                  <p:stCondLst>
                                    <p:cond delay="0"/>
                                  </p:stCondLst>
                                  <p:childTnLst>
                                    <p:set>
                                      <p:cBhvr>
                                        <p:cTn id="9" dur="1" fill="hold">
                                          <p:stCondLst>
                                            <p:cond delay="0"/>
                                          </p:stCondLst>
                                        </p:cTn>
                                        <p:tgtEl>
                                          <p:spTgt spid="1295"/>
                                        </p:tgtEl>
                                        <p:attrNameLst>
                                          <p:attrName>style.visibility</p:attrName>
                                        </p:attrNameLst>
                                      </p:cBhvr>
                                      <p:to>
                                        <p:strVal val="visible"/>
                                      </p:to>
                                    </p:set>
                                    <p:animEffect transition="in" filter="fade">
                                      <p:cBhvr>
                                        <p:cTn id="10" dur="1000"/>
                                        <p:tgtEl>
                                          <p:spTgt spid="1295"/>
                                        </p:tgtEl>
                                      </p:cBhvr>
                                    </p:animEffect>
                                  </p:childTnLst>
                                </p:cTn>
                              </p:par>
                              <p:par>
                                <p:cTn id="11" presetID="10" presetClass="entr" presetSubtype="0" fill="hold" nodeType="withEffect">
                                  <p:stCondLst>
                                    <p:cond delay="0"/>
                                  </p:stCondLst>
                                  <p:childTnLst>
                                    <p:set>
                                      <p:cBhvr>
                                        <p:cTn id="12" dur="1" fill="hold">
                                          <p:stCondLst>
                                            <p:cond delay="0"/>
                                          </p:stCondLst>
                                        </p:cTn>
                                        <p:tgtEl>
                                          <p:spTgt spid="1296"/>
                                        </p:tgtEl>
                                        <p:attrNameLst>
                                          <p:attrName>style.visibility</p:attrName>
                                        </p:attrNameLst>
                                      </p:cBhvr>
                                      <p:to>
                                        <p:strVal val="visible"/>
                                      </p:to>
                                    </p:set>
                                    <p:animEffect transition="in" filter="fade">
                                      <p:cBhvr>
                                        <p:cTn id="13" dur="1000"/>
                                        <p:tgtEl>
                                          <p:spTgt spid="1296"/>
                                        </p:tgtEl>
                                      </p:cBhvr>
                                    </p:animEffect>
                                  </p:childTnLst>
                                </p:cTn>
                              </p:par>
                              <p:par>
                                <p:cTn id="14" presetID="10" presetClass="entr" presetSubtype="0" fill="hold" nodeType="withEffect">
                                  <p:stCondLst>
                                    <p:cond delay="0"/>
                                  </p:stCondLst>
                                  <p:childTnLst>
                                    <p:set>
                                      <p:cBhvr>
                                        <p:cTn id="15" dur="1" fill="hold">
                                          <p:stCondLst>
                                            <p:cond delay="0"/>
                                          </p:stCondLst>
                                        </p:cTn>
                                        <p:tgtEl>
                                          <p:spTgt spid="1297"/>
                                        </p:tgtEl>
                                        <p:attrNameLst>
                                          <p:attrName>style.visibility</p:attrName>
                                        </p:attrNameLst>
                                      </p:cBhvr>
                                      <p:to>
                                        <p:strVal val="visible"/>
                                      </p:to>
                                    </p:set>
                                    <p:animEffect transition="in" filter="fade">
                                      <p:cBhvr>
                                        <p:cTn id="16" dur="1000"/>
                                        <p:tgtEl>
                                          <p:spTgt spid="1297"/>
                                        </p:tgtEl>
                                      </p:cBhvr>
                                    </p:animEffect>
                                  </p:childTnLst>
                                </p:cTn>
                              </p:par>
                              <p:par>
                                <p:cTn id="17" presetID="10" presetClass="entr" presetSubtype="0" fill="hold" nodeType="withEffect">
                                  <p:stCondLst>
                                    <p:cond delay="0"/>
                                  </p:stCondLst>
                                  <p:childTnLst>
                                    <p:set>
                                      <p:cBhvr>
                                        <p:cTn id="18" dur="1" fill="hold">
                                          <p:stCondLst>
                                            <p:cond delay="0"/>
                                          </p:stCondLst>
                                        </p:cTn>
                                        <p:tgtEl>
                                          <p:spTgt spid="1298"/>
                                        </p:tgtEl>
                                        <p:attrNameLst>
                                          <p:attrName>style.visibility</p:attrName>
                                        </p:attrNameLst>
                                      </p:cBhvr>
                                      <p:to>
                                        <p:strVal val="visible"/>
                                      </p:to>
                                    </p:set>
                                    <p:animEffect transition="in" filter="fade">
                                      <p:cBhvr>
                                        <p:cTn id="19" dur="1000"/>
                                        <p:tgtEl>
                                          <p:spTgt spid="129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04"/>
                                        </p:tgtEl>
                                        <p:attrNameLst>
                                          <p:attrName>style.visibility</p:attrName>
                                        </p:attrNameLst>
                                      </p:cBhvr>
                                      <p:to>
                                        <p:strVal val="visible"/>
                                      </p:to>
                                    </p:set>
                                    <p:animEffect transition="in" filter="fade">
                                      <p:cBhvr>
                                        <p:cTn id="24" dur="1000"/>
                                        <p:tgtEl>
                                          <p:spTgt spid="1304"/>
                                        </p:tgtEl>
                                      </p:cBhvr>
                                    </p:animEffect>
                                  </p:childTnLst>
                                </p:cTn>
                              </p:par>
                              <p:par>
                                <p:cTn id="25" presetID="10" presetClass="entr" presetSubtype="0" fill="hold" nodeType="withEffect">
                                  <p:stCondLst>
                                    <p:cond delay="0"/>
                                  </p:stCondLst>
                                  <p:childTnLst>
                                    <p:set>
                                      <p:cBhvr>
                                        <p:cTn id="26" dur="1" fill="hold">
                                          <p:stCondLst>
                                            <p:cond delay="0"/>
                                          </p:stCondLst>
                                        </p:cTn>
                                        <p:tgtEl>
                                          <p:spTgt spid="1305"/>
                                        </p:tgtEl>
                                        <p:attrNameLst>
                                          <p:attrName>style.visibility</p:attrName>
                                        </p:attrNameLst>
                                      </p:cBhvr>
                                      <p:to>
                                        <p:strVal val="visible"/>
                                      </p:to>
                                    </p:set>
                                    <p:animEffect transition="in" filter="fade">
                                      <p:cBhvr>
                                        <p:cTn id="27" dur="1000"/>
                                        <p:tgtEl>
                                          <p:spTgt spid="1305"/>
                                        </p:tgtEl>
                                      </p:cBhvr>
                                    </p:animEffect>
                                  </p:childTnLst>
                                </p:cTn>
                              </p:par>
                              <p:par>
                                <p:cTn id="28" presetID="10" presetClass="entr" presetSubtype="0" fill="hold" nodeType="withEffect">
                                  <p:stCondLst>
                                    <p:cond delay="0"/>
                                  </p:stCondLst>
                                  <p:childTnLst>
                                    <p:set>
                                      <p:cBhvr>
                                        <p:cTn id="29" dur="1" fill="hold">
                                          <p:stCondLst>
                                            <p:cond delay="0"/>
                                          </p:stCondLst>
                                        </p:cTn>
                                        <p:tgtEl>
                                          <p:spTgt spid="1307"/>
                                        </p:tgtEl>
                                        <p:attrNameLst>
                                          <p:attrName>style.visibility</p:attrName>
                                        </p:attrNameLst>
                                      </p:cBhvr>
                                      <p:to>
                                        <p:strVal val="visible"/>
                                      </p:to>
                                    </p:set>
                                    <p:animEffect transition="in" filter="fade">
                                      <p:cBhvr>
                                        <p:cTn id="30" dur="1000"/>
                                        <p:tgtEl>
                                          <p:spTgt spid="1307"/>
                                        </p:tgtEl>
                                      </p:cBhvr>
                                    </p:animEffect>
                                  </p:childTnLst>
                                </p:cTn>
                              </p:par>
                              <p:par>
                                <p:cTn id="31" presetID="10" presetClass="entr" presetSubtype="0" fill="hold" nodeType="withEffect">
                                  <p:stCondLst>
                                    <p:cond delay="0"/>
                                  </p:stCondLst>
                                  <p:childTnLst>
                                    <p:set>
                                      <p:cBhvr>
                                        <p:cTn id="32" dur="1" fill="hold">
                                          <p:stCondLst>
                                            <p:cond delay="0"/>
                                          </p:stCondLst>
                                        </p:cTn>
                                        <p:tgtEl>
                                          <p:spTgt spid="1308"/>
                                        </p:tgtEl>
                                        <p:attrNameLst>
                                          <p:attrName>style.visibility</p:attrName>
                                        </p:attrNameLst>
                                      </p:cBhvr>
                                      <p:to>
                                        <p:strVal val="visible"/>
                                      </p:to>
                                    </p:set>
                                    <p:animEffect transition="in" filter="fade">
                                      <p:cBhvr>
                                        <p:cTn id="33" dur="1000"/>
                                        <p:tgtEl>
                                          <p:spTgt spid="1308"/>
                                        </p:tgtEl>
                                      </p:cBhvr>
                                    </p:animEffect>
                                  </p:childTnLst>
                                </p:cTn>
                              </p:par>
                              <p:par>
                                <p:cTn id="34" presetID="10" presetClass="entr" presetSubtype="0" fill="hold" nodeType="withEffect">
                                  <p:stCondLst>
                                    <p:cond delay="0"/>
                                  </p:stCondLst>
                                  <p:childTnLst>
                                    <p:set>
                                      <p:cBhvr>
                                        <p:cTn id="35" dur="1" fill="hold">
                                          <p:stCondLst>
                                            <p:cond delay="0"/>
                                          </p:stCondLst>
                                        </p:cTn>
                                        <p:tgtEl>
                                          <p:spTgt spid="1309"/>
                                        </p:tgtEl>
                                        <p:attrNameLst>
                                          <p:attrName>style.visibility</p:attrName>
                                        </p:attrNameLst>
                                      </p:cBhvr>
                                      <p:to>
                                        <p:strVal val="visible"/>
                                      </p:to>
                                    </p:set>
                                    <p:animEffect transition="in" filter="fade">
                                      <p:cBhvr>
                                        <p:cTn id="36" dur="1000"/>
                                        <p:tgtEl>
                                          <p:spTgt spid="1309"/>
                                        </p:tgtEl>
                                      </p:cBhvr>
                                    </p:animEffect>
                                  </p:childTnLst>
                                </p:cTn>
                              </p:par>
                              <p:par>
                                <p:cTn id="37" presetID="10" presetClass="entr" presetSubtype="0" fill="hold" nodeType="withEffect">
                                  <p:stCondLst>
                                    <p:cond delay="0"/>
                                  </p:stCondLst>
                                  <p:childTnLst>
                                    <p:set>
                                      <p:cBhvr>
                                        <p:cTn id="38" dur="1" fill="hold">
                                          <p:stCondLst>
                                            <p:cond delay="0"/>
                                          </p:stCondLst>
                                        </p:cTn>
                                        <p:tgtEl>
                                          <p:spTgt spid="1306"/>
                                        </p:tgtEl>
                                        <p:attrNameLst>
                                          <p:attrName>style.visibility</p:attrName>
                                        </p:attrNameLst>
                                      </p:cBhvr>
                                      <p:to>
                                        <p:strVal val="visible"/>
                                      </p:to>
                                    </p:set>
                                    <p:animEffect transition="in" filter="fade">
                                      <p:cBhvr>
                                        <p:cTn id="39" dur="1000"/>
                                        <p:tgtEl>
                                          <p:spTgt spid="130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10"/>
                                        </p:tgtEl>
                                        <p:attrNameLst>
                                          <p:attrName>style.visibility</p:attrName>
                                        </p:attrNameLst>
                                      </p:cBhvr>
                                      <p:to>
                                        <p:strVal val="visible"/>
                                      </p:to>
                                    </p:set>
                                    <p:animEffect transition="in" filter="fade">
                                      <p:cBhvr>
                                        <p:cTn id="44" dur="1000"/>
                                        <p:tgtEl>
                                          <p:spTgt spid="1310"/>
                                        </p:tgtEl>
                                      </p:cBhvr>
                                    </p:animEffect>
                                  </p:childTnLst>
                                </p:cTn>
                              </p:par>
                              <p:par>
                                <p:cTn id="45" presetID="10" presetClass="entr" presetSubtype="0" fill="hold" nodeType="withEffect">
                                  <p:stCondLst>
                                    <p:cond delay="0"/>
                                  </p:stCondLst>
                                  <p:childTnLst>
                                    <p:set>
                                      <p:cBhvr>
                                        <p:cTn id="46" dur="1" fill="hold">
                                          <p:stCondLst>
                                            <p:cond delay="0"/>
                                          </p:stCondLst>
                                        </p:cTn>
                                        <p:tgtEl>
                                          <p:spTgt spid="1311"/>
                                        </p:tgtEl>
                                        <p:attrNameLst>
                                          <p:attrName>style.visibility</p:attrName>
                                        </p:attrNameLst>
                                      </p:cBhvr>
                                      <p:to>
                                        <p:strVal val="visible"/>
                                      </p:to>
                                    </p:set>
                                    <p:animEffect transition="in" filter="fade">
                                      <p:cBhvr>
                                        <p:cTn id="47" dur="1000"/>
                                        <p:tgtEl>
                                          <p:spTgt spid="1311"/>
                                        </p:tgtEl>
                                      </p:cBhvr>
                                    </p:animEffect>
                                  </p:childTnLst>
                                </p:cTn>
                              </p:par>
                              <p:par>
                                <p:cTn id="48" presetID="10" presetClass="entr" presetSubtype="0" fill="hold" nodeType="withEffect">
                                  <p:stCondLst>
                                    <p:cond delay="0"/>
                                  </p:stCondLst>
                                  <p:childTnLst>
                                    <p:set>
                                      <p:cBhvr>
                                        <p:cTn id="49" dur="1" fill="hold">
                                          <p:stCondLst>
                                            <p:cond delay="0"/>
                                          </p:stCondLst>
                                        </p:cTn>
                                        <p:tgtEl>
                                          <p:spTgt spid="1312"/>
                                        </p:tgtEl>
                                        <p:attrNameLst>
                                          <p:attrName>style.visibility</p:attrName>
                                        </p:attrNameLst>
                                      </p:cBhvr>
                                      <p:to>
                                        <p:strVal val="visible"/>
                                      </p:to>
                                    </p:set>
                                    <p:animEffect transition="in" filter="fade">
                                      <p:cBhvr>
                                        <p:cTn id="50" dur="1000"/>
                                        <p:tgtEl>
                                          <p:spTgt spid="1312"/>
                                        </p:tgtEl>
                                      </p:cBhvr>
                                    </p:animEffect>
                                  </p:childTnLst>
                                </p:cTn>
                              </p:par>
                              <p:par>
                                <p:cTn id="51" presetID="10" presetClass="entr" presetSubtype="0" fill="hold" nodeType="withEffect">
                                  <p:stCondLst>
                                    <p:cond delay="0"/>
                                  </p:stCondLst>
                                  <p:childTnLst>
                                    <p:set>
                                      <p:cBhvr>
                                        <p:cTn id="52" dur="1" fill="hold">
                                          <p:stCondLst>
                                            <p:cond delay="0"/>
                                          </p:stCondLst>
                                        </p:cTn>
                                        <p:tgtEl>
                                          <p:spTgt spid="1313"/>
                                        </p:tgtEl>
                                        <p:attrNameLst>
                                          <p:attrName>style.visibility</p:attrName>
                                        </p:attrNameLst>
                                      </p:cBhvr>
                                      <p:to>
                                        <p:strVal val="visible"/>
                                      </p:to>
                                    </p:set>
                                    <p:animEffect transition="in" filter="fade">
                                      <p:cBhvr>
                                        <p:cTn id="53" dur="1000"/>
                                        <p:tgtEl>
                                          <p:spTgt spid="1313"/>
                                        </p:tgtEl>
                                      </p:cBhvr>
                                    </p:animEffect>
                                  </p:childTnLst>
                                </p:cTn>
                              </p:par>
                              <p:par>
                                <p:cTn id="54" presetID="10" presetClass="entr" presetSubtype="0" fill="hold" nodeType="withEffect">
                                  <p:stCondLst>
                                    <p:cond delay="0"/>
                                  </p:stCondLst>
                                  <p:childTnLst>
                                    <p:set>
                                      <p:cBhvr>
                                        <p:cTn id="55" dur="1" fill="hold">
                                          <p:stCondLst>
                                            <p:cond delay="0"/>
                                          </p:stCondLst>
                                        </p:cTn>
                                        <p:tgtEl>
                                          <p:spTgt spid="1314"/>
                                        </p:tgtEl>
                                        <p:attrNameLst>
                                          <p:attrName>style.visibility</p:attrName>
                                        </p:attrNameLst>
                                      </p:cBhvr>
                                      <p:to>
                                        <p:strVal val="visible"/>
                                      </p:to>
                                    </p:set>
                                    <p:animEffect transition="in" filter="fade">
                                      <p:cBhvr>
                                        <p:cTn id="56" dur="1000"/>
                                        <p:tgtEl>
                                          <p:spTgt spid="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Shape 1342"/>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结果返回</a:t>
            </a:r>
          </a:p>
        </p:txBody>
      </p:sp>
      <p:sp>
        <p:nvSpPr>
          <p:cNvPr id="1343" name="Shape 1343"/>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344" name="Shape 1344"/>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345" name="Shape 1345"/>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346" name="Shape 1346"/>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347" name="Shape 1347"/>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348" name="Shape 1348"/>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349" name="Shape 1349"/>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350" name="Shape 1350"/>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351" name="Shape 1351"/>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352" name="Shape 1352"/>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353" name="Shape 1353"/>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54" name="Shape 1354"/>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355" name="Shape 1355"/>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356" name="Shape 1356"/>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357" name="Shape 1357"/>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358" name="Shape 1358"/>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359" name="Shape 1359"/>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360" name="Shape 1360"/>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361" name="Shape 1361"/>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362" name="Shape 1362"/>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363" name="Shape 1363"/>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364" name="Shape 1364"/>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365" name="Shape 1365"/>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366" name="Shape 1366"/>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367" name="Shape 1367"/>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68" name="Shape 1368"/>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69" name="Shape 1369"/>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70" name="Shape 1370"/>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71" name="Shape 1371"/>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72" name="Shape 1372"/>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373" name="Shape 1373"/>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374" name="Shape 1374"/>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375" name="Shape 1375"/>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376" name="Shape 1376"/>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377" name="Shape 1377"/>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378" name="Shape 1378"/>
          <p:cNvCxnSpPr/>
          <p:nvPr/>
        </p:nvCxnSpPr>
        <p:spPr>
          <a:xfrm flipH="1">
            <a:off x="1582384" y="3140967"/>
            <a:ext cx="7692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79" name="Shape 1379"/>
          <p:cNvCxnSpPr/>
          <p:nvPr/>
        </p:nvCxnSpPr>
        <p:spPr>
          <a:xfrm flipH="1">
            <a:off x="2245595" y="3140967"/>
            <a:ext cx="2020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80" name="Shape 1380"/>
          <p:cNvCxnSpPr/>
          <p:nvPr/>
        </p:nvCxnSpPr>
        <p:spPr>
          <a:xfrm>
            <a:off x="2543604" y="3140967"/>
            <a:ext cx="19204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81" name="Shape 1381"/>
          <p:cNvCxnSpPr/>
          <p:nvPr/>
        </p:nvCxnSpPr>
        <p:spPr>
          <a:xfrm>
            <a:off x="3599721" y="3140967"/>
            <a:ext cx="45116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82" name="Shape 1382"/>
          <p:cNvCxnSpPr/>
          <p:nvPr/>
        </p:nvCxnSpPr>
        <p:spPr>
          <a:xfrm>
            <a:off x="3695733" y="3140967"/>
            <a:ext cx="50784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83" name="Shape 1383"/>
          <p:cNvCxnSpPr/>
          <p:nvPr/>
        </p:nvCxnSpPr>
        <p:spPr>
          <a:xfrm rot="10800000">
            <a:off x="465808" y="3140967"/>
            <a:ext cx="1849200" cy="0"/>
          </a:xfrm>
          <a:prstGeom prst="straightConnector1">
            <a:avLst/>
          </a:prstGeom>
          <a:noFill/>
          <a:ln w="22225" cap="flat" cmpd="sng">
            <a:solidFill>
              <a:srgbClr val="F1C232"/>
            </a:solidFill>
            <a:prstDash val="solid"/>
            <a:round/>
            <a:headEnd type="none" w="med" len="med"/>
            <a:tailEnd type="stealth" w="med" len="med"/>
          </a:ln>
        </p:spPr>
      </p:cxnSp>
      <p:sp>
        <p:nvSpPr>
          <p:cNvPr id="1384" name="Shape 1384"/>
          <p:cNvSpPr/>
          <p:nvPr/>
        </p:nvSpPr>
        <p:spPr>
          <a:xfrm rot="5400000">
            <a:off x="2123615" y="2552919"/>
            <a:ext cx="360000" cy="672000"/>
          </a:xfrm>
          <a:prstGeom prst="arc">
            <a:avLst>
              <a:gd name="adj1" fmla="val 86968"/>
              <a:gd name="adj2" fmla="val 5579207"/>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385" name="Shape 1385"/>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sp>
        <p:nvSpPr>
          <p:cNvPr id="46" name="文本框 45"/>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258338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8"/>
                                        </p:tgtEl>
                                        <p:attrNameLst>
                                          <p:attrName>style.visibility</p:attrName>
                                        </p:attrNameLst>
                                      </p:cBhvr>
                                      <p:to>
                                        <p:strVal val="visible"/>
                                      </p:to>
                                    </p:set>
                                    <p:animEffect transition="in" filter="fade">
                                      <p:cBhvr>
                                        <p:cTn id="7" dur="1000"/>
                                        <p:tgtEl>
                                          <p:spTgt spid="1378"/>
                                        </p:tgtEl>
                                      </p:cBhvr>
                                    </p:animEffect>
                                  </p:childTnLst>
                                </p:cTn>
                              </p:par>
                              <p:par>
                                <p:cTn id="8" presetID="10" presetClass="entr" presetSubtype="0" fill="hold" nodeType="withEffect">
                                  <p:stCondLst>
                                    <p:cond delay="0"/>
                                  </p:stCondLst>
                                  <p:childTnLst>
                                    <p:set>
                                      <p:cBhvr>
                                        <p:cTn id="9" dur="1" fill="hold">
                                          <p:stCondLst>
                                            <p:cond delay="0"/>
                                          </p:stCondLst>
                                        </p:cTn>
                                        <p:tgtEl>
                                          <p:spTgt spid="1379"/>
                                        </p:tgtEl>
                                        <p:attrNameLst>
                                          <p:attrName>style.visibility</p:attrName>
                                        </p:attrNameLst>
                                      </p:cBhvr>
                                      <p:to>
                                        <p:strVal val="visible"/>
                                      </p:to>
                                    </p:set>
                                    <p:animEffect transition="in" filter="fade">
                                      <p:cBhvr>
                                        <p:cTn id="10" dur="1000"/>
                                        <p:tgtEl>
                                          <p:spTgt spid="1379"/>
                                        </p:tgtEl>
                                      </p:cBhvr>
                                    </p:animEffect>
                                  </p:childTnLst>
                                </p:cTn>
                              </p:par>
                              <p:par>
                                <p:cTn id="11" presetID="10" presetClass="entr" presetSubtype="0" fill="hold" nodeType="withEffect">
                                  <p:stCondLst>
                                    <p:cond delay="0"/>
                                  </p:stCondLst>
                                  <p:childTnLst>
                                    <p:set>
                                      <p:cBhvr>
                                        <p:cTn id="12" dur="1" fill="hold">
                                          <p:stCondLst>
                                            <p:cond delay="0"/>
                                          </p:stCondLst>
                                        </p:cTn>
                                        <p:tgtEl>
                                          <p:spTgt spid="1380"/>
                                        </p:tgtEl>
                                        <p:attrNameLst>
                                          <p:attrName>style.visibility</p:attrName>
                                        </p:attrNameLst>
                                      </p:cBhvr>
                                      <p:to>
                                        <p:strVal val="visible"/>
                                      </p:to>
                                    </p:set>
                                    <p:animEffect transition="in" filter="fade">
                                      <p:cBhvr>
                                        <p:cTn id="13" dur="1000"/>
                                        <p:tgtEl>
                                          <p:spTgt spid="1380"/>
                                        </p:tgtEl>
                                      </p:cBhvr>
                                    </p:animEffect>
                                  </p:childTnLst>
                                </p:cTn>
                              </p:par>
                              <p:par>
                                <p:cTn id="14" presetID="10" presetClass="entr" presetSubtype="0" fill="hold" nodeType="withEffect">
                                  <p:stCondLst>
                                    <p:cond delay="0"/>
                                  </p:stCondLst>
                                  <p:childTnLst>
                                    <p:set>
                                      <p:cBhvr>
                                        <p:cTn id="15" dur="1" fill="hold">
                                          <p:stCondLst>
                                            <p:cond delay="0"/>
                                          </p:stCondLst>
                                        </p:cTn>
                                        <p:tgtEl>
                                          <p:spTgt spid="1381"/>
                                        </p:tgtEl>
                                        <p:attrNameLst>
                                          <p:attrName>style.visibility</p:attrName>
                                        </p:attrNameLst>
                                      </p:cBhvr>
                                      <p:to>
                                        <p:strVal val="visible"/>
                                      </p:to>
                                    </p:set>
                                    <p:animEffect transition="in" filter="fade">
                                      <p:cBhvr>
                                        <p:cTn id="16" dur="1000"/>
                                        <p:tgtEl>
                                          <p:spTgt spid="1381"/>
                                        </p:tgtEl>
                                      </p:cBhvr>
                                    </p:animEffect>
                                  </p:childTnLst>
                                </p:cTn>
                              </p:par>
                              <p:par>
                                <p:cTn id="17" presetID="10" presetClass="entr" presetSubtype="0" fill="hold" nodeType="withEffect">
                                  <p:stCondLst>
                                    <p:cond delay="0"/>
                                  </p:stCondLst>
                                  <p:childTnLst>
                                    <p:set>
                                      <p:cBhvr>
                                        <p:cTn id="18" dur="1" fill="hold">
                                          <p:stCondLst>
                                            <p:cond delay="0"/>
                                          </p:stCondLst>
                                        </p:cTn>
                                        <p:tgtEl>
                                          <p:spTgt spid="1382"/>
                                        </p:tgtEl>
                                        <p:attrNameLst>
                                          <p:attrName>style.visibility</p:attrName>
                                        </p:attrNameLst>
                                      </p:cBhvr>
                                      <p:to>
                                        <p:strVal val="visible"/>
                                      </p:to>
                                    </p:set>
                                    <p:animEffect transition="in" filter="fade">
                                      <p:cBhvr>
                                        <p:cTn id="19" dur="1000"/>
                                        <p:tgtEl>
                                          <p:spTgt spid="138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83"/>
                                        </p:tgtEl>
                                        <p:attrNameLst>
                                          <p:attrName>style.visibility</p:attrName>
                                        </p:attrNameLst>
                                      </p:cBhvr>
                                      <p:to>
                                        <p:strVal val="visible"/>
                                      </p:to>
                                    </p:set>
                                    <p:animEffect transition="in" filter="fade">
                                      <p:cBhvr>
                                        <p:cTn id="24" dur="1000"/>
                                        <p:tgtEl>
                                          <p:spTgt spid="138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84"/>
                                        </p:tgtEl>
                                        <p:attrNameLst>
                                          <p:attrName>style.visibility</p:attrName>
                                        </p:attrNameLst>
                                      </p:cBhvr>
                                      <p:to>
                                        <p:strVal val="visible"/>
                                      </p:to>
                                    </p:set>
                                    <p:animEffect transition="in" filter="fade">
                                      <p:cBhvr>
                                        <p:cTn id="29" dur="1000"/>
                                        <p:tgtEl>
                                          <p:spTgt spid="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Shape 1390"/>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91" name="Shape 1391"/>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清理</a:t>
            </a:r>
          </a:p>
        </p:txBody>
      </p:sp>
      <p:sp>
        <p:nvSpPr>
          <p:cNvPr id="1392" name="Shape 1392"/>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393" name="Shape 1393"/>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394" name="Shape 1394"/>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395" name="Shape 1395"/>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396" name="Shape 1396"/>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397" name="Shape 1397"/>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398" name="Shape 1398"/>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399" name="Shape 1399"/>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400" name="Shape 1400"/>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401" name="Shape 1401"/>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402" name="Shape 1402"/>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03" name="Shape 1403"/>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04" name="Shape 1404"/>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05" name="Shape 1405"/>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06" name="Shape 1406"/>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07" name="Shape 1407"/>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08" name="Shape 1408"/>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09" name="Shape 1409"/>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10" name="Shape 1410"/>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11" name="Shape 1411"/>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412" name="Shape 1412"/>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413" name="Shape 1413"/>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14" name="Shape 1414"/>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415" name="Shape 1415"/>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16" name="Shape 1416"/>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17" name="Shape 1417"/>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18" name="Shape 1418"/>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19" name="Shape 1419"/>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20" name="Shape 1420"/>
          <p:cNvSpPr/>
          <p:nvPr/>
        </p:nvSpPr>
        <p:spPr>
          <a:xfrm rot="-5400000" flipH="1">
            <a:off x="4643920" y="-1383616"/>
            <a:ext cx="1080000" cy="6816800"/>
          </a:xfrm>
          <a:prstGeom prst="arc">
            <a:avLst>
              <a:gd name="adj1" fmla="val 19200611"/>
              <a:gd name="adj2" fmla="val 5227479"/>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421" name="Shape 1421"/>
          <p:cNvSpPr/>
          <p:nvPr/>
        </p:nvSpPr>
        <p:spPr>
          <a:xfrm>
            <a:off x="5781499" y="2492900"/>
            <a:ext cx="2189200" cy="720000"/>
          </a:xfrm>
          <a:prstGeom prst="rect">
            <a:avLst/>
          </a:prstGeom>
          <a:noFill/>
          <a:ln>
            <a:noFill/>
          </a:ln>
        </p:spPr>
        <p:txBody>
          <a:bodyPr lIns="121900" tIns="60933" rIns="121900" bIns="60933" anchor="t" anchorCtr="0">
            <a:noAutofit/>
          </a:bodyPr>
          <a:lstStyle/>
          <a:p>
            <a:pPr>
              <a:buSzPct val="25000"/>
            </a:pPr>
            <a:r>
              <a:rPr lang="en" sz="1333" i="1">
                <a:latin typeface="Calibri"/>
                <a:ea typeface="Calibri"/>
                <a:cs typeface="Calibri"/>
                <a:sym typeface="Calibri"/>
              </a:rPr>
              <a:t>Free query resources</a:t>
            </a:r>
          </a:p>
          <a:p>
            <a:pPr>
              <a:buSzPct val="25000"/>
            </a:pPr>
            <a:r>
              <a:rPr lang="en" sz="1333" i="1">
                <a:latin typeface="Calibri"/>
                <a:ea typeface="Calibri"/>
                <a:cs typeface="Calibri"/>
                <a:sym typeface="Calibri"/>
              </a:rPr>
              <a:t>Server 1: 2 containers</a:t>
            </a:r>
          </a:p>
          <a:p>
            <a:pPr>
              <a:buSzPct val="25000"/>
            </a:pPr>
            <a:r>
              <a:rPr lang="en" sz="1333" i="1">
                <a:latin typeface="Calibri"/>
                <a:ea typeface="Calibri"/>
                <a:cs typeface="Calibri"/>
                <a:sym typeface="Calibri"/>
              </a:rPr>
              <a:t>Server 2: 1 container</a:t>
            </a:r>
          </a:p>
          <a:p>
            <a:pPr>
              <a:buSzPct val="25000"/>
            </a:pPr>
            <a:r>
              <a:rPr lang="en" sz="1333" i="1">
                <a:latin typeface="Calibri"/>
                <a:ea typeface="Calibri"/>
                <a:cs typeface="Calibri"/>
                <a:sym typeface="Calibri"/>
              </a:rPr>
              <a:t>Server N: 2 containers</a:t>
            </a:r>
          </a:p>
        </p:txBody>
      </p:sp>
      <p:sp>
        <p:nvSpPr>
          <p:cNvPr id="1422" name="Shape 1422"/>
          <p:cNvSpPr/>
          <p:nvPr/>
        </p:nvSpPr>
        <p:spPr>
          <a:xfrm rot="5400000" flipH="1">
            <a:off x="7332176" y="-807432"/>
            <a:ext cx="1080000" cy="6816800"/>
          </a:xfrm>
          <a:prstGeom prst="arc">
            <a:avLst>
              <a:gd name="adj1" fmla="val 19122610"/>
              <a:gd name="adj2" fmla="val 5198917"/>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423" name="Shape 1423"/>
          <p:cNvSpPr/>
          <p:nvPr/>
        </p:nvSpPr>
        <p:spPr>
          <a:xfrm>
            <a:off x="6096000" y="1772816"/>
            <a:ext cx="864000" cy="360000"/>
          </a:xfrm>
          <a:prstGeom prst="rect">
            <a:avLst/>
          </a:prstGeom>
          <a:noFill/>
          <a:ln>
            <a:noFill/>
          </a:ln>
        </p:spPr>
        <p:txBody>
          <a:bodyPr lIns="121900" tIns="60933" rIns="121900" bIns="60933" anchor="t" anchorCtr="0">
            <a:noAutofit/>
          </a:bodyPr>
          <a:lstStyle/>
          <a:p>
            <a:pPr>
              <a:buSzPct val="25000"/>
            </a:pPr>
            <a:r>
              <a:rPr lang="en" sz="1333" i="1">
                <a:latin typeface="Calibri"/>
                <a:ea typeface="Calibri"/>
                <a:cs typeface="Calibri"/>
                <a:sym typeface="Calibri"/>
              </a:rPr>
              <a:t>OK</a:t>
            </a:r>
          </a:p>
        </p:txBody>
      </p:sp>
      <p:cxnSp>
        <p:nvCxnSpPr>
          <p:cNvPr id="1424" name="Shape 1424"/>
          <p:cNvCxnSpPr>
            <a:stCxn id="1414" idx="2"/>
          </p:cNvCxnSpPr>
          <p:nvPr/>
        </p:nvCxnSpPr>
        <p:spPr>
          <a:xfrm flipH="1">
            <a:off x="1582788" y="3212888"/>
            <a:ext cx="1459600" cy="1404000"/>
          </a:xfrm>
          <a:prstGeom prst="straightConnector1">
            <a:avLst/>
          </a:prstGeom>
          <a:noFill/>
          <a:ln w="22225" cap="flat" cmpd="sng">
            <a:solidFill>
              <a:srgbClr val="F1C232"/>
            </a:solidFill>
            <a:prstDash val="solid"/>
            <a:round/>
            <a:headEnd type="none" w="med" len="med"/>
            <a:tailEnd type="stealth" w="med" len="med"/>
          </a:ln>
        </p:spPr>
      </p:cxnSp>
      <p:cxnSp>
        <p:nvCxnSpPr>
          <p:cNvPr id="1425" name="Shape 1425"/>
          <p:cNvCxnSpPr>
            <a:stCxn id="1414" idx="2"/>
          </p:cNvCxnSpPr>
          <p:nvPr/>
        </p:nvCxnSpPr>
        <p:spPr>
          <a:xfrm flipH="1">
            <a:off x="2245588" y="3212888"/>
            <a:ext cx="796800" cy="1404000"/>
          </a:xfrm>
          <a:prstGeom prst="straightConnector1">
            <a:avLst/>
          </a:prstGeom>
          <a:noFill/>
          <a:ln w="22225" cap="flat" cmpd="sng">
            <a:solidFill>
              <a:srgbClr val="F1C232"/>
            </a:solidFill>
            <a:prstDash val="solid"/>
            <a:round/>
            <a:headEnd type="none" w="med" len="med"/>
            <a:tailEnd type="stealth" w="med" len="med"/>
          </a:ln>
        </p:spPr>
      </p:cxnSp>
      <p:cxnSp>
        <p:nvCxnSpPr>
          <p:cNvPr id="1426" name="Shape 1426"/>
          <p:cNvCxnSpPr>
            <a:stCxn id="1414" idx="2"/>
          </p:cNvCxnSpPr>
          <p:nvPr/>
        </p:nvCxnSpPr>
        <p:spPr>
          <a:xfrm>
            <a:off x="3042389" y="3212888"/>
            <a:ext cx="1421599" cy="1404000"/>
          </a:xfrm>
          <a:prstGeom prst="straightConnector1">
            <a:avLst/>
          </a:prstGeom>
          <a:noFill/>
          <a:ln w="22225" cap="flat" cmpd="sng">
            <a:solidFill>
              <a:srgbClr val="F1C232"/>
            </a:solidFill>
            <a:prstDash val="solid"/>
            <a:round/>
            <a:headEnd type="none" w="med" len="med"/>
            <a:tailEnd type="stealth" w="med" len="med"/>
          </a:ln>
        </p:spPr>
      </p:cxnSp>
      <p:cxnSp>
        <p:nvCxnSpPr>
          <p:cNvPr id="1427" name="Shape 1427"/>
          <p:cNvCxnSpPr>
            <a:stCxn id="1414" idx="2"/>
          </p:cNvCxnSpPr>
          <p:nvPr/>
        </p:nvCxnSpPr>
        <p:spPr>
          <a:xfrm>
            <a:off x="3042388" y="3212888"/>
            <a:ext cx="5069600" cy="1404000"/>
          </a:xfrm>
          <a:prstGeom prst="straightConnector1">
            <a:avLst/>
          </a:prstGeom>
          <a:noFill/>
          <a:ln w="22225" cap="flat" cmpd="sng">
            <a:solidFill>
              <a:srgbClr val="F1C232"/>
            </a:solidFill>
            <a:prstDash val="solid"/>
            <a:round/>
            <a:headEnd type="none" w="med" len="med"/>
            <a:tailEnd type="stealth" w="med" len="med"/>
          </a:ln>
        </p:spPr>
      </p:cxnSp>
      <p:cxnSp>
        <p:nvCxnSpPr>
          <p:cNvPr id="1428" name="Shape 1428"/>
          <p:cNvCxnSpPr>
            <a:stCxn id="1414" idx="2"/>
          </p:cNvCxnSpPr>
          <p:nvPr/>
        </p:nvCxnSpPr>
        <p:spPr>
          <a:xfrm>
            <a:off x="3042388" y="3212888"/>
            <a:ext cx="5741600" cy="1404000"/>
          </a:xfrm>
          <a:prstGeom prst="straightConnector1">
            <a:avLst/>
          </a:prstGeom>
          <a:noFill/>
          <a:ln w="22225" cap="flat" cmpd="sng">
            <a:solidFill>
              <a:srgbClr val="F1C232"/>
            </a:solidFill>
            <a:prstDash val="solid"/>
            <a:round/>
            <a:headEnd type="none" w="med" len="med"/>
            <a:tailEnd type="stealth" w="med" len="med"/>
          </a:ln>
        </p:spPr>
      </p:cxnSp>
      <p:sp>
        <p:nvSpPr>
          <p:cNvPr id="1429" name="Shape 1429"/>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430" name="Shape 1430"/>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31" name="Shape 1431"/>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432" name="Shape 1432"/>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33" name="Shape 1433"/>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434" name="Shape 1434"/>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435" name="Shape 1435"/>
          <p:cNvCxnSpPr/>
          <p:nvPr/>
        </p:nvCxnSpPr>
        <p:spPr>
          <a:xfrm rot="10800000">
            <a:off x="3215679" y="2600259"/>
            <a:ext cx="0" cy="426400"/>
          </a:xfrm>
          <a:prstGeom prst="straightConnector1">
            <a:avLst/>
          </a:prstGeom>
          <a:noFill/>
          <a:ln w="22225" cap="flat" cmpd="sng">
            <a:solidFill>
              <a:srgbClr val="F1C232"/>
            </a:solidFill>
            <a:prstDash val="solid"/>
            <a:round/>
            <a:headEnd type="none" w="med" len="med"/>
            <a:tailEnd type="stealth" w="med" len="med"/>
          </a:ln>
        </p:spPr>
      </p:cxnSp>
      <p:cxnSp>
        <p:nvCxnSpPr>
          <p:cNvPr id="1436" name="Shape 1436"/>
          <p:cNvCxnSpPr/>
          <p:nvPr/>
        </p:nvCxnSpPr>
        <p:spPr>
          <a:xfrm>
            <a:off x="3287467" y="2643833"/>
            <a:ext cx="0" cy="434800"/>
          </a:xfrm>
          <a:prstGeom prst="straightConnector1">
            <a:avLst/>
          </a:prstGeom>
          <a:noFill/>
          <a:ln w="22225" cap="flat" cmpd="sng">
            <a:solidFill>
              <a:srgbClr val="F1C232"/>
            </a:solidFill>
            <a:prstDash val="solid"/>
            <a:round/>
            <a:headEnd type="none" w="med" len="med"/>
            <a:tailEnd type="stealth" w="med" len="med"/>
          </a:ln>
        </p:spPr>
      </p:cxnSp>
      <p:sp>
        <p:nvSpPr>
          <p:cNvPr id="1437" name="Shape 1437"/>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sp>
        <p:nvSpPr>
          <p:cNvPr id="50" name="文本框 49"/>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31952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5"/>
                                        </p:tgtEl>
                                        <p:attrNameLst>
                                          <p:attrName>style.visibility</p:attrName>
                                        </p:attrNameLst>
                                      </p:cBhvr>
                                      <p:to>
                                        <p:strVal val="visible"/>
                                      </p:to>
                                    </p:set>
                                    <p:animEffect transition="in" filter="fade">
                                      <p:cBhvr>
                                        <p:cTn id="7" dur="1000"/>
                                        <p:tgtEl>
                                          <p:spTgt spid="14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0"/>
                                        </p:tgtEl>
                                        <p:attrNameLst>
                                          <p:attrName>style.visibility</p:attrName>
                                        </p:attrNameLst>
                                      </p:cBhvr>
                                      <p:to>
                                        <p:strVal val="visible"/>
                                      </p:to>
                                    </p:set>
                                    <p:animEffect transition="in" filter="fade">
                                      <p:cBhvr>
                                        <p:cTn id="12" dur="1000"/>
                                        <p:tgtEl>
                                          <p:spTgt spid="1420"/>
                                        </p:tgtEl>
                                      </p:cBhvr>
                                    </p:animEffect>
                                  </p:childTnLst>
                                </p:cTn>
                              </p:par>
                              <p:par>
                                <p:cTn id="13" presetID="10" presetClass="entr" presetSubtype="0" fill="hold" nodeType="withEffect">
                                  <p:stCondLst>
                                    <p:cond delay="0"/>
                                  </p:stCondLst>
                                  <p:childTnLst>
                                    <p:set>
                                      <p:cBhvr>
                                        <p:cTn id="14" dur="1" fill="hold">
                                          <p:stCondLst>
                                            <p:cond delay="0"/>
                                          </p:stCondLst>
                                        </p:cTn>
                                        <p:tgtEl>
                                          <p:spTgt spid="1421"/>
                                        </p:tgtEl>
                                        <p:attrNameLst>
                                          <p:attrName>style.visibility</p:attrName>
                                        </p:attrNameLst>
                                      </p:cBhvr>
                                      <p:to>
                                        <p:strVal val="visible"/>
                                      </p:to>
                                    </p:set>
                                    <p:animEffect transition="in" filter="fade">
                                      <p:cBhvr>
                                        <p:cTn id="15" dur="1000"/>
                                        <p:tgtEl>
                                          <p:spTgt spid="14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22"/>
                                        </p:tgtEl>
                                        <p:attrNameLst>
                                          <p:attrName>style.visibility</p:attrName>
                                        </p:attrNameLst>
                                      </p:cBhvr>
                                      <p:to>
                                        <p:strVal val="visible"/>
                                      </p:to>
                                    </p:set>
                                    <p:animEffect transition="in" filter="fade">
                                      <p:cBhvr>
                                        <p:cTn id="20" dur="1000"/>
                                        <p:tgtEl>
                                          <p:spTgt spid="1422"/>
                                        </p:tgtEl>
                                      </p:cBhvr>
                                    </p:animEffect>
                                  </p:childTnLst>
                                </p:cTn>
                              </p:par>
                              <p:par>
                                <p:cTn id="21" presetID="10" presetClass="entr" presetSubtype="0" fill="hold" nodeType="withEffect">
                                  <p:stCondLst>
                                    <p:cond delay="0"/>
                                  </p:stCondLst>
                                  <p:childTnLst>
                                    <p:set>
                                      <p:cBhvr>
                                        <p:cTn id="22" dur="1" fill="hold">
                                          <p:stCondLst>
                                            <p:cond delay="0"/>
                                          </p:stCondLst>
                                        </p:cTn>
                                        <p:tgtEl>
                                          <p:spTgt spid="1423"/>
                                        </p:tgtEl>
                                        <p:attrNameLst>
                                          <p:attrName>style.visibility</p:attrName>
                                        </p:attrNameLst>
                                      </p:cBhvr>
                                      <p:to>
                                        <p:strVal val="visible"/>
                                      </p:to>
                                    </p:set>
                                    <p:animEffect transition="in" filter="fade">
                                      <p:cBhvr>
                                        <p:cTn id="23" dur="1000"/>
                                        <p:tgtEl>
                                          <p:spTgt spid="14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36"/>
                                        </p:tgtEl>
                                        <p:attrNameLst>
                                          <p:attrName>style.visibility</p:attrName>
                                        </p:attrNameLst>
                                      </p:cBhvr>
                                      <p:to>
                                        <p:strVal val="visible"/>
                                      </p:to>
                                    </p:set>
                                    <p:animEffect transition="in" filter="fade">
                                      <p:cBhvr>
                                        <p:cTn id="28" dur="1000"/>
                                        <p:tgtEl>
                                          <p:spTgt spid="14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24"/>
                                        </p:tgtEl>
                                        <p:attrNameLst>
                                          <p:attrName>style.visibility</p:attrName>
                                        </p:attrNameLst>
                                      </p:cBhvr>
                                      <p:to>
                                        <p:strVal val="visible"/>
                                      </p:to>
                                    </p:set>
                                    <p:animEffect transition="in" filter="fade">
                                      <p:cBhvr>
                                        <p:cTn id="33" dur="1000"/>
                                        <p:tgtEl>
                                          <p:spTgt spid="1424"/>
                                        </p:tgtEl>
                                      </p:cBhvr>
                                    </p:animEffect>
                                  </p:childTnLst>
                                </p:cTn>
                              </p:par>
                              <p:par>
                                <p:cTn id="34" presetID="10" presetClass="entr" presetSubtype="0" fill="hold" nodeType="withEffect">
                                  <p:stCondLst>
                                    <p:cond delay="0"/>
                                  </p:stCondLst>
                                  <p:childTnLst>
                                    <p:set>
                                      <p:cBhvr>
                                        <p:cTn id="35" dur="1" fill="hold">
                                          <p:stCondLst>
                                            <p:cond delay="0"/>
                                          </p:stCondLst>
                                        </p:cTn>
                                        <p:tgtEl>
                                          <p:spTgt spid="1425"/>
                                        </p:tgtEl>
                                        <p:attrNameLst>
                                          <p:attrName>style.visibility</p:attrName>
                                        </p:attrNameLst>
                                      </p:cBhvr>
                                      <p:to>
                                        <p:strVal val="visible"/>
                                      </p:to>
                                    </p:set>
                                    <p:animEffect transition="in" filter="fade">
                                      <p:cBhvr>
                                        <p:cTn id="36" dur="1000"/>
                                        <p:tgtEl>
                                          <p:spTgt spid="1425"/>
                                        </p:tgtEl>
                                      </p:cBhvr>
                                    </p:animEffect>
                                  </p:childTnLst>
                                </p:cTn>
                              </p:par>
                              <p:par>
                                <p:cTn id="37" presetID="10" presetClass="entr" presetSubtype="0" fill="hold" nodeType="withEffect">
                                  <p:stCondLst>
                                    <p:cond delay="0"/>
                                  </p:stCondLst>
                                  <p:childTnLst>
                                    <p:set>
                                      <p:cBhvr>
                                        <p:cTn id="38" dur="1" fill="hold">
                                          <p:stCondLst>
                                            <p:cond delay="0"/>
                                          </p:stCondLst>
                                        </p:cTn>
                                        <p:tgtEl>
                                          <p:spTgt spid="1426"/>
                                        </p:tgtEl>
                                        <p:attrNameLst>
                                          <p:attrName>style.visibility</p:attrName>
                                        </p:attrNameLst>
                                      </p:cBhvr>
                                      <p:to>
                                        <p:strVal val="visible"/>
                                      </p:to>
                                    </p:set>
                                    <p:animEffect transition="in" filter="fade">
                                      <p:cBhvr>
                                        <p:cTn id="39" dur="1000"/>
                                        <p:tgtEl>
                                          <p:spTgt spid="1426"/>
                                        </p:tgtEl>
                                      </p:cBhvr>
                                    </p:animEffect>
                                  </p:childTnLst>
                                </p:cTn>
                              </p:par>
                              <p:par>
                                <p:cTn id="40" presetID="10" presetClass="entr" presetSubtype="0" fill="hold" nodeType="withEffect">
                                  <p:stCondLst>
                                    <p:cond delay="0"/>
                                  </p:stCondLst>
                                  <p:childTnLst>
                                    <p:set>
                                      <p:cBhvr>
                                        <p:cTn id="41" dur="1" fill="hold">
                                          <p:stCondLst>
                                            <p:cond delay="0"/>
                                          </p:stCondLst>
                                        </p:cTn>
                                        <p:tgtEl>
                                          <p:spTgt spid="1428"/>
                                        </p:tgtEl>
                                        <p:attrNameLst>
                                          <p:attrName>style.visibility</p:attrName>
                                        </p:attrNameLst>
                                      </p:cBhvr>
                                      <p:to>
                                        <p:strVal val="visible"/>
                                      </p:to>
                                    </p:set>
                                    <p:animEffect transition="in" filter="fade">
                                      <p:cBhvr>
                                        <p:cTn id="42" dur="1000"/>
                                        <p:tgtEl>
                                          <p:spTgt spid="1428"/>
                                        </p:tgtEl>
                                      </p:cBhvr>
                                    </p:animEffect>
                                  </p:childTnLst>
                                </p:cTn>
                              </p:par>
                              <p:par>
                                <p:cTn id="43" presetID="10" presetClass="entr" presetSubtype="0" fill="hold" nodeType="withEffect">
                                  <p:stCondLst>
                                    <p:cond delay="0"/>
                                  </p:stCondLst>
                                  <p:childTnLst>
                                    <p:set>
                                      <p:cBhvr>
                                        <p:cTn id="44" dur="1" fill="hold">
                                          <p:stCondLst>
                                            <p:cond delay="0"/>
                                          </p:stCondLst>
                                        </p:cTn>
                                        <p:tgtEl>
                                          <p:spTgt spid="1427"/>
                                        </p:tgtEl>
                                        <p:attrNameLst>
                                          <p:attrName>style.visibility</p:attrName>
                                        </p:attrNameLst>
                                      </p:cBhvr>
                                      <p:to>
                                        <p:strVal val="visible"/>
                                      </p:to>
                                    </p:set>
                                    <p:animEffect transition="in" filter="fade">
                                      <p:cBhvr>
                                        <p:cTn id="45" dur="1000"/>
                                        <p:tgtEl>
                                          <p:spTgt spid="1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Shape 1442"/>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443" name="Shape 1443"/>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444" name="Shape 1444"/>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445" name="Shape 1445"/>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清理</a:t>
            </a:r>
          </a:p>
        </p:txBody>
      </p:sp>
      <p:sp>
        <p:nvSpPr>
          <p:cNvPr id="1446" name="Shape 1446"/>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447" name="Shape 1447"/>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448" name="Shape 1448"/>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449" name="Shape 1449"/>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450" name="Shape 1450"/>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451" name="Shape 1451"/>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452" name="Shape 1452"/>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453" name="Shape 1453"/>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454" name="Shape 1454"/>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455" name="Shape 1455"/>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456" name="Shape 1456"/>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457" name="Shape 1457"/>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58" name="Shape 1458"/>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59" name="Shape 1459"/>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60" name="Shape 1460"/>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61" name="Shape 1461"/>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62" name="Shape 1462"/>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63" name="Shape 1463"/>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64" name="Shape 1464"/>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65" name="Shape 1465"/>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66" name="Shape 1466"/>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467" name="Shape 1467"/>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468" name="Shape 1468"/>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69" name="Shape 1469"/>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70" name="Shape 1470"/>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71" name="Shape 1471"/>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72" name="Shape 1472"/>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Dispatch</a:t>
            </a:r>
          </a:p>
        </p:txBody>
      </p:sp>
      <p:sp>
        <p:nvSpPr>
          <p:cNvPr id="33" name="文本框 32"/>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3366480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HAWQ</a:t>
            </a:r>
            <a:r>
              <a:rPr lang="zh-CN" altLang="en-US" dirty="0">
                <a:solidFill>
                  <a:schemeClr val="bg1">
                    <a:lumMod val="75000"/>
                  </a:schemeClr>
                </a:solidFill>
              </a:rPr>
              <a:t>是什么？</a:t>
            </a:r>
            <a:endParaRPr lang="en-US" altLang="zh-CN" dirty="0">
              <a:solidFill>
                <a:schemeClr val="bg1">
                  <a:lumMod val="75000"/>
                </a:schemeClr>
              </a:solidFill>
            </a:endParaRPr>
          </a:p>
          <a:p>
            <a:r>
              <a:rPr lang="en-US" altLang="zh-CN" dirty="0">
                <a:solidFill>
                  <a:schemeClr val="bg1">
                    <a:lumMod val="75000"/>
                  </a:schemeClr>
                </a:solidFill>
              </a:rPr>
              <a:t>HAWQ</a:t>
            </a:r>
            <a:r>
              <a:rPr lang="zh-CN" altLang="en-US" dirty="0">
                <a:solidFill>
                  <a:schemeClr val="bg1">
                    <a:lumMod val="75000"/>
                  </a:schemeClr>
                </a:solidFill>
              </a:rPr>
              <a:t>总体架构</a:t>
            </a:r>
            <a:endParaRPr lang="en-US" altLang="zh-CN" dirty="0">
              <a:solidFill>
                <a:schemeClr val="bg1">
                  <a:lumMod val="75000"/>
                </a:schemeClr>
              </a:solidFill>
            </a:endParaRPr>
          </a:p>
          <a:p>
            <a:r>
              <a:rPr lang="zh-CN" altLang="en-US" dirty="0">
                <a:solidFill>
                  <a:schemeClr val="bg1">
                    <a:lumMod val="75000"/>
                  </a:schemeClr>
                </a:solidFill>
              </a:rPr>
              <a:t>弹性执行引擎</a:t>
            </a:r>
            <a:endParaRPr lang="en-US" altLang="zh-CN" dirty="0">
              <a:solidFill>
                <a:schemeClr val="bg1">
                  <a:lumMod val="75000"/>
                </a:schemeClr>
              </a:solidFill>
            </a:endParaRPr>
          </a:p>
          <a:p>
            <a:r>
              <a:rPr lang="zh-CN" altLang="en-US" dirty="0"/>
              <a:t>资源管理</a:t>
            </a:r>
            <a:endParaRPr lang="en-US" altLang="zh-CN" dirty="0"/>
          </a:p>
          <a:p>
            <a:r>
              <a:rPr lang="zh-CN" altLang="en-US" dirty="0">
                <a:solidFill>
                  <a:schemeClr val="bg1">
                    <a:lumMod val="75000"/>
                  </a:schemeClr>
                </a:solidFill>
              </a:rPr>
              <a:t>与</a:t>
            </a:r>
            <a:r>
              <a:rPr lang="en-US" altLang="zh-CN" dirty="0">
                <a:solidFill>
                  <a:schemeClr val="bg1">
                    <a:lumMod val="75000"/>
                  </a:schemeClr>
                </a:solidFill>
              </a:rPr>
              <a:t>Hadoop</a:t>
            </a:r>
            <a:r>
              <a:rPr lang="zh-CN" altLang="en-US" dirty="0">
                <a:solidFill>
                  <a:schemeClr val="bg1">
                    <a:lumMod val="75000"/>
                  </a:schemeClr>
                </a:solidFill>
              </a:rPr>
              <a:t>生态系统的交互</a:t>
            </a:r>
            <a:endParaRPr lang="en-US" altLang="zh-CN" dirty="0">
              <a:solidFill>
                <a:schemeClr val="bg1">
                  <a:lumMod val="75000"/>
                </a:schemeClr>
              </a:solidFill>
            </a:endParaRPr>
          </a:p>
          <a:p>
            <a:r>
              <a:rPr lang="zh-CN" altLang="en-US" dirty="0">
                <a:solidFill>
                  <a:schemeClr val="bg1">
                    <a:lumMod val="75000"/>
                  </a:schemeClr>
                </a:solidFill>
              </a:rPr>
              <a:t>数据仓库上云探讨</a:t>
            </a:r>
          </a:p>
        </p:txBody>
      </p:sp>
    </p:spTree>
    <p:extLst>
      <p:ext uri="{BB962C8B-B14F-4D97-AF65-F5344CB8AC3E}">
        <p14:creationId xmlns:p14="http://schemas.microsoft.com/office/powerpoint/2010/main" val="1645602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468980"/>
                </a:solidFill>
              </a:rPr>
              <a:t>SQL on Hadoop</a:t>
            </a:r>
            <a:r>
              <a:rPr lang="zh-CN" altLang="en-US" dirty="0" smtClean="0">
                <a:solidFill>
                  <a:srgbClr val="468980"/>
                </a:solidFill>
              </a:rPr>
              <a:t>引擎的出现</a:t>
            </a:r>
            <a:endParaRPr lang="zh-CN" altLang="en-US" dirty="0">
              <a:solidFill>
                <a:srgbClr val="468980"/>
              </a:solidFill>
            </a:endParaRPr>
          </a:p>
        </p:txBody>
      </p:sp>
      <p:sp>
        <p:nvSpPr>
          <p:cNvPr id="3" name="内容占位符 2"/>
          <p:cNvSpPr>
            <a:spLocks noGrp="1"/>
          </p:cNvSpPr>
          <p:nvPr>
            <p:ph idx="1"/>
          </p:nvPr>
        </p:nvSpPr>
        <p:spPr>
          <a:xfrm>
            <a:off x="838200" y="1671484"/>
            <a:ext cx="10134600" cy="4195916"/>
          </a:xfrm>
        </p:spPr>
        <p:txBody>
          <a:bodyPr>
            <a:normAutofit lnSpcReduction="10000"/>
          </a:bodyPr>
          <a:lstStyle/>
          <a:p>
            <a:r>
              <a:rPr lang="en-US" altLang="zh-CN" dirty="0" smtClean="0"/>
              <a:t>Hadoop/HDFS</a:t>
            </a:r>
          </a:p>
          <a:p>
            <a:pPr lvl="1">
              <a:lnSpc>
                <a:spcPct val="114000"/>
              </a:lnSpc>
              <a:spcBef>
                <a:spcPts val="0"/>
              </a:spcBef>
            </a:pPr>
            <a:r>
              <a:rPr lang="zh-CN" altLang="en-US" dirty="0"/>
              <a:t>数据</a:t>
            </a:r>
            <a:r>
              <a:rPr lang="zh-CN" altLang="en-US" dirty="0" smtClean="0"/>
              <a:t>存储的低成本</a:t>
            </a:r>
            <a:endParaRPr lang="en-US" altLang="zh-CN" dirty="0" smtClean="0"/>
          </a:p>
          <a:p>
            <a:pPr lvl="1">
              <a:lnSpc>
                <a:spcPct val="114000"/>
              </a:lnSpc>
              <a:spcBef>
                <a:spcPts val="0"/>
              </a:spcBef>
            </a:pPr>
            <a:r>
              <a:rPr lang="zh-CN" altLang="en-US" dirty="0" smtClean="0"/>
              <a:t>数据</a:t>
            </a:r>
            <a:r>
              <a:rPr lang="zh-CN" altLang="en-US" dirty="0"/>
              <a:t>高</a:t>
            </a:r>
            <a:r>
              <a:rPr lang="zh-CN" altLang="en-US" dirty="0" smtClean="0"/>
              <a:t>可用性</a:t>
            </a:r>
            <a:r>
              <a:rPr lang="en-US" altLang="zh-CN" dirty="0" smtClean="0"/>
              <a:t>,</a:t>
            </a:r>
            <a:r>
              <a:rPr lang="zh-CN" altLang="en-US" dirty="0" smtClean="0"/>
              <a:t>自动三备份机制</a:t>
            </a:r>
            <a:endParaRPr lang="en-US" altLang="zh-CN" dirty="0" smtClean="0"/>
          </a:p>
          <a:p>
            <a:pPr lvl="1">
              <a:lnSpc>
                <a:spcPct val="114000"/>
              </a:lnSpc>
              <a:spcBef>
                <a:spcPts val="0"/>
              </a:spcBef>
            </a:pPr>
            <a:r>
              <a:rPr lang="en-US" altLang="zh-CN" dirty="0" smtClean="0"/>
              <a:t>Hadoop</a:t>
            </a:r>
            <a:r>
              <a:rPr lang="zh-CN" altLang="en-US" dirty="0" smtClean="0"/>
              <a:t>上并行编程框架（</a:t>
            </a:r>
            <a:r>
              <a:rPr lang="en-US" altLang="zh-CN" dirty="0" smtClean="0"/>
              <a:t>MapReduce</a:t>
            </a:r>
            <a:r>
              <a:rPr lang="zh-CN" altLang="en-US" dirty="0" smtClean="0"/>
              <a:t>）的局限</a:t>
            </a:r>
            <a:endParaRPr lang="en-US" altLang="zh-CN" dirty="0" smtClean="0"/>
          </a:p>
          <a:p>
            <a:pPr lvl="2">
              <a:lnSpc>
                <a:spcPct val="114000"/>
              </a:lnSpc>
              <a:spcBef>
                <a:spcPts val="0"/>
              </a:spcBef>
            </a:pPr>
            <a:r>
              <a:rPr lang="zh-CN" altLang="en-US" dirty="0" smtClean="0"/>
              <a:t>使用复杂，需适应新的接口</a:t>
            </a:r>
            <a:endParaRPr lang="en-US" altLang="zh-CN" dirty="0" smtClean="0"/>
          </a:p>
          <a:p>
            <a:pPr lvl="2">
              <a:lnSpc>
                <a:spcPct val="114000"/>
              </a:lnSpc>
              <a:spcBef>
                <a:spcPts val="0"/>
              </a:spcBef>
            </a:pPr>
            <a:r>
              <a:rPr lang="zh-CN" altLang="en-US" dirty="0" smtClean="0"/>
              <a:t>多任务之间必须落盘</a:t>
            </a:r>
            <a:r>
              <a:rPr lang="en-US" altLang="zh-CN" dirty="0"/>
              <a:t>  </a:t>
            </a:r>
            <a:r>
              <a:rPr lang="en-US" altLang="zh-CN" dirty="0" smtClean="0">
                <a:sym typeface="Wingdings" panose="05000000000000000000" pitchFamily="2" charset="2"/>
              </a:rPr>
              <a:t></a:t>
            </a:r>
            <a:r>
              <a:rPr lang="zh-CN" altLang="en-US" dirty="0" smtClean="0"/>
              <a:t>没有必要</a:t>
            </a:r>
            <a:endParaRPr lang="en-US" altLang="zh-CN" dirty="0" smtClean="0"/>
          </a:p>
          <a:p>
            <a:r>
              <a:rPr lang="zh-CN" altLang="en-US" dirty="0" smtClean="0"/>
              <a:t>传统</a:t>
            </a:r>
            <a:r>
              <a:rPr lang="en-US" altLang="zh-CN" dirty="0" smtClean="0"/>
              <a:t>MPP</a:t>
            </a:r>
            <a:r>
              <a:rPr lang="zh-CN" altLang="en-US" dirty="0" smtClean="0"/>
              <a:t>并行数据库</a:t>
            </a:r>
            <a:endParaRPr lang="en-US" altLang="zh-CN" dirty="0" smtClean="0"/>
          </a:p>
          <a:p>
            <a:pPr lvl="1">
              <a:lnSpc>
                <a:spcPct val="124000"/>
              </a:lnSpc>
              <a:spcBef>
                <a:spcPts val="0"/>
              </a:spcBef>
            </a:pPr>
            <a:r>
              <a:rPr lang="zh-CN" altLang="en-US" dirty="0"/>
              <a:t>不同节点之间高效的数据传递 </a:t>
            </a:r>
            <a:r>
              <a:rPr lang="en-US" altLang="zh-CN" dirty="0">
                <a:sym typeface="Wingdings" panose="05000000000000000000" pitchFamily="2" charset="2"/>
              </a:rPr>
              <a:t> Interconnect</a:t>
            </a:r>
          </a:p>
          <a:p>
            <a:pPr lvl="1">
              <a:lnSpc>
                <a:spcPct val="124000"/>
              </a:lnSpc>
              <a:spcBef>
                <a:spcPts val="0"/>
              </a:spcBef>
            </a:pPr>
            <a:r>
              <a:rPr lang="zh-CN" altLang="en-US" dirty="0">
                <a:sym typeface="Wingdings" panose="05000000000000000000" pitchFamily="2" charset="2"/>
              </a:rPr>
              <a:t>不同阶段之间数据在内存中存放</a:t>
            </a:r>
            <a:endParaRPr lang="en-US" altLang="zh-CN" dirty="0">
              <a:sym typeface="Wingdings" panose="05000000000000000000" pitchFamily="2" charset="2"/>
            </a:endParaRPr>
          </a:p>
          <a:p>
            <a:r>
              <a:rPr lang="en-US" altLang="zh-CN" dirty="0" smtClean="0">
                <a:sym typeface="Wingdings" panose="05000000000000000000" pitchFamily="2" charset="2"/>
              </a:rPr>
              <a:t>HDFS + MPP   HAWQ</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265440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p:nvPr/>
        </p:nvSpPr>
        <p:spPr>
          <a:xfrm>
            <a:off x="1129607" y="3155425"/>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Cluster level</a:t>
            </a:r>
          </a:p>
        </p:txBody>
      </p:sp>
      <p:sp>
        <p:nvSpPr>
          <p:cNvPr id="673" name="Shape 673"/>
          <p:cNvSpPr/>
          <p:nvPr/>
        </p:nvSpPr>
        <p:spPr>
          <a:xfrm>
            <a:off x="574093" y="1754491"/>
            <a:ext cx="3550800" cy="1065199"/>
          </a:xfrm>
          <a:prstGeom prst="chevron">
            <a:avLst>
              <a:gd name="adj" fmla="val 50000"/>
            </a:avLst>
          </a:prstGeom>
          <a:solidFill>
            <a:srgbClr val="008774"/>
          </a:solidFill>
          <a:ln w="38100" cap="flat" cmpd="sng">
            <a:solidFill>
              <a:srgbClr val="FFFFFF"/>
            </a:solidFill>
            <a:prstDash val="solid"/>
            <a:round/>
            <a:headEnd type="none" w="med" len="med"/>
            <a:tailEnd type="none" w="med" len="med"/>
          </a:ln>
        </p:spPr>
        <p:txBody>
          <a:bodyPr lIns="121900" tIns="121900" rIns="121900" bIns="121900" anchor="ctr" anchorCtr="0">
            <a:noAutofit/>
          </a:bodyPr>
          <a:lstStyle/>
          <a:p>
            <a:endParaRPr sz="2400"/>
          </a:p>
        </p:txBody>
      </p:sp>
      <p:sp>
        <p:nvSpPr>
          <p:cNvPr id="674" name="Shape 674"/>
          <p:cNvSpPr txBox="1"/>
          <p:nvPr/>
        </p:nvSpPr>
        <p:spPr>
          <a:xfrm>
            <a:off x="1284233" y="1754491"/>
            <a:ext cx="2130400" cy="1065199"/>
          </a:xfrm>
          <a:prstGeom prst="rect">
            <a:avLst/>
          </a:prstGeom>
          <a:noFill/>
          <a:ln>
            <a:noFill/>
          </a:ln>
        </p:spPr>
        <p:txBody>
          <a:bodyPr lIns="149333" tIns="49767" rIns="49767" bIns="49767" anchor="ctr" anchorCtr="0">
            <a:noAutofit/>
          </a:bodyPr>
          <a:lstStyle/>
          <a:p>
            <a:pPr algn="ctr">
              <a:lnSpc>
                <a:spcPct val="90000"/>
              </a:lnSpc>
              <a:spcAft>
                <a:spcPts val="1307"/>
              </a:spcAft>
              <a:buSzPct val="25000"/>
            </a:pPr>
            <a:r>
              <a:rPr lang="en" sz="2400">
                <a:solidFill>
                  <a:srgbClr val="FFFFFF"/>
                </a:solidFill>
                <a:latin typeface="Calibri"/>
                <a:ea typeface="Calibri"/>
                <a:cs typeface="Calibri"/>
                <a:sym typeface="Calibri"/>
              </a:rPr>
              <a:t>Global </a:t>
            </a:r>
            <a:br>
              <a:rPr lang="en" sz="2400">
                <a:solidFill>
                  <a:srgbClr val="FFFFFF"/>
                </a:solidFill>
                <a:latin typeface="Calibri"/>
                <a:ea typeface="Calibri"/>
                <a:cs typeface="Calibri"/>
                <a:sym typeface="Calibri"/>
              </a:rPr>
            </a:br>
            <a:r>
              <a:rPr lang="en" sz="2400">
                <a:solidFill>
                  <a:srgbClr val="FFFFFF"/>
                </a:solidFill>
                <a:latin typeface="Calibri"/>
                <a:ea typeface="Calibri"/>
                <a:cs typeface="Calibri"/>
                <a:sym typeface="Calibri"/>
              </a:rPr>
              <a:t>(YARN)</a:t>
            </a:r>
          </a:p>
        </p:txBody>
      </p:sp>
      <p:sp>
        <p:nvSpPr>
          <p:cNvPr id="675" name="Shape 675"/>
          <p:cNvSpPr/>
          <p:nvPr/>
        </p:nvSpPr>
        <p:spPr>
          <a:xfrm>
            <a:off x="3871317" y="1754487"/>
            <a:ext cx="3550799" cy="1065200"/>
          </a:xfrm>
          <a:prstGeom prst="chevron">
            <a:avLst>
              <a:gd name="adj" fmla="val 50000"/>
            </a:avLst>
          </a:prstGeom>
          <a:solidFill>
            <a:srgbClr val="008774"/>
          </a:solidFill>
          <a:ln w="38100" cap="flat" cmpd="sng">
            <a:solidFill>
              <a:srgbClr val="FFFFFF"/>
            </a:solidFill>
            <a:prstDash val="solid"/>
            <a:round/>
            <a:headEnd type="none" w="med" len="med"/>
            <a:tailEnd type="none" w="med" len="med"/>
          </a:ln>
        </p:spPr>
        <p:txBody>
          <a:bodyPr lIns="121900" tIns="121900" rIns="121900" bIns="121900" anchor="ctr" anchorCtr="0">
            <a:noAutofit/>
          </a:bodyPr>
          <a:lstStyle/>
          <a:p>
            <a:endParaRPr sz="2400"/>
          </a:p>
        </p:txBody>
      </p:sp>
      <p:sp>
        <p:nvSpPr>
          <p:cNvPr id="676" name="Shape 676"/>
          <p:cNvSpPr txBox="1"/>
          <p:nvPr/>
        </p:nvSpPr>
        <p:spPr>
          <a:xfrm>
            <a:off x="4581456" y="1754487"/>
            <a:ext cx="2130400" cy="1065200"/>
          </a:xfrm>
          <a:prstGeom prst="rect">
            <a:avLst/>
          </a:prstGeom>
          <a:noFill/>
          <a:ln>
            <a:noFill/>
          </a:ln>
        </p:spPr>
        <p:txBody>
          <a:bodyPr lIns="149333" tIns="49767" rIns="49767" bIns="49767" anchor="ctr" anchorCtr="0">
            <a:noAutofit/>
          </a:bodyPr>
          <a:lstStyle/>
          <a:p>
            <a:pPr algn="ctr">
              <a:lnSpc>
                <a:spcPct val="90000"/>
              </a:lnSpc>
              <a:spcAft>
                <a:spcPts val="1307"/>
              </a:spcAft>
              <a:buSzPct val="25000"/>
            </a:pPr>
            <a:r>
              <a:rPr lang="en" sz="2400">
                <a:solidFill>
                  <a:srgbClr val="FFFFFF"/>
                </a:solidFill>
                <a:latin typeface="Calibri"/>
                <a:ea typeface="Calibri"/>
                <a:cs typeface="Calibri"/>
                <a:sym typeface="Calibri"/>
              </a:rPr>
              <a:t>HAWQ</a:t>
            </a:r>
            <a:br>
              <a:rPr lang="en" sz="2400">
                <a:solidFill>
                  <a:srgbClr val="FFFFFF"/>
                </a:solidFill>
                <a:latin typeface="Calibri"/>
                <a:ea typeface="Calibri"/>
                <a:cs typeface="Calibri"/>
                <a:sym typeface="Calibri"/>
              </a:rPr>
            </a:br>
            <a:r>
              <a:rPr lang="en" sz="2400">
                <a:solidFill>
                  <a:srgbClr val="FFFFFF"/>
                </a:solidFill>
                <a:latin typeface="Calibri"/>
                <a:ea typeface="Calibri"/>
                <a:cs typeface="Calibri"/>
                <a:sym typeface="Calibri"/>
              </a:rPr>
              <a:t>(Resource Qs)</a:t>
            </a:r>
          </a:p>
        </p:txBody>
      </p:sp>
      <p:sp>
        <p:nvSpPr>
          <p:cNvPr id="677" name="Shape 677"/>
          <p:cNvSpPr/>
          <p:nvPr/>
        </p:nvSpPr>
        <p:spPr>
          <a:xfrm>
            <a:off x="7168541" y="1754491"/>
            <a:ext cx="3550799" cy="1065199"/>
          </a:xfrm>
          <a:prstGeom prst="chevron">
            <a:avLst>
              <a:gd name="adj" fmla="val 50000"/>
            </a:avLst>
          </a:prstGeom>
          <a:solidFill>
            <a:srgbClr val="008774"/>
          </a:solidFill>
          <a:ln w="38100" cap="flat" cmpd="sng">
            <a:solidFill>
              <a:srgbClr val="FFFFFF"/>
            </a:solidFill>
            <a:prstDash val="solid"/>
            <a:round/>
            <a:headEnd type="none" w="med" len="med"/>
            <a:tailEnd type="none" w="med" len="med"/>
          </a:ln>
        </p:spPr>
        <p:txBody>
          <a:bodyPr lIns="121900" tIns="121900" rIns="121900" bIns="121900" anchor="ctr" anchorCtr="0">
            <a:noAutofit/>
          </a:bodyPr>
          <a:lstStyle/>
          <a:p>
            <a:endParaRPr sz="2400"/>
          </a:p>
        </p:txBody>
      </p:sp>
      <p:sp>
        <p:nvSpPr>
          <p:cNvPr id="678" name="Shape 678"/>
          <p:cNvSpPr txBox="1"/>
          <p:nvPr/>
        </p:nvSpPr>
        <p:spPr>
          <a:xfrm>
            <a:off x="7878679" y="1754491"/>
            <a:ext cx="2130399" cy="1065199"/>
          </a:xfrm>
          <a:prstGeom prst="rect">
            <a:avLst/>
          </a:prstGeom>
          <a:noFill/>
          <a:ln>
            <a:noFill/>
          </a:ln>
        </p:spPr>
        <p:txBody>
          <a:bodyPr lIns="149333" tIns="49767" rIns="49767" bIns="49767" anchor="ctr" anchorCtr="0">
            <a:noAutofit/>
          </a:bodyPr>
          <a:lstStyle/>
          <a:p>
            <a:pPr algn="ctr">
              <a:lnSpc>
                <a:spcPct val="90000"/>
              </a:lnSpc>
              <a:spcAft>
                <a:spcPts val="1307"/>
              </a:spcAft>
              <a:buSzPct val="25000"/>
            </a:pPr>
            <a:r>
              <a:rPr lang="en" sz="2400">
                <a:solidFill>
                  <a:srgbClr val="FFFFFF"/>
                </a:solidFill>
                <a:latin typeface="Calibri"/>
                <a:ea typeface="Calibri"/>
                <a:cs typeface="Calibri"/>
                <a:sym typeface="Calibri"/>
              </a:rPr>
              <a:t>Query (Internal)</a:t>
            </a:r>
          </a:p>
        </p:txBody>
      </p:sp>
      <p:sp>
        <p:nvSpPr>
          <p:cNvPr id="679" name="Shape 679"/>
          <p:cNvSpPr/>
          <p:nvPr/>
        </p:nvSpPr>
        <p:spPr>
          <a:xfrm>
            <a:off x="1129607" y="3666072"/>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Cluster-Admin defined</a:t>
            </a:r>
          </a:p>
        </p:txBody>
      </p:sp>
      <p:sp>
        <p:nvSpPr>
          <p:cNvPr id="680" name="Shape 680"/>
          <p:cNvSpPr/>
          <p:nvPr/>
        </p:nvSpPr>
        <p:spPr>
          <a:xfrm>
            <a:off x="1129607" y="4176719"/>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Hardware efficiency</a:t>
            </a:r>
          </a:p>
        </p:txBody>
      </p:sp>
      <p:sp>
        <p:nvSpPr>
          <p:cNvPr id="681" name="Shape 681"/>
          <p:cNvSpPr/>
          <p:nvPr/>
        </p:nvSpPr>
        <p:spPr>
          <a:xfrm>
            <a:off x="1129607" y="4687367"/>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Share with MR/Hive/+</a:t>
            </a:r>
          </a:p>
        </p:txBody>
      </p:sp>
      <p:sp>
        <p:nvSpPr>
          <p:cNvPr id="682" name="Shape 682"/>
          <p:cNvSpPr/>
          <p:nvPr/>
        </p:nvSpPr>
        <p:spPr>
          <a:xfrm>
            <a:off x="1129607" y="5198013"/>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Defined in XML</a:t>
            </a:r>
          </a:p>
        </p:txBody>
      </p:sp>
      <p:sp>
        <p:nvSpPr>
          <p:cNvPr id="683" name="Shape 683"/>
          <p:cNvSpPr/>
          <p:nvPr/>
        </p:nvSpPr>
        <p:spPr>
          <a:xfrm>
            <a:off x="4266770" y="3155425"/>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HAWQ Internal</a:t>
            </a:r>
          </a:p>
        </p:txBody>
      </p:sp>
      <p:sp>
        <p:nvSpPr>
          <p:cNvPr id="684" name="Shape 684"/>
          <p:cNvSpPr/>
          <p:nvPr/>
        </p:nvSpPr>
        <p:spPr>
          <a:xfrm>
            <a:off x="4266770" y="3666072"/>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HAWQ-Admin defined</a:t>
            </a:r>
          </a:p>
        </p:txBody>
      </p:sp>
      <p:sp>
        <p:nvSpPr>
          <p:cNvPr id="685" name="Shape 685"/>
          <p:cNvSpPr/>
          <p:nvPr/>
        </p:nvSpPr>
        <p:spPr>
          <a:xfrm>
            <a:off x="4266770" y="4176719"/>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Multi-tenancy</a:t>
            </a:r>
          </a:p>
        </p:txBody>
      </p:sp>
      <p:sp>
        <p:nvSpPr>
          <p:cNvPr id="686" name="Shape 686"/>
          <p:cNvSpPr/>
          <p:nvPr/>
        </p:nvSpPr>
        <p:spPr>
          <a:xfrm>
            <a:off x="4266770" y="4687367"/>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Workload prioritization</a:t>
            </a:r>
          </a:p>
        </p:txBody>
      </p:sp>
      <p:sp>
        <p:nvSpPr>
          <p:cNvPr id="687" name="Shape 687"/>
          <p:cNvSpPr/>
          <p:nvPr/>
        </p:nvSpPr>
        <p:spPr>
          <a:xfrm>
            <a:off x="4266770" y="5198013"/>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Defined in DDL</a:t>
            </a:r>
          </a:p>
        </p:txBody>
      </p:sp>
      <p:sp>
        <p:nvSpPr>
          <p:cNvPr id="688" name="Shape 688"/>
          <p:cNvSpPr/>
          <p:nvPr/>
        </p:nvSpPr>
        <p:spPr>
          <a:xfrm>
            <a:off x="7374740" y="3144493"/>
            <a:ext cx="2622000" cy="492800"/>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Query level</a:t>
            </a:r>
          </a:p>
        </p:txBody>
      </p:sp>
      <p:sp>
        <p:nvSpPr>
          <p:cNvPr id="689" name="Shape 689"/>
          <p:cNvSpPr/>
          <p:nvPr/>
        </p:nvSpPr>
        <p:spPr>
          <a:xfrm>
            <a:off x="7374740" y="3655140"/>
            <a:ext cx="2622000" cy="492800"/>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System defined</a:t>
            </a:r>
          </a:p>
        </p:txBody>
      </p:sp>
      <p:sp>
        <p:nvSpPr>
          <p:cNvPr id="690" name="Shape 690"/>
          <p:cNvSpPr/>
          <p:nvPr/>
        </p:nvSpPr>
        <p:spPr>
          <a:xfrm>
            <a:off x="7374740" y="4165789"/>
            <a:ext cx="2622000" cy="492799"/>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Query Optimization</a:t>
            </a:r>
          </a:p>
        </p:txBody>
      </p:sp>
      <p:sp>
        <p:nvSpPr>
          <p:cNvPr id="691" name="Shape 691"/>
          <p:cNvSpPr/>
          <p:nvPr/>
        </p:nvSpPr>
        <p:spPr>
          <a:xfrm>
            <a:off x="7374740" y="4676435"/>
            <a:ext cx="2622000" cy="492800"/>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Clr>
                <a:srgbClr val="B3B3B3"/>
              </a:buClr>
              <a:buSzPct val="25000"/>
            </a:pPr>
            <a:r>
              <a:rPr lang="en" sz="2000">
                <a:solidFill>
                  <a:srgbClr val="666666"/>
                </a:solidFill>
                <a:latin typeface="Calibri"/>
                <a:ea typeface="Calibri"/>
                <a:cs typeface="Calibri"/>
                <a:sym typeface="Calibri"/>
              </a:rPr>
              <a:t>Operator prioritization</a:t>
            </a:r>
          </a:p>
        </p:txBody>
      </p:sp>
      <p:sp>
        <p:nvSpPr>
          <p:cNvPr id="692" name="Shape 692"/>
          <p:cNvSpPr/>
          <p:nvPr/>
        </p:nvSpPr>
        <p:spPr>
          <a:xfrm>
            <a:off x="7374740" y="5187081"/>
            <a:ext cx="2622000" cy="492800"/>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Dynamic</a:t>
            </a:r>
          </a:p>
        </p:txBody>
      </p:sp>
      <p:sp>
        <p:nvSpPr>
          <p:cNvPr id="693" name="Shape 693"/>
          <p:cNvSpPr txBox="1"/>
          <p:nvPr/>
        </p:nvSpPr>
        <p:spPr>
          <a:xfrm>
            <a:off x="4352075" y="3632020"/>
            <a:ext cx="3486400" cy="406800"/>
          </a:xfrm>
          <a:prstGeom prst="rect">
            <a:avLst/>
          </a:prstGeom>
          <a:noFill/>
          <a:ln>
            <a:noFill/>
          </a:ln>
        </p:spPr>
        <p:txBody>
          <a:bodyPr lIns="121900" tIns="121900" rIns="121900" bIns="121900" anchor="t" anchorCtr="0">
            <a:noAutofit/>
          </a:bodyPr>
          <a:lstStyle/>
          <a:p>
            <a:endParaRPr sz="2400">
              <a:solidFill>
                <a:srgbClr val="666666"/>
              </a:solidFill>
            </a:endParaRPr>
          </a:p>
        </p:txBody>
      </p:sp>
      <p:sp>
        <p:nvSpPr>
          <p:cNvPr id="694" name="Shape 694"/>
          <p:cNvSpPr txBox="1">
            <a:spLocks noGrp="1"/>
          </p:cNvSpPr>
          <p:nvPr>
            <p:ph type="title"/>
          </p:nvPr>
        </p:nvSpPr>
        <p:spPr>
          <a:xfrm>
            <a:off x="387033" y="425167"/>
            <a:ext cx="9230000" cy="688800"/>
          </a:xfrm>
          <a:prstGeom prst="rect">
            <a:avLst/>
          </a:prstGeom>
          <a:noFill/>
          <a:ln>
            <a:noFill/>
          </a:ln>
        </p:spPr>
        <p:txBody>
          <a:bodyPr vert="horz" lIns="121900" tIns="60933" rIns="121900" bIns="60933" rtlCol="0" anchor="ctr" anchorCtr="0">
            <a:noAutofit/>
          </a:bodyPr>
          <a:lstStyle/>
          <a:p>
            <a:pPr>
              <a:lnSpc>
                <a:spcPct val="100000"/>
              </a:lnSpc>
              <a:buClr>
                <a:srgbClr val="00685D"/>
              </a:buClr>
              <a:buSzPct val="25000"/>
              <a:buNone/>
            </a:pPr>
            <a:r>
              <a:rPr lang="en" sz="4000" dirty="0" smtClean="0">
                <a:solidFill>
                  <a:srgbClr val="468980"/>
                </a:solidFill>
              </a:rPr>
              <a:t>分层资源管理</a:t>
            </a:r>
            <a:endParaRPr lang="en" sz="4000" b="1" dirty="0">
              <a:solidFill>
                <a:srgbClr val="00685D"/>
              </a:solidFill>
            </a:endParaRPr>
          </a:p>
        </p:txBody>
      </p:sp>
    </p:spTree>
    <p:extLst>
      <p:ext uri="{BB962C8B-B14F-4D97-AF65-F5344CB8AC3E}">
        <p14:creationId xmlns:p14="http://schemas.microsoft.com/office/powerpoint/2010/main" val="3441297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p:nvPr/>
        </p:nvSpPr>
        <p:spPr>
          <a:xfrm>
            <a:off x="279532" y="1282565"/>
            <a:ext cx="10952059" cy="4943600"/>
          </a:xfrm>
          <a:prstGeom prst="rect">
            <a:avLst/>
          </a:prstGeom>
          <a:noFill/>
          <a:ln>
            <a:noFill/>
          </a:ln>
        </p:spPr>
        <p:txBody>
          <a:bodyPr lIns="0" tIns="0" rIns="0" bIns="0" anchor="t" anchorCtr="0">
            <a:noAutofit/>
          </a:bodyPr>
          <a:lstStyle/>
          <a:p>
            <a:pPr marL="304792" indent="-304792">
              <a:spcBef>
                <a:spcPts val="1600"/>
              </a:spcBef>
              <a:buClr>
                <a:schemeClr val="accent1"/>
              </a:buClr>
              <a:buSzPct val="100000"/>
              <a:buFont typeface="Noto Sans Symbols"/>
              <a:buChar char="•"/>
            </a:pPr>
            <a:r>
              <a:rPr lang="zh-CN" altLang="en-US" sz="2800" dirty="0" smtClean="0">
                <a:latin typeface="Calibri"/>
                <a:ea typeface="Calibri"/>
                <a:cs typeface="Calibri"/>
                <a:sym typeface="Calibri"/>
              </a:rPr>
              <a:t>职责</a:t>
            </a:r>
            <a:endParaRPr lang="en" sz="28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负责与</a:t>
            </a:r>
            <a:r>
              <a:rPr lang="en-US" altLang="zh-CN" sz="2000" dirty="0" smtClean="0">
                <a:latin typeface="Calibri"/>
                <a:ea typeface="Calibri"/>
                <a:cs typeface="Calibri"/>
                <a:sym typeface="Calibri"/>
              </a:rPr>
              <a:t>Yarn</a:t>
            </a:r>
            <a:r>
              <a:rPr lang="zh-CN" altLang="en-US" sz="2000" dirty="0" smtClean="0">
                <a:latin typeface="Calibri"/>
                <a:ea typeface="Calibri"/>
                <a:cs typeface="Calibri"/>
                <a:sym typeface="Calibri"/>
              </a:rPr>
              <a:t>交互申请、返回</a:t>
            </a:r>
            <a:r>
              <a:rPr lang="en-US" altLang="zh-CN" sz="2000" dirty="0" smtClean="0">
                <a:latin typeface="Calibri"/>
                <a:ea typeface="Calibri"/>
                <a:cs typeface="Calibri"/>
                <a:sym typeface="Calibri"/>
              </a:rPr>
              <a:t>CPU</a:t>
            </a:r>
            <a:r>
              <a:rPr lang="zh-CN" altLang="en-US" sz="2000" dirty="0" smtClean="0">
                <a:latin typeface="Calibri"/>
                <a:ea typeface="Calibri"/>
                <a:cs typeface="Calibri"/>
                <a:sym typeface="Calibri"/>
              </a:rPr>
              <a:t>和内存资源</a:t>
            </a:r>
            <a:endParaRPr lang="en" sz="20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负责</a:t>
            </a:r>
            <a:r>
              <a:rPr lang="en-US" altLang="zh-CN" sz="2000" dirty="0" smtClean="0">
                <a:latin typeface="Calibri"/>
                <a:ea typeface="Calibri"/>
                <a:cs typeface="Calibri"/>
                <a:sym typeface="Calibri"/>
              </a:rPr>
              <a:t>HAWQ</a:t>
            </a:r>
            <a:r>
              <a:rPr lang="zh-CN" altLang="en-US" sz="2000" dirty="0" smtClean="0">
                <a:latin typeface="Calibri"/>
                <a:ea typeface="Calibri"/>
                <a:cs typeface="Calibri"/>
                <a:sym typeface="Calibri"/>
              </a:rPr>
              <a:t>用户查询间的资源分配</a:t>
            </a:r>
            <a:endParaRPr lang="en-US" altLang="zh-CN" sz="2000" dirty="0" smtClean="0">
              <a:latin typeface="Calibri"/>
              <a:ea typeface="Calibri"/>
              <a:cs typeface="Calibri"/>
              <a:sym typeface="Calibri"/>
            </a:endParaRPr>
          </a:p>
          <a:p>
            <a:pPr marL="609585" lvl="1">
              <a:buClr>
                <a:schemeClr val="accent1"/>
              </a:buClr>
            </a:pPr>
            <a:endParaRPr sz="2000" dirty="0">
              <a:latin typeface="Calibri"/>
              <a:ea typeface="Calibri"/>
              <a:cs typeface="Calibri"/>
              <a:sym typeface="Calibri"/>
            </a:endParaRPr>
          </a:p>
          <a:p>
            <a:pPr marL="304792" indent="-304792">
              <a:buClr>
                <a:schemeClr val="accent1"/>
              </a:buClr>
              <a:buSzPct val="100000"/>
              <a:buFont typeface="Noto Sans Symbols"/>
              <a:buChar char="•"/>
            </a:pPr>
            <a:r>
              <a:rPr lang="en" sz="2800" dirty="0">
                <a:latin typeface="Calibri"/>
                <a:ea typeface="Calibri"/>
                <a:cs typeface="Calibri"/>
                <a:sym typeface="Calibri"/>
              </a:rPr>
              <a:t>Master resource manager process</a:t>
            </a:r>
          </a:p>
          <a:p>
            <a:pPr marL="990575" lvl="1" indent="-380990">
              <a:buClr>
                <a:schemeClr val="accent1"/>
              </a:buClr>
              <a:buFont typeface="Noto Sans Symbols"/>
              <a:buChar char="–"/>
            </a:pPr>
            <a:r>
              <a:rPr lang="zh-CN" altLang="en-US" sz="2000" dirty="0" smtClean="0">
                <a:latin typeface="Calibri"/>
                <a:ea typeface="Calibri"/>
                <a:cs typeface="Calibri"/>
                <a:sym typeface="Calibri"/>
              </a:rPr>
              <a:t>与</a:t>
            </a:r>
            <a:r>
              <a:rPr lang="en-US" altLang="zh-CN" sz="2000" dirty="0" smtClean="0">
                <a:latin typeface="Calibri"/>
                <a:ea typeface="Calibri"/>
                <a:cs typeface="Calibri"/>
                <a:sym typeface="Calibri"/>
              </a:rPr>
              <a:t>yarn</a:t>
            </a:r>
            <a:r>
              <a:rPr lang="zh-CN" altLang="en-US" sz="2000" dirty="0" smtClean="0">
                <a:latin typeface="Calibri"/>
                <a:ea typeface="Calibri"/>
                <a:cs typeface="Calibri"/>
                <a:sym typeface="Calibri"/>
              </a:rPr>
              <a:t>进行资源协调和分配</a:t>
            </a:r>
            <a:endParaRPr lang="en" sz="20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管理维护资源池中资源</a:t>
            </a:r>
            <a:endParaRPr lang="en" sz="20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响应</a:t>
            </a:r>
            <a:r>
              <a:rPr lang="en-US" altLang="zh-CN" sz="2000" dirty="0" smtClean="0">
                <a:latin typeface="Calibri"/>
                <a:ea typeface="Calibri"/>
                <a:cs typeface="Calibri"/>
                <a:sym typeface="Calibri"/>
              </a:rPr>
              <a:t>Dispatcher</a:t>
            </a:r>
            <a:r>
              <a:rPr lang="zh-CN" altLang="en-US" sz="2000" dirty="0" smtClean="0">
                <a:latin typeface="Calibri"/>
                <a:ea typeface="Calibri"/>
                <a:cs typeface="Calibri"/>
                <a:sym typeface="Calibri"/>
              </a:rPr>
              <a:t>的资源申请请求，返回可用资源列表</a:t>
            </a:r>
            <a:endParaRPr lang="en-US" altLang="zh-CN" sz="2000" dirty="0" smtClean="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负责不同节点间的</a:t>
            </a:r>
            <a:r>
              <a:rPr lang="en-US" altLang="zh-CN" sz="2000" dirty="0" smtClean="0">
                <a:latin typeface="Calibri"/>
                <a:ea typeface="Calibri"/>
                <a:cs typeface="Calibri"/>
                <a:sym typeface="Calibri"/>
              </a:rPr>
              <a:t>Fault Tolerance</a:t>
            </a:r>
            <a:r>
              <a:rPr lang="zh-CN" altLang="en-US" sz="2000" dirty="0" smtClean="0">
                <a:latin typeface="Calibri"/>
                <a:ea typeface="Calibri"/>
                <a:cs typeface="Calibri"/>
                <a:sym typeface="Calibri"/>
              </a:rPr>
              <a:t>管控</a:t>
            </a:r>
            <a:endParaRPr lang="en-US" altLang="zh-CN" sz="2000" dirty="0" smtClean="0">
              <a:latin typeface="Calibri"/>
              <a:ea typeface="Calibri"/>
              <a:cs typeface="Calibri"/>
              <a:sym typeface="Calibri"/>
            </a:endParaRPr>
          </a:p>
          <a:p>
            <a:pPr marL="609585" lvl="1">
              <a:buClr>
                <a:schemeClr val="accent1"/>
              </a:buClr>
            </a:pPr>
            <a:endParaRPr lang="en" sz="2000" dirty="0">
              <a:latin typeface="Calibri"/>
              <a:ea typeface="Calibri"/>
              <a:cs typeface="Calibri"/>
              <a:sym typeface="Calibri"/>
            </a:endParaRPr>
          </a:p>
          <a:p>
            <a:pPr marL="304792" indent="-304792">
              <a:buClr>
                <a:schemeClr val="accent1"/>
              </a:buClr>
              <a:buSzPct val="100000"/>
              <a:buFont typeface="Noto Sans Symbols"/>
              <a:buChar char="•"/>
            </a:pPr>
            <a:r>
              <a:rPr lang="en" sz="2800" dirty="0" smtClean="0">
                <a:latin typeface="Calibri"/>
                <a:ea typeface="Calibri"/>
                <a:cs typeface="Calibri"/>
                <a:sym typeface="Calibri"/>
              </a:rPr>
              <a:t>Segment </a:t>
            </a:r>
            <a:r>
              <a:rPr lang="en" sz="2800" dirty="0">
                <a:latin typeface="Calibri"/>
                <a:ea typeface="Calibri"/>
                <a:cs typeface="Calibri"/>
                <a:sym typeface="Calibri"/>
              </a:rPr>
              <a:t>resource manager process</a:t>
            </a:r>
          </a:p>
          <a:p>
            <a:pPr marL="990575" lvl="1" indent="-380990">
              <a:buClr>
                <a:schemeClr val="accent1"/>
              </a:buClr>
              <a:buFont typeface="Noto Sans Symbols"/>
              <a:buChar char="–"/>
            </a:pPr>
            <a:r>
              <a:rPr lang="zh-CN" altLang="en-US" sz="2000" dirty="0" smtClean="0">
                <a:latin typeface="Calibri"/>
                <a:ea typeface="Calibri"/>
                <a:cs typeface="Calibri"/>
                <a:sym typeface="Calibri"/>
              </a:rPr>
              <a:t>每个物理</a:t>
            </a:r>
            <a:r>
              <a:rPr lang="en-US" altLang="zh-CN" sz="2000" dirty="0" err="1" smtClean="0">
                <a:latin typeface="Calibri"/>
                <a:ea typeface="Calibri"/>
                <a:cs typeface="Calibri"/>
                <a:sym typeface="Calibri"/>
              </a:rPr>
              <a:t>segmnet</a:t>
            </a:r>
            <a:r>
              <a:rPr lang="zh-CN" altLang="en-US" sz="2000" dirty="0" smtClean="0">
                <a:latin typeface="Calibri"/>
                <a:ea typeface="Calibri"/>
                <a:cs typeface="Calibri"/>
                <a:sym typeface="Calibri"/>
              </a:rPr>
              <a:t>上有个</a:t>
            </a:r>
            <a:r>
              <a:rPr lang="en-US" altLang="zh-CN" sz="2000" dirty="0" smtClean="0">
                <a:latin typeface="Calibri"/>
                <a:ea typeface="Calibri"/>
                <a:cs typeface="Calibri"/>
                <a:sym typeface="Calibri"/>
              </a:rPr>
              <a:t>HAWQ </a:t>
            </a:r>
            <a:r>
              <a:rPr lang="zh-CN" altLang="en-US" sz="2000" dirty="0">
                <a:latin typeface="Calibri"/>
                <a:ea typeface="Calibri"/>
                <a:cs typeface="Calibri"/>
                <a:sym typeface="Calibri"/>
              </a:rPr>
              <a:t>从</a:t>
            </a:r>
            <a:r>
              <a:rPr lang="zh-CN" altLang="en-US" sz="2000" dirty="0" smtClean="0">
                <a:latin typeface="Calibri"/>
                <a:ea typeface="Calibri"/>
                <a:cs typeface="Calibri"/>
                <a:sym typeface="Calibri"/>
              </a:rPr>
              <a:t>节点资源管理</a:t>
            </a:r>
            <a:endParaRPr lang="en" sz="20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与</a:t>
            </a:r>
            <a:r>
              <a:rPr lang="en-US" altLang="zh-CN" sz="2000" dirty="0" smtClean="0">
                <a:latin typeface="Calibri"/>
                <a:ea typeface="Calibri"/>
                <a:cs typeface="Calibri"/>
                <a:sym typeface="Calibri"/>
              </a:rPr>
              <a:t>master</a:t>
            </a:r>
            <a:r>
              <a:rPr lang="zh-CN" altLang="en-US" sz="2000" dirty="0" smtClean="0">
                <a:latin typeface="Calibri"/>
                <a:ea typeface="Calibri"/>
                <a:cs typeface="Calibri"/>
                <a:sym typeface="Calibri"/>
              </a:rPr>
              <a:t>资源管理器进行资源通信，进行资源强制保证（</a:t>
            </a:r>
            <a:r>
              <a:rPr lang="en-US" altLang="zh-CN" sz="2000" dirty="0" err="1" smtClean="0">
                <a:latin typeface="Calibri"/>
                <a:ea typeface="Calibri"/>
                <a:cs typeface="Calibri"/>
                <a:sym typeface="Calibri"/>
              </a:rPr>
              <a:t>CGroup</a:t>
            </a:r>
            <a:r>
              <a:rPr lang="zh-CN" altLang="en-US" sz="2000" dirty="0" smtClean="0">
                <a:latin typeface="Calibri"/>
                <a:ea typeface="Calibri"/>
                <a:cs typeface="Calibri"/>
                <a:sym typeface="Calibri"/>
              </a:rPr>
              <a:t>）</a:t>
            </a:r>
            <a:endParaRPr lang="en" sz="2000" dirty="0">
              <a:latin typeface="Calibri"/>
              <a:ea typeface="Calibri"/>
              <a:cs typeface="Calibri"/>
              <a:sym typeface="Calibri"/>
            </a:endParaRPr>
          </a:p>
          <a:p>
            <a:pPr marL="990575" lvl="1" indent="-380990">
              <a:buClr>
                <a:schemeClr val="accent1"/>
              </a:buClr>
              <a:buFont typeface="Noto Sans Symbols"/>
              <a:buChar char="–"/>
            </a:pPr>
            <a:r>
              <a:rPr lang="en" sz="2000" dirty="0">
                <a:latin typeface="Calibri"/>
                <a:ea typeface="Calibri"/>
                <a:cs typeface="Calibri"/>
                <a:sym typeface="Calibri"/>
              </a:rPr>
              <a:t>Fault tolerance service: </a:t>
            </a:r>
            <a:r>
              <a:rPr lang="zh-CN" altLang="en-US" sz="2000" dirty="0" smtClean="0">
                <a:latin typeface="Calibri"/>
                <a:ea typeface="Calibri"/>
                <a:cs typeface="Calibri"/>
                <a:sym typeface="Calibri"/>
              </a:rPr>
              <a:t>发送心跳给</a:t>
            </a:r>
            <a:r>
              <a:rPr lang="en-US" altLang="zh-CN" sz="2000" dirty="0" smtClean="0">
                <a:latin typeface="Calibri"/>
                <a:ea typeface="Calibri"/>
                <a:cs typeface="Calibri"/>
                <a:sym typeface="Calibri"/>
              </a:rPr>
              <a:t>master</a:t>
            </a:r>
            <a:r>
              <a:rPr lang="zh-CN" altLang="en-US" sz="2000" dirty="0" smtClean="0">
                <a:latin typeface="Calibri"/>
                <a:ea typeface="Calibri"/>
                <a:cs typeface="Calibri"/>
                <a:sym typeface="Calibri"/>
              </a:rPr>
              <a:t>资源管理器</a:t>
            </a:r>
            <a:endParaRPr sz="2000" dirty="0">
              <a:latin typeface="Calibri"/>
              <a:ea typeface="Calibri"/>
              <a:cs typeface="Calibri"/>
              <a:sym typeface="Calibri"/>
            </a:endParaRPr>
          </a:p>
          <a:p>
            <a:pPr>
              <a:spcBef>
                <a:spcPts val="1600"/>
              </a:spcBef>
            </a:pPr>
            <a:endParaRPr sz="2400" dirty="0"/>
          </a:p>
          <a:p>
            <a:pPr marL="304792" indent="-304792">
              <a:spcBef>
                <a:spcPts val="1600"/>
              </a:spcBef>
              <a:buClr>
                <a:schemeClr val="accent1"/>
              </a:buClr>
            </a:pPr>
            <a:endParaRPr sz="2400" dirty="0">
              <a:solidFill>
                <a:srgbClr val="000000"/>
              </a:solidFill>
              <a:latin typeface="Calibri"/>
              <a:ea typeface="Calibri"/>
              <a:cs typeface="Calibri"/>
              <a:sym typeface="Calibri"/>
            </a:endParaRPr>
          </a:p>
        </p:txBody>
      </p:sp>
      <p:sp>
        <p:nvSpPr>
          <p:cNvPr id="700" name="Shape 700"/>
          <p:cNvSpPr txBox="1">
            <a:spLocks noGrp="1"/>
          </p:cNvSpPr>
          <p:nvPr>
            <p:ph type="title"/>
          </p:nvPr>
        </p:nvSpPr>
        <p:spPr>
          <a:xfrm>
            <a:off x="399933" y="397000"/>
            <a:ext cx="9230000" cy="688800"/>
          </a:xfrm>
          <a:prstGeom prst="rect">
            <a:avLst/>
          </a:prstGeom>
          <a:noFill/>
          <a:ln>
            <a:noFill/>
          </a:ln>
        </p:spPr>
        <p:txBody>
          <a:bodyPr vert="horz" lIns="121900" tIns="60933" rIns="121900" bIns="60933" rtlCol="0" anchor="ctr" anchorCtr="0">
            <a:noAutofit/>
          </a:bodyPr>
          <a:lstStyle/>
          <a:p>
            <a:pPr>
              <a:lnSpc>
                <a:spcPct val="100000"/>
              </a:lnSpc>
              <a:buClr>
                <a:srgbClr val="00685D"/>
              </a:buClr>
              <a:buSzPct val="25000"/>
              <a:buNone/>
            </a:pPr>
            <a:r>
              <a:rPr lang="en" sz="4000" dirty="0" smtClean="0">
                <a:solidFill>
                  <a:srgbClr val="468980"/>
                </a:solidFill>
              </a:rPr>
              <a:t>资源管理</a:t>
            </a:r>
            <a:endParaRPr lang="en" sz="4000" dirty="0">
              <a:solidFill>
                <a:srgbClr val="468980"/>
              </a:solidFill>
            </a:endParaRPr>
          </a:p>
        </p:txBody>
      </p:sp>
    </p:spTree>
    <p:extLst>
      <p:ext uri="{BB962C8B-B14F-4D97-AF65-F5344CB8AC3E}">
        <p14:creationId xmlns:p14="http://schemas.microsoft.com/office/powerpoint/2010/main" val="39758949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p:nvPr/>
        </p:nvSpPr>
        <p:spPr>
          <a:xfrm>
            <a:off x="5535580" y="1648267"/>
            <a:ext cx="1340000" cy="617600"/>
          </a:xfrm>
          <a:prstGeom prst="rect">
            <a:avLst/>
          </a:prstGeom>
          <a:solidFill>
            <a:srgbClr val="6D9EEB"/>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pg_root</a:t>
            </a:r>
          </a:p>
        </p:txBody>
      </p:sp>
      <p:sp>
        <p:nvSpPr>
          <p:cNvPr id="706" name="Shape 706"/>
          <p:cNvSpPr/>
          <p:nvPr/>
        </p:nvSpPr>
        <p:spPr>
          <a:xfrm>
            <a:off x="2490063" y="3191535"/>
            <a:ext cx="1340000" cy="617600"/>
          </a:xfrm>
          <a:prstGeom prst="rect">
            <a:avLst/>
          </a:prstGeom>
          <a:solidFill>
            <a:srgbClr val="CFE2F3"/>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dept1</a:t>
            </a:r>
          </a:p>
        </p:txBody>
      </p:sp>
      <p:sp>
        <p:nvSpPr>
          <p:cNvPr id="707" name="Shape 707"/>
          <p:cNvSpPr/>
          <p:nvPr/>
        </p:nvSpPr>
        <p:spPr>
          <a:xfrm>
            <a:off x="4984909" y="3191535"/>
            <a:ext cx="1340000" cy="617600"/>
          </a:xfrm>
          <a:prstGeom prst="rect">
            <a:avLst/>
          </a:prstGeom>
          <a:solidFill>
            <a:srgbClr val="CFE2F3"/>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dept2</a:t>
            </a:r>
          </a:p>
        </p:txBody>
      </p:sp>
      <p:sp>
        <p:nvSpPr>
          <p:cNvPr id="708" name="Shape 708"/>
          <p:cNvSpPr/>
          <p:nvPr/>
        </p:nvSpPr>
        <p:spPr>
          <a:xfrm>
            <a:off x="1674852" y="4673072"/>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adhoc1</a:t>
            </a:r>
          </a:p>
        </p:txBody>
      </p:sp>
      <p:sp>
        <p:nvSpPr>
          <p:cNvPr id="709" name="Shape 709"/>
          <p:cNvSpPr/>
          <p:nvPr/>
        </p:nvSpPr>
        <p:spPr>
          <a:xfrm>
            <a:off x="3300625" y="4673072"/>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daily_batch</a:t>
            </a:r>
          </a:p>
        </p:txBody>
      </p:sp>
      <p:sp>
        <p:nvSpPr>
          <p:cNvPr id="710" name="Shape 710"/>
          <p:cNvSpPr/>
          <p:nvPr/>
        </p:nvSpPr>
        <p:spPr>
          <a:xfrm>
            <a:off x="4822716" y="4229133"/>
            <a:ext cx="16644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monthly_report</a:t>
            </a:r>
          </a:p>
        </p:txBody>
      </p:sp>
      <p:cxnSp>
        <p:nvCxnSpPr>
          <p:cNvPr id="711" name="Shape 711"/>
          <p:cNvCxnSpPr>
            <a:stCxn id="706" idx="2"/>
            <a:endCxn id="708" idx="0"/>
          </p:cNvCxnSpPr>
          <p:nvPr/>
        </p:nvCxnSpPr>
        <p:spPr>
          <a:xfrm flipH="1">
            <a:off x="2344863" y="3809135"/>
            <a:ext cx="815200" cy="864000"/>
          </a:xfrm>
          <a:prstGeom prst="straightConnector1">
            <a:avLst/>
          </a:prstGeom>
          <a:noFill/>
          <a:ln w="19050" cap="flat" cmpd="sng">
            <a:solidFill>
              <a:srgbClr val="000000"/>
            </a:solidFill>
            <a:prstDash val="solid"/>
            <a:round/>
            <a:headEnd type="none" w="lg" len="lg"/>
            <a:tailEnd type="none" w="lg" len="lg"/>
          </a:ln>
        </p:spPr>
      </p:cxnSp>
      <p:cxnSp>
        <p:nvCxnSpPr>
          <p:cNvPr id="712" name="Shape 712"/>
          <p:cNvCxnSpPr>
            <a:stCxn id="706" idx="2"/>
            <a:endCxn id="709" idx="0"/>
          </p:cNvCxnSpPr>
          <p:nvPr/>
        </p:nvCxnSpPr>
        <p:spPr>
          <a:xfrm>
            <a:off x="3160063" y="3809135"/>
            <a:ext cx="810400" cy="864000"/>
          </a:xfrm>
          <a:prstGeom prst="straightConnector1">
            <a:avLst/>
          </a:prstGeom>
          <a:noFill/>
          <a:ln w="19050" cap="flat" cmpd="sng">
            <a:solidFill>
              <a:srgbClr val="000000"/>
            </a:solidFill>
            <a:prstDash val="solid"/>
            <a:round/>
            <a:headEnd type="none" w="lg" len="lg"/>
            <a:tailEnd type="none" w="lg" len="lg"/>
          </a:ln>
        </p:spPr>
      </p:cxnSp>
      <p:cxnSp>
        <p:nvCxnSpPr>
          <p:cNvPr id="713" name="Shape 713"/>
          <p:cNvCxnSpPr>
            <a:stCxn id="707" idx="2"/>
            <a:endCxn id="710" idx="0"/>
          </p:cNvCxnSpPr>
          <p:nvPr/>
        </p:nvCxnSpPr>
        <p:spPr>
          <a:xfrm>
            <a:off x="5654909" y="3809135"/>
            <a:ext cx="0" cy="420000"/>
          </a:xfrm>
          <a:prstGeom prst="straightConnector1">
            <a:avLst/>
          </a:prstGeom>
          <a:noFill/>
          <a:ln w="19050" cap="flat" cmpd="sng">
            <a:solidFill>
              <a:srgbClr val="000000"/>
            </a:solidFill>
            <a:prstDash val="solid"/>
            <a:round/>
            <a:headEnd type="none" w="lg" len="lg"/>
            <a:tailEnd type="none" w="lg" len="lg"/>
          </a:ln>
        </p:spPr>
      </p:cxnSp>
      <p:cxnSp>
        <p:nvCxnSpPr>
          <p:cNvPr id="714" name="Shape 714"/>
          <p:cNvCxnSpPr>
            <a:stCxn id="705" idx="2"/>
            <a:endCxn id="706" idx="0"/>
          </p:cNvCxnSpPr>
          <p:nvPr/>
        </p:nvCxnSpPr>
        <p:spPr>
          <a:xfrm flipH="1">
            <a:off x="3159980" y="2265867"/>
            <a:ext cx="3045600" cy="925600"/>
          </a:xfrm>
          <a:prstGeom prst="straightConnector1">
            <a:avLst/>
          </a:prstGeom>
          <a:noFill/>
          <a:ln w="19050" cap="flat" cmpd="sng">
            <a:solidFill>
              <a:srgbClr val="000000"/>
            </a:solidFill>
            <a:prstDash val="solid"/>
            <a:round/>
            <a:headEnd type="none" w="lg" len="lg"/>
            <a:tailEnd type="none" w="lg" len="lg"/>
          </a:ln>
        </p:spPr>
      </p:cxnSp>
      <p:cxnSp>
        <p:nvCxnSpPr>
          <p:cNvPr id="715" name="Shape 715"/>
          <p:cNvCxnSpPr>
            <a:stCxn id="705" idx="2"/>
            <a:endCxn id="707" idx="0"/>
          </p:cNvCxnSpPr>
          <p:nvPr/>
        </p:nvCxnSpPr>
        <p:spPr>
          <a:xfrm flipH="1">
            <a:off x="5654780" y="2265867"/>
            <a:ext cx="550800" cy="925600"/>
          </a:xfrm>
          <a:prstGeom prst="straightConnector1">
            <a:avLst/>
          </a:prstGeom>
          <a:noFill/>
          <a:ln w="19050" cap="flat" cmpd="sng">
            <a:solidFill>
              <a:srgbClr val="000000"/>
            </a:solidFill>
            <a:prstDash val="solid"/>
            <a:round/>
            <a:headEnd type="none" w="lg" len="lg"/>
            <a:tailEnd type="none" w="lg" len="lg"/>
          </a:ln>
        </p:spPr>
      </p:cxnSp>
      <p:sp>
        <p:nvSpPr>
          <p:cNvPr id="716" name="Shape 716"/>
          <p:cNvSpPr/>
          <p:nvPr/>
        </p:nvSpPr>
        <p:spPr>
          <a:xfrm>
            <a:off x="7428179" y="3191535"/>
            <a:ext cx="1340000" cy="617600"/>
          </a:xfrm>
          <a:prstGeom prst="rect">
            <a:avLst/>
          </a:prstGeom>
          <a:solidFill>
            <a:srgbClr val="CFE2F3"/>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dept3</a:t>
            </a:r>
          </a:p>
        </p:txBody>
      </p:sp>
      <p:cxnSp>
        <p:nvCxnSpPr>
          <p:cNvPr id="717" name="Shape 717"/>
          <p:cNvCxnSpPr>
            <a:stCxn id="705" idx="2"/>
            <a:endCxn id="716" idx="0"/>
          </p:cNvCxnSpPr>
          <p:nvPr/>
        </p:nvCxnSpPr>
        <p:spPr>
          <a:xfrm>
            <a:off x="6205580" y="2265867"/>
            <a:ext cx="1892400" cy="925600"/>
          </a:xfrm>
          <a:prstGeom prst="straightConnector1">
            <a:avLst/>
          </a:prstGeom>
          <a:noFill/>
          <a:ln w="19050" cap="flat" cmpd="sng">
            <a:solidFill>
              <a:srgbClr val="000000"/>
            </a:solidFill>
            <a:prstDash val="solid"/>
            <a:round/>
            <a:headEnd type="none" w="lg" len="lg"/>
            <a:tailEnd type="none" w="lg" len="lg"/>
          </a:ln>
        </p:spPr>
      </p:cxnSp>
      <p:sp>
        <p:nvSpPr>
          <p:cNvPr id="718" name="Shape 718"/>
          <p:cNvSpPr/>
          <p:nvPr/>
        </p:nvSpPr>
        <p:spPr>
          <a:xfrm>
            <a:off x="6669189" y="4734803"/>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adhoc2</a:t>
            </a:r>
          </a:p>
        </p:txBody>
      </p:sp>
      <p:cxnSp>
        <p:nvCxnSpPr>
          <p:cNvPr id="719" name="Shape 719"/>
          <p:cNvCxnSpPr>
            <a:stCxn id="716" idx="2"/>
            <a:endCxn id="718" idx="0"/>
          </p:cNvCxnSpPr>
          <p:nvPr/>
        </p:nvCxnSpPr>
        <p:spPr>
          <a:xfrm flipH="1">
            <a:off x="7339379" y="3809135"/>
            <a:ext cx="758800" cy="925600"/>
          </a:xfrm>
          <a:prstGeom prst="straightConnector1">
            <a:avLst/>
          </a:prstGeom>
          <a:noFill/>
          <a:ln w="19050" cap="flat" cmpd="sng">
            <a:solidFill>
              <a:srgbClr val="000000"/>
            </a:solidFill>
            <a:prstDash val="solid"/>
            <a:round/>
            <a:headEnd type="none" w="lg" len="lg"/>
            <a:tailEnd type="none" w="lg" len="lg"/>
          </a:ln>
        </p:spPr>
      </p:cxnSp>
      <p:sp>
        <p:nvSpPr>
          <p:cNvPr id="720" name="Shape 720"/>
          <p:cNvSpPr/>
          <p:nvPr/>
        </p:nvSpPr>
        <p:spPr>
          <a:xfrm>
            <a:off x="8234020" y="4734900"/>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daily_report</a:t>
            </a:r>
          </a:p>
        </p:txBody>
      </p:sp>
      <p:cxnSp>
        <p:nvCxnSpPr>
          <p:cNvPr id="721" name="Shape 721"/>
          <p:cNvCxnSpPr>
            <a:stCxn id="716" idx="2"/>
            <a:endCxn id="720" idx="0"/>
          </p:cNvCxnSpPr>
          <p:nvPr/>
        </p:nvCxnSpPr>
        <p:spPr>
          <a:xfrm>
            <a:off x="8098179" y="3809135"/>
            <a:ext cx="806000" cy="925600"/>
          </a:xfrm>
          <a:prstGeom prst="straightConnector1">
            <a:avLst/>
          </a:prstGeom>
          <a:noFill/>
          <a:ln w="19050" cap="flat" cmpd="sng">
            <a:solidFill>
              <a:srgbClr val="000000"/>
            </a:solidFill>
            <a:prstDash val="solid"/>
            <a:round/>
            <a:headEnd type="none" w="lg" len="lg"/>
            <a:tailEnd type="none" w="lg" len="lg"/>
          </a:ln>
        </p:spPr>
      </p:cxnSp>
      <p:sp>
        <p:nvSpPr>
          <p:cNvPr id="722" name="Shape 722"/>
          <p:cNvSpPr/>
          <p:nvPr/>
        </p:nvSpPr>
        <p:spPr>
          <a:xfrm>
            <a:off x="9226435" y="3191535"/>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ceo_report</a:t>
            </a:r>
          </a:p>
        </p:txBody>
      </p:sp>
      <p:cxnSp>
        <p:nvCxnSpPr>
          <p:cNvPr id="723" name="Shape 723"/>
          <p:cNvCxnSpPr/>
          <p:nvPr/>
        </p:nvCxnSpPr>
        <p:spPr>
          <a:xfrm>
            <a:off x="6205580" y="2265867"/>
            <a:ext cx="3690800" cy="925600"/>
          </a:xfrm>
          <a:prstGeom prst="straightConnector1">
            <a:avLst/>
          </a:prstGeom>
          <a:noFill/>
          <a:ln w="19050" cap="flat" cmpd="sng">
            <a:solidFill>
              <a:srgbClr val="000000"/>
            </a:solidFill>
            <a:prstDash val="solid"/>
            <a:round/>
            <a:headEnd type="none" w="lg" len="lg"/>
            <a:tailEnd type="none" w="lg" len="lg"/>
          </a:ln>
        </p:spPr>
      </p:cxnSp>
      <p:sp>
        <p:nvSpPr>
          <p:cNvPr id="724" name="Shape 724"/>
          <p:cNvSpPr/>
          <p:nvPr/>
        </p:nvSpPr>
        <p:spPr>
          <a:xfrm>
            <a:off x="691200" y="3191535"/>
            <a:ext cx="1340000" cy="617600"/>
          </a:xfrm>
          <a:prstGeom prst="rect">
            <a:avLst/>
          </a:prstGeom>
          <a:solidFill>
            <a:srgbClr val="6D9EEB"/>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pg_default</a:t>
            </a:r>
          </a:p>
        </p:txBody>
      </p:sp>
      <p:cxnSp>
        <p:nvCxnSpPr>
          <p:cNvPr id="725" name="Shape 725"/>
          <p:cNvCxnSpPr>
            <a:stCxn id="705" idx="2"/>
            <a:endCxn id="724" idx="0"/>
          </p:cNvCxnSpPr>
          <p:nvPr/>
        </p:nvCxnSpPr>
        <p:spPr>
          <a:xfrm flipH="1">
            <a:off x="1361180" y="2265867"/>
            <a:ext cx="4844400" cy="925600"/>
          </a:xfrm>
          <a:prstGeom prst="straightConnector1">
            <a:avLst/>
          </a:prstGeom>
          <a:noFill/>
          <a:ln w="19050" cap="flat" cmpd="sng">
            <a:solidFill>
              <a:srgbClr val="000000"/>
            </a:solidFill>
            <a:prstDash val="solid"/>
            <a:round/>
            <a:headEnd type="none" w="lg" len="lg"/>
            <a:tailEnd type="none" w="lg" len="lg"/>
          </a:ln>
        </p:spPr>
      </p:cxnSp>
      <p:sp>
        <p:nvSpPr>
          <p:cNvPr id="726" name="Shape 726"/>
          <p:cNvSpPr/>
          <p:nvPr/>
        </p:nvSpPr>
        <p:spPr>
          <a:xfrm>
            <a:off x="9987367" y="2056200"/>
            <a:ext cx="609600" cy="303200"/>
          </a:xfrm>
          <a:prstGeom prst="rect">
            <a:avLst/>
          </a:prstGeom>
          <a:solidFill>
            <a:srgbClr val="CFE2F3"/>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endParaRPr sz="1600"/>
          </a:p>
        </p:txBody>
      </p:sp>
      <p:sp>
        <p:nvSpPr>
          <p:cNvPr id="727" name="Shape 727"/>
          <p:cNvSpPr/>
          <p:nvPr/>
        </p:nvSpPr>
        <p:spPr>
          <a:xfrm>
            <a:off x="9987365" y="2487105"/>
            <a:ext cx="609600" cy="3032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endParaRPr sz="1600"/>
          </a:p>
        </p:txBody>
      </p:sp>
      <p:sp>
        <p:nvSpPr>
          <p:cNvPr id="728" name="Shape 728"/>
          <p:cNvSpPr txBox="1"/>
          <p:nvPr/>
        </p:nvSpPr>
        <p:spPr>
          <a:xfrm>
            <a:off x="10610533" y="1983397"/>
            <a:ext cx="1322000" cy="399199"/>
          </a:xfrm>
          <a:prstGeom prst="rect">
            <a:avLst/>
          </a:prstGeom>
          <a:noFill/>
          <a:ln>
            <a:noFill/>
          </a:ln>
        </p:spPr>
        <p:txBody>
          <a:bodyPr lIns="121900" tIns="121900" rIns="121900" bIns="121900" anchor="t" anchorCtr="0">
            <a:noAutofit/>
          </a:bodyPr>
          <a:lstStyle/>
          <a:p>
            <a:r>
              <a:rPr lang="en" sz="1333">
                <a:latin typeface="Calibri"/>
                <a:ea typeface="Calibri"/>
                <a:cs typeface="Calibri"/>
                <a:sym typeface="Calibri"/>
              </a:rPr>
              <a:t>Branch RQs</a:t>
            </a:r>
          </a:p>
        </p:txBody>
      </p:sp>
      <p:sp>
        <p:nvSpPr>
          <p:cNvPr id="729" name="Shape 729"/>
          <p:cNvSpPr txBox="1"/>
          <p:nvPr/>
        </p:nvSpPr>
        <p:spPr>
          <a:xfrm>
            <a:off x="10610533" y="2390736"/>
            <a:ext cx="1322000" cy="399200"/>
          </a:xfrm>
          <a:prstGeom prst="rect">
            <a:avLst/>
          </a:prstGeom>
          <a:noFill/>
          <a:ln>
            <a:noFill/>
          </a:ln>
        </p:spPr>
        <p:txBody>
          <a:bodyPr lIns="121900" tIns="121900" rIns="121900" bIns="121900" anchor="t" anchorCtr="0">
            <a:noAutofit/>
          </a:bodyPr>
          <a:lstStyle/>
          <a:p>
            <a:r>
              <a:rPr lang="en" sz="1333">
                <a:latin typeface="Calibri"/>
                <a:ea typeface="Calibri"/>
                <a:cs typeface="Calibri"/>
                <a:sym typeface="Calibri"/>
              </a:rPr>
              <a:t>Leaf RQs</a:t>
            </a:r>
          </a:p>
        </p:txBody>
      </p:sp>
      <p:sp>
        <p:nvSpPr>
          <p:cNvPr id="730" name="Shape 730"/>
          <p:cNvSpPr/>
          <p:nvPr/>
        </p:nvSpPr>
        <p:spPr>
          <a:xfrm>
            <a:off x="9987367" y="1634349"/>
            <a:ext cx="609600" cy="303200"/>
          </a:xfrm>
          <a:prstGeom prst="rect">
            <a:avLst/>
          </a:prstGeom>
          <a:solidFill>
            <a:srgbClr val="6D9EEB"/>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endParaRPr sz="1600">
              <a:latin typeface="Calibri"/>
              <a:ea typeface="Calibri"/>
              <a:cs typeface="Calibri"/>
              <a:sym typeface="Calibri"/>
            </a:endParaRPr>
          </a:p>
        </p:txBody>
      </p:sp>
      <p:sp>
        <p:nvSpPr>
          <p:cNvPr id="731" name="Shape 731"/>
          <p:cNvSpPr txBox="1"/>
          <p:nvPr/>
        </p:nvSpPr>
        <p:spPr>
          <a:xfrm>
            <a:off x="10610533" y="1573111"/>
            <a:ext cx="1322000" cy="399200"/>
          </a:xfrm>
          <a:prstGeom prst="rect">
            <a:avLst/>
          </a:prstGeom>
          <a:noFill/>
          <a:ln>
            <a:noFill/>
          </a:ln>
        </p:spPr>
        <p:txBody>
          <a:bodyPr lIns="121900" tIns="121900" rIns="121900" bIns="121900" anchor="t" anchorCtr="0">
            <a:noAutofit/>
          </a:bodyPr>
          <a:lstStyle/>
          <a:p>
            <a:r>
              <a:rPr lang="en" sz="1333">
                <a:latin typeface="Calibri"/>
                <a:ea typeface="Calibri"/>
                <a:cs typeface="Calibri"/>
                <a:sym typeface="Calibri"/>
              </a:rPr>
              <a:t>Default RQs</a:t>
            </a:r>
          </a:p>
        </p:txBody>
      </p:sp>
      <p:sp>
        <p:nvSpPr>
          <p:cNvPr id="732" name="Shape 732"/>
          <p:cNvSpPr txBox="1">
            <a:spLocks noGrp="1"/>
          </p:cNvSpPr>
          <p:nvPr>
            <p:ph type="title"/>
          </p:nvPr>
        </p:nvSpPr>
        <p:spPr>
          <a:xfrm>
            <a:off x="412833" y="347100"/>
            <a:ext cx="9230000" cy="688800"/>
          </a:xfrm>
          <a:prstGeom prst="rect">
            <a:avLst/>
          </a:prstGeom>
          <a:noFill/>
          <a:ln>
            <a:noFill/>
          </a:ln>
        </p:spPr>
        <p:txBody>
          <a:bodyPr vert="horz" lIns="121900" tIns="60933" rIns="121900" bIns="60933" rtlCol="0" anchor="ctr" anchorCtr="0">
            <a:noAutofit/>
          </a:bodyPr>
          <a:lstStyle/>
          <a:p>
            <a:pPr>
              <a:lnSpc>
                <a:spcPct val="100000"/>
              </a:lnSpc>
              <a:buClr>
                <a:srgbClr val="00685D"/>
              </a:buClr>
              <a:buSzPct val="25000"/>
              <a:buNone/>
            </a:pPr>
            <a:r>
              <a:rPr lang="en" sz="4000" dirty="0" smtClean="0">
                <a:solidFill>
                  <a:srgbClr val="468980"/>
                </a:solidFill>
              </a:rPr>
              <a:t>层级资源队列</a:t>
            </a:r>
            <a:endParaRPr lang="en" sz="4000" dirty="0">
              <a:solidFill>
                <a:srgbClr val="468980"/>
              </a:solidFill>
            </a:endParaRPr>
          </a:p>
        </p:txBody>
      </p:sp>
    </p:spTree>
    <p:extLst>
      <p:ext uri="{BB962C8B-B14F-4D97-AF65-F5344CB8AC3E}">
        <p14:creationId xmlns:p14="http://schemas.microsoft.com/office/powerpoint/2010/main" val="1365990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body" idx="4294967295"/>
          </p:nvPr>
        </p:nvSpPr>
        <p:spPr>
          <a:xfrm>
            <a:off x="95250" y="986921"/>
            <a:ext cx="10972800" cy="5436527"/>
          </a:xfrm>
          <a:prstGeom prst="rect">
            <a:avLst/>
          </a:prstGeom>
          <a:noFill/>
          <a:ln>
            <a:noFill/>
          </a:ln>
        </p:spPr>
        <p:txBody>
          <a:bodyPr vert="horz" lIns="121900" tIns="121900" rIns="121900" bIns="121900" rtlCol="0" anchor="ctr" anchorCtr="0">
            <a:noAutofit/>
          </a:bodyPr>
          <a:lstStyle/>
          <a:p>
            <a:pPr marL="609585" indent="-93131" algn="just">
              <a:spcBef>
                <a:spcPts val="0"/>
              </a:spcBef>
              <a:buClr>
                <a:schemeClr val="dk1"/>
              </a:buClr>
              <a:buNone/>
            </a:pPr>
            <a:r>
              <a:rPr lang="en" sz="2400" b="1" dirty="0">
                <a:latin typeface="Calibri"/>
                <a:ea typeface="Calibri"/>
                <a:cs typeface="Calibri"/>
                <a:sym typeface="Calibri"/>
              </a:rPr>
              <a:t>CREATE RESOURCE QUEUE name WITH (queue_attribute=value [, ... ])</a:t>
            </a:r>
          </a:p>
          <a:p>
            <a:pPr marL="609585" indent="-93131" algn="just">
              <a:spcBef>
                <a:spcPts val="0"/>
              </a:spcBef>
              <a:buClr>
                <a:schemeClr val="dk1"/>
              </a:buClr>
              <a:buNone/>
            </a:pPr>
            <a:endParaRPr sz="1067" dirty="0">
              <a:latin typeface="Calibri"/>
              <a:ea typeface="Calibri"/>
              <a:cs typeface="Calibri"/>
              <a:sym typeface="Calibri"/>
            </a:endParaRPr>
          </a:p>
          <a:p>
            <a:pPr marL="609585" indent="-93131" algn="just">
              <a:spcBef>
                <a:spcPts val="0"/>
              </a:spcBef>
              <a:buClr>
                <a:schemeClr val="dk1"/>
              </a:buClr>
              <a:buNone/>
            </a:pPr>
            <a:r>
              <a:rPr lang="en" sz="2400" i="1" dirty="0">
                <a:latin typeface="Calibri"/>
                <a:ea typeface="Calibri"/>
                <a:cs typeface="Calibri"/>
                <a:sym typeface="Calibri"/>
              </a:rPr>
              <a:t>where queue_attribute can be:</a:t>
            </a:r>
          </a:p>
          <a:p>
            <a:pPr marL="609585" indent="-93131" algn="just">
              <a:spcBef>
                <a:spcPts val="0"/>
              </a:spcBef>
              <a:buClr>
                <a:schemeClr val="dk1"/>
              </a:buClr>
              <a:buNone/>
            </a:pPr>
            <a:endParaRPr sz="2400" dirty="0">
              <a:latin typeface="Calibri"/>
              <a:ea typeface="Calibri"/>
              <a:cs typeface="Calibri"/>
              <a:sym typeface="Calibri"/>
            </a:endParaRPr>
          </a:p>
          <a:p>
            <a:pPr marL="609585" indent="-93131" algn="just">
              <a:spcBef>
                <a:spcPts val="0"/>
              </a:spcBef>
              <a:buClr>
                <a:schemeClr val="dk1"/>
              </a:buClr>
              <a:buNone/>
            </a:pPr>
            <a:r>
              <a:rPr lang="en" sz="2400" dirty="0">
                <a:latin typeface="Calibri"/>
                <a:ea typeface="Calibri"/>
                <a:cs typeface="Calibri"/>
                <a:sym typeface="Calibri"/>
              </a:rPr>
              <a:t>PARENT=’queue_name’</a:t>
            </a:r>
          </a:p>
          <a:p>
            <a:pPr marL="609585" indent="-93131" algn="just">
              <a:spcBef>
                <a:spcPts val="0"/>
              </a:spcBef>
              <a:buClr>
                <a:schemeClr val="dk1"/>
              </a:buClr>
              <a:buNone/>
            </a:pPr>
            <a:r>
              <a:rPr lang="en" sz="2400" dirty="0">
                <a:latin typeface="Calibri"/>
                <a:ea typeface="Calibri"/>
                <a:cs typeface="Calibri"/>
                <a:sym typeface="Calibri"/>
              </a:rPr>
              <a:t>ACTIVE_STATEMENTS=integer</a:t>
            </a:r>
          </a:p>
          <a:p>
            <a:pPr marL="609585" indent="-93131" algn="just">
              <a:spcBef>
                <a:spcPts val="0"/>
              </a:spcBef>
              <a:buClr>
                <a:schemeClr val="dk1"/>
              </a:buClr>
              <a:buNone/>
            </a:pPr>
            <a:r>
              <a:rPr lang="en" sz="2400" dirty="0">
                <a:latin typeface="Calibri"/>
                <a:ea typeface="Calibri"/>
                <a:cs typeface="Calibri"/>
                <a:sym typeface="Calibri"/>
              </a:rPr>
              <a:t>MEMORY_LIMIT_CLUSTER=percentage</a:t>
            </a:r>
          </a:p>
          <a:p>
            <a:pPr marL="609585" indent="-93131" algn="just">
              <a:spcBef>
                <a:spcPts val="0"/>
              </a:spcBef>
              <a:buClr>
                <a:schemeClr val="dk1"/>
              </a:buClr>
              <a:buNone/>
            </a:pPr>
            <a:r>
              <a:rPr lang="en" sz="2400" dirty="0">
                <a:latin typeface="Calibri"/>
                <a:ea typeface="Calibri"/>
                <a:cs typeface="Calibri"/>
                <a:sym typeface="Calibri"/>
              </a:rPr>
              <a:t>CORE_LIMIT_CLUSTER=percentage</a:t>
            </a:r>
          </a:p>
          <a:p>
            <a:pPr marL="609585" indent="-93131" algn="just">
              <a:spcBef>
                <a:spcPts val="0"/>
              </a:spcBef>
              <a:buClr>
                <a:schemeClr val="dk1"/>
              </a:buClr>
              <a:buNone/>
            </a:pPr>
            <a:r>
              <a:rPr lang="en" sz="2400" dirty="0">
                <a:latin typeface="Calibri"/>
                <a:ea typeface="Calibri"/>
                <a:cs typeface="Calibri"/>
                <a:sym typeface="Calibri"/>
              </a:rPr>
              <a:t>SEGMENT_RESOURCE_QUOTA=’mem:memory_units’</a:t>
            </a:r>
          </a:p>
          <a:p>
            <a:pPr marL="609585" indent="-93131" algn="just">
              <a:spcBef>
                <a:spcPts val="0"/>
              </a:spcBef>
              <a:buClr>
                <a:schemeClr val="dk1"/>
              </a:buClr>
              <a:buNone/>
            </a:pPr>
            <a:r>
              <a:rPr lang="en" sz="2400" dirty="0">
                <a:latin typeface="Calibri"/>
                <a:ea typeface="Calibri"/>
                <a:cs typeface="Calibri"/>
                <a:sym typeface="Calibri"/>
              </a:rPr>
              <a:t>RESOURCE_OVERCOMMIT_FACTOR=factor</a:t>
            </a:r>
          </a:p>
          <a:p>
            <a:pPr marL="609585" indent="-93131" algn="just">
              <a:spcBef>
                <a:spcPts val="0"/>
              </a:spcBef>
              <a:buClr>
                <a:schemeClr val="dk1"/>
              </a:buClr>
              <a:buNone/>
            </a:pPr>
            <a:endParaRPr sz="2400" dirty="0">
              <a:latin typeface="Calibri"/>
              <a:ea typeface="Calibri"/>
              <a:cs typeface="Calibri"/>
              <a:sym typeface="Calibri"/>
            </a:endParaRPr>
          </a:p>
          <a:p>
            <a:pPr marL="609585" indent="-93131" algn="just">
              <a:spcBef>
                <a:spcPts val="0"/>
              </a:spcBef>
              <a:buClr>
                <a:schemeClr val="dk1"/>
              </a:buClr>
              <a:buNone/>
            </a:pPr>
            <a:r>
              <a:rPr lang="en" sz="2400" dirty="0">
                <a:latin typeface="Calibri"/>
                <a:ea typeface="Calibri"/>
                <a:cs typeface="Calibri"/>
                <a:sym typeface="Calibri"/>
              </a:rPr>
              <a:t>memory_units ::= {64mb|128mb|256mb|1gb|2gb}</a:t>
            </a:r>
          </a:p>
          <a:p>
            <a:pPr marL="609585" indent="-93131" algn="just">
              <a:spcBef>
                <a:spcPts val="0"/>
              </a:spcBef>
              <a:buClr>
                <a:schemeClr val="dk1"/>
              </a:buClr>
              <a:buNone/>
            </a:pPr>
            <a:r>
              <a:rPr lang="en" sz="2400" dirty="0">
                <a:latin typeface="Calibri"/>
                <a:ea typeface="Calibri"/>
                <a:cs typeface="Calibri"/>
                <a:sym typeface="Calibri"/>
              </a:rPr>
              <a:t>percentage ::= integer %</a:t>
            </a:r>
          </a:p>
          <a:p>
            <a:pPr marL="609585" indent="0">
              <a:lnSpc>
                <a:spcPct val="115000"/>
              </a:lnSpc>
              <a:spcBef>
                <a:spcPts val="933"/>
              </a:spcBef>
              <a:buNone/>
            </a:pPr>
            <a:r>
              <a:rPr lang="en" sz="2400" b="1" i="1" dirty="0">
                <a:latin typeface="Calibri"/>
                <a:ea typeface="Calibri"/>
                <a:cs typeface="Calibri"/>
                <a:sym typeface="Calibri"/>
              </a:rPr>
              <a:t>Example: create resource queue test_queue_1 with (parent='pg_root', memory_limit_cluster=50%, core_limit_cluster=50%);</a:t>
            </a:r>
          </a:p>
        </p:txBody>
      </p:sp>
      <p:sp>
        <p:nvSpPr>
          <p:cNvPr id="738" name="Shape 738"/>
          <p:cNvSpPr txBox="1">
            <a:spLocks noGrp="1"/>
          </p:cNvSpPr>
          <p:nvPr>
            <p:ph type="title"/>
          </p:nvPr>
        </p:nvSpPr>
        <p:spPr>
          <a:xfrm>
            <a:off x="406400" y="298121"/>
            <a:ext cx="9230000" cy="688800"/>
          </a:xfrm>
          <a:prstGeom prst="rect">
            <a:avLst/>
          </a:prstGeom>
          <a:noFill/>
          <a:ln>
            <a:noFill/>
          </a:ln>
        </p:spPr>
        <p:txBody>
          <a:bodyPr vert="horz" lIns="121900" tIns="60933" rIns="121900" bIns="60933" rtlCol="0" anchor="ctr" anchorCtr="0">
            <a:noAutofit/>
          </a:bodyPr>
          <a:lstStyle/>
          <a:p>
            <a:pPr>
              <a:lnSpc>
                <a:spcPct val="100000"/>
              </a:lnSpc>
              <a:buClr>
                <a:srgbClr val="00685D"/>
              </a:buClr>
              <a:buSzPct val="25000"/>
              <a:buNone/>
            </a:pPr>
            <a:r>
              <a:rPr lang="en" sz="4000" b="1" dirty="0" smtClean="0">
                <a:solidFill>
                  <a:srgbClr val="00685D"/>
                </a:solidFill>
              </a:rPr>
              <a:t>创建资源队列示例</a:t>
            </a:r>
            <a:endParaRPr lang="en" sz="4000" b="1" dirty="0">
              <a:solidFill>
                <a:srgbClr val="00685D"/>
              </a:solidFill>
            </a:endParaRPr>
          </a:p>
        </p:txBody>
      </p:sp>
    </p:spTree>
    <p:extLst>
      <p:ext uri="{BB962C8B-B14F-4D97-AF65-F5344CB8AC3E}">
        <p14:creationId xmlns:p14="http://schemas.microsoft.com/office/powerpoint/2010/main" val="40189290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txBox="1">
            <a:spLocks noGrp="1"/>
          </p:cNvSpPr>
          <p:nvPr>
            <p:ph type="sldNum" idx="12"/>
          </p:nvPr>
        </p:nvSpPr>
        <p:spPr>
          <a:xfrm>
            <a:off x="64329" y="6481949"/>
            <a:ext cx="497600" cy="365200"/>
          </a:xfrm>
          <a:prstGeom prst="rect">
            <a:avLst/>
          </a:prstGeom>
          <a:noFill/>
          <a:ln>
            <a:noFill/>
          </a:ln>
        </p:spPr>
        <p:txBody>
          <a:bodyPr vert="horz"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34</a:t>
            </a:fld>
            <a:endParaRPr lang="en"/>
          </a:p>
        </p:txBody>
      </p:sp>
      <p:sp>
        <p:nvSpPr>
          <p:cNvPr id="745" name="Shape 745"/>
          <p:cNvSpPr/>
          <p:nvPr/>
        </p:nvSpPr>
        <p:spPr>
          <a:xfrm>
            <a:off x="1696999" y="381895"/>
            <a:ext cx="1815200" cy="3860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YARN</a:t>
            </a:r>
          </a:p>
        </p:txBody>
      </p:sp>
      <p:sp>
        <p:nvSpPr>
          <p:cNvPr id="746" name="Shape 746"/>
          <p:cNvSpPr/>
          <p:nvPr/>
        </p:nvSpPr>
        <p:spPr>
          <a:xfrm>
            <a:off x="6534503" y="366805"/>
            <a:ext cx="1815200" cy="3860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867">
              <a:solidFill>
                <a:srgbClr val="000000"/>
              </a:solidFill>
              <a:latin typeface="Arial"/>
              <a:ea typeface="Arial"/>
              <a:cs typeface="Arial"/>
              <a:sym typeface="Arial"/>
            </a:endParaRPr>
          </a:p>
        </p:txBody>
      </p:sp>
      <p:sp>
        <p:nvSpPr>
          <p:cNvPr id="747" name="Shape 747"/>
          <p:cNvSpPr/>
          <p:nvPr/>
        </p:nvSpPr>
        <p:spPr>
          <a:xfrm>
            <a:off x="6409183" y="481881"/>
            <a:ext cx="1815200" cy="3860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NameNode</a:t>
            </a:r>
          </a:p>
        </p:txBody>
      </p:sp>
      <p:sp>
        <p:nvSpPr>
          <p:cNvPr id="748" name="Shape 748"/>
          <p:cNvSpPr/>
          <p:nvPr/>
        </p:nvSpPr>
        <p:spPr>
          <a:xfrm>
            <a:off x="1506708" y="1202473"/>
            <a:ext cx="6997600" cy="2076800"/>
          </a:xfrm>
          <a:prstGeom prst="roundRect">
            <a:avLst>
              <a:gd name="adj" fmla="val 37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867">
              <a:solidFill>
                <a:srgbClr val="000000"/>
              </a:solidFill>
              <a:latin typeface="Arial"/>
              <a:ea typeface="Arial"/>
              <a:cs typeface="Arial"/>
              <a:sym typeface="Arial"/>
            </a:endParaRPr>
          </a:p>
        </p:txBody>
      </p:sp>
      <p:sp>
        <p:nvSpPr>
          <p:cNvPr id="749" name="Shape 749"/>
          <p:cNvSpPr/>
          <p:nvPr/>
        </p:nvSpPr>
        <p:spPr>
          <a:xfrm>
            <a:off x="1703457" y="1359593"/>
            <a:ext cx="1815199"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Resource Broker</a:t>
            </a:r>
          </a:p>
        </p:txBody>
      </p:sp>
      <p:cxnSp>
        <p:nvCxnSpPr>
          <p:cNvPr id="750" name="Shape 750"/>
          <p:cNvCxnSpPr>
            <a:stCxn id="745" idx="2"/>
            <a:endCxn id="749" idx="0"/>
          </p:cNvCxnSpPr>
          <p:nvPr/>
        </p:nvCxnSpPr>
        <p:spPr>
          <a:xfrm>
            <a:off x="2604599" y="767895"/>
            <a:ext cx="6400" cy="591600"/>
          </a:xfrm>
          <a:prstGeom prst="straightConnector1">
            <a:avLst/>
          </a:prstGeom>
          <a:noFill/>
          <a:ln w="9525" cap="flat" cmpd="sng">
            <a:solidFill>
              <a:srgbClr val="4A7DBA"/>
            </a:solidFill>
            <a:prstDash val="solid"/>
            <a:round/>
            <a:headEnd type="stealth" w="lg" len="lg"/>
            <a:tailEnd type="stealth" w="lg" len="lg"/>
          </a:ln>
        </p:spPr>
      </p:cxnSp>
      <p:sp>
        <p:nvSpPr>
          <p:cNvPr id="751" name="Shape 751"/>
          <p:cNvSpPr txBox="1"/>
          <p:nvPr/>
        </p:nvSpPr>
        <p:spPr>
          <a:xfrm>
            <a:off x="1608299" y="781833"/>
            <a:ext cx="1215200" cy="387600"/>
          </a:xfrm>
          <a:prstGeom prst="rect">
            <a:avLst/>
          </a:prstGeom>
          <a:noFill/>
          <a:ln>
            <a:noFill/>
          </a:ln>
        </p:spPr>
        <p:txBody>
          <a:bodyPr lIns="121900" tIns="60933" rIns="121900" bIns="60933" anchor="t" anchorCtr="0">
            <a:noAutofit/>
          </a:bodyPr>
          <a:lstStyle/>
          <a:p>
            <a:pPr>
              <a:buClr>
                <a:srgbClr val="000000"/>
              </a:buClr>
              <a:buSzPct val="25000"/>
            </a:pPr>
            <a:r>
              <a:rPr lang="en" sz="1600">
                <a:solidFill>
                  <a:srgbClr val="000000"/>
                </a:solidFill>
                <a:latin typeface="Arial"/>
                <a:ea typeface="Arial"/>
                <a:cs typeface="Arial"/>
                <a:sym typeface="Arial"/>
              </a:rPr>
              <a:t>libYARN</a:t>
            </a:r>
          </a:p>
        </p:txBody>
      </p:sp>
      <p:sp>
        <p:nvSpPr>
          <p:cNvPr id="752" name="Shape 752"/>
          <p:cNvSpPr/>
          <p:nvPr/>
        </p:nvSpPr>
        <p:spPr>
          <a:xfrm>
            <a:off x="1713321" y="1986199"/>
            <a:ext cx="1815200" cy="446399"/>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Resource Manager</a:t>
            </a:r>
          </a:p>
        </p:txBody>
      </p:sp>
      <p:sp>
        <p:nvSpPr>
          <p:cNvPr id="753" name="Shape 753"/>
          <p:cNvSpPr/>
          <p:nvPr/>
        </p:nvSpPr>
        <p:spPr>
          <a:xfrm>
            <a:off x="1727941" y="2620817"/>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Fault Tolerance Service</a:t>
            </a:r>
          </a:p>
        </p:txBody>
      </p:sp>
      <p:sp>
        <p:nvSpPr>
          <p:cNvPr id="754" name="Shape 754"/>
          <p:cNvSpPr/>
          <p:nvPr/>
        </p:nvSpPr>
        <p:spPr>
          <a:xfrm>
            <a:off x="4096152" y="1986199"/>
            <a:ext cx="1815200" cy="446399"/>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Optimizer</a:t>
            </a:r>
          </a:p>
        </p:txBody>
      </p:sp>
      <p:sp>
        <p:nvSpPr>
          <p:cNvPr id="755" name="Shape 755"/>
          <p:cNvSpPr/>
          <p:nvPr/>
        </p:nvSpPr>
        <p:spPr>
          <a:xfrm>
            <a:off x="4096152" y="1359593"/>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Parser/ Analyzer</a:t>
            </a:r>
          </a:p>
        </p:txBody>
      </p:sp>
      <p:cxnSp>
        <p:nvCxnSpPr>
          <p:cNvPr id="756" name="Shape 756"/>
          <p:cNvCxnSpPr>
            <a:stCxn id="747" idx="2"/>
          </p:cNvCxnSpPr>
          <p:nvPr/>
        </p:nvCxnSpPr>
        <p:spPr>
          <a:xfrm>
            <a:off x="7316783" y="867882"/>
            <a:ext cx="0" cy="491999"/>
          </a:xfrm>
          <a:prstGeom prst="straightConnector1">
            <a:avLst/>
          </a:prstGeom>
          <a:noFill/>
          <a:ln w="9525" cap="flat" cmpd="sng">
            <a:solidFill>
              <a:srgbClr val="4A7DBA"/>
            </a:solidFill>
            <a:prstDash val="solid"/>
            <a:round/>
            <a:headEnd type="stealth" w="lg" len="lg"/>
            <a:tailEnd type="stealth" w="lg" len="lg"/>
          </a:ln>
        </p:spPr>
      </p:cxnSp>
      <p:sp>
        <p:nvSpPr>
          <p:cNvPr id="757" name="Shape 757"/>
          <p:cNvSpPr/>
          <p:nvPr/>
        </p:nvSpPr>
        <p:spPr>
          <a:xfrm>
            <a:off x="4096152" y="2620817"/>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Dispatcher</a:t>
            </a:r>
          </a:p>
        </p:txBody>
      </p:sp>
      <p:sp>
        <p:nvSpPr>
          <p:cNvPr id="758" name="Shape 758"/>
          <p:cNvSpPr/>
          <p:nvPr/>
        </p:nvSpPr>
        <p:spPr>
          <a:xfrm>
            <a:off x="6466003" y="2620817"/>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Catalog Service</a:t>
            </a:r>
          </a:p>
        </p:txBody>
      </p:sp>
      <p:sp>
        <p:nvSpPr>
          <p:cNvPr id="759" name="Shape 759"/>
          <p:cNvSpPr/>
          <p:nvPr/>
        </p:nvSpPr>
        <p:spPr>
          <a:xfrm>
            <a:off x="6466003" y="1359593"/>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HDFS Catalog Cache</a:t>
            </a:r>
          </a:p>
        </p:txBody>
      </p:sp>
      <p:sp>
        <p:nvSpPr>
          <p:cNvPr id="760" name="Shape 760"/>
          <p:cNvSpPr/>
          <p:nvPr/>
        </p:nvSpPr>
        <p:spPr>
          <a:xfrm>
            <a:off x="9619924" y="2033125"/>
            <a:ext cx="1815200" cy="4092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Client</a:t>
            </a:r>
          </a:p>
        </p:txBody>
      </p:sp>
      <p:sp>
        <p:nvSpPr>
          <p:cNvPr id="761" name="Shape 761"/>
          <p:cNvSpPr/>
          <p:nvPr/>
        </p:nvSpPr>
        <p:spPr>
          <a:xfrm>
            <a:off x="9619924" y="2658028"/>
            <a:ext cx="1815200" cy="4092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Client</a:t>
            </a:r>
          </a:p>
        </p:txBody>
      </p:sp>
      <p:sp>
        <p:nvSpPr>
          <p:cNvPr id="762" name="Shape 762"/>
          <p:cNvSpPr/>
          <p:nvPr/>
        </p:nvSpPr>
        <p:spPr>
          <a:xfrm>
            <a:off x="9619924" y="1359593"/>
            <a:ext cx="1815200" cy="4092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Client</a:t>
            </a:r>
          </a:p>
        </p:txBody>
      </p:sp>
      <p:cxnSp>
        <p:nvCxnSpPr>
          <p:cNvPr id="763" name="Shape 763"/>
          <p:cNvCxnSpPr>
            <a:stCxn id="762" idx="1"/>
          </p:cNvCxnSpPr>
          <p:nvPr/>
        </p:nvCxnSpPr>
        <p:spPr>
          <a:xfrm rot="10800000">
            <a:off x="8504324" y="1564193"/>
            <a:ext cx="1115600" cy="0"/>
          </a:xfrm>
          <a:prstGeom prst="straightConnector1">
            <a:avLst/>
          </a:prstGeom>
          <a:noFill/>
          <a:ln w="9525" cap="flat" cmpd="sng">
            <a:solidFill>
              <a:srgbClr val="4A7DBA"/>
            </a:solidFill>
            <a:prstDash val="solid"/>
            <a:round/>
            <a:headEnd type="stealth" w="lg" len="lg"/>
            <a:tailEnd type="stealth" w="lg" len="lg"/>
          </a:ln>
        </p:spPr>
      </p:cxnSp>
      <p:cxnSp>
        <p:nvCxnSpPr>
          <p:cNvPr id="764" name="Shape 764"/>
          <p:cNvCxnSpPr>
            <a:stCxn id="760" idx="1"/>
            <a:endCxn id="748" idx="3"/>
          </p:cNvCxnSpPr>
          <p:nvPr/>
        </p:nvCxnSpPr>
        <p:spPr>
          <a:xfrm flipH="1">
            <a:off x="8504324" y="2237725"/>
            <a:ext cx="1115600" cy="3200"/>
          </a:xfrm>
          <a:prstGeom prst="straightConnector1">
            <a:avLst/>
          </a:prstGeom>
          <a:noFill/>
          <a:ln w="9525" cap="flat" cmpd="sng">
            <a:solidFill>
              <a:srgbClr val="4A7DBA"/>
            </a:solidFill>
            <a:prstDash val="solid"/>
            <a:round/>
            <a:headEnd type="stealth" w="lg" len="lg"/>
            <a:tailEnd type="stealth" w="lg" len="lg"/>
          </a:ln>
        </p:spPr>
      </p:cxnSp>
      <p:cxnSp>
        <p:nvCxnSpPr>
          <p:cNvPr id="765" name="Shape 765"/>
          <p:cNvCxnSpPr>
            <a:stCxn id="761" idx="1"/>
          </p:cNvCxnSpPr>
          <p:nvPr/>
        </p:nvCxnSpPr>
        <p:spPr>
          <a:xfrm rot="10800000">
            <a:off x="8504324" y="2862628"/>
            <a:ext cx="1115600" cy="0"/>
          </a:xfrm>
          <a:prstGeom prst="straightConnector1">
            <a:avLst/>
          </a:prstGeom>
          <a:noFill/>
          <a:ln w="9525" cap="flat" cmpd="sng">
            <a:solidFill>
              <a:srgbClr val="4A7DBA"/>
            </a:solidFill>
            <a:prstDash val="solid"/>
            <a:round/>
            <a:headEnd type="stealth" w="lg" len="lg"/>
            <a:tailEnd type="stealth" w="lg" len="lg"/>
          </a:ln>
        </p:spPr>
      </p:cxnSp>
      <p:grpSp>
        <p:nvGrpSpPr>
          <p:cNvPr id="766" name="Shape 766"/>
          <p:cNvGrpSpPr/>
          <p:nvPr/>
        </p:nvGrpSpPr>
        <p:grpSpPr>
          <a:xfrm>
            <a:off x="1506559" y="3698711"/>
            <a:ext cx="2310512" cy="2427896"/>
            <a:chOff x="2245248" y="3742273"/>
            <a:chExt cx="1789800" cy="2046900"/>
          </a:xfrm>
        </p:grpSpPr>
        <p:sp>
          <p:nvSpPr>
            <p:cNvPr id="767" name="Shape 767"/>
            <p:cNvSpPr/>
            <p:nvPr/>
          </p:nvSpPr>
          <p:spPr>
            <a:xfrm>
              <a:off x="2245248" y="3742273"/>
              <a:ext cx="1789800" cy="20469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600">
                <a:solidFill>
                  <a:srgbClr val="000000"/>
                </a:solidFill>
                <a:latin typeface="Arial"/>
                <a:ea typeface="Arial"/>
                <a:cs typeface="Arial"/>
                <a:sym typeface="Arial"/>
              </a:endParaRPr>
            </a:p>
          </p:txBody>
        </p:sp>
        <p:sp>
          <p:nvSpPr>
            <p:cNvPr id="768" name="Shape 768"/>
            <p:cNvSpPr/>
            <p:nvPr/>
          </p:nvSpPr>
          <p:spPr>
            <a:xfrm>
              <a:off x="2342319" y="4910317"/>
              <a:ext cx="1587600" cy="442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YARN</a:t>
              </a:r>
            </a:p>
            <a:p>
              <a:pPr algn="ctr">
                <a:buClr>
                  <a:srgbClr val="000000"/>
                </a:buClr>
                <a:buSzPct val="25000"/>
              </a:pPr>
              <a:r>
                <a:rPr lang="en" sz="1400">
                  <a:solidFill>
                    <a:srgbClr val="000000"/>
                  </a:solidFill>
                  <a:latin typeface="Arial"/>
                  <a:ea typeface="Arial"/>
                  <a:cs typeface="Arial"/>
                  <a:sym typeface="Arial"/>
                </a:rPr>
                <a:t>Node Manager</a:t>
              </a:r>
            </a:p>
          </p:txBody>
        </p:sp>
        <p:sp>
          <p:nvSpPr>
            <p:cNvPr id="769" name="Shape 769"/>
            <p:cNvSpPr/>
            <p:nvPr/>
          </p:nvSpPr>
          <p:spPr>
            <a:xfrm>
              <a:off x="2342319" y="5431967"/>
              <a:ext cx="1587600" cy="255900"/>
            </a:xfrm>
            <a:prstGeom prst="rect">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HDFS DataNode</a:t>
              </a:r>
            </a:p>
          </p:txBody>
        </p:sp>
        <p:sp>
          <p:nvSpPr>
            <p:cNvPr id="770" name="Shape 770"/>
            <p:cNvSpPr/>
            <p:nvPr/>
          </p:nvSpPr>
          <p:spPr>
            <a:xfrm>
              <a:off x="2353659" y="4426862"/>
              <a:ext cx="1587600" cy="4167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333">
                  <a:solidFill>
                    <a:srgbClr val="000000"/>
                  </a:solidFill>
                  <a:latin typeface="Arial"/>
                  <a:ea typeface="Arial"/>
                  <a:cs typeface="Arial"/>
                  <a:sym typeface="Arial"/>
                </a:rPr>
                <a:t>Segment</a:t>
              </a:r>
            </a:p>
          </p:txBody>
        </p:sp>
        <p:grpSp>
          <p:nvGrpSpPr>
            <p:cNvPr id="771" name="Shape 771"/>
            <p:cNvGrpSpPr/>
            <p:nvPr/>
          </p:nvGrpSpPr>
          <p:grpSpPr>
            <a:xfrm>
              <a:off x="2313289" y="3861417"/>
              <a:ext cx="1616640" cy="517305"/>
              <a:chOff x="4186137" y="4700180"/>
              <a:chExt cx="1616640" cy="671737"/>
            </a:xfrm>
          </p:grpSpPr>
          <p:sp>
            <p:nvSpPr>
              <p:cNvPr id="772" name="Shape 772"/>
              <p:cNvSpPr/>
              <p:nvPr/>
            </p:nvSpPr>
            <p:spPr>
              <a:xfrm>
                <a:off x="4367578" y="4916517"/>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73" name="Shape 773"/>
              <p:cNvSpPr/>
              <p:nvPr/>
            </p:nvSpPr>
            <p:spPr>
              <a:xfrm>
                <a:off x="4310878" y="4836658"/>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74" name="Shape 774"/>
              <p:cNvSpPr/>
              <p:nvPr/>
            </p:nvSpPr>
            <p:spPr>
              <a:xfrm>
                <a:off x="4254178" y="4776092"/>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75" name="Shape 775"/>
              <p:cNvSpPr/>
              <p:nvPr/>
            </p:nvSpPr>
            <p:spPr>
              <a:xfrm>
                <a:off x="4186137" y="4700180"/>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grpSp>
      </p:grpSp>
      <p:grpSp>
        <p:nvGrpSpPr>
          <p:cNvPr id="776" name="Shape 776"/>
          <p:cNvGrpSpPr/>
          <p:nvPr/>
        </p:nvGrpSpPr>
        <p:grpSpPr>
          <a:xfrm>
            <a:off x="4755944" y="3698711"/>
            <a:ext cx="2310512" cy="2427896"/>
            <a:chOff x="2245248" y="3742273"/>
            <a:chExt cx="1789800" cy="2046900"/>
          </a:xfrm>
        </p:grpSpPr>
        <p:sp>
          <p:nvSpPr>
            <p:cNvPr id="777" name="Shape 777"/>
            <p:cNvSpPr/>
            <p:nvPr/>
          </p:nvSpPr>
          <p:spPr>
            <a:xfrm>
              <a:off x="2245248" y="3742273"/>
              <a:ext cx="1789800" cy="20469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600">
                <a:solidFill>
                  <a:srgbClr val="000000"/>
                </a:solidFill>
                <a:latin typeface="Arial"/>
                <a:ea typeface="Arial"/>
                <a:cs typeface="Arial"/>
                <a:sym typeface="Arial"/>
              </a:endParaRPr>
            </a:p>
          </p:txBody>
        </p:sp>
        <p:sp>
          <p:nvSpPr>
            <p:cNvPr id="778" name="Shape 778"/>
            <p:cNvSpPr/>
            <p:nvPr/>
          </p:nvSpPr>
          <p:spPr>
            <a:xfrm>
              <a:off x="2342319" y="4910317"/>
              <a:ext cx="1587600" cy="442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YARN</a:t>
              </a:r>
            </a:p>
            <a:p>
              <a:pPr algn="ctr">
                <a:buClr>
                  <a:srgbClr val="000000"/>
                </a:buClr>
                <a:buSzPct val="25000"/>
              </a:pPr>
              <a:r>
                <a:rPr lang="en" sz="1400">
                  <a:solidFill>
                    <a:srgbClr val="000000"/>
                  </a:solidFill>
                  <a:latin typeface="Arial"/>
                  <a:ea typeface="Arial"/>
                  <a:cs typeface="Arial"/>
                  <a:sym typeface="Arial"/>
                </a:rPr>
                <a:t>Node Manager</a:t>
              </a:r>
            </a:p>
          </p:txBody>
        </p:sp>
        <p:sp>
          <p:nvSpPr>
            <p:cNvPr id="779" name="Shape 779"/>
            <p:cNvSpPr/>
            <p:nvPr/>
          </p:nvSpPr>
          <p:spPr>
            <a:xfrm>
              <a:off x="2342319" y="5431967"/>
              <a:ext cx="1587600" cy="255900"/>
            </a:xfrm>
            <a:prstGeom prst="rect">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HDFS DataNode</a:t>
              </a:r>
            </a:p>
          </p:txBody>
        </p:sp>
        <p:sp>
          <p:nvSpPr>
            <p:cNvPr id="780" name="Shape 780"/>
            <p:cNvSpPr/>
            <p:nvPr/>
          </p:nvSpPr>
          <p:spPr>
            <a:xfrm>
              <a:off x="2353659" y="4426862"/>
              <a:ext cx="1587600" cy="4167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333">
                  <a:solidFill>
                    <a:srgbClr val="000000"/>
                  </a:solidFill>
                  <a:latin typeface="Arial"/>
                  <a:ea typeface="Arial"/>
                  <a:cs typeface="Arial"/>
                  <a:sym typeface="Arial"/>
                </a:rPr>
                <a:t>Segment</a:t>
              </a:r>
            </a:p>
          </p:txBody>
        </p:sp>
        <p:grpSp>
          <p:nvGrpSpPr>
            <p:cNvPr id="781" name="Shape 781"/>
            <p:cNvGrpSpPr/>
            <p:nvPr/>
          </p:nvGrpSpPr>
          <p:grpSpPr>
            <a:xfrm>
              <a:off x="2313289" y="3861417"/>
              <a:ext cx="1616640" cy="517305"/>
              <a:chOff x="4186137" y="4700180"/>
              <a:chExt cx="1616640" cy="671737"/>
            </a:xfrm>
          </p:grpSpPr>
          <p:sp>
            <p:nvSpPr>
              <p:cNvPr id="782" name="Shape 782"/>
              <p:cNvSpPr/>
              <p:nvPr/>
            </p:nvSpPr>
            <p:spPr>
              <a:xfrm>
                <a:off x="4367578" y="4916517"/>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83" name="Shape 783"/>
              <p:cNvSpPr/>
              <p:nvPr/>
            </p:nvSpPr>
            <p:spPr>
              <a:xfrm>
                <a:off x="4310878" y="4836658"/>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84" name="Shape 784"/>
              <p:cNvSpPr/>
              <p:nvPr/>
            </p:nvSpPr>
            <p:spPr>
              <a:xfrm>
                <a:off x="4254178" y="4776092"/>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85" name="Shape 785"/>
              <p:cNvSpPr/>
              <p:nvPr/>
            </p:nvSpPr>
            <p:spPr>
              <a:xfrm>
                <a:off x="4186137" y="4700180"/>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grpSp>
      </p:grpSp>
      <p:grpSp>
        <p:nvGrpSpPr>
          <p:cNvPr id="786" name="Shape 786"/>
          <p:cNvGrpSpPr/>
          <p:nvPr/>
        </p:nvGrpSpPr>
        <p:grpSpPr>
          <a:xfrm>
            <a:off x="8041620" y="3698711"/>
            <a:ext cx="2310512" cy="2427896"/>
            <a:chOff x="2245248" y="3742273"/>
            <a:chExt cx="1789800" cy="2046900"/>
          </a:xfrm>
        </p:grpSpPr>
        <p:sp>
          <p:nvSpPr>
            <p:cNvPr id="787" name="Shape 787"/>
            <p:cNvSpPr/>
            <p:nvPr/>
          </p:nvSpPr>
          <p:spPr>
            <a:xfrm>
              <a:off x="2245248" y="3742273"/>
              <a:ext cx="1789800" cy="20469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600">
                <a:solidFill>
                  <a:srgbClr val="000000"/>
                </a:solidFill>
                <a:latin typeface="Arial"/>
                <a:ea typeface="Arial"/>
                <a:cs typeface="Arial"/>
                <a:sym typeface="Arial"/>
              </a:endParaRPr>
            </a:p>
          </p:txBody>
        </p:sp>
        <p:sp>
          <p:nvSpPr>
            <p:cNvPr id="788" name="Shape 788"/>
            <p:cNvSpPr/>
            <p:nvPr/>
          </p:nvSpPr>
          <p:spPr>
            <a:xfrm>
              <a:off x="2342319" y="4910317"/>
              <a:ext cx="1587600" cy="442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YARN</a:t>
              </a:r>
            </a:p>
            <a:p>
              <a:pPr algn="ctr">
                <a:buClr>
                  <a:srgbClr val="000000"/>
                </a:buClr>
                <a:buSzPct val="25000"/>
              </a:pPr>
              <a:r>
                <a:rPr lang="en" sz="1400">
                  <a:solidFill>
                    <a:srgbClr val="000000"/>
                  </a:solidFill>
                  <a:latin typeface="Arial"/>
                  <a:ea typeface="Arial"/>
                  <a:cs typeface="Arial"/>
                  <a:sym typeface="Arial"/>
                </a:rPr>
                <a:t>Node Manager</a:t>
              </a:r>
            </a:p>
          </p:txBody>
        </p:sp>
        <p:sp>
          <p:nvSpPr>
            <p:cNvPr id="789" name="Shape 789"/>
            <p:cNvSpPr/>
            <p:nvPr/>
          </p:nvSpPr>
          <p:spPr>
            <a:xfrm>
              <a:off x="2342319" y="5431967"/>
              <a:ext cx="1587600" cy="255900"/>
            </a:xfrm>
            <a:prstGeom prst="rect">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HDFS DataNode</a:t>
              </a:r>
            </a:p>
          </p:txBody>
        </p:sp>
        <p:sp>
          <p:nvSpPr>
            <p:cNvPr id="790" name="Shape 790"/>
            <p:cNvSpPr/>
            <p:nvPr/>
          </p:nvSpPr>
          <p:spPr>
            <a:xfrm>
              <a:off x="2353659" y="4426862"/>
              <a:ext cx="1587600" cy="4167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333">
                  <a:solidFill>
                    <a:srgbClr val="000000"/>
                  </a:solidFill>
                  <a:latin typeface="Arial"/>
                  <a:ea typeface="Arial"/>
                  <a:cs typeface="Arial"/>
                  <a:sym typeface="Arial"/>
                </a:rPr>
                <a:t>Segment</a:t>
              </a:r>
            </a:p>
          </p:txBody>
        </p:sp>
        <p:grpSp>
          <p:nvGrpSpPr>
            <p:cNvPr id="791" name="Shape 791"/>
            <p:cNvGrpSpPr/>
            <p:nvPr/>
          </p:nvGrpSpPr>
          <p:grpSpPr>
            <a:xfrm>
              <a:off x="2313289" y="3861417"/>
              <a:ext cx="1616640" cy="517305"/>
              <a:chOff x="4186137" y="4700180"/>
              <a:chExt cx="1616640" cy="671737"/>
            </a:xfrm>
          </p:grpSpPr>
          <p:sp>
            <p:nvSpPr>
              <p:cNvPr id="792" name="Shape 792"/>
              <p:cNvSpPr/>
              <p:nvPr/>
            </p:nvSpPr>
            <p:spPr>
              <a:xfrm>
                <a:off x="4367578" y="4916517"/>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93" name="Shape 793"/>
              <p:cNvSpPr/>
              <p:nvPr/>
            </p:nvSpPr>
            <p:spPr>
              <a:xfrm>
                <a:off x="4310878" y="4836658"/>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94" name="Shape 794"/>
              <p:cNvSpPr/>
              <p:nvPr/>
            </p:nvSpPr>
            <p:spPr>
              <a:xfrm>
                <a:off x="4254178" y="4776092"/>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95" name="Shape 795"/>
              <p:cNvSpPr/>
              <p:nvPr/>
            </p:nvSpPr>
            <p:spPr>
              <a:xfrm>
                <a:off x="4186137" y="4700180"/>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grpSp>
      </p:grpSp>
      <p:sp>
        <p:nvSpPr>
          <p:cNvPr id="796" name="Shape 796"/>
          <p:cNvSpPr/>
          <p:nvPr/>
        </p:nvSpPr>
        <p:spPr>
          <a:xfrm>
            <a:off x="1506708" y="6326569"/>
            <a:ext cx="8846000" cy="446400"/>
          </a:xfrm>
          <a:prstGeom prst="roundRect">
            <a:avLst>
              <a:gd name="adj" fmla="val 16667"/>
            </a:avLst>
          </a:prstGeom>
          <a:gradFill>
            <a:gsLst>
              <a:gs pos="0">
                <a:srgbClr val="BABABA"/>
              </a:gs>
              <a:gs pos="35000">
                <a:srgbClr val="CFCFCF"/>
              </a:gs>
              <a:gs pos="100000">
                <a:srgbClr val="EDEDED"/>
              </a:gs>
            </a:gsLst>
            <a:lin ang="16200038" scaled="0"/>
          </a:gradFill>
          <a:ln w="9525" cap="flat" cmpd="sng">
            <a:solidFill>
              <a:srgbClr val="7F7F7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External System</a:t>
            </a:r>
          </a:p>
        </p:txBody>
      </p:sp>
      <p:cxnSp>
        <p:nvCxnSpPr>
          <p:cNvPr id="797" name="Shape 797"/>
          <p:cNvCxnSpPr>
            <a:stCxn id="767" idx="2"/>
          </p:cNvCxnSpPr>
          <p:nvPr/>
        </p:nvCxnSpPr>
        <p:spPr>
          <a:xfrm>
            <a:off x="2661815" y="6126608"/>
            <a:ext cx="0" cy="382800"/>
          </a:xfrm>
          <a:prstGeom prst="straightConnector1">
            <a:avLst/>
          </a:prstGeom>
          <a:noFill/>
          <a:ln w="9525" cap="flat" cmpd="sng">
            <a:solidFill>
              <a:srgbClr val="4A7DBA"/>
            </a:solidFill>
            <a:prstDash val="solid"/>
            <a:round/>
            <a:headEnd type="stealth" w="lg" len="lg"/>
            <a:tailEnd type="stealth" w="lg" len="lg"/>
          </a:ln>
        </p:spPr>
      </p:cxnSp>
      <p:cxnSp>
        <p:nvCxnSpPr>
          <p:cNvPr id="798" name="Shape 798"/>
          <p:cNvCxnSpPr/>
          <p:nvPr/>
        </p:nvCxnSpPr>
        <p:spPr>
          <a:xfrm>
            <a:off x="5911445" y="6135223"/>
            <a:ext cx="0" cy="382800"/>
          </a:xfrm>
          <a:prstGeom prst="straightConnector1">
            <a:avLst/>
          </a:prstGeom>
          <a:noFill/>
          <a:ln w="9525" cap="flat" cmpd="sng">
            <a:solidFill>
              <a:srgbClr val="4A7DBA"/>
            </a:solidFill>
            <a:prstDash val="solid"/>
            <a:round/>
            <a:headEnd type="stealth" w="lg" len="lg"/>
            <a:tailEnd type="stealth" w="lg" len="lg"/>
          </a:ln>
        </p:spPr>
      </p:cxnSp>
      <p:cxnSp>
        <p:nvCxnSpPr>
          <p:cNvPr id="799" name="Shape 799"/>
          <p:cNvCxnSpPr/>
          <p:nvPr/>
        </p:nvCxnSpPr>
        <p:spPr>
          <a:xfrm>
            <a:off x="9211761" y="6115580"/>
            <a:ext cx="0" cy="382800"/>
          </a:xfrm>
          <a:prstGeom prst="straightConnector1">
            <a:avLst/>
          </a:prstGeom>
          <a:noFill/>
          <a:ln w="9525" cap="flat" cmpd="sng">
            <a:solidFill>
              <a:srgbClr val="4A7DBA"/>
            </a:solidFill>
            <a:prstDash val="solid"/>
            <a:round/>
            <a:headEnd type="stealth" w="lg" len="lg"/>
            <a:tailEnd type="stealth" w="lg" len="lg"/>
          </a:ln>
        </p:spPr>
      </p:cxnSp>
      <p:cxnSp>
        <p:nvCxnSpPr>
          <p:cNvPr id="800" name="Shape 800"/>
          <p:cNvCxnSpPr>
            <a:stCxn id="787" idx="0"/>
            <a:endCxn id="757" idx="2"/>
          </p:cNvCxnSpPr>
          <p:nvPr/>
        </p:nvCxnSpPr>
        <p:spPr>
          <a:xfrm rot="10800000">
            <a:off x="5003677" y="3067111"/>
            <a:ext cx="4193200" cy="631600"/>
          </a:xfrm>
          <a:prstGeom prst="straightConnector1">
            <a:avLst/>
          </a:prstGeom>
          <a:noFill/>
          <a:ln w="9525" cap="flat" cmpd="sng">
            <a:solidFill>
              <a:srgbClr val="4A7DBA"/>
            </a:solidFill>
            <a:prstDash val="solid"/>
            <a:round/>
            <a:headEnd type="stealth" w="lg" len="lg"/>
            <a:tailEnd type="stealth" w="lg" len="lg"/>
          </a:ln>
        </p:spPr>
      </p:cxnSp>
      <p:cxnSp>
        <p:nvCxnSpPr>
          <p:cNvPr id="801" name="Shape 801"/>
          <p:cNvCxnSpPr>
            <a:stCxn id="777" idx="0"/>
            <a:endCxn id="757" idx="2"/>
          </p:cNvCxnSpPr>
          <p:nvPr/>
        </p:nvCxnSpPr>
        <p:spPr>
          <a:xfrm rot="10800000">
            <a:off x="5003601" y="3067111"/>
            <a:ext cx="907600" cy="631600"/>
          </a:xfrm>
          <a:prstGeom prst="straightConnector1">
            <a:avLst/>
          </a:prstGeom>
          <a:noFill/>
          <a:ln w="9525" cap="flat" cmpd="sng">
            <a:solidFill>
              <a:srgbClr val="4A7DBA"/>
            </a:solidFill>
            <a:prstDash val="solid"/>
            <a:round/>
            <a:headEnd type="stealth" w="lg" len="lg"/>
            <a:tailEnd type="stealth" w="lg" len="lg"/>
          </a:ln>
        </p:spPr>
      </p:cxnSp>
      <p:cxnSp>
        <p:nvCxnSpPr>
          <p:cNvPr id="802" name="Shape 802"/>
          <p:cNvCxnSpPr>
            <a:stCxn id="767" idx="0"/>
            <a:endCxn id="757" idx="2"/>
          </p:cNvCxnSpPr>
          <p:nvPr/>
        </p:nvCxnSpPr>
        <p:spPr>
          <a:xfrm rot="10800000" flipH="1">
            <a:off x="2661815" y="3067111"/>
            <a:ext cx="2342000" cy="631600"/>
          </a:xfrm>
          <a:prstGeom prst="straightConnector1">
            <a:avLst/>
          </a:prstGeom>
          <a:noFill/>
          <a:ln w="9525" cap="flat" cmpd="sng">
            <a:solidFill>
              <a:srgbClr val="4A7DBA"/>
            </a:solidFill>
            <a:prstDash val="solid"/>
            <a:round/>
            <a:headEnd type="stealth" w="lg" len="lg"/>
            <a:tailEnd type="stealth" w="lg" len="lg"/>
          </a:ln>
        </p:spPr>
      </p:cxnSp>
      <p:cxnSp>
        <p:nvCxnSpPr>
          <p:cNvPr id="803" name="Shape 803"/>
          <p:cNvCxnSpPr>
            <a:stCxn id="767" idx="0"/>
            <a:endCxn id="753" idx="2"/>
          </p:cNvCxnSpPr>
          <p:nvPr/>
        </p:nvCxnSpPr>
        <p:spPr>
          <a:xfrm rot="10800000">
            <a:off x="2635415" y="3067111"/>
            <a:ext cx="26400" cy="631600"/>
          </a:xfrm>
          <a:prstGeom prst="straightConnector1">
            <a:avLst/>
          </a:prstGeom>
          <a:noFill/>
          <a:ln w="9525" cap="flat" cmpd="sng">
            <a:solidFill>
              <a:srgbClr val="000000"/>
            </a:solidFill>
            <a:prstDash val="dash"/>
            <a:round/>
            <a:headEnd type="stealth" w="lg" len="lg"/>
            <a:tailEnd type="stealth" w="lg" len="lg"/>
          </a:ln>
        </p:spPr>
      </p:cxnSp>
      <p:cxnSp>
        <p:nvCxnSpPr>
          <p:cNvPr id="804" name="Shape 804"/>
          <p:cNvCxnSpPr>
            <a:stCxn id="777" idx="0"/>
            <a:endCxn id="753" idx="2"/>
          </p:cNvCxnSpPr>
          <p:nvPr/>
        </p:nvCxnSpPr>
        <p:spPr>
          <a:xfrm rot="10800000">
            <a:off x="2635601" y="3067111"/>
            <a:ext cx="3275600" cy="631600"/>
          </a:xfrm>
          <a:prstGeom prst="straightConnector1">
            <a:avLst/>
          </a:prstGeom>
          <a:noFill/>
          <a:ln w="9525" cap="flat" cmpd="sng">
            <a:solidFill>
              <a:srgbClr val="000000"/>
            </a:solidFill>
            <a:prstDash val="dash"/>
            <a:round/>
            <a:headEnd type="stealth" w="lg" len="lg"/>
            <a:tailEnd type="stealth" w="lg" len="lg"/>
          </a:ln>
        </p:spPr>
      </p:cxnSp>
      <p:cxnSp>
        <p:nvCxnSpPr>
          <p:cNvPr id="805" name="Shape 805"/>
          <p:cNvCxnSpPr>
            <a:stCxn id="787" idx="0"/>
            <a:endCxn id="753" idx="2"/>
          </p:cNvCxnSpPr>
          <p:nvPr/>
        </p:nvCxnSpPr>
        <p:spPr>
          <a:xfrm rot="10800000">
            <a:off x="2635677" y="3067111"/>
            <a:ext cx="6561200" cy="631600"/>
          </a:xfrm>
          <a:prstGeom prst="straightConnector1">
            <a:avLst/>
          </a:prstGeom>
          <a:noFill/>
          <a:ln w="9525" cap="flat" cmpd="sng">
            <a:solidFill>
              <a:srgbClr val="000000"/>
            </a:solidFill>
            <a:prstDash val="dash"/>
            <a:round/>
            <a:headEnd type="stealth" w="lg" len="lg"/>
            <a:tailEnd type="stealth" w="lg" len="lg"/>
          </a:ln>
        </p:spPr>
      </p:cxnSp>
      <p:sp>
        <p:nvSpPr>
          <p:cNvPr id="806" name="Shape 806"/>
          <p:cNvSpPr/>
          <p:nvPr/>
        </p:nvSpPr>
        <p:spPr>
          <a:xfrm>
            <a:off x="1213932" y="167632"/>
            <a:ext cx="2882400" cy="5839200"/>
          </a:xfrm>
          <a:prstGeom prst="ellipse">
            <a:avLst/>
          </a:prstGeom>
          <a:noFill/>
          <a:ln w="38100" cap="flat" cmpd="sng">
            <a:solidFill>
              <a:srgbClr val="FF0000"/>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pPr>
            <a:endParaRPr sz="1867">
              <a:solidFill>
                <a:srgbClr val="FFFFFF"/>
              </a:solidFill>
              <a:latin typeface="Arial"/>
              <a:ea typeface="Arial"/>
              <a:cs typeface="Arial"/>
              <a:sym typeface="Arial"/>
            </a:endParaRPr>
          </a:p>
        </p:txBody>
      </p:sp>
    </p:spTree>
    <p:extLst>
      <p:ext uri="{BB962C8B-B14F-4D97-AF65-F5344CB8AC3E}">
        <p14:creationId xmlns:p14="http://schemas.microsoft.com/office/powerpoint/2010/main" val="2594327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Shape 812"/>
          <p:cNvSpPr/>
          <p:nvPr/>
        </p:nvSpPr>
        <p:spPr>
          <a:xfrm>
            <a:off x="1079867" y="4281166"/>
            <a:ext cx="2259200" cy="1613199"/>
          </a:xfrm>
          <a:prstGeom prst="roundRect">
            <a:avLst>
              <a:gd name="adj" fmla="val 16667"/>
            </a:avLst>
          </a:prstGeom>
          <a:solidFill>
            <a:srgbClr val="96C0FF"/>
          </a:solidFill>
          <a:ln w="9525" cap="flat" cmpd="sng">
            <a:solidFill>
              <a:srgbClr val="96C0F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t>HAWQ</a:t>
            </a:r>
            <a:r>
              <a:rPr lang="en" sz="1600">
                <a:solidFill>
                  <a:srgbClr val="000000"/>
                </a:solidFill>
                <a:latin typeface="Arial"/>
                <a:ea typeface="Arial"/>
                <a:cs typeface="Arial"/>
                <a:sym typeface="Arial"/>
              </a:rPr>
              <a:t> </a:t>
            </a:r>
            <a:r>
              <a:rPr lang="en" sz="1600"/>
              <a:t>Resource Manager</a:t>
            </a:r>
          </a:p>
          <a:p>
            <a:pPr algn="ctr">
              <a:buClr>
                <a:srgbClr val="000000"/>
              </a:buClr>
              <a:buSzPct val="25000"/>
            </a:pPr>
            <a:r>
              <a:rPr lang="en" sz="1600"/>
              <a:t>(Application Master)</a:t>
            </a:r>
          </a:p>
        </p:txBody>
      </p:sp>
      <p:sp>
        <p:nvSpPr>
          <p:cNvPr id="813" name="Shape 813"/>
          <p:cNvSpPr txBox="1">
            <a:spLocks noGrp="1"/>
          </p:cNvSpPr>
          <p:nvPr>
            <p:ph type="sldNum" idx="12"/>
          </p:nvPr>
        </p:nvSpPr>
        <p:spPr>
          <a:xfrm>
            <a:off x="64329" y="6481949"/>
            <a:ext cx="497600" cy="365200"/>
          </a:xfrm>
          <a:prstGeom prst="rect">
            <a:avLst/>
          </a:prstGeom>
          <a:noFill/>
          <a:ln>
            <a:noFill/>
          </a:ln>
        </p:spPr>
        <p:txBody>
          <a:bodyPr vert="horz"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35</a:t>
            </a:fld>
            <a:endParaRPr lang="en"/>
          </a:p>
        </p:txBody>
      </p:sp>
      <p:sp>
        <p:nvSpPr>
          <p:cNvPr id="814" name="Shape 814"/>
          <p:cNvSpPr/>
          <p:nvPr/>
        </p:nvSpPr>
        <p:spPr>
          <a:xfrm>
            <a:off x="4707833" y="1145867"/>
            <a:ext cx="2144400" cy="15296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YARN </a:t>
            </a:r>
            <a:r>
              <a:rPr lang="en" sz="1600"/>
              <a:t>Resource Manager</a:t>
            </a:r>
          </a:p>
        </p:txBody>
      </p:sp>
      <p:sp>
        <p:nvSpPr>
          <p:cNvPr id="815" name="Shape 815"/>
          <p:cNvSpPr/>
          <p:nvPr/>
        </p:nvSpPr>
        <p:spPr>
          <a:xfrm>
            <a:off x="8164967" y="4336167"/>
            <a:ext cx="2051200" cy="16132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t>Yarn Node Manager</a:t>
            </a:r>
          </a:p>
        </p:txBody>
      </p:sp>
      <p:cxnSp>
        <p:nvCxnSpPr>
          <p:cNvPr id="816" name="Shape 816"/>
          <p:cNvCxnSpPr>
            <a:stCxn id="814" idx="3"/>
            <a:endCxn id="815" idx="0"/>
          </p:cNvCxnSpPr>
          <p:nvPr/>
        </p:nvCxnSpPr>
        <p:spPr>
          <a:xfrm>
            <a:off x="6852233" y="1910667"/>
            <a:ext cx="2338400" cy="2425600"/>
          </a:xfrm>
          <a:prstGeom prst="straightConnector1">
            <a:avLst/>
          </a:prstGeom>
          <a:noFill/>
          <a:ln w="9525" cap="flat" cmpd="sng">
            <a:solidFill>
              <a:srgbClr val="4A7DBA"/>
            </a:solidFill>
            <a:prstDash val="solid"/>
            <a:round/>
            <a:headEnd type="stealth" w="lg" len="lg"/>
            <a:tailEnd type="stealth" w="lg" len="lg"/>
          </a:ln>
        </p:spPr>
      </p:cxnSp>
      <p:cxnSp>
        <p:nvCxnSpPr>
          <p:cNvPr id="817" name="Shape 817"/>
          <p:cNvCxnSpPr>
            <a:stCxn id="814" idx="1"/>
            <a:endCxn id="818" idx="0"/>
          </p:cNvCxnSpPr>
          <p:nvPr/>
        </p:nvCxnSpPr>
        <p:spPr>
          <a:xfrm flipH="1">
            <a:off x="2302751" y="1910667"/>
            <a:ext cx="2405082" cy="2085999"/>
          </a:xfrm>
          <a:prstGeom prst="straightConnector1">
            <a:avLst/>
          </a:prstGeom>
          <a:noFill/>
          <a:ln w="9525" cap="flat" cmpd="sng">
            <a:solidFill>
              <a:srgbClr val="4A7DBA"/>
            </a:solidFill>
            <a:prstDash val="solid"/>
            <a:round/>
            <a:headEnd type="stealth" w="lg" len="lg"/>
            <a:tailEnd type="stealth" w="lg" len="lg"/>
          </a:ln>
        </p:spPr>
      </p:cxnSp>
      <p:sp>
        <p:nvSpPr>
          <p:cNvPr id="818" name="Shape 818"/>
          <p:cNvSpPr/>
          <p:nvPr/>
        </p:nvSpPr>
        <p:spPr>
          <a:xfrm>
            <a:off x="1698400" y="3996666"/>
            <a:ext cx="1208702" cy="284499"/>
          </a:xfrm>
          <a:prstGeom prst="rect">
            <a:avLst/>
          </a:prstGeom>
          <a:solidFill>
            <a:srgbClr val="BDD5FF"/>
          </a:solidFill>
          <a:ln>
            <a:noFill/>
          </a:ln>
        </p:spPr>
        <p:txBody>
          <a:bodyPr lIns="121900" tIns="121900" rIns="121900" bIns="121900" anchor="ctr" anchorCtr="0">
            <a:noAutofit/>
          </a:bodyPr>
          <a:lstStyle/>
          <a:p>
            <a:r>
              <a:rPr lang="en" sz="2400" dirty="0"/>
              <a:t>LibYarn</a:t>
            </a:r>
          </a:p>
        </p:txBody>
      </p:sp>
      <p:cxnSp>
        <p:nvCxnSpPr>
          <p:cNvPr id="819" name="Shape 819"/>
          <p:cNvCxnSpPr>
            <a:stCxn id="812" idx="3"/>
            <a:endCxn id="815" idx="1"/>
          </p:cNvCxnSpPr>
          <p:nvPr/>
        </p:nvCxnSpPr>
        <p:spPr>
          <a:xfrm>
            <a:off x="3339067" y="5087765"/>
            <a:ext cx="4826000" cy="55200"/>
          </a:xfrm>
          <a:prstGeom prst="straightConnector1">
            <a:avLst/>
          </a:prstGeom>
          <a:noFill/>
          <a:ln w="9525" cap="flat" cmpd="sng">
            <a:solidFill>
              <a:srgbClr val="4A7DBA"/>
            </a:solidFill>
            <a:prstDash val="solid"/>
            <a:round/>
            <a:headEnd type="stealth" w="lg" len="lg"/>
            <a:tailEnd type="stealth" w="lg" len="lg"/>
          </a:ln>
        </p:spPr>
      </p:cxnSp>
      <p:sp>
        <p:nvSpPr>
          <p:cNvPr id="820" name="Shape 820"/>
          <p:cNvSpPr txBox="1"/>
          <p:nvPr/>
        </p:nvSpPr>
        <p:spPr>
          <a:xfrm>
            <a:off x="894644" y="2120900"/>
            <a:ext cx="3004400" cy="1342000"/>
          </a:xfrm>
          <a:prstGeom prst="rect">
            <a:avLst/>
          </a:prstGeom>
          <a:noFill/>
          <a:ln>
            <a:noFill/>
          </a:ln>
        </p:spPr>
        <p:txBody>
          <a:bodyPr lIns="120000" tIns="74100" rIns="120000" bIns="60000" anchor="t" anchorCtr="0">
            <a:noAutofit/>
          </a:bodyPr>
          <a:lstStyle/>
          <a:p>
            <a:pPr>
              <a:buClr>
                <a:srgbClr val="000000"/>
              </a:buClr>
              <a:buSzPct val="25000"/>
            </a:pPr>
            <a:r>
              <a:rPr lang="en" sz="1600">
                <a:solidFill>
                  <a:srgbClr val="000000"/>
                </a:solidFill>
                <a:latin typeface="Arial"/>
                <a:ea typeface="Arial"/>
                <a:cs typeface="Arial"/>
                <a:sym typeface="Arial"/>
              </a:rPr>
              <a:t>register/unregister</a:t>
            </a:r>
          </a:p>
          <a:p>
            <a:pPr>
              <a:buClr>
                <a:srgbClr val="000000"/>
              </a:buClr>
              <a:buSzPct val="25000"/>
            </a:pPr>
            <a:r>
              <a:rPr lang="en" sz="1600">
                <a:solidFill>
                  <a:srgbClr val="000000"/>
                </a:solidFill>
                <a:latin typeface="Arial"/>
                <a:ea typeface="Arial"/>
                <a:cs typeface="Arial"/>
                <a:sym typeface="Arial"/>
              </a:rPr>
              <a:t>allocate/release resource</a:t>
            </a:r>
          </a:p>
          <a:p>
            <a:pPr>
              <a:buClr>
                <a:srgbClr val="000000"/>
              </a:buClr>
              <a:buSzPct val="25000"/>
            </a:pPr>
            <a:r>
              <a:rPr lang="en" sz="1600">
                <a:solidFill>
                  <a:srgbClr val="000000"/>
                </a:solidFill>
                <a:latin typeface="Arial"/>
                <a:ea typeface="Arial"/>
                <a:cs typeface="Arial"/>
                <a:sym typeface="Arial"/>
              </a:rPr>
              <a:t>get cluster/container reports</a:t>
            </a:r>
          </a:p>
          <a:p>
            <a:pPr>
              <a:buClr>
                <a:srgbClr val="000000"/>
              </a:buClr>
              <a:buSzPct val="25000"/>
            </a:pPr>
            <a:r>
              <a:rPr lang="en" sz="1600">
                <a:solidFill>
                  <a:srgbClr val="000000"/>
                </a:solidFill>
                <a:latin typeface="Arial"/>
                <a:ea typeface="Arial"/>
                <a:cs typeface="Arial"/>
                <a:sym typeface="Arial"/>
              </a:rPr>
              <a:t>get queue information</a:t>
            </a:r>
          </a:p>
        </p:txBody>
      </p:sp>
      <p:sp>
        <p:nvSpPr>
          <p:cNvPr id="821" name="Shape 821"/>
          <p:cNvSpPr txBox="1"/>
          <p:nvPr/>
        </p:nvSpPr>
        <p:spPr>
          <a:xfrm>
            <a:off x="7676443" y="2493433"/>
            <a:ext cx="3291600" cy="351200"/>
          </a:xfrm>
          <a:prstGeom prst="rect">
            <a:avLst/>
          </a:prstGeom>
          <a:noFill/>
          <a:ln>
            <a:noFill/>
          </a:ln>
        </p:spPr>
        <p:txBody>
          <a:bodyPr lIns="120000" tIns="74100" rIns="120000" bIns="60000" anchor="t" anchorCtr="0">
            <a:noAutofit/>
          </a:bodyPr>
          <a:lstStyle/>
          <a:p>
            <a:pPr>
              <a:buClr>
                <a:srgbClr val="000000"/>
              </a:buClr>
              <a:buSzPct val="25000"/>
            </a:pPr>
            <a:r>
              <a:rPr lang="en" sz="1600"/>
              <a:t>resource track and schedule</a:t>
            </a:r>
          </a:p>
        </p:txBody>
      </p:sp>
      <p:sp>
        <p:nvSpPr>
          <p:cNvPr id="822" name="Shape 822"/>
          <p:cNvSpPr txBox="1"/>
          <p:nvPr/>
        </p:nvSpPr>
        <p:spPr>
          <a:xfrm>
            <a:off x="5394852" y="4750807"/>
            <a:ext cx="1462800" cy="347200"/>
          </a:xfrm>
          <a:prstGeom prst="rect">
            <a:avLst/>
          </a:prstGeom>
          <a:noFill/>
          <a:ln>
            <a:noFill/>
          </a:ln>
        </p:spPr>
        <p:txBody>
          <a:bodyPr lIns="120000" tIns="74100" rIns="120000" bIns="60000" anchor="t" anchorCtr="0">
            <a:noAutofit/>
          </a:bodyPr>
          <a:lstStyle/>
          <a:p>
            <a:pPr>
              <a:buClr>
                <a:srgbClr val="000000"/>
              </a:buClr>
              <a:buSzPct val="25000"/>
            </a:pPr>
            <a:r>
              <a:rPr lang="en" sz="1600">
                <a:solidFill>
                  <a:srgbClr val="000000"/>
                </a:solidFill>
                <a:latin typeface="Arial"/>
                <a:ea typeface="Arial"/>
                <a:cs typeface="Arial"/>
                <a:sym typeface="Arial"/>
              </a:rPr>
              <a:t>active</a:t>
            </a:r>
          </a:p>
        </p:txBody>
      </p:sp>
      <p:sp>
        <p:nvSpPr>
          <p:cNvPr id="823" name="Shape 823"/>
          <p:cNvSpPr txBox="1">
            <a:spLocks noGrp="1"/>
          </p:cNvSpPr>
          <p:nvPr>
            <p:ph type="title"/>
          </p:nvPr>
        </p:nvSpPr>
        <p:spPr>
          <a:xfrm>
            <a:off x="144495" y="226067"/>
            <a:ext cx="12047600" cy="722800"/>
          </a:xfrm>
          <a:prstGeom prst="rect">
            <a:avLst/>
          </a:prstGeom>
          <a:noFill/>
          <a:ln>
            <a:noFill/>
          </a:ln>
        </p:spPr>
        <p:txBody>
          <a:bodyPr vert="horz" lIns="121900" tIns="60933" rIns="121900" bIns="60933" rtlCol="0" anchor="t" anchorCtr="0">
            <a:noAutofit/>
          </a:bodyPr>
          <a:lstStyle/>
          <a:p>
            <a:pPr>
              <a:buClr>
                <a:srgbClr val="008774"/>
              </a:buClr>
              <a:buSzPct val="25000"/>
            </a:pPr>
            <a:r>
              <a:rPr lang="zh-CN" altLang="en-US" b="0" dirty="0" smtClean="0">
                <a:solidFill>
                  <a:srgbClr val="468980"/>
                </a:solidFill>
              </a:rPr>
              <a:t>资源管理器</a:t>
            </a:r>
            <a:r>
              <a:rPr lang="en" b="0" dirty="0" smtClean="0">
                <a:solidFill>
                  <a:srgbClr val="468980"/>
                </a:solidFill>
              </a:rPr>
              <a:t>与</a:t>
            </a:r>
            <a:r>
              <a:rPr lang="en" b="0" dirty="0">
                <a:solidFill>
                  <a:srgbClr val="468980"/>
                </a:solidFill>
              </a:rPr>
              <a:t>Yarn的交互</a:t>
            </a:r>
          </a:p>
        </p:txBody>
      </p:sp>
    </p:spTree>
    <p:extLst>
      <p:ext uri="{BB962C8B-B14F-4D97-AF65-F5344CB8AC3E}">
        <p14:creationId xmlns:p14="http://schemas.microsoft.com/office/powerpoint/2010/main" val="3788410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838200" y="1690688"/>
            <a:ext cx="10515600" cy="4486275"/>
          </a:xfrm>
        </p:spPr>
        <p:txBody>
          <a:bodyPr/>
          <a:lstStyle/>
          <a:p>
            <a:r>
              <a:rPr lang="en-US" altLang="zh-CN" dirty="0">
                <a:solidFill>
                  <a:schemeClr val="bg1">
                    <a:lumMod val="75000"/>
                  </a:schemeClr>
                </a:solidFill>
              </a:rPr>
              <a:t>HAWQ</a:t>
            </a:r>
            <a:r>
              <a:rPr lang="zh-CN" altLang="en-US" dirty="0">
                <a:solidFill>
                  <a:schemeClr val="bg1">
                    <a:lumMod val="75000"/>
                  </a:schemeClr>
                </a:solidFill>
              </a:rPr>
              <a:t>是什么？</a:t>
            </a:r>
            <a:endParaRPr lang="en-US" altLang="zh-CN" dirty="0">
              <a:solidFill>
                <a:schemeClr val="bg1">
                  <a:lumMod val="75000"/>
                </a:schemeClr>
              </a:solidFill>
            </a:endParaRPr>
          </a:p>
          <a:p>
            <a:r>
              <a:rPr lang="en-US" altLang="zh-CN" dirty="0">
                <a:solidFill>
                  <a:schemeClr val="bg1">
                    <a:lumMod val="75000"/>
                  </a:schemeClr>
                </a:solidFill>
              </a:rPr>
              <a:t>HAWQ</a:t>
            </a:r>
            <a:r>
              <a:rPr lang="zh-CN" altLang="en-US" dirty="0">
                <a:solidFill>
                  <a:schemeClr val="bg1">
                    <a:lumMod val="75000"/>
                  </a:schemeClr>
                </a:solidFill>
              </a:rPr>
              <a:t>总体架构</a:t>
            </a:r>
            <a:endParaRPr lang="en-US" altLang="zh-CN" dirty="0">
              <a:solidFill>
                <a:schemeClr val="bg1">
                  <a:lumMod val="75000"/>
                </a:schemeClr>
              </a:solidFill>
            </a:endParaRPr>
          </a:p>
          <a:p>
            <a:r>
              <a:rPr lang="zh-CN" altLang="en-US" dirty="0">
                <a:solidFill>
                  <a:schemeClr val="bg1">
                    <a:lumMod val="75000"/>
                  </a:schemeClr>
                </a:solidFill>
              </a:rPr>
              <a:t>弹性执行引擎</a:t>
            </a:r>
            <a:endParaRPr lang="en-US" altLang="zh-CN" dirty="0">
              <a:solidFill>
                <a:schemeClr val="bg1">
                  <a:lumMod val="75000"/>
                </a:schemeClr>
              </a:solidFill>
            </a:endParaRPr>
          </a:p>
          <a:p>
            <a:r>
              <a:rPr lang="zh-CN" altLang="en-US" dirty="0">
                <a:solidFill>
                  <a:schemeClr val="bg1">
                    <a:lumMod val="75000"/>
                  </a:schemeClr>
                </a:solidFill>
              </a:rPr>
              <a:t>资源管理</a:t>
            </a:r>
            <a:endParaRPr lang="en-US" altLang="zh-CN" dirty="0">
              <a:solidFill>
                <a:schemeClr val="bg1">
                  <a:lumMod val="75000"/>
                </a:schemeClr>
              </a:solidFill>
            </a:endParaRPr>
          </a:p>
          <a:p>
            <a:r>
              <a:rPr lang="zh-CN" altLang="en-US" dirty="0"/>
              <a:t>与</a:t>
            </a:r>
            <a:r>
              <a:rPr lang="en-US" altLang="zh-CN" dirty="0"/>
              <a:t>Hadoop</a:t>
            </a:r>
            <a:r>
              <a:rPr lang="zh-CN" altLang="en-US" dirty="0"/>
              <a:t>生态系统的交互</a:t>
            </a:r>
            <a:endParaRPr lang="en-US" altLang="zh-CN" dirty="0"/>
          </a:p>
          <a:p>
            <a:r>
              <a:rPr lang="zh-CN" altLang="en-US" dirty="0">
                <a:solidFill>
                  <a:schemeClr val="bg1">
                    <a:lumMod val="75000"/>
                  </a:schemeClr>
                </a:solidFill>
              </a:rPr>
              <a:t>数据仓库上云探讨</a:t>
            </a:r>
          </a:p>
        </p:txBody>
      </p:sp>
    </p:spTree>
    <p:extLst>
      <p:ext uri="{BB962C8B-B14F-4D97-AF65-F5344CB8AC3E}">
        <p14:creationId xmlns:p14="http://schemas.microsoft.com/office/powerpoint/2010/main" val="116030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dirty="0" smtClean="0">
                <a:solidFill>
                  <a:srgbClr val="008774"/>
                </a:solidFill>
              </a:rPr>
              <a:t>与</a:t>
            </a:r>
            <a:r>
              <a:rPr lang="en-US" altLang="zh-CN" dirty="0" smtClean="0">
                <a:solidFill>
                  <a:srgbClr val="008774"/>
                </a:solidFill>
              </a:rPr>
              <a:t>Hadoop</a:t>
            </a:r>
            <a:r>
              <a:rPr lang="zh-CN" altLang="en-US" dirty="0" smtClean="0">
                <a:solidFill>
                  <a:srgbClr val="008774"/>
                </a:solidFill>
              </a:rPr>
              <a:t>生态系统交互</a:t>
            </a:r>
            <a:endParaRPr lang="en" dirty="0">
              <a:solidFill>
                <a:srgbClr val="008774"/>
              </a:solidFill>
            </a:endParaRPr>
          </a:p>
        </p:txBody>
      </p:sp>
      <p:sp>
        <p:nvSpPr>
          <p:cNvPr id="289" name="Shape 289"/>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37</a:t>
            </a:fld>
            <a:endParaRPr lang="en"/>
          </a:p>
        </p:txBody>
      </p:sp>
      <p:sp>
        <p:nvSpPr>
          <p:cNvPr id="290" name="Shape 290"/>
          <p:cNvSpPr txBox="1">
            <a:spLocks noGrp="1"/>
          </p:cNvSpPr>
          <p:nvPr>
            <p:ph type="body" idx="2"/>
          </p:nvPr>
        </p:nvSpPr>
        <p:spPr>
          <a:xfrm>
            <a:off x="385533" y="1069133"/>
            <a:ext cx="9811600" cy="5412800"/>
          </a:xfrm>
          <a:prstGeom prst="rect">
            <a:avLst/>
          </a:prstGeom>
        </p:spPr>
        <p:txBody>
          <a:bodyPr vert="horz" wrap="square" lIns="121900" tIns="121900" rIns="121900" bIns="121900" rtlCol="0" anchor="t" anchorCtr="0">
            <a:noAutofit/>
          </a:bodyPr>
          <a:lstStyle/>
          <a:p>
            <a:pPr marL="609585" indent="-304792"/>
            <a:r>
              <a:rPr lang="zh-CN" altLang="en-US" dirty="0" smtClean="0"/>
              <a:t>存储</a:t>
            </a:r>
            <a:endParaRPr lang="en" dirty="0"/>
          </a:p>
          <a:p>
            <a:pPr marL="1219170" lvl="1" indent="-304792"/>
            <a:r>
              <a:rPr lang="en" dirty="0"/>
              <a:t>HDFS Catalog Cache vs. Libhdfs3</a:t>
            </a:r>
          </a:p>
          <a:p>
            <a:pPr marL="1219170" lvl="1" indent="-304792"/>
            <a:r>
              <a:rPr lang="en" dirty="0"/>
              <a:t>Parquet</a:t>
            </a:r>
          </a:p>
          <a:p>
            <a:pPr marL="1219170" lvl="1" indent="-304792"/>
            <a:r>
              <a:rPr lang="en" dirty="0"/>
              <a:t>PXF</a:t>
            </a:r>
          </a:p>
          <a:p>
            <a:pPr marL="1219170" lvl="1" indent="-304792"/>
            <a:r>
              <a:rPr lang="en" dirty="0"/>
              <a:t>InputFormat/OutputFormat</a:t>
            </a:r>
          </a:p>
          <a:p>
            <a:pPr marL="1219170" lvl="1" indent="-304792"/>
            <a:r>
              <a:rPr lang="en" dirty="0"/>
              <a:t>Hawq </a:t>
            </a:r>
            <a:r>
              <a:rPr lang="en" dirty="0" smtClean="0"/>
              <a:t>extract/register</a:t>
            </a:r>
            <a:endParaRPr dirty="0"/>
          </a:p>
          <a:p>
            <a:pPr marL="761970" indent="-304792"/>
            <a:r>
              <a:rPr lang="zh-CN" altLang="en-US" dirty="0" smtClean="0">
                <a:latin typeface="宋体" panose="02010600030101010101" pitchFamily="2" charset="-122"/>
                <a:ea typeface="宋体" panose="02010600030101010101" pitchFamily="2" charset="-122"/>
              </a:rPr>
              <a:t>资源管理</a:t>
            </a:r>
            <a:endParaRPr lang="en-US" altLang="zh-CN" dirty="0" smtClean="0">
              <a:latin typeface="宋体" panose="02010600030101010101" pitchFamily="2" charset="-122"/>
              <a:ea typeface="宋体" panose="02010600030101010101" pitchFamily="2" charset="-122"/>
            </a:endParaRPr>
          </a:p>
          <a:p>
            <a:pPr marL="1219170" lvl="1" indent="-304792"/>
            <a:r>
              <a:rPr lang="en-US" dirty="0" err="1" smtClean="0"/>
              <a:t>LibYarn</a:t>
            </a:r>
            <a:endParaRPr dirty="0"/>
          </a:p>
          <a:p>
            <a:pPr marL="761970" indent="-304792"/>
            <a:r>
              <a:rPr lang="zh-CN" altLang="en-US" dirty="0" smtClean="0"/>
              <a:t>用户权限认证</a:t>
            </a:r>
            <a:endParaRPr lang="en-US" altLang="zh-CN" dirty="0" smtClean="0"/>
          </a:p>
          <a:p>
            <a:pPr marL="1219170" lvl="1" indent="-304792"/>
            <a:r>
              <a:rPr lang="en" dirty="0" smtClean="0"/>
              <a:t>Ranger</a:t>
            </a:r>
          </a:p>
          <a:p>
            <a:pPr marL="761970" indent="-304792"/>
            <a:r>
              <a:rPr lang="zh-CN" altLang="en-US" dirty="0" smtClean="0"/>
              <a:t>透明数据加密</a:t>
            </a:r>
            <a:endParaRPr lang="en-US" altLang="zh-CN" dirty="0" smtClean="0"/>
          </a:p>
          <a:p>
            <a:pPr marL="1219170" lvl="1" indent="-304792"/>
            <a:r>
              <a:rPr lang="en-US" altLang="zh-CN" dirty="0"/>
              <a:t>TDE</a:t>
            </a:r>
            <a:endParaRPr lang="en" dirty="0"/>
          </a:p>
          <a:p>
            <a:pPr>
              <a:buNone/>
            </a:pPr>
            <a:endParaRPr dirty="0"/>
          </a:p>
        </p:txBody>
      </p:sp>
    </p:spTree>
    <p:extLst>
      <p:ext uri="{BB962C8B-B14F-4D97-AF65-F5344CB8AC3E}">
        <p14:creationId xmlns:p14="http://schemas.microsoft.com/office/powerpoint/2010/main" val="1324183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dirty="0" smtClean="0">
                <a:solidFill>
                  <a:srgbClr val="008774"/>
                </a:solidFill>
              </a:rPr>
              <a:t>数据访问层集成</a:t>
            </a:r>
            <a:endParaRPr lang="en" dirty="0">
              <a:solidFill>
                <a:srgbClr val="008774"/>
              </a:solidFill>
            </a:endParaRPr>
          </a:p>
        </p:txBody>
      </p:sp>
      <p:sp>
        <p:nvSpPr>
          <p:cNvPr id="304" name="Shape 304"/>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38</a:t>
            </a:fld>
            <a:endParaRPr lang="en"/>
          </a:p>
        </p:txBody>
      </p:sp>
      <p:sp>
        <p:nvSpPr>
          <p:cNvPr id="305" name="Shape 305"/>
          <p:cNvSpPr txBox="1">
            <a:spLocks noGrp="1"/>
          </p:cNvSpPr>
          <p:nvPr>
            <p:ph type="body" idx="2"/>
          </p:nvPr>
        </p:nvSpPr>
        <p:spPr>
          <a:xfrm>
            <a:off x="385533" y="948867"/>
            <a:ext cx="4872400" cy="5181700"/>
          </a:xfrm>
          <a:prstGeom prst="rect">
            <a:avLst/>
          </a:prstGeom>
        </p:spPr>
        <p:txBody>
          <a:bodyPr vert="horz" wrap="square" lIns="121900" tIns="121900" rIns="121900" bIns="121900" rtlCol="0" anchor="t" anchorCtr="0">
            <a:noAutofit/>
          </a:bodyPr>
          <a:lstStyle/>
          <a:p>
            <a:pPr>
              <a:lnSpc>
                <a:spcPct val="115000"/>
              </a:lnSpc>
              <a:buNone/>
            </a:pPr>
            <a:r>
              <a:rPr lang="en" dirty="0"/>
              <a:t>HDFS </a:t>
            </a:r>
            <a:r>
              <a:rPr lang="zh-CN" altLang="en-US" dirty="0" smtClean="0"/>
              <a:t>元数据 </a:t>
            </a:r>
            <a:r>
              <a:rPr lang="en-US" altLang="zh-CN" dirty="0" smtClean="0"/>
              <a:t>- </a:t>
            </a:r>
            <a:r>
              <a:rPr lang="zh-CN" altLang="en-US" dirty="0" smtClean="0"/>
              <a:t>缓存</a:t>
            </a:r>
            <a:endParaRPr lang="en" dirty="0"/>
          </a:p>
          <a:p>
            <a:pPr marL="609585" indent="-304792">
              <a:lnSpc>
                <a:spcPct val="150000"/>
              </a:lnSpc>
            </a:pPr>
            <a:r>
              <a:rPr lang="en" sz="1800" dirty="0">
                <a:solidFill>
                  <a:srgbClr val="333333"/>
                </a:solidFill>
              </a:rPr>
              <a:t>H</a:t>
            </a:r>
            <a:r>
              <a:rPr lang="en-US" altLang="zh-CN" sz="1800" dirty="0">
                <a:solidFill>
                  <a:srgbClr val="333333"/>
                </a:solidFill>
              </a:rPr>
              <a:t>AWQ </a:t>
            </a:r>
            <a:r>
              <a:rPr lang="zh-CN" altLang="en-US" sz="1800" dirty="0">
                <a:solidFill>
                  <a:srgbClr val="333333"/>
                </a:solidFill>
              </a:rPr>
              <a:t>元数据</a:t>
            </a:r>
            <a:r>
              <a:rPr lang="en" sz="1800" dirty="0">
                <a:solidFill>
                  <a:srgbClr val="333333"/>
                </a:solidFill>
              </a:rPr>
              <a:t>: </a:t>
            </a:r>
          </a:p>
          <a:p>
            <a:pPr marL="1219170" lvl="1" indent="-406390">
              <a:lnSpc>
                <a:spcPct val="115000"/>
              </a:lnSpc>
              <a:buSzPct val="120000"/>
            </a:pPr>
            <a:r>
              <a:rPr lang="en" sz="1600" dirty="0"/>
              <a:t>Catalog Table  -&gt; schema &amp; hdfs file name </a:t>
            </a:r>
          </a:p>
          <a:p>
            <a:pPr marL="1219170" lvl="1" indent="-406390">
              <a:lnSpc>
                <a:spcPct val="115000"/>
              </a:lnSpc>
              <a:buSzPct val="120000"/>
            </a:pPr>
            <a:r>
              <a:rPr lang="en" sz="1600" dirty="0"/>
              <a:t>HDFS NameNode -&gt; Block information for each hdfs file</a:t>
            </a:r>
          </a:p>
          <a:p>
            <a:pPr marL="609585" indent="-304792">
              <a:lnSpc>
                <a:spcPct val="150000"/>
              </a:lnSpc>
            </a:pPr>
            <a:r>
              <a:rPr lang="en" sz="1800" dirty="0">
                <a:solidFill>
                  <a:srgbClr val="333333"/>
                </a:solidFill>
              </a:rPr>
              <a:t>HAWQ master connects to HDFS Namenode to fetch block information of HDFS files</a:t>
            </a:r>
          </a:p>
          <a:p>
            <a:pPr marL="609585" indent="-304792">
              <a:lnSpc>
                <a:spcPct val="150000"/>
              </a:lnSpc>
            </a:pPr>
            <a:r>
              <a:rPr lang="en" sz="1800" dirty="0">
                <a:solidFill>
                  <a:srgbClr val="333333"/>
                </a:solidFill>
              </a:rPr>
              <a:t>The block information may be huge for large table -&gt; performance downgrade if fetching every time</a:t>
            </a:r>
          </a:p>
          <a:p>
            <a:pPr marL="609585" indent="-304792">
              <a:lnSpc>
                <a:spcPct val="150000"/>
              </a:lnSpc>
            </a:pPr>
            <a:r>
              <a:rPr lang="en" sz="1800" dirty="0">
                <a:solidFill>
                  <a:srgbClr val="333333"/>
                </a:solidFill>
              </a:rPr>
              <a:t>HDFS Catalog Cache → Store previous block information &amp; LRU Replacement Policy</a:t>
            </a:r>
          </a:p>
          <a:p>
            <a:pPr>
              <a:buNone/>
            </a:pPr>
            <a:endParaRPr dirty="0"/>
          </a:p>
        </p:txBody>
      </p:sp>
      <p:sp>
        <p:nvSpPr>
          <p:cNvPr id="306" name="Shape 306"/>
          <p:cNvSpPr txBox="1">
            <a:spLocks noGrp="1"/>
          </p:cNvSpPr>
          <p:nvPr>
            <p:ph type="body" idx="3"/>
          </p:nvPr>
        </p:nvSpPr>
        <p:spPr>
          <a:xfrm>
            <a:off x="6087867" y="948867"/>
            <a:ext cx="4872400" cy="5181366"/>
          </a:xfrm>
          <a:prstGeom prst="rect">
            <a:avLst/>
          </a:prstGeom>
        </p:spPr>
        <p:txBody>
          <a:bodyPr vert="horz" wrap="square" lIns="121900" tIns="121900" rIns="121900" bIns="121900" rtlCol="0" anchor="t" anchorCtr="0">
            <a:noAutofit/>
          </a:bodyPr>
          <a:lstStyle/>
          <a:p>
            <a:pPr>
              <a:lnSpc>
                <a:spcPct val="115000"/>
              </a:lnSpc>
              <a:buNone/>
            </a:pPr>
            <a:r>
              <a:rPr lang="en" dirty="0"/>
              <a:t>HDFS </a:t>
            </a:r>
            <a:r>
              <a:rPr lang="zh-CN" altLang="en-US" dirty="0" smtClean="0"/>
              <a:t>数据</a:t>
            </a:r>
            <a:r>
              <a:rPr lang="en" dirty="0" smtClean="0"/>
              <a:t> </a:t>
            </a:r>
            <a:r>
              <a:rPr lang="en" dirty="0"/>
              <a:t>-- </a:t>
            </a:r>
            <a:r>
              <a:rPr lang="en" dirty="0" smtClean="0"/>
              <a:t>Libhdfs3 </a:t>
            </a:r>
            <a:r>
              <a:rPr lang="zh-CN" altLang="en-US" dirty="0" smtClean="0"/>
              <a:t>协议</a:t>
            </a:r>
            <a:endParaRPr lang="en" dirty="0"/>
          </a:p>
          <a:p>
            <a:pPr marL="609585" indent="-304792">
              <a:lnSpc>
                <a:spcPct val="150000"/>
              </a:lnSpc>
            </a:pPr>
            <a:r>
              <a:rPr lang="en" sz="2000" dirty="0">
                <a:solidFill>
                  <a:srgbClr val="333333"/>
                </a:solidFill>
              </a:rPr>
              <a:t>How to access data in HAWQ(C) from HDFS (Java</a:t>
            </a:r>
            <a:r>
              <a:rPr lang="en" sz="2000" dirty="0" smtClean="0">
                <a:solidFill>
                  <a:srgbClr val="333333"/>
                </a:solidFill>
              </a:rPr>
              <a:t>)?</a:t>
            </a:r>
            <a:endParaRPr lang="en" sz="2000" dirty="0">
              <a:solidFill>
                <a:srgbClr val="333333"/>
              </a:solidFill>
            </a:endParaRPr>
          </a:p>
          <a:p>
            <a:pPr marL="609585" indent="-304792">
              <a:lnSpc>
                <a:spcPct val="150000"/>
              </a:lnSpc>
            </a:pPr>
            <a:r>
              <a:rPr lang="en" sz="2000" dirty="0">
                <a:solidFill>
                  <a:srgbClr val="333333"/>
                </a:solidFill>
              </a:rPr>
              <a:t>Libhdfs </a:t>
            </a:r>
          </a:p>
          <a:p>
            <a:pPr marL="1219170" lvl="1" indent="-406390">
              <a:lnSpc>
                <a:spcPct val="115000"/>
              </a:lnSpc>
              <a:buSzPct val="120000"/>
            </a:pPr>
            <a:r>
              <a:rPr lang="en" sz="1800" dirty="0"/>
              <a:t>JNI based C language library</a:t>
            </a:r>
          </a:p>
          <a:p>
            <a:pPr marL="1219170" lvl="1" indent="-406390">
              <a:lnSpc>
                <a:spcPct val="115000"/>
              </a:lnSpc>
              <a:buSzPct val="120000"/>
            </a:pPr>
            <a:r>
              <a:rPr lang="en" sz="1800" dirty="0"/>
              <a:t>Users must deploy HDFS jars on every machine to use it</a:t>
            </a:r>
          </a:p>
          <a:p>
            <a:pPr marL="609585" indent="-304792">
              <a:lnSpc>
                <a:spcPct val="150000"/>
              </a:lnSpc>
            </a:pPr>
            <a:r>
              <a:rPr lang="en" sz="2000" dirty="0">
                <a:solidFill>
                  <a:srgbClr val="333333"/>
                </a:solidFill>
              </a:rPr>
              <a:t>Libhdfs3</a:t>
            </a:r>
          </a:p>
          <a:p>
            <a:pPr marL="1219170" lvl="1" indent="-406390">
              <a:lnSpc>
                <a:spcPct val="115000"/>
              </a:lnSpc>
              <a:buSzPct val="120000"/>
            </a:pPr>
            <a:r>
              <a:rPr lang="en" sz="1800" dirty="0"/>
              <a:t>native Hadoop RPC protocol and HDFS data transfer protocol</a:t>
            </a:r>
          </a:p>
          <a:p>
            <a:pPr marL="1219170" lvl="1" indent="-406390">
              <a:lnSpc>
                <a:spcPct val="115000"/>
              </a:lnSpc>
              <a:buSzPct val="120000"/>
            </a:pPr>
            <a:r>
              <a:rPr lang="en" sz="1800" dirty="0"/>
              <a:t>lightweight, small memory footprints</a:t>
            </a:r>
          </a:p>
          <a:p>
            <a:pPr marL="1219170" lvl="1" indent="-406390">
              <a:lnSpc>
                <a:spcPct val="115000"/>
              </a:lnSpc>
              <a:buSzPct val="120000"/>
            </a:pPr>
            <a:r>
              <a:rPr lang="en" sz="1800" dirty="0"/>
              <a:t>Easy to use and deploy</a:t>
            </a:r>
          </a:p>
        </p:txBody>
      </p:sp>
    </p:spTree>
    <p:extLst>
      <p:ext uri="{BB962C8B-B14F-4D97-AF65-F5344CB8AC3E}">
        <p14:creationId xmlns:p14="http://schemas.microsoft.com/office/powerpoint/2010/main" val="25736547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body" idx="2"/>
          </p:nvPr>
        </p:nvSpPr>
        <p:spPr>
          <a:xfrm>
            <a:off x="6346233" y="1069435"/>
            <a:ext cx="5291200" cy="5284800"/>
          </a:xfrm>
          <a:prstGeom prst="rect">
            <a:avLst/>
          </a:prstGeom>
          <a:ln>
            <a:noFill/>
          </a:ln>
        </p:spPr>
        <p:txBody>
          <a:bodyPr vert="horz" wrap="square" lIns="121900" tIns="121900" rIns="121900" bIns="121900" rtlCol="0" anchor="t" anchorCtr="0">
            <a:noAutofit/>
          </a:bodyPr>
          <a:lstStyle/>
          <a:p>
            <a:pPr marL="609585" indent="-457189">
              <a:lnSpc>
                <a:spcPct val="114000"/>
              </a:lnSpc>
              <a:buClr>
                <a:srgbClr val="695D46"/>
              </a:buClr>
              <a:buFont typeface="Open Sans"/>
            </a:pPr>
            <a:r>
              <a:rPr lang="en" sz="2400" dirty="0">
                <a:solidFill>
                  <a:srgbClr val="4D4D4D"/>
                </a:solidFill>
              </a:rPr>
              <a:t>HAWQ </a:t>
            </a:r>
            <a:r>
              <a:rPr lang="zh-CN" altLang="en-US" sz="2400" dirty="0" smtClean="0">
                <a:solidFill>
                  <a:srgbClr val="4D4D4D"/>
                </a:solidFill>
              </a:rPr>
              <a:t>为 </a:t>
            </a:r>
            <a:r>
              <a:rPr lang="en-US" altLang="zh-CN" sz="2400" dirty="0" smtClean="0">
                <a:solidFill>
                  <a:srgbClr val="4D4D4D"/>
                </a:solidFill>
              </a:rPr>
              <a:t>Parquet</a:t>
            </a:r>
            <a:r>
              <a:rPr lang="zh-CN" altLang="en-US" sz="2400" dirty="0" smtClean="0">
                <a:solidFill>
                  <a:srgbClr val="4D4D4D"/>
                </a:solidFill>
              </a:rPr>
              <a:t>的专属定制版</a:t>
            </a:r>
            <a:endParaRPr lang="en" sz="2400" dirty="0">
              <a:solidFill>
                <a:srgbClr val="4D4D4D"/>
              </a:solidFill>
            </a:endParaRPr>
          </a:p>
          <a:p>
            <a:pPr marL="1138747" lvl="1" indent="-342900">
              <a:lnSpc>
                <a:spcPct val="114000"/>
              </a:lnSpc>
              <a:buClr>
                <a:srgbClr val="695D46"/>
              </a:buClr>
              <a:buSzPct val="100000"/>
            </a:pPr>
            <a:r>
              <a:rPr lang="zh-CN" altLang="en-US" sz="2000" dirty="0" smtClean="0">
                <a:solidFill>
                  <a:srgbClr val="4D4D4D"/>
                </a:solidFill>
              </a:rPr>
              <a:t>不改变开源格式任何内容</a:t>
            </a:r>
            <a:endParaRPr lang="en" sz="2000" dirty="0">
              <a:solidFill>
                <a:srgbClr val="4D4D4D"/>
              </a:solidFill>
            </a:endParaRPr>
          </a:p>
          <a:p>
            <a:pPr marL="1138747" lvl="1" indent="-342900">
              <a:lnSpc>
                <a:spcPct val="114000"/>
              </a:lnSpc>
              <a:buClr>
                <a:srgbClr val="695D46"/>
              </a:buClr>
              <a:buSzPct val="100000"/>
            </a:pPr>
            <a:r>
              <a:rPr lang="zh-CN" altLang="en-US" sz="2000" dirty="0" smtClean="0">
                <a:solidFill>
                  <a:srgbClr val="4D4D4D"/>
                </a:solidFill>
              </a:rPr>
              <a:t>新数据插入时直接</a:t>
            </a:r>
            <a:r>
              <a:rPr lang="en-US" altLang="zh-CN" sz="2000" dirty="0" smtClean="0">
                <a:solidFill>
                  <a:srgbClr val="4D4D4D"/>
                </a:solidFill>
              </a:rPr>
              <a:t>append</a:t>
            </a:r>
            <a:r>
              <a:rPr lang="zh-CN" altLang="en-US" sz="2000" dirty="0" smtClean="0">
                <a:solidFill>
                  <a:srgbClr val="4D4D4D"/>
                </a:solidFill>
              </a:rPr>
              <a:t>到原有文件并添加</a:t>
            </a:r>
            <a:r>
              <a:rPr lang="en-US" altLang="zh-CN" sz="2000" dirty="0" smtClean="0">
                <a:solidFill>
                  <a:srgbClr val="4D4D4D"/>
                </a:solidFill>
              </a:rPr>
              <a:t>footer</a:t>
            </a:r>
            <a:endParaRPr lang="en" sz="2000" dirty="0">
              <a:solidFill>
                <a:srgbClr val="4D4D4D"/>
              </a:solidFill>
            </a:endParaRPr>
          </a:p>
          <a:p>
            <a:pPr marL="1138747" lvl="1" indent="-342900">
              <a:lnSpc>
                <a:spcPct val="114000"/>
              </a:lnSpc>
              <a:buClr>
                <a:srgbClr val="695D46"/>
              </a:buClr>
              <a:buSzPct val="100000"/>
            </a:pPr>
            <a:r>
              <a:rPr lang="zh-CN" altLang="en-US" sz="2000" dirty="0" smtClean="0">
                <a:solidFill>
                  <a:srgbClr val="4D4D4D"/>
                </a:solidFill>
              </a:rPr>
              <a:t>目标</a:t>
            </a:r>
            <a:r>
              <a:rPr lang="en-US" altLang="zh-CN" sz="2000" dirty="0" smtClean="0">
                <a:solidFill>
                  <a:srgbClr val="4D4D4D"/>
                </a:solidFill>
              </a:rPr>
              <a:t>workload</a:t>
            </a:r>
            <a:r>
              <a:rPr lang="zh-CN" altLang="en-US" sz="2000" dirty="0" smtClean="0">
                <a:solidFill>
                  <a:srgbClr val="4D4D4D"/>
                </a:solidFill>
              </a:rPr>
              <a:t>是批量写</a:t>
            </a:r>
            <a:endParaRPr lang="en" sz="2000" dirty="0">
              <a:solidFill>
                <a:srgbClr val="4D4D4D"/>
              </a:solidFill>
            </a:endParaRPr>
          </a:p>
          <a:p>
            <a:pPr marL="609585" indent="-457189">
              <a:lnSpc>
                <a:spcPct val="114000"/>
              </a:lnSpc>
              <a:buClr>
                <a:srgbClr val="4D4D4D"/>
              </a:buClr>
            </a:pPr>
            <a:r>
              <a:rPr lang="en" sz="2400" dirty="0">
                <a:solidFill>
                  <a:srgbClr val="4D4D4D"/>
                </a:solidFill>
              </a:rPr>
              <a:t>DDL</a:t>
            </a:r>
          </a:p>
          <a:p>
            <a:pPr marL="1219170" lvl="1" indent="-423323">
              <a:lnSpc>
                <a:spcPct val="114000"/>
              </a:lnSpc>
              <a:buClr>
                <a:srgbClr val="000000"/>
              </a:buClr>
              <a:buSzPct val="100000"/>
            </a:pPr>
            <a:r>
              <a:rPr lang="en" b="1" i="1" dirty="0">
                <a:solidFill>
                  <a:srgbClr val="000000"/>
                </a:solidFill>
                <a:latin typeface="PT Sans Narrow"/>
                <a:ea typeface="PT Sans Narrow"/>
                <a:cs typeface="PT Sans Narrow"/>
                <a:sym typeface="PT Sans Narrow"/>
              </a:rPr>
              <a:t>create table a(a int, b int)with(appendonly=true, orientation=parquet, compresstype=snappy);</a:t>
            </a:r>
          </a:p>
          <a:p>
            <a:pPr>
              <a:buNone/>
            </a:pPr>
            <a:endParaRPr dirty="0"/>
          </a:p>
        </p:txBody>
      </p:sp>
      <p:sp>
        <p:nvSpPr>
          <p:cNvPr id="312" name="Shape 312"/>
          <p:cNvSpPr txBox="1">
            <a:spLocks noGrp="1"/>
          </p:cNvSpPr>
          <p:nvPr>
            <p:ph type="title"/>
          </p:nvPr>
        </p:nvSpPr>
        <p:spPr>
          <a:xfrm>
            <a:off x="6091167" y="399567"/>
            <a:ext cx="5474400" cy="722800"/>
          </a:xfrm>
          <a:prstGeom prst="rect">
            <a:avLst/>
          </a:prstGeom>
        </p:spPr>
        <p:txBody>
          <a:bodyPr vert="horz" wrap="square" lIns="121900" tIns="121900" rIns="121900" bIns="121900" rtlCol="0" anchor="ctr" anchorCtr="0">
            <a:noAutofit/>
          </a:bodyPr>
          <a:lstStyle/>
          <a:p>
            <a:r>
              <a:rPr lang="zh-CN" altLang="en-US" dirty="0" smtClean="0">
                <a:solidFill>
                  <a:srgbClr val="468980"/>
                </a:solidFill>
              </a:rPr>
              <a:t>存储格式集成</a:t>
            </a:r>
            <a:r>
              <a:rPr lang="en-US" altLang="zh-CN" dirty="0" smtClean="0">
                <a:solidFill>
                  <a:srgbClr val="468980"/>
                </a:solidFill>
              </a:rPr>
              <a:t>-Parquet</a:t>
            </a:r>
            <a:endParaRPr lang="en" dirty="0">
              <a:solidFill>
                <a:srgbClr val="468980"/>
              </a:solidFill>
            </a:endParaRPr>
          </a:p>
        </p:txBody>
      </p:sp>
      <p:pic>
        <p:nvPicPr>
          <p:cNvPr id="313" name="Shape 313" descr="Screen Shot 2013-04-19 at 9.47.01 AM.png"/>
          <p:cNvPicPr preferRelativeResize="0"/>
          <p:nvPr/>
        </p:nvPicPr>
        <p:blipFill>
          <a:blip r:embed="rId3">
            <a:alphaModFix/>
          </a:blip>
          <a:stretch>
            <a:fillRect/>
          </a:stretch>
        </p:blipFill>
        <p:spPr>
          <a:xfrm>
            <a:off x="1" y="0"/>
            <a:ext cx="5868199" cy="6858000"/>
          </a:xfrm>
          <a:prstGeom prst="rect">
            <a:avLst/>
          </a:prstGeom>
          <a:noFill/>
          <a:ln>
            <a:noFill/>
          </a:ln>
        </p:spPr>
      </p:pic>
    </p:spTree>
    <p:extLst>
      <p:ext uri="{BB962C8B-B14F-4D97-AF65-F5344CB8AC3E}">
        <p14:creationId xmlns:p14="http://schemas.microsoft.com/office/powerpoint/2010/main" val="2988120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772679" y="430286"/>
            <a:ext cx="11214000" cy="614000"/>
          </a:xfrm>
          <a:prstGeom prst="rect">
            <a:avLst/>
          </a:prstGeom>
        </p:spPr>
        <p:txBody>
          <a:bodyPr vert="horz" lIns="121900" tIns="121900" rIns="121900" bIns="121900" rtlCol="0" anchor="t" anchorCtr="0">
            <a:noAutofit/>
          </a:bodyPr>
          <a:lstStyle/>
          <a:p>
            <a:pPr>
              <a:lnSpc>
                <a:spcPct val="100000"/>
              </a:lnSpc>
              <a:buClr>
                <a:srgbClr val="00685D"/>
              </a:buClr>
              <a:buSzPct val="25000"/>
              <a:buNone/>
            </a:pPr>
            <a:r>
              <a:rPr lang="en-US" altLang="zh-CN" sz="4000" dirty="0" smtClean="0">
                <a:solidFill>
                  <a:srgbClr val="468980"/>
                </a:solidFill>
              </a:rPr>
              <a:t>Apache HAWQ</a:t>
            </a:r>
            <a:r>
              <a:rPr lang="zh-CN" altLang="en-US" sz="4000" dirty="0" smtClean="0">
                <a:solidFill>
                  <a:srgbClr val="468980"/>
                </a:solidFill>
              </a:rPr>
              <a:t>是什么？</a:t>
            </a:r>
            <a:endParaRPr lang="en" sz="4000" dirty="0">
              <a:solidFill>
                <a:srgbClr val="468980"/>
              </a:solidFill>
            </a:endParaRPr>
          </a:p>
        </p:txBody>
      </p:sp>
      <p:sp>
        <p:nvSpPr>
          <p:cNvPr id="191" name="Shape 191"/>
          <p:cNvSpPr/>
          <p:nvPr/>
        </p:nvSpPr>
        <p:spPr>
          <a:xfrm>
            <a:off x="772679" y="1690424"/>
            <a:ext cx="6749600" cy="4386400"/>
          </a:xfrm>
          <a:prstGeom prst="rect">
            <a:avLst/>
          </a:prstGeom>
          <a:noFill/>
          <a:ln>
            <a:noFill/>
          </a:ln>
        </p:spPr>
        <p:txBody>
          <a:bodyPr lIns="121900" tIns="60933" rIns="121900" bIns="60933" anchor="t" anchorCtr="0">
            <a:noAutofit/>
          </a:bodyPr>
          <a:lstStyle/>
          <a:p>
            <a:pPr algn="ctr"/>
            <a:r>
              <a:rPr lang="en" sz="3200" i="1">
                <a:solidFill>
                  <a:srgbClr val="666666"/>
                </a:solidFill>
                <a:latin typeface="Calibri"/>
                <a:ea typeface="Calibri"/>
                <a:cs typeface="Calibri"/>
                <a:sym typeface="Calibri"/>
              </a:rPr>
              <a:t>Hadoop-native SQL query engine and advanced analytics MPP database that offers high-performance interactive query execution and machine learning to Data Analysts &amp; Data Scientists who want to find insights in large/complex datasets. </a:t>
            </a:r>
          </a:p>
        </p:txBody>
      </p:sp>
      <p:pic>
        <p:nvPicPr>
          <p:cNvPr id="192" name="Shape 192"/>
          <p:cNvPicPr preferRelativeResize="0"/>
          <p:nvPr/>
        </p:nvPicPr>
        <p:blipFill rotWithShape="1">
          <a:blip r:embed="rId3">
            <a:alphaModFix/>
          </a:blip>
          <a:srcRect l="7836" r="7995" b="21104"/>
          <a:stretch/>
        </p:blipFill>
        <p:spPr>
          <a:xfrm>
            <a:off x="7788400" y="2575133"/>
            <a:ext cx="2051200" cy="2252000"/>
          </a:xfrm>
          <a:prstGeom prst="rect">
            <a:avLst/>
          </a:prstGeom>
          <a:noFill/>
          <a:ln>
            <a:noFill/>
          </a:ln>
        </p:spPr>
      </p:pic>
      <p:grpSp>
        <p:nvGrpSpPr>
          <p:cNvPr id="193" name="Shape 193"/>
          <p:cNvGrpSpPr/>
          <p:nvPr/>
        </p:nvGrpSpPr>
        <p:grpSpPr>
          <a:xfrm>
            <a:off x="9612627" y="1316616"/>
            <a:ext cx="2413204" cy="2403293"/>
            <a:chOff x="4905310" y="2917233"/>
            <a:chExt cx="2667900" cy="3082200"/>
          </a:xfrm>
        </p:grpSpPr>
        <p:sp>
          <p:nvSpPr>
            <p:cNvPr id="194" name="Shape 194"/>
            <p:cNvSpPr/>
            <p:nvPr/>
          </p:nvSpPr>
          <p:spPr>
            <a:xfrm>
              <a:off x="4905310" y="2917233"/>
              <a:ext cx="2667900" cy="3082200"/>
            </a:xfrm>
            <a:custGeom>
              <a:avLst/>
              <a:gdLst/>
              <a:ahLst/>
              <a:cxnLst/>
              <a:rect l="0" t="0" r="0" b="0"/>
              <a:pathLst>
                <a:path w="120000" h="120000" extrusionOk="0">
                  <a:moveTo>
                    <a:pt x="120000" y="30050"/>
                  </a:moveTo>
                  <a:lnTo>
                    <a:pt x="60116" y="0"/>
                  </a:lnTo>
                  <a:lnTo>
                    <a:pt x="0" y="30050"/>
                  </a:lnTo>
                  <a:lnTo>
                    <a:pt x="0" y="89949"/>
                  </a:lnTo>
                  <a:lnTo>
                    <a:pt x="60116" y="120000"/>
                  </a:lnTo>
                  <a:lnTo>
                    <a:pt x="120000" y="89949"/>
                  </a:lnTo>
                  <a:lnTo>
                    <a:pt x="120000" y="30050"/>
                  </a:lnTo>
                  <a:close/>
                </a:path>
              </a:pathLst>
            </a:custGeom>
            <a:solidFill>
              <a:srgbClr val="44697D"/>
            </a:solidFill>
            <a:ln>
              <a:noFill/>
            </a:ln>
          </p:spPr>
          <p:txBody>
            <a:bodyPr lIns="121900" tIns="60933" rIns="121900" bIns="60933" anchor="t" anchorCtr="0">
              <a:noAutofit/>
            </a:bodyPr>
            <a:lstStyle/>
            <a:p>
              <a:pPr>
                <a:lnSpc>
                  <a:spcPct val="85000"/>
                </a:lnSpc>
                <a:buClr>
                  <a:srgbClr val="000000"/>
                </a:buClr>
              </a:pPr>
              <a:endParaRPr sz="1467">
                <a:solidFill>
                  <a:srgbClr val="000000"/>
                </a:solidFill>
                <a:latin typeface="Arial"/>
                <a:ea typeface="Arial"/>
                <a:cs typeface="Arial"/>
                <a:sym typeface="Arial"/>
              </a:endParaRPr>
            </a:p>
          </p:txBody>
        </p:sp>
        <p:sp>
          <p:nvSpPr>
            <p:cNvPr id="195" name="Shape 195"/>
            <p:cNvSpPr txBox="1"/>
            <p:nvPr/>
          </p:nvSpPr>
          <p:spPr>
            <a:xfrm>
              <a:off x="5339446" y="3870867"/>
              <a:ext cx="1839000" cy="1299900"/>
            </a:xfrm>
            <a:prstGeom prst="rect">
              <a:avLst/>
            </a:prstGeom>
            <a:noFill/>
            <a:ln>
              <a:noFill/>
            </a:ln>
          </p:spPr>
          <p:txBody>
            <a:bodyPr lIns="121900" tIns="121900" rIns="121900" bIns="121900" anchor="ctr" anchorCtr="0">
              <a:noAutofit/>
            </a:bodyPr>
            <a:lstStyle/>
            <a:p>
              <a:pPr algn="ctr">
                <a:lnSpc>
                  <a:spcPct val="85000"/>
                </a:lnSpc>
                <a:buClr>
                  <a:srgbClr val="FFFFFF"/>
                </a:buClr>
                <a:buSzPct val="25000"/>
              </a:pPr>
              <a:r>
                <a:rPr lang="en" sz="1333" b="1">
                  <a:solidFill>
                    <a:srgbClr val="FFFFFF"/>
                  </a:solidFill>
                  <a:latin typeface="Arial"/>
                  <a:ea typeface="Arial"/>
                  <a:cs typeface="Arial"/>
                  <a:sym typeface="Arial"/>
                </a:rPr>
                <a:t>HORTONWORKS </a:t>
              </a:r>
            </a:p>
            <a:p>
              <a:pPr algn="ctr">
                <a:lnSpc>
                  <a:spcPct val="85000"/>
                </a:lnSpc>
                <a:buClr>
                  <a:srgbClr val="FFFFFF"/>
                </a:buClr>
                <a:buSzPct val="25000"/>
              </a:pPr>
              <a:r>
                <a:rPr lang="en" sz="3733" b="1">
                  <a:solidFill>
                    <a:srgbClr val="FFFFFF"/>
                  </a:solidFill>
                  <a:latin typeface="Arial"/>
                  <a:ea typeface="Arial"/>
                  <a:cs typeface="Arial"/>
                  <a:sym typeface="Arial"/>
                </a:rPr>
                <a:t>HDB</a:t>
              </a:r>
            </a:p>
            <a:p>
              <a:pPr algn="ctr">
                <a:lnSpc>
                  <a:spcPct val="85000"/>
                </a:lnSpc>
                <a:buClr>
                  <a:srgbClr val="FFFFFF"/>
                </a:buClr>
                <a:buSzPct val="25000"/>
              </a:pPr>
              <a:r>
                <a:rPr lang="en" sz="800" b="1">
                  <a:solidFill>
                    <a:srgbClr val="FFFFFF"/>
                  </a:solidFill>
                  <a:latin typeface="Arial"/>
                  <a:ea typeface="Arial"/>
                  <a:cs typeface="Arial"/>
                  <a:sym typeface="Arial"/>
                </a:rPr>
                <a:t>Powered by Apache HAWQ</a:t>
              </a:r>
            </a:p>
          </p:txBody>
        </p:sp>
      </p:grpSp>
      <p:pic>
        <p:nvPicPr>
          <p:cNvPr id="196" name="Shape 196"/>
          <p:cNvPicPr preferRelativeResize="0"/>
          <p:nvPr/>
        </p:nvPicPr>
        <p:blipFill>
          <a:blip r:embed="rId4">
            <a:alphaModFix/>
          </a:blip>
          <a:stretch>
            <a:fillRect/>
          </a:stretch>
        </p:blipFill>
        <p:spPr>
          <a:xfrm>
            <a:off x="9612633" y="3791233"/>
            <a:ext cx="2413200" cy="2413200"/>
          </a:xfrm>
          <a:prstGeom prst="rect">
            <a:avLst/>
          </a:prstGeom>
          <a:noFill/>
          <a:ln>
            <a:noFill/>
          </a:ln>
        </p:spPr>
      </p:pic>
    </p:spTree>
    <p:extLst>
      <p:ext uri="{BB962C8B-B14F-4D97-AF65-F5344CB8AC3E}">
        <p14:creationId xmlns:p14="http://schemas.microsoft.com/office/powerpoint/2010/main" val="362811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外部数据源集成</a:t>
            </a:r>
            <a:r>
              <a:rPr lang="en-US" altLang="zh-CN" b="0" dirty="0" smtClean="0">
                <a:solidFill>
                  <a:srgbClr val="468980"/>
                </a:solidFill>
              </a:rPr>
              <a:t>-PXF</a:t>
            </a:r>
            <a:endParaRPr lang="en" b="0" dirty="0">
              <a:solidFill>
                <a:srgbClr val="468980"/>
              </a:solidFill>
            </a:endParaRPr>
          </a:p>
        </p:txBody>
      </p:sp>
      <p:sp>
        <p:nvSpPr>
          <p:cNvPr id="320" name="Shape 320"/>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40</a:t>
            </a:fld>
            <a:endParaRPr lang="en"/>
          </a:p>
        </p:txBody>
      </p:sp>
      <p:pic>
        <p:nvPicPr>
          <p:cNvPr id="321" name="Shape 321" descr="Displaying HAWQ_Logo_vert_.png"/>
          <p:cNvPicPr preferRelativeResize="0"/>
          <p:nvPr/>
        </p:nvPicPr>
        <p:blipFill>
          <a:blip r:embed="rId3">
            <a:alphaModFix/>
          </a:blip>
          <a:stretch>
            <a:fillRect/>
          </a:stretch>
        </p:blipFill>
        <p:spPr>
          <a:xfrm>
            <a:off x="680634" y="2544991"/>
            <a:ext cx="1617599" cy="1735707"/>
          </a:xfrm>
          <a:prstGeom prst="rect">
            <a:avLst/>
          </a:prstGeom>
          <a:noFill/>
          <a:ln>
            <a:noFill/>
          </a:ln>
        </p:spPr>
      </p:pic>
      <p:grpSp>
        <p:nvGrpSpPr>
          <p:cNvPr id="322" name="Shape 322"/>
          <p:cNvGrpSpPr/>
          <p:nvPr/>
        </p:nvGrpSpPr>
        <p:grpSpPr>
          <a:xfrm>
            <a:off x="4218302" y="1526615"/>
            <a:ext cx="2277249" cy="2837911"/>
            <a:chOff x="3399162" y="283250"/>
            <a:chExt cx="1707937" cy="1943775"/>
          </a:xfrm>
        </p:grpSpPr>
        <p:grpSp>
          <p:nvGrpSpPr>
            <p:cNvPr id="323" name="Shape 323"/>
            <p:cNvGrpSpPr/>
            <p:nvPr/>
          </p:nvGrpSpPr>
          <p:grpSpPr>
            <a:xfrm>
              <a:off x="3399162" y="283250"/>
              <a:ext cx="1707937" cy="1943775"/>
              <a:chOff x="4248862" y="872675"/>
              <a:chExt cx="1707937" cy="1943775"/>
            </a:xfrm>
          </p:grpSpPr>
          <p:sp>
            <p:nvSpPr>
              <p:cNvPr id="324" name="Shape 324"/>
              <p:cNvSpPr/>
              <p:nvPr/>
            </p:nvSpPr>
            <p:spPr>
              <a:xfrm>
                <a:off x="4608000" y="1441250"/>
                <a:ext cx="1348800" cy="1375200"/>
              </a:xfrm>
              <a:prstGeom prst="roundRect">
                <a:avLst>
                  <a:gd name="adj" fmla="val 11272"/>
                </a:avLst>
              </a:prstGeom>
              <a:noFill/>
              <a:ln w="9525" cap="flat" cmpd="sng">
                <a:solidFill>
                  <a:srgbClr val="000000"/>
                </a:solidFill>
                <a:prstDash val="dot"/>
                <a:round/>
                <a:headEnd type="none" w="med" len="med"/>
                <a:tailEnd type="none" w="med" len="med"/>
              </a:ln>
            </p:spPr>
            <p:txBody>
              <a:bodyPr wrap="square" lIns="121900" tIns="121900" rIns="121900" bIns="121900" anchor="t" anchorCtr="0">
                <a:noAutofit/>
              </a:bodyPr>
              <a:lstStyle/>
              <a:p>
                <a:pPr algn="ctr"/>
                <a:r>
                  <a:rPr lang="en" sz="1600">
                    <a:latin typeface="Comic Sans MS"/>
                    <a:ea typeface="Comic Sans MS"/>
                    <a:cs typeface="Comic Sans MS"/>
                    <a:sym typeface="Comic Sans MS"/>
                  </a:rPr>
                  <a:t>Apache Tomcat</a:t>
                </a:r>
              </a:p>
            </p:txBody>
          </p:sp>
          <p:pic>
            <p:nvPicPr>
              <p:cNvPr id="325" name="Shape 325"/>
              <p:cNvPicPr preferRelativeResize="0"/>
              <p:nvPr/>
            </p:nvPicPr>
            <p:blipFill>
              <a:blip r:embed="rId4">
                <a:alphaModFix/>
              </a:blip>
              <a:stretch>
                <a:fillRect/>
              </a:stretch>
            </p:blipFill>
            <p:spPr>
              <a:xfrm>
                <a:off x="4248862" y="872675"/>
                <a:ext cx="1110374" cy="740425"/>
              </a:xfrm>
              <a:prstGeom prst="rect">
                <a:avLst/>
              </a:prstGeom>
              <a:noFill/>
              <a:ln>
                <a:noFill/>
              </a:ln>
            </p:spPr>
          </p:pic>
        </p:grpSp>
        <p:sp>
          <p:nvSpPr>
            <p:cNvPr id="326" name="Shape 326"/>
            <p:cNvSpPr/>
            <p:nvPr/>
          </p:nvSpPr>
          <p:spPr>
            <a:xfrm>
              <a:off x="3837625" y="1589400"/>
              <a:ext cx="1213200" cy="502200"/>
            </a:xfrm>
            <a:prstGeom prst="roundRect">
              <a:avLst>
                <a:gd name="adj" fmla="val 16667"/>
              </a:avLst>
            </a:prstGeom>
            <a:solidFill>
              <a:srgbClr val="D9EAD3"/>
            </a:solidFill>
            <a:ln w="9525" cap="flat" cmpd="sng">
              <a:solidFill>
                <a:srgbClr val="FFFFFF"/>
              </a:solidFill>
              <a:prstDash val="solid"/>
              <a:round/>
              <a:headEnd type="none" w="med" len="med"/>
              <a:tailEnd type="none" w="med" len="med"/>
            </a:ln>
          </p:spPr>
          <p:txBody>
            <a:bodyPr wrap="square" lIns="121900" tIns="121900" rIns="121900" bIns="121900" anchor="ctr" anchorCtr="0">
              <a:noAutofit/>
            </a:bodyPr>
            <a:lstStyle/>
            <a:p>
              <a:pPr algn="ctr">
                <a:buClr>
                  <a:srgbClr val="FFFFFF"/>
                </a:buClr>
              </a:pPr>
              <a:r>
                <a:rPr lang="en" sz="2400">
                  <a:solidFill>
                    <a:srgbClr val="38761D"/>
                  </a:solidFill>
                  <a:latin typeface="Calibri"/>
                  <a:ea typeface="Calibri"/>
                  <a:cs typeface="Calibri"/>
                  <a:sym typeface="Calibri"/>
                </a:rPr>
                <a:t>PXF Webapp</a:t>
              </a:r>
            </a:p>
          </p:txBody>
        </p:sp>
      </p:grpSp>
      <p:sp>
        <p:nvSpPr>
          <p:cNvPr id="327" name="Shape 327"/>
          <p:cNvSpPr/>
          <p:nvPr/>
        </p:nvSpPr>
        <p:spPr>
          <a:xfrm>
            <a:off x="2583733" y="3082400"/>
            <a:ext cx="1839600" cy="423200"/>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200">
                <a:latin typeface="Comic Sans MS"/>
                <a:ea typeface="Comic Sans MS"/>
                <a:cs typeface="Comic Sans MS"/>
                <a:sym typeface="Comic Sans MS"/>
              </a:rPr>
              <a:t>REST API</a:t>
            </a:r>
          </a:p>
        </p:txBody>
      </p:sp>
      <p:pic>
        <p:nvPicPr>
          <p:cNvPr id="328" name="Shape 328"/>
          <p:cNvPicPr preferRelativeResize="0"/>
          <p:nvPr/>
        </p:nvPicPr>
        <p:blipFill rotWithShape="1">
          <a:blip r:embed="rId5">
            <a:alphaModFix/>
          </a:blip>
          <a:srcRect/>
          <a:stretch/>
        </p:blipFill>
        <p:spPr>
          <a:xfrm>
            <a:off x="8923500" y="3836764"/>
            <a:ext cx="2643600" cy="684400"/>
          </a:xfrm>
          <a:prstGeom prst="rect">
            <a:avLst/>
          </a:prstGeom>
          <a:noFill/>
          <a:ln>
            <a:noFill/>
          </a:ln>
        </p:spPr>
      </p:pic>
      <p:sp>
        <p:nvSpPr>
          <p:cNvPr id="329" name="Shape 329"/>
          <p:cNvSpPr/>
          <p:nvPr/>
        </p:nvSpPr>
        <p:spPr>
          <a:xfrm rot="1066651">
            <a:off x="6857701" y="3720959"/>
            <a:ext cx="1807929" cy="423013"/>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200">
                <a:latin typeface="Comic Sans MS"/>
                <a:ea typeface="Comic Sans MS"/>
                <a:cs typeface="Comic Sans MS"/>
                <a:sym typeface="Comic Sans MS"/>
              </a:rPr>
              <a:t>Java API</a:t>
            </a:r>
          </a:p>
        </p:txBody>
      </p:sp>
      <p:sp>
        <p:nvSpPr>
          <p:cNvPr id="330" name="Shape 330"/>
          <p:cNvSpPr/>
          <p:nvPr/>
        </p:nvSpPr>
        <p:spPr>
          <a:xfrm>
            <a:off x="2580900" y="4568700"/>
            <a:ext cx="5759200" cy="584400"/>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333">
                <a:latin typeface="Comic Sans MS"/>
                <a:ea typeface="Comic Sans MS"/>
                <a:cs typeface="Comic Sans MS"/>
                <a:sym typeface="Comic Sans MS"/>
              </a:rPr>
              <a:t>libhdfs3 (written in C) segments</a:t>
            </a:r>
          </a:p>
        </p:txBody>
      </p:sp>
      <p:sp>
        <p:nvSpPr>
          <p:cNvPr id="331" name="Shape 331"/>
          <p:cNvSpPr txBox="1"/>
          <p:nvPr/>
        </p:nvSpPr>
        <p:spPr>
          <a:xfrm>
            <a:off x="2676216" y="2544267"/>
            <a:ext cx="1745200" cy="423200"/>
          </a:xfrm>
          <a:prstGeom prst="rect">
            <a:avLst/>
          </a:prstGeom>
          <a:noFill/>
          <a:ln>
            <a:noFill/>
          </a:ln>
        </p:spPr>
        <p:txBody>
          <a:bodyPr wrap="square" lIns="121900" tIns="121900" rIns="121900" bIns="121900" anchor="t" anchorCtr="0">
            <a:noAutofit/>
          </a:bodyPr>
          <a:lstStyle/>
          <a:p>
            <a:r>
              <a:rPr lang="en" sz="1600"/>
              <a:t>External Tables</a:t>
            </a:r>
          </a:p>
        </p:txBody>
      </p:sp>
      <p:sp>
        <p:nvSpPr>
          <p:cNvPr id="332" name="Shape 332"/>
          <p:cNvSpPr txBox="1"/>
          <p:nvPr/>
        </p:nvSpPr>
        <p:spPr>
          <a:xfrm>
            <a:off x="2606631" y="5252267"/>
            <a:ext cx="1478000" cy="423200"/>
          </a:xfrm>
          <a:prstGeom prst="rect">
            <a:avLst/>
          </a:prstGeom>
          <a:noFill/>
          <a:ln>
            <a:noFill/>
          </a:ln>
        </p:spPr>
        <p:txBody>
          <a:bodyPr wrap="square" lIns="121900" tIns="121900" rIns="121900" bIns="121900" anchor="t" anchorCtr="0">
            <a:noAutofit/>
          </a:bodyPr>
          <a:lstStyle/>
          <a:p>
            <a:r>
              <a:rPr lang="en" sz="1600"/>
              <a:t>Native Tables</a:t>
            </a:r>
          </a:p>
        </p:txBody>
      </p:sp>
      <p:sp>
        <p:nvSpPr>
          <p:cNvPr id="333" name="Shape 333"/>
          <p:cNvSpPr txBox="1"/>
          <p:nvPr/>
        </p:nvSpPr>
        <p:spPr>
          <a:xfrm>
            <a:off x="2718700" y="3377133"/>
            <a:ext cx="1617600" cy="423200"/>
          </a:xfrm>
          <a:prstGeom prst="rect">
            <a:avLst/>
          </a:prstGeom>
          <a:noFill/>
          <a:ln>
            <a:noFill/>
          </a:ln>
        </p:spPr>
        <p:txBody>
          <a:bodyPr wrap="square" lIns="121900" tIns="121900" rIns="121900" bIns="121900" anchor="t" anchorCtr="0">
            <a:noAutofit/>
          </a:bodyPr>
          <a:lstStyle/>
          <a:p>
            <a:r>
              <a:rPr lang="en" sz="1200">
                <a:latin typeface="Comic Sans MS"/>
                <a:ea typeface="Comic Sans MS"/>
                <a:cs typeface="Comic Sans MS"/>
                <a:sym typeface="Comic Sans MS"/>
              </a:rPr>
              <a:t>HTTP, port: 51200</a:t>
            </a:r>
          </a:p>
        </p:txBody>
      </p:sp>
      <p:pic>
        <p:nvPicPr>
          <p:cNvPr id="334" name="Shape 334"/>
          <p:cNvPicPr preferRelativeResize="0"/>
          <p:nvPr/>
        </p:nvPicPr>
        <p:blipFill>
          <a:blip r:embed="rId6">
            <a:alphaModFix/>
          </a:blip>
          <a:stretch>
            <a:fillRect/>
          </a:stretch>
        </p:blipFill>
        <p:spPr>
          <a:xfrm>
            <a:off x="9237275" y="1262675"/>
            <a:ext cx="1150967" cy="1150967"/>
          </a:xfrm>
          <a:prstGeom prst="rect">
            <a:avLst/>
          </a:prstGeom>
          <a:noFill/>
          <a:ln>
            <a:noFill/>
          </a:ln>
        </p:spPr>
      </p:pic>
      <p:pic>
        <p:nvPicPr>
          <p:cNvPr id="335" name="Shape 335"/>
          <p:cNvPicPr preferRelativeResize="0"/>
          <p:nvPr/>
        </p:nvPicPr>
        <p:blipFill>
          <a:blip r:embed="rId7">
            <a:alphaModFix/>
          </a:blip>
          <a:stretch>
            <a:fillRect/>
          </a:stretch>
        </p:blipFill>
        <p:spPr>
          <a:xfrm>
            <a:off x="8910100" y="2718417"/>
            <a:ext cx="2686632" cy="684500"/>
          </a:xfrm>
          <a:prstGeom prst="rect">
            <a:avLst/>
          </a:prstGeom>
          <a:noFill/>
          <a:ln>
            <a:noFill/>
          </a:ln>
        </p:spPr>
      </p:pic>
      <p:sp>
        <p:nvSpPr>
          <p:cNvPr id="336" name="Shape 336"/>
          <p:cNvSpPr/>
          <p:nvPr/>
        </p:nvSpPr>
        <p:spPr>
          <a:xfrm>
            <a:off x="6862200" y="2849067"/>
            <a:ext cx="1839600" cy="423200"/>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200">
                <a:latin typeface="Comic Sans MS"/>
                <a:ea typeface="Comic Sans MS"/>
                <a:cs typeface="Comic Sans MS"/>
                <a:sym typeface="Comic Sans MS"/>
              </a:rPr>
              <a:t>Java API</a:t>
            </a:r>
          </a:p>
        </p:txBody>
      </p:sp>
      <p:sp>
        <p:nvSpPr>
          <p:cNvPr id="337" name="Shape 337"/>
          <p:cNvSpPr/>
          <p:nvPr/>
        </p:nvSpPr>
        <p:spPr>
          <a:xfrm rot="-794431">
            <a:off x="6857542" y="1895093"/>
            <a:ext cx="1962981" cy="423219"/>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200">
                <a:latin typeface="Comic Sans MS"/>
                <a:ea typeface="Comic Sans MS"/>
                <a:cs typeface="Comic Sans MS"/>
                <a:sym typeface="Comic Sans MS"/>
              </a:rPr>
              <a:t>Java/Thrift</a:t>
            </a:r>
          </a:p>
        </p:txBody>
      </p:sp>
    </p:spTree>
    <p:extLst>
      <p:ext uri="{BB962C8B-B14F-4D97-AF65-F5344CB8AC3E}">
        <p14:creationId xmlns:p14="http://schemas.microsoft.com/office/powerpoint/2010/main" val="3670356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144400" y="226067"/>
            <a:ext cx="12047600" cy="722800"/>
          </a:xfrm>
          <a:prstGeom prst="rect">
            <a:avLst/>
          </a:prstGeom>
          <a:noFill/>
          <a:ln>
            <a:noFill/>
          </a:ln>
        </p:spPr>
        <p:txBody>
          <a:bodyPr vert="horz" wrap="square" lIns="121900" tIns="60933" rIns="121900" bIns="60933" rtlCol="0" anchor="t" anchorCtr="0">
            <a:noAutofit/>
          </a:bodyPr>
          <a:lstStyle/>
          <a:p>
            <a:pPr>
              <a:buClr>
                <a:schemeClr val="dk1"/>
              </a:buClr>
              <a:buSzPct val="39285"/>
            </a:pPr>
            <a:r>
              <a:rPr lang="zh-CN" altLang="en-US" b="0" dirty="0" smtClean="0">
                <a:solidFill>
                  <a:srgbClr val="468980"/>
                </a:solidFill>
              </a:rPr>
              <a:t>数据访问格式集成 </a:t>
            </a:r>
            <a:r>
              <a:rPr lang="en-US" altLang="zh-CN" b="0" dirty="0" smtClean="0">
                <a:solidFill>
                  <a:srgbClr val="468980"/>
                </a:solidFill>
              </a:rPr>
              <a:t>-  Input / </a:t>
            </a:r>
            <a:r>
              <a:rPr lang="en-US" altLang="zh-CN" b="0" dirty="0" err="1" smtClean="0">
                <a:solidFill>
                  <a:srgbClr val="468980"/>
                </a:solidFill>
              </a:rPr>
              <a:t>OutputFormat</a:t>
            </a:r>
            <a:endParaRPr lang="en" b="0" dirty="0">
              <a:solidFill>
                <a:srgbClr val="468980"/>
              </a:solidFill>
            </a:endParaRPr>
          </a:p>
          <a:p>
            <a:pPr>
              <a:buClr>
                <a:srgbClr val="008774"/>
              </a:buClr>
              <a:buSzPct val="25000"/>
            </a:pPr>
            <a:endParaRPr dirty="0">
              <a:solidFill>
                <a:srgbClr val="008774"/>
              </a:solidFill>
            </a:endParaRPr>
          </a:p>
        </p:txBody>
      </p:sp>
      <p:sp>
        <p:nvSpPr>
          <p:cNvPr id="413" name="Shape 413"/>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41</a:t>
            </a:fld>
            <a:endParaRPr lang="en"/>
          </a:p>
        </p:txBody>
      </p:sp>
      <p:sp>
        <p:nvSpPr>
          <p:cNvPr id="414" name="Shape 414"/>
          <p:cNvSpPr txBox="1">
            <a:spLocks noGrp="1"/>
          </p:cNvSpPr>
          <p:nvPr>
            <p:ph type="body" idx="2"/>
          </p:nvPr>
        </p:nvSpPr>
        <p:spPr>
          <a:xfrm>
            <a:off x="385533" y="948867"/>
            <a:ext cx="9811600" cy="5392400"/>
          </a:xfrm>
          <a:prstGeom prst="rect">
            <a:avLst/>
          </a:prstGeom>
          <a:ln w="9525" cap="flat" cmpd="sng">
            <a:solidFill>
              <a:srgbClr val="FFFFFF"/>
            </a:solidFill>
            <a:prstDash val="solid"/>
            <a:round/>
            <a:headEnd type="none" w="med" len="med"/>
            <a:tailEnd type="none" w="med" len="med"/>
          </a:ln>
        </p:spPr>
        <p:txBody>
          <a:bodyPr vert="horz" wrap="square" lIns="121900" tIns="121900" rIns="121900" bIns="121900" rtlCol="0" anchor="t" anchorCtr="0">
            <a:noAutofit/>
          </a:bodyPr>
          <a:lstStyle/>
          <a:p>
            <a:pPr marL="495296" indent="-342900">
              <a:spcBef>
                <a:spcPts val="1600"/>
              </a:spcBef>
              <a:buClr>
                <a:srgbClr val="695D46"/>
              </a:buClr>
            </a:pPr>
            <a:r>
              <a:rPr lang="en" sz="2400" dirty="0">
                <a:solidFill>
                  <a:srgbClr val="695D46"/>
                </a:solidFill>
              </a:rPr>
              <a:t>Purpose</a:t>
            </a:r>
          </a:p>
          <a:p>
            <a:pPr marL="1219170" lvl="1" indent="-423323">
              <a:buClr>
                <a:srgbClr val="4D4D4D"/>
              </a:buClr>
            </a:pPr>
            <a:r>
              <a:rPr lang="en" sz="1867" dirty="0">
                <a:solidFill>
                  <a:srgbClr val="4D4D4D"/>
                </a:solidFill>
              </a:rPr>
              <a:t>HAWQ can work align with other products in Hadoop eco-system</a:t>
            </a:r>
          </a:p>
          <a:p>
            <a:pPr marL="495296" indent="-342900">
              <a:spcBef>
                <a:spcPts val="1600"/>
              </a:spcBef>
              <a:buClr>
                <a:srgbClr val="695D46"/>
              </a:buClr>
            </a:pPr>
            <a:r>
              <a:rPr lang="en" sz="2400" dirty="0">
                <a:solidFill>
                  <a:srgbClr val="4D4D4D"/>
                </a:solidFill>
              </a:rPr>
              <a:t>HAWQInputFormat</a:t>
            </a:r>
          </a:p>
          <a:p>
            <a:pPr marL="1219170" lvl="1" indent="-423323">
              <a:buClr>
                <a:srgbClr val="4D4D4D"/>
              </a:buClr>
            </a:pPr>
            <a:r>
              <a:rPr lang="en" sz="1867" dirty="0">
                <a:solidFill>
                  <a:srgbClr val="4D4D4D"/>
                </a:solidFill>
              </a:rPr>
              <a:t>Easy for others to read data generated in HAWQ</a:t>
            </a:r>
          </a:p>
          <a:p>
            <a:pPr marL="1219170" lvl="1" indent="-423323">
              <a:buClr>
                <a:srgbClr val="4D4D4D"/>
              </a:buClr>
            </a:pPr>
            <a:r>
              <a:rPr lang="en" sz="1867" dirty="0">
                <a:solidFill>
                  <a:srgbClr val="4D4D4D"/>
                </a:solidFill>
              </a:rPr>
              <a:t>Get key as Void type, value as HAWQRecord type -&gt; get each hawq record in HAWQRecord struct -&gt; record.getInt(index) </a:t>
            </a:r>
          </a:p>
          <a:p>
            <a:pPr marL="1219170" lvl="1" indent="-423323">
              <a:buClr>
                <a:srgbClr val="4D4D4D"/>
              </a:buClr>
            </a:pPr>
            <a:r>
              <a:rPr lang="en" sz="1867" dirty="0">
                <a:solidFill>
                  <a:srgbClr val="4D4D4D"/>
                </a:solidFill>
              </a:rPr>
              <a:t>Supports both AO table and Parquet table</a:t>
            </a:r>
          </a:p>
          <a:p>
            <a:pPr marL="609585" indent="-457189">
              <a:spcBef>
                <a:spcPts val="1600"/>
              </a:spcBef>
              <a:buClr>
                <a:srgbClr val="4D4D4D"/>
              </a:buClr>
            </a:pPr>
            <a:r>
              <a:rPr lang="en" sz="2400" dirty="0">
                <a:solidFill>
                  <a:srgbClr val="4D4D4D"/>
                </a:solidFill>
              </a:rPr>
              <a:t>HAWQParquetOutputFormat</a:t>
            </a:r>
          </a:p>
          <a:p>
            <a:pPr marL="1219170" lvl="1" indent="-423323">
              <a:buClr>
                <a:srgbClr val="4D4D4D"/>
              </a:buClr>
            </a:pPr>
            <a:r>
              <a:rPr lang="en" sz="1867" dirty="0">
                <a:solidFill>
                  <a:srgbClr val="4D4D4D"/>
                </a:solidFill>
              </a:rPr>
              <a:t>Extension to ParquetOutputFormat, specifying type to be HAWQRecord</a:t>
            </a:r>
          </a:p>
          <a:p>
            <a:pPr marL="1219170" lvl="1" indent="-423323">
              <a:buClr>
                <a:srgbClr val="4D4D4D"/>
              </a:buClr>
            </a:pPr>
            <a:r>
              <a:rPr lang="en" sz="1867" dirty="0">
                <a:solidFill>
                  <a:srgbClr val="4D4D4D"/>
                </a:solidFill>
              </a:rPr>
              <a:t>Provides an interface setHAWQSchema for others to specify HAWQ schema </a:t>
            </a:r>
          </a:p>
          <a:p>
            <a:pPr marL="1219170" lvl="1" indent="-423323">
              <a:buClr>
                <a:srgbClr val="4D4D4D"/>
              </a:buClr>
            </a:pPr>
            <a:r>
              <a:rPr lang="en" sz="1867" dirty="0">
                <a:solidFill>
                  <a:srgbClr val="4D4D4D"/>
                </a:solidFill>
              </a:rPr>
              <a:t>Other system can generate HAWQRecord, and thus can write the data</a:t>
            </a:r>
          </a:p>
        </p:txBody>
      </p:sp>
    </p:spTree>
    <p:extLst>
      <p:ext uri="{BB962C8B-B14F-4D97-AF65-F5344CB8AC3E}">
        <p14:creationId xmlns:p14="http://schemas.microsoft.com/office/powerpoint/2010/main" val="3548046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chemeClr val="dk1"/>
              </a:buClr>
              <a:buSzPct val="39285"/>
            </a:pPr>
            <a:r>
              <a:rPr lang="zh-CN" altLang="en-US" b="0" dirty="0" smtClean="0">
                <a:solidFill>
                  <a:srgbClr val="468980"/>
                </a:solidFill>
              </a:rPr>
              <a:t>数据导入、导出</a:t>
            </a:r>
            <a:r>
              <a:rPr lang="en-US" altLang="zh-CN" b="0" dirty="0" smtClean="0">
                <a:solidFill>
                  <a:srgbClr val="468980"/>
                </a:solidFill>
              </a:rPr>
              <a:t>- </a:t>
            </a:r>
            <a:r>
              <a:rPr lang="en" b="0" dirty="0" smtClean="0">
                <a:solidFill>
                  <a:srgbClr val="468980"/>
                </a:solidFill>
              </a:rPr>
              <a:t>HAWQ Extract / Register</a:t>
            </a:r>
            <a:endParaRPr lang="en" b="0" dirty="0">
              <a:solidFill>
                <a:srgbClr val="468980"/>
              </a:solidFill>
            </a:endParaRPr>
          </a:p>
          <a:p>
            <a:pPr>
              <a:buClr>
                <a:schemeClr val="dk1"/>
              </a:buClr>
              <a:buSzPct val="39285"/>
            </a:pPr>
            <a:endParaRPr dirty="0"/>
          </a:p>
          <a:p>
            <a:pPr>
              <a:buClr>
                <a:srgbClr val="008774"/>
              </a:buClr>
              <a:buSzPct val="25000"/>
            </a:pPr>
            <a:endParaRPr dirty="0">
              <a:solidFill>
                <a:srgbClr val="008774"/>
              </a:solidFill>
            </a:endParaRPr>
          </a:p>
        </p:txBody>
      </p:sp>
      <p:sp>
        <p:nvSpPr>
          <p:cNvPr id="421" name="Shape 421"/>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42</a:t>
            </a:fld>
            <a:endParaRPr lang="en"/>
          </a:p>
        </p:txBody>
      </p:sp>
      <p:sp>
        <p:nvSpPr>
          <p:cNvPr id="422" name="Shape 422"/>
          <p:cNvSpPr txBox="1">
            <a:spLocks noGrp="1"/>
          </p:cNvSpPr>
          <p:nvPr>
            <p:ph type="body" idx="2"/>
          </p:nvPr>
        </p:nvSpPr>
        <p:spPr>
          <a:xfrm>
            <a:off x="385533" y="847267"/>
            <a:ext cx="9811600" cy="5392400"/>
          </a:xfrm>
          <a:prstGeom prst="rect">
            <a:avLst/>
          </a:prstGeom>
          <a:ln w="9525" cap="flat" cmpd="sng">
            <a:solidFill>
              <a:srgbClr val="FFFFFF"/>
            </a:solidFill>
            <a:prstDash val="solid"/>
            <a:round/>
            <a:headEnd type="none" w="med" len="med"/>
            <a:tailEnd type="none" w="med" len="med"/>
          </a:ln>
        </p:spPr>
        <p:txBody>
          <a:bodyPr vert="horz" wrap="square" lIns="121900" tIns="121900" rIns="121900" bIns="121900" rtlCol="0" anchor="t" anchorCtr="0">
            <a:noAutofit/>
          </a:bodyPr>
          <a:lstStyle/>
          <a:p>
            <a:pPr marL="478364" indent="-342900">
              <a:spcBef>
                <a:spcPts val="1600"/>
              </a:spcBef>
              <a:buClr>
                <a:srgbClr val="695D46"/>
              </a:buClr>
              <a:buSzPct val="111111"/>
            </a:pPr>
            <a:r>
              <a:rPr lang="en" sz="2400" dirty="0">
                <a:solidFill>
                  <a:srgbClr val="4D4D4D"/>
                </a:solidFill>
              </a:rPr>
              <a:t>HAWQ Extract </a:t>
            </a:r>
          </a:p>
          <a:p>
            <a:pPr marL="1219170" lvl="1" indent="-474121">
              <a:buClr>
                <a:srgbClr val="695D46"/>
              </a:buClr>
              <a:buSzPct val="142857"/>
              <a:buFont typeface="Open Sans"/>
            </a:pPr>
            <a:r>
              <a:rPr lang="en" sz="1867" dirty="0">
                <a:solidFill>
                  <a:srgbClr val="4D4D4D"/>
                </a:solidFill>
              </a:rPr>
              <a:t>Extract out metadata &amp; HDFS file location for the table to yaml configuration file</a:t>
            </a:r>
          </a:p>
          <a:p>
            <a:pPr marL="1219170" lvl="1" indent="-474121">
              <a:buClr>
                <a:srgbClr val="695D46"/>
              </a:buClr>
              <a:buSzPct val="142857"/>
              <a:buFont typeface="Open Sans"/>
            </a:pPr>
            <a:r>
              <a:rPr lang="en" sz="1867" dirty="0">
                <a:solidFill>
                  <a:srgbClr val="4D4D4D"/>
                </a:solidFill>
              </a:rPr>
              <a:t>Yaml configuration can be used by HAWQInputFormat</a:t>
            </a:r>
          </a:p>
          <a:p>
            <a:pPr marL="1219170" lvl="1" indent="-474121">
              <a:buClr>
                <a:srgbClr val="695D46"/>
              </a:buClr>
              <a:buSzPct val="142857"/>
              <a:buFont typeface="Open Sans"/>
            </a:pPr>
            <a:r>
              <a:rPr lang="en" sz="1867" dirty="0">
                <a:solidFill>
                  <a:srgbClr val="4D4D4D"/>
                </a:solidFill>
              </a:rPr>
              <a:t>Usage  </a:t>
            </a:r>
            <a:r>
              <a:rPr lang="en" sz="1867" i="1" dirty="0">
                <a:solidFill>
                  <a:srgbClr val="4D4D4D"/>
                </a:solidFill>
                <a:latin typeface="PT Sans Narrow"/>
                <a:ea typeface="PT Sans Narrow"/>
                <a:cs typeface="PT Sans Narrow"/>
                <a:sym typeface="PT Sans Narrow"/>
              </a:rPr>
              <a:t>hawq extract [-h hostname] [-p port] [-U username] [-d database] [-o output_file] [-W] &lt;tablename&gt;</a:t>
            </a:r>
          </a:p>
          <a:p>
            <a:pPr marL="609585" indent="-457189">
              <a:spcBef>
                <a:spcPts val="1600"/>
              </a:spcBef>
              <a:buClr>
                <a:srgbClr val="4D4D4D"/>
              </a:buClr>
            </a:pPr>
            <a:r>
              <a:rPr lang="en" sz="2400" dirty="0">
                <a:solidFill>
                  <a:srgbClr val="4D4D4D"/>
                </a:solidFill>
              </a:rPr>
              <a:t>HAWQ Register</a:t>
            </a:r>
          </a:p>
          <a:p>
            <a:pPr marL="1219170" lvl="1" indent="-423323">
              <a:buClr>
                <a:srgbClr val="4D4D4D"/>
              </a:buClr>
            </a:pPr>
            <a:r>
              <a:rPr lang="en" sz="1867" dirty="0">
                <a:solidFill>
                  <a:srgbClr val="4D4D4D"/>
                </a:solidFill>
              </a:rPr>
              <a:t>Register existing files on HDFS directly to HAWQ internal table</a:t>
            </a:r>
          </a:p>
          <a:p>
            <a:pPr marL="1219170" lvl="1" indent="-423323">
              <a:buClr>
                <a:srgbClr val="4D4D4D"/>
              </a:buClr>
            </a:pPr>
            <a:r>
              <a:rPr lang="en" sz="1867" dirty="0">
                <a:solidFill>
                  <a:srgbClr val="4D4D4D"/>
                </a:solidFill>
              </a:rPr>
              <a:t>Scenario</a:t>
            </a:r>
          </a:p>
          <a:p>
            <a:pPr marL="1828754" lvl="2" indent="-423323">
              <a:buClr>
                <a:srgbClr val="4D4D4D"/>
              </a:buClr>
            </a:pPr>
            <a:r>
              <a:rPr lang="en" sz="1867" dirty="0">
                <a:solidFill>
                  <a:srgbClr val="4D4D4D"/>
                </a:solidFill>
              </a:rPr>
              <a:t>Register other systems generated data</a:t>
            </a:r>
          </a:p>
          <a:p>
            <a:pPr marL="1828754" lvl="2" indent="-423323">
              <a:buClr>
                <a:srgbClr val="4D4D4D"/>
              </a:buClr>
            </a:pPr>
            <a:r>
              <a:rPr lang="en" sz="1867" dirty="0">
                <a:solidFill>
                  <a:srgbClr val="4D4D4D"/>
                </a:solidFill>
              </a:rPr>
              <a:t>HAWQ cluster migration</a:t>
            </a:r>
          </a:p>
          <a:p>
            <a:pPr marL="1219170" lvl="1" indent="-423323">
              <a:buClr>
                <a:srgbClr val="4D4D4D"/>
              </a:buClr>
            </a:pPr>
            <a:r>
              <a:rPr lang="en" sz="1867" dirty="0">
                <a:solidFill>
                  <a:srgbClr val="4D4D4D"/>
                </a:solidFill>
              </a:rPr>
              <a:t>Usage</a:t>
            </a:r>
          </a:p>
          <a:p>
            <a:pPr marL="1828754" lvl="2" indent="-423323">
              <a:buClr>
                <a:srgbClr val="4D4D4D"/>
              </a:buClr>
              <a:buFont typeface="PT Sans Narrow"/>
            </a:pPr>
            <a:r>
              <a:rPr lang="en" sz="1867" i="1" dirty="0">
                <a:solidFill>
                  <a:srgbClr val="4D4D4D"/>
                </a:solidFill>
                <a:latin typeface="PT Sans Narrow"/>
                <a:ea typeface="PT Sans Narrow"/>
                <a:cs typeface="PT Sans Narrow"/>
                <a:sym typeface="PT Sans Narrow"/>
              </a:rPr>
              <a:t>hawq register </a:t>
            </a:r>
            <a:r>
              <a:rPr lang="en" sz="1867" i="1" dirty="0">
                <a:solidFill>
                  <a:srgbClr val="424242"/>
                </a:solidFill>
                <a:latin typeface="PT Sans Narrow"/>
                <a:ea typeface="PT Sans Narrow"/>
                <a:cs typeface="PT Sans Narrow"/>
                <a:sym typeface="PT Sans Narrow"/>
              </a:rPr>
              <a:t>[-h &lt;hostname&gt;] [-p &lt;port&gt;] [-U &lt;username&gt;] -d &lt;databasename&gt; </a:t>
            </a:r>
            <a:r>
              <a:rPr lang="en" sz="1867" i="1" dirty="0">
                <a:solidFill>
                  <a:srgbClr val="4D4D4D"/>
                </a:solidFill>
                <a:latin typeface="PT Sans Narrow"/>
                <a:ea typeface="PT Sans Narrow"/>
                <a:cs typeface="PT Sans Narrow"/>
                <a:sym typeface="PT Sans Narrow"/>
              </a:rPr>
              <a:t>-f &lt;hdfspath&gt; </a:t>
            </a:r>
            <a:r>
              <a:rPr lang="en" sz="1867" i="1" dirty="0">
                <a:solidFill>
                  <a:srgbClr val="424242"/>
                </a:solidFill>
                <a:latin typeface="PT Sans Narrow"/>
                <a:ea typeface="PT Sans Narrow"/>
                <a:cs typeface="PT Sans Narrow"/>
                <a:sym typeface="PT Sans Narrow"/>
              </a:rPr>
              <a:t>&lt;tabl</a:t>
            </a:r>
            <a:r>
              <a:rPr lang="en" sz="1867" i="1" dirty="0">
                <a:solidFill>
                  <a:srgbClr val="4D4D4D"/>
                </a:solidFill>
                <a:latin typeface="PT Sans Narrow"/>
                <a:ea typeface="PT Sans Narrow"/>
                <a:cs typeface="PT Sans Narrow"/>
                <a:sym typeface="PT Sans Narrow"/>
              </a:rPr>
              <a:t>ename&gt; </a:t>
            </a:r>
          </a:p>
          <a:p>
            <a:pPr marL="1828754" lvl="2" indent="-423323">
              <a:buClr>
                <a:srgbClr val="4D4D4D"/>
              </a:buClr>
            </a:pPr>
            <a:r>
              <a:rPr lang="en" sz="1867" i="1" dirty="0">
                <a:solidFill>
                  <a:srgbClr val="4D4D4D"/>
                </a:solidFill>
                <a:latin typeface="PT Sans Narrow"/>
                <a:ea typeface="PT Sans Narrow"/>
                <a:cs typeface="PT Sans Narrow"/>
                <a:sym typeface="PT Sans Narrow"/>
              </a:rPr>
              <a:t>hawq register </a:t>
            </a:r>
            <a:r>
              <a:rPr lang="en" sz="1867" i="1" dirty="0">
                <a:solidFill>
                  <a:srgbClr val="424242"/>
                </a:solidFill>
                <a:latin typeface="PT Sans Narrow"/>
                <a:ea typeface="PT Sans Narrow"/>
                <a:cs typeface="PT Sans Narrow"/>
                <a:sym typeface="PT Sans Narrow"/>
              </a:rPr>
              <a:t>[-h &lt;hostname&gt;] [-p &lt;port&gt;] [-U &lt;username&gt;] -d &lt;databasename&gt; -c &lt;configFile&gt; &lt;tabl</a:t>
            </a:r>
            <a:r>
              <a:rPr lang="en" sz="1867" i="1" dirty="0">
                <a:solidFill>
                  <a:srgbClr val="4D4D4D"/>
                </a:solidFill>
                <a:latin typeface="PT Sans Narrow"/>
                <a:ea typeface="PT Sans Narrow"/>
                <a:cs typeface="PT Sans Narrow"/>
                <a:sym typeface="PT Sans Narrow"/>
              </a:rPr>
              <a:t>ename&gt;</a:t>
            </a:r>
            <a:r>
              <a:rPr lang="en" sz="1867" i="1" dirty="0">
                <a:solidFill>
                  <a:srgbClr val="4D4D4D"/>
                </a:solidFill>
                <a:latin typeface="Consolas"/>
                <a:ea typeface="Consolas"/>
                <a:cs typeface="Consolas"/>
                <a:sym typeface="Consolas"/>
              </a:rPr>
              <a:t> </a:t>
            </a:r>
          </a:p>
        </p:txBody>
      </p:sp>
    </p:spTree>
    <p:extLst>
      <p:ext uri="{BB962C8B-B14F-4D97-AF65-F5344CB8AC3E}">
        <p14:creationId xmlns:p14="http://schemas.microsoft.com/office/powerpoint/2010/main" val="513376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权限管理集成 </a:t>
            </a:r>
            <a:r>
              <a:rPr lang="en-US" altLang="zh-CN" b="0" dirty="0" smtClean="0">
                <a:solidFill>
                  <a:srgbClr val="468980"/>
                </a:solidFill>
              </a:rPr>
              <a:t>- Apache Ranger</a:t>
            </a:r>
            <a:endParaRPr b="0" dirty="0">
              <a:solidFill>
                <a:srgbClr val="468980"/>
              </a:solidFill>
            </a:endParaRPr>
          </a:p>
        </p:txBody>
      </p:sp>
      <p:sp>
        <p:nvSpPr>
          <p:cNvPr id="553" name="Shape 553"/>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43</a:t>
            </a:fld>
            <a:endParaRPr lang="en"/>
          </a:p>
        </p:txBody>
      </p:sp>
      <p:sp>
        <p:nvSpPr>
          <p:cNvPr id="554" name="Shape 554"/>
          <p:cNvSpPr txBox="1">
            <a:spLocks noGrp="1"/>
          </p:cNvSpPr>
          <p:nvPr>
            <p:ph type="body" idx="2"/>
          </p:nvPr>
        </p:nvSpPr>
        <p:spPr>
          <a:xfrm>
            <a:off x="385533" y="847267"/>
            <a:ext cx="9811600" cy="5392400"/>
          </a:xfrm>
          <a:prstGeom prst="rect">
            <a:avLst/>
          </a:prstGeom>
          <a:ln w="9525" cap="flat" cmpd="sng">
            <a:solidFill>
              <a:srgbClr val="FFFFFF"/>
            </a:solidFill>
            <a:prstDash val="solid"/>
            <a:round/>
            <a:headEnd type="none" w="med" len="med"/>
            <a:tailEnd type="none" w="med" len="med"/>
          </a:ln>
        </p:spPr>
        <p:txBody>
          <a:bodyPr vert="horz" wrap="square" lIns="121900" tIns="121900" rIns="121900" bIns="121900" rtlCol="0" anchor="t" anchorCtr="0">
            <a:noAutofit/>
          </a:bodyPr>
          <a:lstStyle/>
          <a:p>
            <a:pPr marL="478364" indent="-342900">
              <a:spcBef>
                <a:spcPts val="1600"/>
              </a:spcBef>
              <a:buClr>
                <a:srgbClr val="695D46"/>
              </a:buClr>
              <a:buSzPct val="111111"/>
            </a:pPr>
            <a:r>
              <a:rPr lang="en" sz="2400" dirty="0">
                <a:solidFill>
                  <a:srgbClr val="4D4D4D"/>
                </a:solidFill>
              </a:rPr>
              <a:t>Ranger: A Global User Authorization Tool in Hadoop eco-system</a:t>
            </a:r>
          </a:p>
          <a:p>
            <a:pPr marL="1219170" lvl="1" indent="-423323">
              <a:buClr>
                <a:srgbClr val="4D4D4D"/>
              </a:buClr>
            </a:pPr>
            <a:r>
              <a:rPr lang="en" sz="1867" dirty="0">
                <a:solidFill>
                  <a:srgbClr val="4D4D4D"/>
                </a:solidFill>
              </a:rPr>
              <a:t>Can support multiple systems such as HDFS, Hive, HBase, Knox, etc.</a:t>
            </a:r>
          </a:p>
          <a:p>
            <a:pPr marL="1219170" lvl="1" indent="-423323">
              <a:buClr>
                <a:srgbClr val="4D4D4D"/>
              </a:buClr>
            </a:pPr>
            <a:r>
              <a:rPr lang="en" sz="1867" dirty="0">
                <a:solidFill>
                  <a:srgbClr val="4D4D4D"/>
                </a:solidFill>
              </a:rPr>
              <a:t>Provides a central UI for user to defining policies for different systems</a:t>
            </a:r>
          </a:p>
          <a:p>
            <a:pPr marL="1219170" lvl="1" indent="-423323">
              <a:buClr>
                <a:srgbClr val="4D4D4D"/>
              </a:buClr>
            </a:pPr>
            <a:r>
              <a:rPr lang="en" sz="1867" dirty="0">
                <a:solidFill>
                  <a:srgbClr val="4D4D4D"/>
                </a:solidFill>
              </a:rPr>
              <a:t>Provide a base Java Plugin thus feasible for other products to define its own plugin to be controlled by Ranger</a:t>
            </a:r>
          </a:p>
          <a:p>
            <a:pPr marL="478364" indent="-342900">
              <a:spcBef>
                <a:spcPts val="1600"/>
              </a:spcBef>
              <a:buClr>
                <a:srgbClr val="695D46"/>
              </a:buClr>
              <a:buSzPct val="111111"/>
            </a:pPr>
            <a:r>
              <a:rPr lang="en" sz="2400" dirty="0">
                <a:solidFill>
                  <a:srgbClr val="4D4D4D"/>
                </a:solidFill>
              </a:rPr>
              <a:t>HAWQ Current ACL</a:t>
            </a:r>
          </a:p>
          <a:p>
            <a:pPr marL="1219170" lvl="1" indent="-423323">
              <a:buClr>
                <a:srgbClr val="4D4D4D"/>
              </a:buClr>
            </a:pPr>
            <a:r>
              <a:rPr lang="en" sz="1867" dirty="0">
                <a:solidFill>
                  <a:srgbClr val="4D4D4D"/>
                </a:solidFill>
              </a:rPr>
              <a:t>Implement through Grant/Revoke SQL Command</a:t>
            </a:r>
          </a:p>
          <a:p>
            <a:pPr marL="1219170" lvl="1" indent="-423323">
              <a:buClr>
                <a:srgbClr val="4D4D4D"/>
              </a:buClr>
            </a:pPr>
            <a:r>
              <a:rPr lang="en" sz="1867" dirty="0">
                <a:solidFill>
                  <a:srgbClr val="4D4D4D"/>
                </a:solidFill>
              </a:rPr>
              <a:t>Current ACL is controlled by catalog table, which is stored in HAWQ master</a:t>
            </a:r>
          </a:p>
          <a:p>
            <a:pPr marL="478364" indent="-342900">
              <a:spcBef>
                <a:spcPts val="1600"/>
              </a:spcBef>
              <a:buClr>
                <a:srgbClr val="695D46"/>
              </a:buClr>
              <a:buSzPct val="111111"/>
            </a:pPr>
            <a:r>
              <a:rPr lang="en" sz="2400" dirty="0">
                <a:solidFill>
                  <a:srgbClr val="4D4D4D"/>
                </a:solidFill>
              </a:rPr>
              <a:t>HAWQ needs to keep align with hadoop eco-systems, so we need integrate with Ranger ACL</a:t>
            </a:r>
          </a:p>
          <a:p>
            <a:pPr marL="1219170" lvl="1" indent="-423323">
              <a:buClr>
                <a:srgbClr val="4D4D4D"/>
              </a:buClr>
            </a:pPr>
            <a:r>
              <a:rPr lang="en" sz="1867" dirty="0">
                <a:solidFill>
                  <a:srgbClr val="4D4D4D"/>
                </a:solidFill>
              </a:rPr>
              <a:t>Provide a GUC specifying whether enable ranger as ACL check</a:t>
            </a:r>
          </a:p>
          <a:p>
            <a:pPr marL="1219170" lvl="1" indent="-423323">
              <a:buClr>
                <a:srgbClr val="4D4D4D"/>
              </a:buClr>
            </a:pPr>
            <a:r>
              <a:rPr lang="en" sz="1867" dirty="0">
                <a:solidFill>
                  <a:srgbClr val="4D4D4D"/>
                </a:solidFill>
              </a:rPr>
              <a:t>Once ranger is configured, move all the ACL check to Ranger side</a:t>
            </a:r>
          </a:p>
          <a:p>
            <a:pPr marL="1219170" lvl="1" indent="-423323">
              <a:buClr>
                <a:srgbClr val="4D4D4D"/>
              </a:buClr>
            </a:pPr>
            <a:r>
              <a:rPr lang="en" sz="1867" dirty="0">
                <a:solidFill>
                  <a:srgbClr val="4D4D4D"/>
                </a:solidFill>
              </a:rPr>
              <a:t>Define all the policies in Ranger</a:t>
            </a:r>
          </a:p>
        </p:txBody>
      </p:sp>
    </p:spTree>
    <p:extLst>
      <p:ext uri="{BB962C8B-B14F-4D97-AF65-F5344CB8AC3E}">
        <p14:creationId xmlns:p14="http://schemas.microsoft.com/office/powerpoint/2010/main" val="134016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p:nvPr/>
        </p:nvSpPr>
        <p:spPr>
          <a:xfrm>
            <a:off x="1079867" y="3874765"/>
            <a:ext cx="2259200" cy="1328800"/>
          </a:xfrm>
          <a:prstGeom prst="roundRect">
            <a:avLst>
              <a:gd name="adj" fmla="val 16667"/>
            </a:avLst>
          </a:prstGeom>
          <a:solidFill>
            <a:srgbClr val="96C0FF"/>
          </a:solidFill>
          <a:ln w="9525" cap="flat" cmpd="sng">
            <a:solidFill>
              <a:srgbClr val="96C0F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600"/>
              <a:t>HAWQ</a:t>
            </a:r>
          </a:p>
        </p:txBody>
      </p:sp>
      <p:sp>
        <p:nvSpPr>
          <p:cNvPr id="561" name="Shape 561"/>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44</a:t>
            </a:fld>
            <a:endParaRPr lang="en"/>
          </a:p>
        </p:txBody>
      </p:sp>
      <p:sp>
        <p:nvSpPr>
          <p:cNvPr id="562" name="Shape 562"/>
          <p:cNvSpPr/>
          <p:nvPr/>
        </p:nvSpPr>
        <p:spPr>
          <a:xfrm>
            <a:off x="4742200" y="1457600"/>
            <a:ext cx="2144400" cy="1204400"/>
          </a:xfrm>
          <a:prstGeom prst="roundRect">
            <a:avLst>
              <a:gd name="adj" fmla="val 16667"/>
            </a:avLst>
          </a:prstGeom>
          <a:solidFill>
            <a:srgbClr val="F9CB9C"/>
          </a:solidFill>
          <a:ln>
            <a:noFill/>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600"/>
              <a:t>LDAP Server</a:t>
            </a:r>
          </a:p>
        </p:txBody>
      </p:sp>
      <p:sp>
        <p:nvSpPr>
          <p:cNvPr id="563" name="Shape 563"/>
          <p:cNvSpPr/>
          <p:nvPr/>
        </p:nvSpPr>
        <p:spPr>
          <a:xfrm>
            <a:off x="8218400" y="3903565"/>
            <a:ext cx="2051200" cy="1271200"/>
          </a:xfrm>
          <a:prstGeom prst="roundRect">
            <a:avLst>
              <a:gd name="adj" fmla="val 16667"/>
            </a:avLst>
          </a:prstGeom>
          <a:solidFill>
            <a:srgbClr val="6AA84F"/>
          </a:soli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600"/>
              <a:t>Ranger Admin Server</a:t>
            </a:r>
          </a:p>
        </p:txBody>
      </p:sp>
      <p:cxnSp>
        <p:nvCxnSpPr>
          <p:cNvPr id="564" name="Shape 564"/>
          <p:cNvCxnSpPr>
            <a:stCxn id="562" idx="3"/>
            <a:endCxn id="563" idx="0"/>
          </p:cNvCxnSpPr>
          <p:nvPr/>
        </p:nvCxnSpPr>
        <p:spPr>
          <a:xfrm>
            <a:off x="6886600" y="2059800"/>
            <a:ext cx="2357600" cy="1843600"/>
          </a:xfrm>
          <a:prstGeom prst="straightConnector1">
            <a:avLst/>
          </a:prstGeom>
          <a:noFill/>
          <a:ln w="9525" cap="flat" cmpd="sng">
            <a:solidFill>
              <a:srgbClr val="4A7DBA"/>
            </a:solidFill>
            <a:prstDash val="solid"/>
            <a:round/>
            <a:headEnd type="stealth" w="lg" len="lg"/>
            <a:tailEnd type="stealth" w="lg" len="lg"/>
          </a:ln>
        </p:spPr>
      </p:cxnSp>
      <p:cxnSp>
        <p:nvCxnSpPr>
          <p:cNvPr id="565" name="Shape 565"/>
          <p:cNvCxnSpPr>
            <a:stCxn id="562" idx="1"/>
            <a:endCxn id="560" idx="0"/>
          </p:cNvCxnSpPr>
          <p:nvPr/>
        </p:nvCxnSpPr>
        <p:spPr>
          <a:xfrm flipH="1">
            <a:off x="2209400" y="2059800"/>
            <a:ext cx="2532800" cy="1814800"/>
          </a:xfrm>
          <a:prstGeom prst="straightConnector1">
            <a:avLst/>
          </a:prstGeom>
          <a:noFill/>
          <a:ln w="9525" cap="flat" cmpd="sng">
            <a:solidFill>
              <a:srgbClr val="4A7DBA"/>
            </a:solidFill>
            <a:prstDash val="solid"/>
            <a:round/>
            <a:headEnd type="stealth" w="lg" len="lg"/>
            <a:tailEnd type="stealth" w="lg" len="lg"/>
          </a:ln>
        </p:spPr>
      </p:cxnSp>
      <p:sp>
        <p:nvSpPr>
          <p:cNvPr id="566" name="Shape 566"/>
          <p:cNvSpPr txBox="1"/>
          <p:nvPr/>
        </p:nvSpPr>
        <p:spPr>
          <a:xfrm>
            <a:off x="5394852" y="4344407"/>
            <a:ext cx="1462800" cy="347200"/>
          </a:xfrm>
          <a:prstGeom prst="rect">
            <a:avLst/>
          </a:prstGeom>
          <a:noFill/>
          <a:ln>
            <a:noFill/>
          </a:ln>
        </p:spPr>
        <p:txBody>
          <a:bodyPr wrap="square" lIns="120000" tIns="74100" rIns="120000" bIns="60000" anchor="t" anchorCtr="0">
            <a:noAutofit/>
          </a:bodyPr>
          <a:lstStyle/>
          <a:p>
            <a:pPr>
              <a:buClr>
                <a:srgbClr val="000000"/>
              </a:buClr>
              <a:buSzPct val="25000"/>
            </a:pPr>
            <a:r>
              <a:rPr lang="en" sz="1600">
                <a:solidFill>
                  <a:srgbClr val="000000"/>
                </a:solidFill>
                <a:latin typeface="Arial"/>
                <a:ea typeface="Arial"/>
                <a:cs typeface="Arial"/>
                <a:sym typeface="Arial"/>
              </a:rPr>
              <a:t>active</a:t>
            </a:r>
          </a:p>
        </p:txBody>
      </p:sp>
      <p:sp>
        <p:nvSpPr>
          <p:cNvPr id="567" name="Shape 567"/>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en" dirty="0">
                <a:solidFill>
                  <a:srgbClr val="468980"/>
                </a:solidFill>
              </a:rPr>
              <a:t>HAWQ Ranger </a:t>
            </a:r>
            <a:r>
              <a:rPr lang="zh-CN" altLang="en-US" dirty="0" smtClean="0">
                <a:solidFill>
                  <a:srgbClr val="468980"/>
                </a:solidFill>
              </a:rPr>
              <a:t>集成实现</a:t>
            </a:r>
            <a:endParaRPr lang="en" dirty="0">
              <a:solidFill>
                <a:srgbClr val="468980"/>
              </a:solidFill>
            </a:endParaRPr>
          </a:p>
        </p:txBody>
      </p:sp>
      <p:sp>
        <p:nvSpPr>
          <p:cNvPr id="568" name="Shape 568"/>
          <p:cNvSpPr/>
          <p:nvPr/>
        </p:nvSpPr>
        <p:spPr>
          <a:xfrm>
            <a:off x="4742200" y="3903565"/>
            <a:ext cx="2144400" cy="12712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B6D7A8"/>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600"/>
              <a:t>Ranger REST Service</a:t>
            </a:r>
          </a:p>
        </p:txBody>
      </p:sp>
      <p:sp>
        <p:nvSpPr>
          <p:cNvPr id="569" name="Shape 569"/>
          <p:cNvSpPr/>
          <p:nvPr/>
        </p:nvSpPr>
        <p:spPr>
          <a:xfrm>
            <a:off x="4881267" y="4890100"/>
            <a:ext cx="1970800" cy="303600"/>
          </a:xfrm>
          <a:prstGeom prst="rect">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400"/>
              <a:t>HAWQ Ranger Plugin</a:t>
            </a:r>
          </a:p>
        </p:txBody>
      </p:sp>
      <p:sp>
        <p:nvSpPr>
          <p:cNvPr id="570" name="Shape 570"/>
          <p:cNvSpPr/>
          <p:nvPr/>
        </p:nvSpPr>
        <p:spPr>
          <a:xfrm>
            <a:off x="8258600" y="6034667"/>
            <a:ext cx="1970800" cy="722800"/>
          </a:xfrm>
          <a:prstGeom prst="flowChartMagneticDisk">
            <a:avLst/>
          </a:prstGeom>
          <a:solidFill>
            <a:srgbClr val="9FC5E8"/>
          </a:solidFill>
          <a:ln>
            <a:noFill/>
          </a:ln>
        </p:spPr>
        <p:txBody>
          <a:bodyPr wrap="square" lIns="121900" tIns="121900" rIns="121900" bIns="121900" anchor="ctr" anchorCtr="0">
            <a:noAutofit/>
          </a:bodyPr>
          <a:lstStyle/>
          <a:p>
            <a:r>
              <a:rPr lang="en" sz="1600"/>
              <a:t>Ranger Policy DB</a:t>
            </a:r>
          </a:p>
        </p:txBody>
      </p:sp>
      <p:cxnSp>
        <p:nvCxnSpPr>
          <p:cNvPr id="571" name="Shape 571"/>
          <p:cNvCxnSpPr>
            <a:stCxn id="563" idx="2"/>
            <a:endCxn id="570" idx="1"/>
          </p:cNvCxnSpPr>
          <p:nvPr/>
        </p:nvCxnSpPr>
        <p:spPr>
          <a:xfrm>
            <a:off x="9244000" y="5174765"/>
            <a:ext cx="0" cy="860000"/>
          </a:xfrm>
          <a:prstGeom prst="straightConnector1">
            <a:avLst/>
          </a:prstGeom>
          <a:noFill/>
          <a:ln w="9525" cap="flat" cmpd="sng">
            <a:solidFill>
              <a:srgbClr val="4A7DBA"/>
            </a:solidFill>
            <a:prstDash val="solid"/>
            <a:round/>
            <a:headEnd type="stealth" w="lg" len="lg"/>
            <a:tailEnd type="stealth" w="lg" len="lg"/>
          </a:ln>
        </p:spPr>
      </p:cxnSp>
      <p:cxnSp>
        <p:nvCxnSpPr>
          <p:cNvPr id="572" name="Shape 572"/>
          <p:cNvCxnSpPr>
            <a:stCxn id="568" idx="3"/>
            <a:endCxn id="563" idx="1"/>
          </p:cNvCxnSpPr>
          <p:nvPr/>
        </p:nvCxnSpPr>
        <p:spPr>
          <a:xfrm>
            <a:off x="6886600" y="4539165"/>
            <a:ext cx="1332000" cy="0"/>
          </a:xfrm>
          <a:prstGeom prst="straightConnector1">
            <a:avLst/>
          </a:prstGeom>
          <a:noFill/>
          <a:ln w="9525" cap="flat" cmpd="sng">
            <a:solidFill>
              <a:srgbClr val="4A7DBA"/>
            </a:solidFill>
            <a:prstDash val="solid"/>
            <a:round/>
            <a:headEnd type="stealth" w="lg" len="lg"/>
            <a:tailEnd type="stealth" w="lg" len="lg"/>
          </a:ln>
        </p:spPr>
      </p:cxnSp>
      <p:cxnSp>
        <p:nvCxnSpPr>
          <p:cNvPr id="573" name="Shape 573"/>
          <p:cNvCxnSpPr>
            <a:stCxn id="560" idx="3"/>
            <a:endCxn id="568" idx="1"/>
          </p:cNvCxnSpPr>
          <p:nvPr/>
        </p:nvCxnSpPr>
        <p:spPr>
          <a:xfrm>
            <a:off x="3339067" y="4539165"/>
            <a:ext cx="1403200" cy="0"/>
          </a:xfrm>
          <a:prstGeom prst="straightConnector1">
            <a:avLst/>
          </a:prstGeom>
          <a:noFill/>
          <a:ln w="9525" cap="flat" cmpd="sng">
            <a:solidFill>
              <a:srgbClr val="4A7DBA"/>
            </a:solidFill>
            <a:prstDash val="solid"/>
            <a:round/>
            <a:headEnd type="stealth" w="lg" len="lg"/>
            <a:tailEnd type="stealth" w="lg" len="lg"/>
          </a:ln>
        </p:spPr>
      </p:cxnSp>
      <p:cxnSp>
        <p:nvCxnSpPr>
          <p:cNvPr id="574" name="Shape 574"/>
          <p:cNvCxnSpPr>
            <a:endCxn id="562" idx="0"/>
          </p:cNvCxnSpPr>
          <p:nvPr/>
        </p:nvCxnSpPr>
        <p:spPr>
          <a:xfrm>
            <a:off x="5804800" y="898801"/>
            <a:ext cx="9600" cy="558799"/>
          </a:xfrm>
          <a:prstGeom prst="straightConnector1">
            <a:avLst/>
          </a:prstGeom>
          <a:noFill/>
          <a:ln w="9525" cap="flat" cmpd="sng">
            <a:solidFill>
              <a:srgbClr val="4A7DBA"/>
            </a:solidFill>
            <a:prstDash val="solid"/>
            <a:round/>
            <a:headEnd type="none" w="lg" len="lg"/>
            <a:tailEnd type="triangle" w="lg" len="lg"/>
          </a:ln>
        </p:spPr>
      </p:cxnSp>
      <p:sp>
        <p:nvSpPr>
          <p:cNvPr id="575" name="Shape 575"/>
          <p:cNvSpPr txBox="1"/>
          <p:nvPr/>
        </p:nvSpPr>
        <p:spPr>
          <a:xfrm>
            <a:off x="5773467" y="937300"/>
            <a:ext cx="2644400" cy="193600"/>
          </a:xfrm>
          <a:prstGeom prst="rect">
            <a:avLst/>
          </a:prstGeom>
          <a:noFill/>
          <a:ln>
            <a:noFill/>
          </a:ln>
        </p:spPr>
        <p:txBody>
          <a:bodyPr wrap="square" lIns="121900" tIns="121900" rIns="121900" bIns="121900" anchor="t" anchorCtr="0">
            <a:noAutofit/>
          </a:bodyPr>
          <a:lstStyle/>
          <a:p>
            <a:r>
              <a:rPr lang="en" sz="1333"/>
              <a:t>Create user in LDAP Server</a:t>
            </a:r>
          </a:p>
        </p:txBody>
      </p:sp>
      <p:sp>
        <p:nvSpPr>
          <p:cNvPr id="576" name="Shape 576"/>
          <p:cNvSpPr txBox="1"/>
          <p:nvPr/>
        </p:nvSpPr>
        <p:spPr>
          <a:xfrm>
            <a:off x="1709467" y="2461300"/>
            <a:ext cx="2644400" cy="193600"/>
          </a:xfrm>
          <a:prstGeom prst="rect">
            <a:avLst/>
          </a:prstGeom>
          <a:noFill/>
          <a:ln>
            <a:noFill/>
          </a:ln>
        </p:spPr>
        <p:txBody>
          <a:bodyPr wrap="square" lIns="121900" tIns="121900" rIns="121900" bIns="121900" anchor="t" anchorCtr="0">
            <a:noAutofit/>
          </a:bodyPr>
          <a:lstStyle/>
          <a:p>
            <a:r>
              <a:rPr lang="en" sz="1333"/>
              <a:t>User synced to HAWQ</a:t>
            </a:r>
          </a:p>
        </p:txBody>
      </p:sp>
      <p:cxnSp>
        <p:nvCxnSpPr>
          <p:cNvPr id="577" name="Shape 577"/>
          <p:cNvCxnSpPr>
            <a:stCxn id="563" idx="2"/>
            <a:endCxn id="560" idx="2"/>
          </p:cNvCxnSpPr>
          <p:nvPr/>
        </p:nvCxnSpPr>
        <p:spPr>
          <a:xfrm rot="5400000">
            <a:off x="5712400" y="1671965"/>
            <a:ext cx="28800" cy="7034400"/>
          </a:xfrm>
          <a:prstGeom prst="curvedConnector3">
            <a:avLst>
              <a:gd name="adj1" fmla="val 3181481"/>
            </a:avLst>
          </a:prstGeom>
          <a:noFill/>
          <a:ln w="9525" cap="flat" cmpd="sng">
            <a:solidFill>
              <a:srgbClr val="4A7DBA"/>
            </a:solidFill>
            <a:prstDash val="solid"/>
            <a:round/>
            <a:headEnd type="none" w="lg" len="lg"/>
            <a:tailEnd type="none" w="lg" len="lg"/>
          </a:ln>
        </p:spPr>
      </p:cxnSp>
      <p:sp>
        <p:nvSpPr>
          <p:cNvPr id="578" name="Shape 578"/>
          <p:cNvSpPr txBox="1"/>
          <p:nvPr/>
        </p:nvSpPr>
        <p:spPr>
          <a:xfrm>
            <a:off x="6992667" y="4158284"/>
            <a:ext cx="1225600" cy="193600"/>
          </a:xfrm>
          <a:prstGeom prst="rect">
            <a:avLst/>
          </a:prstGeom>
          <a:noFill/>
          <a:ln>
            <a:noFill/>
          </a:ln>
        </p:spPr>
        <p:txBody>
          <a:bodyPr wrap="square" lIns="121900" tIns="121900" rIns="121900" bIns="121900" anchor="t" anchorCtr="0">
            <a:noAutofit/>
          </a:bodyPr>
          <a:lstStyle/>
          <a:p>
            <a:r>
              <a:rPr lang="en" sz="1333"/>
              <a:t>Policy sync</a:t>
            </a:r>
          </a:p>
        </p:txBody>
      </p:sp>
      <p:sp>
        <p:nvSpPr>
          <p:cNvPr id="579" name="Shape 579"/>
          <p:cNvSpPr txBox="1"/>
          <p:nvPr/>
        </p:nvSpPr>
        <p:spPr>
          <a:xfrm>
            <a:off x="3427383" y="3949171"/>
            <a:ext cx="1462799" cy="193600"/>
          </a:xfrm>
          <a:prstGeom prst="rect">
            <a:avLst/>
          </a:prstGeom>
          <a:noFill/>
          <a:ln>
            <a:noFill/>
          </a:ln>
        </p:spPr>
        <p:txBody>
          <a:bodyPr wrap="square" lIns="121900" tIns="121900" rIns="121900" bIns="121900" anchor="t" anchorCtr="0">
            <a:noAutofit/>
          </a:bodyPr>
          <a:lstStyle/>
          <a:p>
            <a:r>
              <a:rPr lang="en" sz="1333"/>
              <a:t>Send ACL Check request</a:t>
            </a:r>
          </a:p>
        </p:txBody>
      </p:sp>
      <p:sp>
        <p:nvSpPr>
          <p:cNvPr id="580" name="Shape 580"/>
          <p:cNvSpPr txBox="1"/>
          <p:nvPr/>
        </p:nvSpPr>
        <p:spPr>
          <a:xfrm>
            <a:off x="7907067" y="2457145"/>
            <a:ext cx="2644400" cy="193600"/>
          </a:xfrm>
          <a:prstGeom prst="rect">
            <a:avLst/>
          </a:prstGeom>
          <a:noFill/>
          <a:ln>
            <a:noFill/>
          </a:ln>
        </p:spPr>
        <p:txBody>
          <a:bodyPr wrap="square" lIns="121900" tIns="121900" rIns="121900" bIns="121900" anchor="t" anchorCtr="0">
            <a:noAutofit/>
          </a:bodyPr>
          <a:lstStyle/>
          <a:p>
            <a:r>
              <a:rPr lang="en" sz="1333"/>
              <a:t>User synced to Ranger</a:t>
            </a:r>
          </a:p>
        </p:txBody>
      </p:sp>
    </p:spTree>
    <p:extLst>
      <p:ext uri="{BB962C8B-B14F-4D97-AF65-F5344CB8AC3E}">
        <p14:creationId xmlns:p14="http://schemas.microsoft.com/office/powerpoint/2010/main" val="26519771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数据安全性集成 </a:t>
            </a:r>
            <a:r>
              <a:rPr lang="en-US" altLang="zh-CN" b="0" dirty="0" smtClean="0">
                <a:solidFill>
                  <a:srgbClr val="468980"/>
                </a:solidFill>
              </a:rPr>
              <a:t>- </a:t>
            </a:r>
            <a:r>
              <a:rPr lang="en" b="0" dirty="0" smtClean="0">
                <a:solidFill>
                  <a:srgbClr val="468980"/>
                </a:solidFill>
              </a:rPr>
              <a:t>TDE(Transparent </a:t>
            </a:r>
            <a:r>
              <a:rPr lang="en" b="0" dirty="0">
                <a:solidFill>
                  <a:srgbClr val="468980"/>
                </a:solidFill>
              </a:rPr>
              <a:t>Data Encryption) Support</a:t>
            </a:r>
          </a:p>
        </p:txBody>
      </p:sp>
      <p:sp>
        <p:nvSpPr>
          <p:cNvPr id="653" name="Shape 653"/>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45</a:t>
            </a:fld>
            <a:endParaRPr lang="en"/>
          </a:p>
        </p:txBody>
      </p:sp>
      <p:sp>
        <p:nvSpPr>
          <p:cNvPr id="654" name="Shape 654"/>
          <p:cNvSpPr txBox="1">
            <a:spLocks noGrp="1"/>
          </p:cNvSpPr>
          <p:nvPr>
            <p:ph type="body" idx="2"/>
          </p:nvPr>
        </p:nvSpPr>
        <p:spPr>
          <a:xfrm>
            <a:off x="385533" y="1148033"/>
            <a:ext cx="9811600" cy="4779200"/>
          </a:xfrm>
          <a:prstGeom prst="rect">
            <a:avLst/>
          </a:prstGeom>
        </p:spPr>
        <p:txBody>
          <a:bodyPr vert="horz" wrap="square" lIns="121900" tIns="121900" rIns="121900" bIns="121900" rtlCol="0" anchor="t" anchorCtr="0">
            <a:noAutofit/>
          </a:bodyPr>
          <a:lstStyle/>
          <a:p>
            <a:pPr marL="609585" indent="-304792">
              <a:lnSpc>
                <a:spcPct val="110000"/>
              </a:lnSpc>
              <a:spcBef>
                <a:spcPts val="853"/>
              </a:spcBef>
            </a:pPr>
            <a:r>
              <a:rPr lang="en" dirty="0"/>
              <a:t>TDE: HDFS implements transparent, end-to-end encryption</a:t>
            </a:r>
          </a:p>
          <a:p>
            <a:pPr marL="1219170" lvl="1" indent="-423323">
              <a:lnSpc>
                <a:spcPct val="110000"/>
              </a:lnSpc>
              <a:spcBef>
                <a:spcPts val="853"/>
              </a:spcBef>
            </a:pPr>
            <a:r>
              <a:rPr lang="en" sz="1867" dirty="0"/>
              <a:t>Data is transparently encrypted and decrypted without requiring changes to user application code</a:t>
            </a:r>
          </a:p>
          <a:p>
            <a:pPr marL="1219170" lvl="1" indent="-423323">
              <a:lnSpc>
                <a:spcPct val="110000"/>
              </a:lnSpc>
              <a:spcBef>
                <a:spcPts val="853"/>
              </a:spcBef>
            </a:pPr>
            <a:r>
              <a:rPr lang="en" sz="1867" dirty="0"/>
              <a:t>Data can only be encrypted and decrypted by the client</a:t>
            </a:r>
          </a:p>
          <a:p>
            <a:pPr marL="1219170" lvl="1" indent="-423323">
              <a:lnSpc>
                <a:spcPct val="110000"/>
              </a:lnSpc>
              <a:spcBef>
                <a:spcPts val="853"/>
              </a:spcBef>
            </a:pPr>
            <a:r>
              <a:rPr lang="en" sz="1867" dirty="0"/>
              <a:t>HDFS never stores or has access to unencrypted data or unencrypted data encryption keys</a:t>
            </a:r>
          </a:p>
          <a:p>
            <a:pPr marL="609585" indent="-304792">
              <a:lnSpc>
                <a:spcPct val="110000"/>
              </a:lnSpc>
              <a:spcBef>
                <a:spcPts val="853"/>
              </a:spcBef>
            </a:pPr>
            <a:r>
              <a:rPr lang="en" dirty="0"/>
              <a:t>HAWQ Enhancement</a:t>
            </a:r>
          </a:p>
          <a:p>
            <a:pPr marL="1219170" lvl="1" indent="-423323">
              <a:lnSpc>
                <a:spcPct val="110000"/>
              </a:lnSpc>
              <a:spcBef>
                <a:spcPts val="853"/>
              </a:spcBef>
            </a:pPr>
            <a:r>
              <a:rPr lang="en" sz="1867" dirty="0"/>
              <a:t>Modify libhdfs3 to add support for TDE</a:t>
            </a:r>
          </a:p>
        </p:txBody>
      </p:sp>
    </p:spTree>
    <p:extLst>
      <p:ext uri="{BB962C8B-B14F-4D97-AF65-F5344CB8AC3E}">
        <p14:creationId xmlns:p14="http://schemas.microsoft.com/office/powerpoint/2010/main" val="36761179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存储格式 </a:t>
            </a:r>
            <a:r>
              <a:rPr lang="en-US" altLang="zh-CN" b="0" dirty="0" smtClean="0">
                <a:solidFill>
                  <a:srgbClr val="468980"/>
                </a:solidFill>
              </a:rPr>
              <a:t>- </a:t>
            </a:r>
            <a:r>
              <a:rPr lang="en" b="0" dirty="0" smtClean="0">
                <a:solidFill>
                  <a:srgbClr val="468980"/>
                </a:solidFill>
              </a:rPr>
              <a:t>Parquet </a:t>
            </a:r>
            <a:r>
              <a:rPr lang="en" b="0" dirty="0">
                <a:solidFill>
                  <a:srgbClr val="468980"/>
                </a:solidFill>
              </a:rPr>
              <a:t>2.0 Support</a:t>
            </a:r>
          </a:p>
        </p:txBody>
      </p:sp>
      <p:sp>
        <p:nvSpPr>
          <p:cNvPr id="661" name="Shape 661"/>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46</a:t>
            </a:fld>
            <a:endParaRPr lang="en"/>
          </a:p>
        </p:txBody>
      </p:sp>
      <p:sp>
        <p:nvSpPr>
          <p:cNvPr id="662" name="Shape 662"/>
          <p:cNvSpPr txBox="1">
            <a:spLocks noGrp="1"/>
          </p:cNvSpPr>
          <p:nvPr>
            <p:ph type="body" idx="2"/>
          </p:nvPr>
        </p:nvSpPr>
        <p:spPr>
          <a:xfrm>
            <a:off x="385533" y="1148033"/>
            <a:ext cx="9811600" cy="4779200"/>
          </a:xfrm>
          <a:prstGeom prst="rect">
            <a:avLst/>
          </a:prstGeom>
        </p:spPr>
        <p:txBody>
          <a:bodyPr vert="horz" wrap="square" lIns="121900" tIns="121900" rIns="121900" bIns="121900" rtlCol="0" anchor="t" anchorCtr="0">
            <a:noAutofit/>
          </a:bodyPr>
          <a:lstStyle/>
          <a:p>
            <a:pPr marL="609585" indent="-304792">
              <a:lnSpc>
                <a:spcPct val="110000"/>
              </a:lnSpc>
              <a:spcBef>
                <a:spcPts val="853"/>
              </a:spcBef>
            </a:pPr>
            <a:r>
              <a:rPr lang="en" dirty="0"/>
              <a:t>Parquet 2.0 Enhancement</a:t>
            </a:r>
          </a:p>
          <a:p>
            <a:pPr marL="1219170" lvl="1" indent="-423323">
              <a:lnSpc>
                <a:spcPct val="110000"/>
              </a:lnSpc>
              <a:spcBef>
                <a:spcPts val="853"/>
              </a:spcBef>
            </a:pPr>
            <a:r>
              <a:rPr lang="en" sz="1867" dirty="0"/>
              <a:t>Add more Converted Type: Enum, Decimal, Date, Timstamp</a:t>
            </a:r>
          </a:p>
          <a:p>
            <a:pPr marL="1219170" lvl="1" indent="-423323">
              <a:lnSpc>
                <a:spcPct val="110000"/>
              </a:lnSpc>
              <a:spcBef>
                <a:spcPts val="853"/>
              </a:spcBef>
            </a:pPr>
            <a:r>
              <a:rPr lang="en" sz="1867" dirty="0"/>
              <a:t>Add more statistics in DataPageHeader: including max/min/null count, distinct count </a:t>
            </a:r>
          </a:p>
          <a:p>
            <a:pPr marL="1219170" lvl="1" indent="-423323">
              <a:lnSpc>
                <a:spcPct val="110000"/>
              </a:lnSpc>
              <a:spcBef>
                <a:spcPts val="853"/>
              </a:spcBef>
            </a:pPr>
            <a:r>
              <a:rPr lang="en" sz="1867" dirty="0"/>
              <a:t>Add Dictionary Page</a:t>
            </a:r>
          </a:p>
          <a:p>
            <a:pPr marL="1219170" lvl="1" indent="-423323">
              <a:lnSpc>
                <a:spcPct val="110000"/>
              </a:lnSpc>
              <a:spcBef>
                <a:spcPts val="853"/>
              </a:spcBef>
            </a:pPr>
            <a:r>
              <a:rPr lang="en" sz="1867" dirty="0"/>
              <a:t>Add sorting column information in Rowgroup meta</a:t>
            </a:r>
          </a:p>
          <a:p>
            <a:pPr marL="1219170" lvl="1" indent="-423323">
              <a:lnSpc>
                <a:spcPct val="110000"/>
              </a:lnSpc>
              <a:spcBef>
                <a:spcPts val="853"/>
              </a:spcBef>
            </a:pPr>
            <a:r>
              <a:rPr lang="en" sz="1867" dirty="0"/>
              <a:t>…</a:t>
            </a:r>
          </a:p>
          <a:p>
            <a:pPr marL="609585" indent="-304792">
              <a:lnSpc>
                <a:spcPct val="110000"/>
              </a:lnSpc>
              <a:spcBef>
                <a:spcPts val="853"/>
              </a:spcBef>
            </a:pPr>
            <a:r>
              <a:rPr lang="en" dirty="0"/>
              <a:t>HAWQ Upgrade to Parquet 2.0 support </a:t>
            </a:r>
          </a:p>
          <a:p>
            <a:pPr marL="1219170" lvl="1" indent="-423323">
              <a:lnSpc>
                <a:spcPct val="110000"/>
              </a:lnSpc>
              <a:spcBef>
                <a:spcPts val="853"/>
              </a:spcBef>
            </a:pPr>
            <a:r>
              <a:rPr lang="en" sz="1867" dirty="0"/>
              <a:t>Bring performance improvement by leveraging statistics information</a:t>
            </a:r>
          </a:p>
          <a:p>
            <a:pPr marL="1219170" lvl="1" indent="-423323">
              <a:lnSpc>
                <a:spcPct val="110000"/>
              </a:lnSpc>
              <a:spcBef>
                <a:spcPts val="853"/>
              </a:spcBef>
            </a:pPr>
            <a:r>
              <a:rPr lang="en" sz="1867" dirty="0"/>
              <a:t>Become more compatible with other systems which have supported Parquet 2.0</a:t>
            </a:r>
          </a:p>
        </p:txBody>
      </p:sp>
    </p:spTree>
    <p:extLst>
      <p:ext uri="{BB962C8B-B14F-4D97-AF65-F5344CB8AC3E}">
        <p14:creationId xmlns:p14="http://schemas.microsoft.com/office/powerpoint/2010/main" val="34030269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75000"/>
                  </a:schemeClr>
                </a:solidFill>
              </a:rPr>
              <a:t>HAWQ</a:t>
            </a:r>
            <a:r>
              <a:rPr lang="zh-CN" altLang="en-US" dirty="0" smtClean="0">
                <a:solidFill>
                  <a:schemeClr val="bg1">
                    <a:lumMod val="75000"/>
                  </a:schemeClr>
                </a:solidFill>
              </a:rPr>
              <a:t>是什么？</a:t>
            </a:r>
            <a:endParaRPr lang="en-US" altLang="zh-CN" dirty="0" smtClean="0">
              <a:solidFill>
                <a:schemeClr val="bg1">
                  <a:lumMod val="75000"/>
                </a:schemeClr>
              </a:solidFill>
            </a:endParaRPr>
          </a:p>
          <a:p>
            <a:r>
              <a:rPr lang="en-US" altLang="zh-CN" dirty="0" smtClean="0">
                <a:solidFill>
                  <a:schemeClr val="bg1">
                    <a:lumMod val="75000"/>
                  </a:schemeClr>
                </a:solidFill>
              </a:rPr>
              <a:t>HAWQ</a:t>
            </a:r>
            <a:r>
              <a:rPr lang="zh-CN" altLang="en-US" dirty="0" smtClean="0">
                <a:solidFill>
                  <a:schemeClr val="bg1">
                    <a:lumMod val="75000"/>
                  </a:schemeClr>
                </a:solidFill>
              </a:rPr>
              <a:t>总体架构</a:t>
            </a:r>
            <a:endParaRPr lang="en-US" altLang="zh-CN" dirty="0" smtClean="0">
              <a:solidFill>
                <a:schemeClr val="bg1">
                  <a:lumMod val="75000"/>
                </a:schemeClr>
              </a:solidFill>
            </a:endParaRPr>
          </a:p>
          <a:p>
            <a:r>
              <a:rPr lang="zh-CN" altLang="en-US" dirty="0" smtClean="0">
                <a:solidFill>
                  <a:schemeClr val="bg1">
                    <a:lumMod val="75000"/>
                  </a:schemeClr>
                </a:solidFill>
              </a:rPr>
              <a:t>弹性执行引擎</a:t>
            </a:r>
            <a:endParaRPr lang="en-US" altLang="zh-CN" dirty="0" smtClean="0">
              <a:solidFill>
                <a:schemeClr val="bg1">
                  <a:lumMod val="75000"/>
                </a:schemeClr>
              </a:solidFill>
            </a:endParaRPr>
          </a:p>
          <a:p>
            <a:r>
              <a:rPr lang="zh-CN" altLang="en-US" dirty="0" smtClean="0">
                <a:solidFill>
                  <a:schemeClr val="bg1">
                    <a:lumMod val="75000"/>
                  </a:schemeClr>
                </a:solidFill>
              </a:rPr>
              <a:t>资源管理</a:t>
            </a:r>
            <a:endParaRPr lang="en-US" altLang="zh-CN" dirty="0" smtClean="0">
              <a:solidFill>
                <a:schemeClr val="bg1">
                  <a:lumMod val="75000"/>
                </a:schemeClr>
              </a:solidFill>
            </a:endParaRPr>
          </a:p>
          <a:p>
            <a:r>
              <a:rPr lang="zh-CN" altLang="en-US" dirty="0" smtClean="0">
                <a:solidFill>
                  <a:schemeClr val="bg1">
                    <a:lumMod val="75000"/>
                  </a:schemeClr>
                </a:solidFill>
              </a:rPr>
              <a:t>与</a:t>
            </a:r>
            <a:r>
              <a:rPr lang="en-US" altLang="zh-CN" dirty="0" smtClean="0">
                <a:solidFill>
                  <a:schemeClr val="bg1">
                    <a:lumMod val="75000"/>
                  </a:schemeClr>
                </a:solidFill>
              </a:rPr>
              <a:t>Hadoop</a:t>
            </a:r>
            <a:r>
              <a:rPr lang="zh-CN" altLang="en-US" dirty="0" smtClean="0">
                <a:solidFill>
                  <a:schemeClr val="bg1">
                    <a:lumMod val="75000"/>
                  </a:schemeClr>
                </a:solidFill>
              </a:rPr>
              <a:t>生态系统的交互</a:t>
            </a:r>
            <a:endParaRPr lang="en-US" altLang="zh-CN" dirty="0" smtClean="0">
              <a:solidFill>
                <a:schemeClr val="bg1">
                  <a:lumMod val="75000"/>
                </a:schemeClr>
              </a:solidFill>
            </a:endParaRPr>
          </a:p>
          <a:p>
            <a:r>
              <a:rPr lang="zh-CN" altLang="en-US" dirty="0"/>
              <a:t>数据</a:t>
            </a:r>
            <a:r>
              <a:rPr lang="zh-CN" altLang="en-US" dirty="0" smtClean="0"/>
              <a:t>仓库上云探讨</a:t>
            </a:r>
            <a:endParaRPr lang="zh-CN" altLang="en-US" dirty="0"/>
          </a:p>
        </p:txBody>
      </p:sp>
    </p:spTree>
    <p:extLst>
      <p:ext uri="{BB962C8B-B14F-4D97-AF65-F5344CB8AC3E}">
        <p14:creationId xmlns:p14="http://schemas.microsoft.com/office/powerpoint/2010/main" val="13678108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数据仓库上云探讨和尝试</a:t>
            </a:r>
            <a:endParaRPr lang="en" b="0" dirty="0">
              <a:solidFill>
                <a:srgbClr val="468980"/>
              </a:solidFill>
            </a:endParaRPr>
          </a:p>
        </p:txBody>
      </p:sp>
      <p:sp>
        <p:nvSpPr>
          <p:cNvPr id="661" name="Shape 661"/>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48</a:t>
            </a:fld>
            <a:endParaRPr lang="en"/>
          </a:p>
        </p:txBody>
      </p:sp>
      <p:sp>
        <p:nvSpPr>
          <p:cNvPr id="662" name="Shape 662"/>
          <p:cNvSpPr txBox="1">
            <a:spLocks noGrp="1"/>
          </p:cNvSpPr>
          <p:nvPr>
            <p:ph type="body" idx="2"/>
          </p:nvPr>
        </p:nvSpPr>
        <p:spPr>
          <a:xfrm>
            <a:off x="313129" y="825041"/>
            <a:ext cx="9811600" cy="5890083"/>
          </a:xfrm>
          <a:prstGeom prst="rect">
            <a:avLst/>
          </a:prstGeom>
        </p:spPr>
        <p:txBody>
          <a:bodyPr vert="horz" wrap="square" lIns="121900" tIns="121900" rIns="121900" bIns="121900" rtlCol="0" anchor="t" anchorCtr="0">
            <a:noAutofit/>
          </a:bodyPr>
          <a:lstStyle/>
          <a:p>
            <a:pPr marL="609585" indent="-304792">
              <a:lnSpc>
                <a:spcPct val="110000"/>
              </a:lnSpc>
              <a:spcBef>
                <a:spcPts val="853"/>
              </a:spcBef>
            </a:pPr>
            <a:r>
              <a:rPr lang="zh-CN" altLang="en-US" sz="2267" dirty="0" smtClean="0">
                <a:latin typeface="+mn-ea"/>
              </a:rPr>
              <a:t>存储、计算解耦</a:t>
            </a:r>
            <a:endParaRPr lang="en-US" altLang="zh-CN" sz="2267" dirty="0" smtClean="0">
              <a:latin typeface="+mn-ea"/>
            </a:endParaRPr>
          </a:p>
          <a:p>
            <a:pPr marL="1104893" lvl="1" indent="-342900">
              <a:lnSpc>
                <a:spcPct val="110000"/>
              </a:lnSpc>
              <a:spcBef>
                <a:spcPts val="853"/>
              </a:spcBef>
            </a:pPr>
            <a:r>
              <a:rPr lang="zh-CN" altLang="en-US" sz="2000" dirty="0"/>
              <a:t>存储放至云存储</a:t>
            </a:r>
            <a:endParaRPr lang="en-US" altLang="zh-CN" sz="2000" dirty="0"/>
          </a:p>
          <a:p>
            <a:pPr marL="1104893" lvl="1" indent="-342900">
              <a:lnSpc>
                <a:spcPct val="110000"/>
              </a:lnSpc>
              <a:spcBef>
                <a:spcPts val="853"/>
              </a:spcBef>
            </a:pPr>
            <a:r>
              <a:rPr lang="zh-CN" altLang="en-US" sz="2000" dirty="0"/>
              <a:t>计算节点加</a:t>
            </a:r>
            <a:r>
              <a:rPr lang="en-US" altLang="zh-CN" sz="2000" dirty="0"/>
              <a:t>Cache</a:t>
            </a:r>
            <a:r>
              <a:rPr lang="zh-CN" altLang="en-US" sz="2000" dirty="0"/>
              <a:t>机制，提前</a:t>
            </a:r>
            <a:r>
              <a:rPr lang="en-US" altLang="zh-CN" sz="2000" dirty="0"/>
              <a:t>load</a:t>
            </a:r>
            <a:r>
              <a:rPr lang="zh-CN" altLang="en-US" sz="2000" dirty="0"/>
              <a:t>云存储中数据 （</a:t>
            </a:r>
            <a:r>
              <a:rPr lang="en-US" altLang="zh-CN" sz="2000" dirty="0" smtClean="0"/>
              <a:t>Tachyon/</a:t>
            </a:r>
            <a:r>
              <a:rPr lang="en-US" altLang="zh-CN" sz="2000" dirty="0" err="1" smtClean="0"/>
              <a:t>Alluxio</a:t>
            </a:r>
            <a:r>
              <a:rPr lang="zh-CN" altLang="en-US" sz="2000" dirty="0" smtClean="0"/>
              <a:t>）</a:t>
            </a:r>
            <a:endParaRPr lang="en-US" altLang="zh-CN" sz="2000" dirty="0"/>
          </a:p>
          <a:p>
            <a:pPr marL="609585" lvl="1" indent="-304792">
              <a:lnSpc>
                <a:spcPct val="110000"/>
              </a:lnSpc>
              <a:spcBef>
                <a:spcPts val="853"/>
              </a:spcBef>
              <a:buFont typeface="Arial" panose="020B0604020202020204" pitchFamily="34" charset="0"/>
              <a:buChar char="●"/>
            </a:pPr>
            <a:r>
              <a:rPr lang="zh-CN" altLang="en-US" sz="2267" dirty="0"/>
              <a:t>计算、计算解耦</a:t>
            </a:r>
            <a:endParaRPr lang="en-US" altLang="zh-CN" sz="2267" dirty="0"/>
          </a:p>
          <a:p>
            <a:pPr marL="1104893" lvl="1" indent="-342900">
              <a:lnSpc>
                <a:spcPct val="110000"/>
              </a:lnSpc>
              <a:spcBef>
                <a:spcPts val="853"/>
              </a:spcBef>
            </a:pPr>
            <a:r>
              <a:rPr lang="zh-CN" altLang="en-US" sz="2000" dirty="0"/>
              <a:t>核心计算和文本分析分离</a:t>
            </a:r>
            <a:r>
              <a:rPr lang="en-US" altLang="zh-CN" sz="2000" dirty="0"/>
              <a:t> -- </a:t>
            </a:r>
            <a:r>
              <a:rPr lang="en-US" altLang="zh-CN" sz="2000" dirty="0" err="1"/>
              <a:t>GPText</a:t>
            </a:r>
            <a:endParaRPr lang="en-US" altLang="zh-CN" sz="2000" dirty="0"/>
          </a:p>
          <a:p>
            <a:pPr marL="1104893" lvl="1" indent="-342900">
              <a:lnSpc>
                <a:spcPct val="110000"/>
              </a:lnSpc>
              <a:spcBef>
                <a:spcPts val="853"/>
              </a:spcBef>
            </a:pPr>
            <a:r>
              <a:rPr lang="zh-CN" altLang="en-US" sz="2000" dirty="0"/>
              <a:t>核心计算和科学计算分离 </a:t>
            </a:r>
            <a:r>
              <a:rPr lang="en-US" altLang="zh-CN" sz="2000" dirty="0"/>
              <a:t>-- PL </a:t>
            </a:r>
            <a:r>
              <a:rPr lang="en-US" altLang="zh-CN" sz="2000" dirty="0" smtClean="0"/>
              <a:t>Container</a:t>
            </a:r>
            <a:endParaRPr lang="en-US" altLang="zh-CN" sz="2000" dirty="0"/>
          </a:p>
          <a:p>
            <a:pPr marL="609585" lvl="1" indent="-304792">
              <a:lnSpc>
                <a:spcPct val="110000"/>
              </a:lnSpc>
              <a:spcBef>
                <a:spcPts val="853"/>
              </a:spcBef>
              <a:buFont typeface="Arial" panose="020B0604020202020204" pitchFamily="34" charset="0"/>
              <a:buChar char="●"/>
            </a:pPr>
            <a:r>
              <a:rPr lang="zh-CN" altLang="en-US" sz="2267" dirty="0"/>
              <a:t>服务无状态</a:t>
            </a:r>
            <a:endParaRPr lang="en-US" altLang="zh-CN" sz="2267" dirty="0"/>
          </a:p>
          <a:p>
            <a:pPr marL="1104893" lvl="1" indent="-342900">
              <a:lnSpc>
                <a:spcPct val="110000"/>
              </a:lnSpc>
              <a:spcBef>
                <a:spcPts val="853"/>
              </a:spcBef>
            </a:pPr>
            <a:r>
              <a:rPr lang="zh-CN" altLang="en-US" sz="2000" dirty="0"/>
              <a:t>抽取</a:t>
            </a:r>
            <a:r>
              <a:rPr lang="en-US" altLang="zh-CN" sz="2000" dirty="0"/>
              <a:t>Catalog Service</a:t>
            </a:r>
          </a:p>
          <a:p>
            <a:pPr marL="1104893" lvl="1" indent="-342900">
              <a:lnSpc>
                <a:spcPct val="110000"/>
              </a:lnSpc>
              <a:spcBef>
                <a:spcPts val="853"/>
              </a:spcBef>
            </a:pPr>
            <a:r>
              <a:rPr lang="zh-CN" altLang="en-US" sz="2000" dirty="0"/>
              <a:t>多</a:t>
            </a:r>
            <a:r>
              <a:rPr lang="en-US" altLang="zh-CN" sz="2000" dirty="0"/>
              <a:t>Master</a:t>
            </a:r>
            <a:r>
              <a:rPr lang="zh-CN" altLang="en-US" sz="2000" dirty="0"/>
              <a:t>节点，防止单点失效</a:t>
            </a:r>
            <a:endParaRPr lang="en-US" altLang="zh-CN" sz="2000" dirty="0"/>
          </a:p>
          <a:p>
            <a:pPr marL="609585" lvl="1" indent="-304792">
              <a:lnSpc>
                <a:spcPct val="110000"/>
              </a:lnSpc>
              <a:spcBef>
                <a:spcPts val="853"/>
              </a:spcBef>
              <a:buFont typeface="Arial" panose="020B0604020202020204" pitchFamily="34" charset="0"/>
              <a:buChar char="●"/>
            </a:pPr>
            <a:r>
              <a:rPr lang="zh-CN" altLang="en-US" sz="2267" dirty="0"/>
              <a:t>查询中间执行结果可定制</a:t>
            </a:r>
            <a:endParaRPr lang="en-US" altLang="zh-CN" sz="2267" dirty="0"/>
          </a:p>
          <a:p>
            <a:pPr marL="1104893" lvl="1" indent="-342900">
              <a:lnSpc>
                <a:spcPct val="110000"/>
              </a:lnSpc>
              <a:spcBef>
                <a:spcPts val="853"/>
              </a:spcBef>
            </a:pPr>
            <a:r>
              <a:rPr lang="en-US" altLang="zh-CN" sz="2000" dirty="0"/>
              <a:t>Pipeline</a:t>
            </a:r>
          </a:p>
          <a:p>
            <a:pPr marL="1104893" lvl="1" indent="-342900">
              <a:lnSpc>
                <a:spcPct val="110000"/>
              </a:lnSpc>
              <a:spcBef>
                <a:spcPts val="853"/>
              </a:spcBef>
            </a:pPr>
            <a:r>
              <a:rPr lang="zh-CN" altLang="en-US" sz="2000" dirty="0"/>
              <a:t>阶段化</a:t>
            </a:r>
            <a:endParaRPr lang="en-US" altLang="zh-CN" sz="2000" dirty="0"/>
          </a:p>
        </p:txBody>
      </p:sp>
    </p:spTree>
    <p:extLst>
      <p:ext uri="{BB962C8B-B14F-4D97-AF65-F5344CB8AC3E}">
        <p14:creationId xmlns:p14="http://schemas.microsoft.com/office/powerpoint/2010/main" val="3621668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0176" y="2427916"/>
            <a:ext cx="2191110" cy="1325563"/>
          </a:xfrm>
        </p:spPr>
        <p:txBody>
          <a:bodyPr>
            <a:normAutofit/>
          </a:bodyPr>
          <a:lstStyle/>
          <a:p>
            <a:r>
              <a:rPr lang="zh-CN" altLang="en-US" sz="4800" b="1" dirty="0">
                <a:solidFill>
                  <a:srgbClr val="468980"/>
                </a:solidFill>
              </a:rPr>
              <a:t>谢谢</a:t>
            </a:r>
          </a:p>
        </p:txBody>
      </p:sp>
    </p:spTree>
    <p:extLst>
      <p:ext uri="{BB962C8B-B14F-4D97-AF65-F5344CB8AC3E}">
        <p14:creationId xmlns:p14="http://schemas.microsoft.com/office/powerpoint/2010/main" val="1775858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cxnSp>
        <p:nvCxnSpPr>
          <p:cNvPr id="201" name="Shape 201"/>
          <p:cNvCxnSpPr/>
          <p:nvPr/>
        </p:nvCxnSpPr>
        <p:spPr>
          <a:xfrm rot="10800000">
            <a:off x="1865901" y="1755233"/>
            <a:ext cx="7600" cy="1060000"/>
          </a:xfrm>
          <a:prstGeom prst="straightConnector1">
            <a:avLst/>
          </a:prstGeom>
          <a:noFill/>
          <a:ln w="19050" cap="flat" cmpd="sng">
            <a:solidFill>
              <a:schemeClr val="dk2"/>
            </a:solidFill>
            <a:prstDash val="solid"/>
            <a:round/>
            <a:headEnd type="none" w="med" len="med"/>
            <a:tailEnd type="none" w="med" len="med"/>
          </a:ln>
        </p:spPr>
      </p:cxnSp>
      <p:cxnSp>
        <p:nvCxnSpPr>
          <p:cNvPr id="202" name="Shape 202"/>
          <p:cNvCxnSpPr/>
          <p:nvPr/>
        </p:nvCxnSpPr>
        <p:spPr>
          <a:xfrm>
            <a:off x="8138984" y="1242801"/>
            <a:ext cx="0" cy="1369200"/>
          </a:xfrm>
          <a:prstGeom prst="straightConnector1">
            <a:avLst/>
          </a:prstGeom>
          <a:noFill/>
          <a:ln w="19050" cap="flat" cmpd="sng">
            <a:solidFill>
              <a:schemeClr val="dk2"/>
            </a:solidFill>
            <a:prstDash val="solid"/>
            <a:round/>
            <a:headEnd type="none" w="med" len="med"/>
            <a:tailEnd type="none" w="med" len="med"/>
          </a:ln>
        </p:spPr>
      </p:cxnSp>
      <p:sp>
        <p:nvSpPr>
          <p:cNvPr id="203" name="Shape 203"/>
          <p:cNvSpPr txBox="1">
            <a:spLocks noGrp="1"/>
          </p:cNvSpPr>
          <p:nvPr>
            <p:ph type="title"/>
          </p:nvPr>
        </p:nvSpPr>
        <p:spPr>
          <a:xfrm>
            <a:off x="401864" y="216663"/>
            <a:ext cx="11214000" cy="614000"/>
          </a:xfrm>
          <a:prstGeom prst="rect">
            <a:avLst/>
          </a:prstGeom>
          <a:noFill/>
          <a:ln>
            <a:noFill/>
          </a:ln>
        </p:spPr>
        <p:txBody>
          <a:bodyPr vert="horz" lIns="121900" tIns="121900" rIns="121900" bIns="121900" rtlCol="0" anchor="ctr" anchorCtr="0">
            <a:noAutofit/>
          </a:bodyPr>
          <a:lstStyle/>
          <a:p>
            <a:pPr>
              <a:lnSpc>
                <a:spcPct val="100000"/>
              </a:lnSpc>
              <a:buClr>
                <a:srgbClr val="00685D"/>
              </a:buClr>
              <a:buSzPct val="25000"/>
              <a:buNone/>
            </a:pPr>
            <a:r>
              <a:rPr lang="en" sz="4000" dirty="0" smtClean="0">
                <a:solidFill>
                  <a:srgbClr val="468980"/>
                </a:solidFill>
              </a:rPr>
              <a:t>HAWQ </a:t>
            </a:r>
            <a:r>
              <a:rPr lang="zh-CN" altLang="en-US" sz="4000" dirty="0" smtClean="0">
                <a:solidFill>
                  <a:srgbClr val="468980"/>
                </a:solidFill>
              </a:rPr>
              <a:t>编年史</a:t>
            </a:r>
            <a:endParaRPr lang="en" sz="4000" dirty="0">
              <a:solidFill>
                <a:srgbClr val="468980"/>
              </a:solidFill>
            </a:endParaRPr>
          </a:p>
        </p:txBody>
      </p:sp>
      <p:sp>
        <p:nvSpPr>
          <p:cNvPr id="204" name="Shape 204"/>
          <p:cNvSpPr txBox="1"/>
          <p:nvPr/>
        </p:nvSpPr>
        <p:spPr>
          <a:xfrm>
            <a:off x="1547983" y="3014921"/>
            <a:ext cx="8782800" cy="507200"/>
          </a:xfrm>
          <a:prstGeom prst="rect">
            <a:avLst/>
          </a:prstGeom>
          <a:noFill/>
          <a:ln>
            <a:noFill/>
          </a:ln>
        </p:spPr>
        <p:txBody>
          <a:bodyPr lIns="121900" tIns="121900" rIns="121900" bIns="121900" anchor="t" anchorCtr="0">
            <a:noAutofit/>
          </a:bodyPr>
          <a:lstStyle/>
          <a:p>
            <a:pPr>
              <a:buClr>
                <a:schemeClr val="lt2"/>
              </a:buClr>
              <a:buSzPct val="25000"/>
            </a:pPr>
            <a:r>
              <a:rPr lang="en" sz="1200" b="1" dirty="0">
                <a:latin typeface="Arial"/>
                <a:ea typeface="Arial"/>
                <a:cs typeface="Arial"/>
                <a:sym typeface="Arial"/>
              </a:rPr>
              <a:t>1986  </a:t>
            </a:r>
            <a:r>
              <a:rPr lang="en" sz="1200" dirty="0">
                <a:latin typeface="Arial"/>
                <a:ea typeface="Arial"/>
                <a:cs typeface="Arial"/>
                <a:sym typeface="Arial"/>
              </a:rPr>
              <a:t>…</a:t>
            </a:r>
            <a:r>
              <a:rPr lang="en" sz="1200" b="1" dirty="0">
                <a:latin typeface="Arial"/>
                <a:ea typeface="Arial"/>
                <a:cs typeface="Arial"/>
                <a:sym typeface="Arial"/>
              </a:rPr>
              <a:t>  1994        1996        1998        2000       2002        2004       2006        2008       2010        2012       2014 </a:t>
            </a:r>
            <a:r>
              <a:rPr lang="en" sz="1200" b="1" dirty="0" smtClean="0">
                <a:latin typeface="Arial"/>
                <a:ea typeface="Arial"/>
                <a:cs typeface="Arial"/>
                <a:sym typeface="Arial"/>
              </a:rPr>
              <a:t>       2016     </a:t>
            </a:r>
            <a:endParaRPr lang="en" sz="1200" b="1" dirty="0">
              <a:latin typeface="Arial"/>
              <a:ea typeface="Arial"/>
              <a:cs typeface="Arial"/>
              <a:sym typeface="Arial"/>
            </a:endParaRPr>
          </a:p>
        </p:txBody>
      </p:sp>
      <p:sp>
        <p:nvSpPr>
          <p:cNvPr id="205" name="Shape 205"/>
          <p:cNvSpPr txBox="1"/>
          <p:nvPr/>
        </p:nvSpPr>
        <p:spPr>
          <a:xfrm>
            <a:off x="2549139" y="2652483"/>
            <a:ext cx="7884092" cy="507200"/>
          </a:xfrm>
          <a:prstGeom prst="rect">
            <a:avLst/>
          </a:prstGeom>
          <a:noFill/>
          <a:ln>
            <a:noFill/>
          </a:ln>
        </p:spPr>
        <p:txBody>
          <a:bodyPr lIns="121900" tIns="121900" rIns="121900" bIns="121900" anchor="t" anchorCtr="0">
            <a:noAutofit/>
          </a:bodyPr>
          <a:lstStyle/>
          <a:p>
            <a:pPr>
              <a:buClr>
                <a:schemeClr val="lt2"/>
              </a:buClr>
              <a:buSzPct val="25000"/>
            </a:pPr>
            <a:r>
              <a:rPr lang="en" sz="1200" dirty="0">
                <a:latin typeface="Arial"/>
                <a:ea typeface="Arial"/>
                <a:cs typeface="Arial"/>
                <a:sym typeface="Arial"/>
              </a:rPr>
              <a:t> </a:t>
            </a:r>
            <a:r>
              <a:rPr lang="en" sz="1200" b="1" dirty="0">
                <a:latin typeface="Arial"/>
                <a:ea typeface="Arial"/>
                <a:cs typeface="Arial"/>
                <a:sym typeface="Arial"/>
              </a:rPr>
              <a:t>1995       1997        1999        2001       2003        2005        2007       2009       2011        2013</a:t>
            </a:r>
            <a:r>
              <a:rPr lang="en" sz="1200" dirty="0">
                <a:latin typeface="Arial"/>
                <a:ea typeface="Arial"/>
                <a:cs typeface="Arial"/>
                <a:sym typeface="Arial"/>
              </a:rPr>
              <a:t>        </a:t>
            </a:r>
            <a:r>
              <a:rPr lang="en" sz="1200" b="1" dirty="0" smtClean="0">
                <a:latin typeface="Arial"/>
                <a:ea typeface="Arial"/>
                <a:cs typeface="Arial"/>
                <a:sym typeface="Arial"/>
              </a:rPr>
              <a:t>2015       2017</a:t>
            </a:r>
            <a:r>
              <a:rPr lang="en" sz="1200" dirty="0" smtClean="0">
                <a:latin typeface="Arial"/>
                <a:ea typeface="Arial"/>
                <a:cs typeface="Arial"/>
                <a:sym typeface="Arial"/>
              </a:rPr>
              <a:t>        </a:t>
            </a:r>
            <a:endParaRPr lang="en" sz="1200" dirty="0">
              <a:latin typeface="Arial"/>
              <a:ea typeface="Arial"/>
              <a:cs typeface="Arial"/>
              <a:sym typeface="Arial"/>
            </a:endParaRPr>
          </a:p>
        </p:txBody>
      </p:sp>
      <p:grpSp>
        <p:nvGrpSpPr>
          <p:cNvPr id="206" name="Shape 206"/>
          <p:cNvGrpSpPr/>
          <p:nvPr/>
        </p:nvGrpSpPr>
        <p:grpSpPr>
          <a:xfrm>
            <a:off x="4843483" y="2990488"/>
            <a:ext cx="659100" cy="114000"/>
            <a:chOff x="2880075" y="2461899"/>
            <a:chExt cx="494325" cy="85500"/>
          </a:xfrm>
        </p:grpSpPr>
        <p:cxnSp>
          <p:nvCxnSpPr>
            <p:cNvPr id="207" name="Shape 207"/>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08" name="Shape 208"/>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09" name="Shape 209"/>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10" name="Shape 210"/>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11" name="Shape 211"/>
          <p:cNvGrpSpPr/>
          <p:nvPr/>
        </p:nvGrpSpPr>
        <p:grpSpPr>
          <a:xfrm>
            <a:off x="2207083" y="2990488"/>
            <a:ext cx="659100" cy="114000"/>
            <a:chOff x="2880075" y="2461899"/>
            <a:chExt cx="494325" cy="85500"/>
          </a:xfrm>
        </p:grpSpPr>
        <p:cxnSp>
          <p:nvCxnSpPr>
            <p:cNvPr id="212" name="Shape 212"/>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13" name="Shape 213"/>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14" name="Shape 214"/>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15" name="Shape 215"/>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16" name="Shape 216"/>
          <p:cNvGrpSpPr/>
          <p:nvPr/>
        </p:nvGrpSpPr>
        <p:grpSpPr>
          <a:xfrm>
            <a:off x="2866183" y="2990488"/>
            <a:ext cx="659100" cy="114000"/>
            <a:chOff x="2880075" y="2461899"/>
            <a:chExt cx="494325" cy="85500"/>
          </a:xfrm>
        </p:grpSpPr>
        <p:cxnSp>
          <p:nvCxnSpPr>
            <p:cNvPr id="217" name="Shape 217"/>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18" name="Shape 218"/>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19" name="Shape 219"/>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20" name="Shape 220"/>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21" name="Shape 221"/>
          <p:cNvGrpSpPr/>
          <p:nvPr/>
        </p:nvGrpSpPr>
        <p:grpSpPr>
          <a:xfrm>
            <a:off x="3525283" y="2990488"/>
            <a:ext cx="659100" cy="114000"/>
            <a:chOff x="2880075" y="2461899"/>
            <a:chExt cx="494325" cy="85500"/>
          </a:xfrm>
        </p:grpSpPr>
        <p:cxnSp>
          <p:nvCxnSpPr>
            <p:cNvPr id="222" name="Shape 222"/>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23" name="Shape 223"/>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24" name="Shape 224"/>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25" name="Shape 225"/>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26" name="Shape 226"/>
          <p:cNvGrpSpPr/>
          <p:nvPr/>
        </p:nvGrpSpPr>
        <p:grpSpPr>
          <a:xfrm>
            <a:off x="4184383" y="2990488"/>
            <a:ext cx="659100" cy="114000"/>
            <a:chOff x="2880075" y="2461899"/>
            <a:chExt cx="494325" cy="85500"/>
          </a:xfrm>
        </p:grpSpPr>
        <p:cxnSp>
          <p:nvCxnSpPr>
            <p:cNvPr id="227" name="Shape 227"/>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28" name="Shape 228"/>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29" name="Shape 229"/>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30" name="Shape 230"/>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31" name="Shape 231"/>
          <p:cNvGrpSpPr/>
          <p:nvPr/>
        </p:nvGrpSpPr>
        <p:grpSpPr>
          <a:xfrm>
            <a:off x="5502583" y="2990488"/>
            <a:ext cx="659100" cy="114000"/>
            <a:chOff x="2880075" y="2461899"/>
            <a:chExt cx="494325" cy="85500"/>
          </a:xfrm>
        </p:grpSpPr>
        <p:cxnSp>
          <p:nvCxnSpPr>
            <p:cNvPr id="232" name="Shape 232"/>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33" name="Shape 233"/>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34" name="Shape 234"/>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35" name="Shape 235"/>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36" name="Shape 236"/>
          <p:cNvGrpSpPr/>
          <p:nvPr/>
        </p:nvGrpSpPr>
        <p:grpSpPr>
          <a:xfrm>
            <a:off x="6161685" y="2990488"/>
            <a:ext cx="659100" cy="114000"/>
            <a:chOff x="2880075" y="2461899"/>
            <a:chExt cx="494325" cy="85500"/>
          </a:xfrm>
        </p:grpSpPr>
        <p:cxnSp>
          <p:nvCxnSpPr>
            <p:cNvPr id="237" name="Shape 237"/>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38" name="Shape 238"/>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39" name="Shape 239"/>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40" name="Shape 240"/>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41" name="Shape 241"/>
          <p:cNvGrpSpPr/>
          <p:nvPr/>
        </p:nvGrpSpPr>
        <p:grpSpPr>
          <a:xfrm>
            <a:off x="6820785" y="2990488"/>
            <a:ext cx="659100" cy="114000"/>
            <a:chOff x="2880075" y="2461899"/>
            <a:chExt cx="494325" cy="85500"/>
          </a:xfrm>
        </p:grpSpPr>
        <p:cxnSp>
          <p:nvCxnSpPr>
            <p:cNvPr id="242" name="Shape 242"/>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43" name="Shape 243"/>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44" name="Shape 244"/>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45" name="Shape 245"/>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cxnSp>
        <p:nvCxnSpPr>
          <p:cNvPr id="246" name="Shape 246"/>
          <p:cNvCxnSpPr/>
          <p:nvPr/>
        </p:nvCxnSpPr>
        <p:spPr>
          <a:xfrm>
            <a:off x="1547983" y="3053788"/>
            <a:ext cx="329600" cy="0"/>
          </a:xfrm>
          <a:prstGeom prst="straightConnector1">
            <a:avLst/>
          </a:prstGeom>
          <a:noFill/>
          <a:ln w="19050" cap="flat" cmpd="sng">
            <a:solidFill>
              <a:schemeClr val="dk2"/>
            </a:solidFill>
            <a:prstDash val="solid"/>
            <a:round/>
            <a:headEnd type="none" w="med" len="med"/>
            <a:tailEnd type="none" w="med" len="med"/>
          </a:ln>
        </p:spPr>
      </p:cxnSp>
      <p:cxnSp>
        <p:nvCxnSpPr>
          <p:cNvPr id="247" name="Shape 247"/>
          <p:cNvCxnSpPr/>
          <p:nvPr/>
        </p:nvCxnSpPr>
        <p:spPr>
          <a:xfrm rot="10800000">
            <a:off x="1877483" y="2990488"/>
            <a:ext cx="0" cy="114000"/>
          </a:xfrm>
          <a:prstGeom prst="straightConnector1">
            <a:avLst/>
          </a:prstGeom>
          <a:noFill/>
          <a:ln w="19050" cap="flat" cmpd="sng">
            <a:solidFill>
              <a:schemeClr val="dk2"/>
            </a:solidFill>
            <a:prstDash val="solid"/>
            <a:round/>
            <a:headEnd type="none" w="med" len="med"/>
            <a:tailEnd type="none" w="med" len="med"/>
          </a:ln>
        </p:spPr>
      </p:cxnSp>
      <p:cxnSp>
        <p:nvCxnSpPr>
          <p:cNvPr id="248" name="Shape 248"/>
          <p:cNvCxnSpPr/>
          <p:nvPr/>
        </p:nvCxnSpPr>
        <p:spPr>
          <a:xfrm>
            <a:off x="1877483" y="3053788"/>
            <a:ext cx="329599" cy="0"/>
          </a:xfrm>
          <a:prstGeom prst="straightConnector1">
            <a:avLst/>
          </a:prstGeom>
          <a:noFill/>
          <a:ln w="19050" cap="flat" cmpd="sng">
            <a:solidFill>
              <a:schemeClr val="dk2"/>
            </a:solidFill>
            <a:prstDash val="solid"/>
            <a:round/>
            <a:headEnd type="none" w="med" len="med"/>
            <a:tailEnd type="none" w="med" len="med"/>
          </a:ln>
        </p:spPr>
      </p:cxnSp>
      <p:grpSp>
        <p:nvGrpSpPr>
          <p:cNvPr id="249" name="Shape 249"/>
          <p:cNvGrpSpPr/>
          <p:nvPr/>
        </p:nvGrpSpPr>
        <p:grpSpPr>
          <a:xfrm>
            <a:off x="8798083" y="2990488"/>
            <a:ext cx="659100" cy="114000"/>
            <a:chOff x="2880075" y="2461899"/>
            <a:chExt cx="494325" cy="85500"/>
          </a:xfrm>
        </p:grpSpPr>
        <p:cxnSp>
          <p:nvCxnSpPr>
            <p:cNvPr id="250" name="Shape 250"/>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51" name="Shape 251"/>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52" name="Shape 252"/>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53" name="Shape 253"/>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54" name="Shape 254"/>
          <p:cNvGrpSpPr/>
          <p:nvPr/>
        </p:nvGrpSpPr>
        <p:grpSpPr>
          <a:xfrm>
            <a:off x="7479885" y="2990488"/>
            <a:ext cx="659100" cy="114000"/>
            <a:chOff x="2880075" y="2461899"/>
            <a:chExt cx="494325" cy="85500"/>
          </a:xfrm>
        </p:grpSpPr>
        <p:cxnSp>
          <p:nvCxnSpPr>
            <p:cNvPr id="255" name="Shape 255"/>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56" name="Shape 256"/>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57" name="Shape 257"/>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58" name="Shape 258"/>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59" name="Shape 259"/>
          <p:cNvGrpSpPr/>
          <p:nvPr/>
        </p:nvGrpSpPr>
        <p:grpSpPr>
          <a:xfrm>
            <a:off x="8138985" y="2990488"/>
            <a:ext cx="659100" cy="114000"/>
            <a:chOff x="2880075" y="2461899"/>
            <a:chExt cx="494325" cy="85500"/>
          </a:xfrm>
        </p:grpSpPr>
        <p:cxnSp>
          <p:nvCxnSpPr>
            <p:cNvPr id="260" name="Shape 260"/>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61" name="Shape 261"/>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62" name="Shape 262"/>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63" name="Shape 263"/>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sp>
        <p:nvSpPr>
          <p:cNvPr id="264" name="Shape 264"/>
          <p:cNvSpPr txBox="1"/>
          <p:nvPr/>
        </p:nvSpPr>
        <p:spPr>
          <a:xfrm>
            <a:off x="575365" y="1277900"/>
            <a:ext cx="1756400" cy="614000"/>
          </a:xfrm>
          <a:prstGeom prst="rect">
            <a:avLst/>
          </a:prstGeom>
          <a:noFill/>
          <a:ln>
            <a:noFill/>
          </a:ln>
        </p:spPr>
        <p:txBody>
          <a:bodyPr lIns="121900" tIns="121900" rIns="121900" bIns="121900" anchor="t" anchorCtr="0">
            <a:noAutofit/>
          </a:bodyPr>
          <a:lstStyle/>
          <a:p>
            <a:pPr>
              <a:buClr>
                <a:schemeClr val="lt2"/>
              </a:buClr>
              <a:buSzPct val="25000"/>
            </a:pPr>
            <a:r>
              <a:rPr lang="en" sz="1200" b="1"/>
              <a:t>Postgres</a:t>
            </a:r>
            <a:r>
              <a:rPr lang="en" sz="1200" b="1">
                <a:latin typeface="Arial"/>
                <a:ea typeface="Arial"/>
                <a:cs typeface="Arial"/>
                <a:sym typeface="Arial"/>
              </a:rPr>
              <a:t> develop</a:t>
            </a:r>
            <a:r>
              <a:rPr lang="en" sz="1200" b="1"/>
              <a:t>ed</a:t>
            </a:r>
            <a:r>
              <a:rPr lang="en" sz="1200" b="1">
                <a:latin typeface="Arial"/>
                <a:ea typeface="Arial"/>
                <a:cs typeface="Arial"/>
                <a:sym typeface="Arial"/>
              </a:rPr>
              <a:t> at UC</a:t>
            </a:r>
            <a:r>
              <a:rPr lang="en" sz="1200" b="1"/>
              <a:t> Berkeley</a:t>
            </a:r>
          </a:p>
        </p:txBody>
      </p:sp>
      <p:pic>
        <p:nvPicPr>
          <p:cNvPr id="265" name="Shape 265"/>
          <p:cNvPicPr preferRelativeResize="0"/>
          <p:nvPr/>
        </p:nvPicPr>
        <p:blipFill rotWithShape="1">
          <a:blip r:embed="rId3">
            <a:alphaModFix/>
          </a:blip>
          <a:srcRect/>
          <a:stretch/>
        </p:blipFill>
        <p:spPr>
          <a:xfrm>
            <a:off x="2536617" y="4527535"/>
            <a:ext cx="659200" cy="659200"/>
          </a:xfrm>
          <a:prstGeom prst="rect">
            <a:avLst/>
          </a:prstGeom>
          <a:noFill/>
          <a:ln>
            <a:noFill/>
          </a:ln>
        </p:spPr>
      </p:pic>
      <p:sp>
        <p:nvSpPr>
          <p:cNvPr id="266" name="Shape 266"/>
          <p:cNvSpPr txBox="1"/>
          <p:nvPr/>
        </p:nvSpPr>
        <p:spPr>
          <a:xfrm>
            <a:off x="1656616" y="5119723"/>
            <a:ext cx="27556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latin typeface="Arial"/>
                <a:ea typeface="Arial"/>
                <a:cs typeface="Arial"/>
                <a:sym typeface="Arial"/>
              </a:rPr>
              <a:t>Postgres adds support for SQL </a:t>
            </a:r>
          </a:p>
        </p:txBody>
      </p:sp>
      <p:pic>
        <p:nvPicPr>
          <p:cNvPr id="267" name="Shape 267"/>
          <p:cNvPicPr preferRelativeResize="0"/>
          <p:nvPr/>
        </p:nvPicPr>
        <p:blipFill rotWithShape="1">
          <a:blip r:embed="rId4">
            <a:alphaModFix/>
          </a:blip>
          <a:srcRect/>
          <a:stretch/>
        </p:blipFill>
        <p:spPr>
          <a:xfrm>
            <a:off x="2866184" y="1659671"/>
            <a:ext cx="659200" cy="584399"/>
          </a:xfrm>
          <a:prstGeom prst="rect">
            <a:avLst/>
          </a:prstGeom>
          <a:noFill/>
          <a:ln w="9525" cap="flat" cmpd="sng">
            <a:solidFill>
              <a:srgbClr val="000000"/>
            </a:solidFill>
            <a:prstDash val="solid"/>
            <a:round/>
            <a:headEnd type="none" w="med" len="med"/>
            <a:tailEnd type="none" w="med" len="med"/>
          </a:ln>
        </p:spPr>
      </p:pic>
      <p:cxnSp>
        <p:nvCxnSpPr>
          <p:cNvPr id="268" name="Shape 268"/>
          <p:cNvCxnSpPr/>
          <p:nvPr/>
        </p:nvCxnSpPr>
        <p:spPr>
          <a:xfrm>
            <a:off x="2866184" y="3375642"/>
            <a:ext cx="0" cy="1155599"/>
          </a:xfrm>
          <a:prstGeom prst="straightConnector1">
            <a:avLst/>
          </a:prstGeom>
          <a:noFill/>
          <a:ln w="19050" cap="flat" cmpd="sng">
            <a:solidFill>
              <a:schemeClr val="dk2"/>
            </a:solidFill>
            <a:prstDash val="solid"/>
            <a:round/>
            <a:headEnd type="none" w="med" len="med"/>
            <a:tailEnd type="none" w="med" len="med"/>
          </a:ln>
        </p:spPr>
      </p:cxnSp>
      <p:cxnSp>
        <p:nvCxnSpPr>
          <p:cNvPr id="269" name="Shape 269"/>
          <p:cNvCxnSpPr/>
          <p:nvPr/>
        </p:nvCxnSpPr>
        <p:spPr>
          <a:xfrm rot="10800000">
            <a:off x="3195733" y="2261400"/>
            <a:ext cx="0" cy="394000"/>
          </a:xfrm>
          <a:prstGeom prst="straightConnector1">
            <a:avLst/>
          </a:prstGeom>
          <a:noFill/>
          <a:ln w="19050" cap="flat" cmpd="sng">
            <a:solidFill>
              <a:schemeClr val="dk2"/>
            </a:solidFill>
            <a:prstDash val="solid"/>
            <a:round/>
            <a:headEnd type="none" w="med" len="med"/>
            <a:tailEnd type="none" w="med" len="med"/>
          </a:ln>
        </p:spPr>
      </p:cxnSp>
      <p:pic>
        <p:nvPicPr>
          <p:cNvPr id="270" name="Shape 270"/>
          <p:cNvPicPr preferRelativeResize="0"/>
          <p:nvPr/>
        </p:nvPicPr>
        <p:blipFill rotWithShape="1">
          <a:blip r:embed="rId4">
            <a:alphaModFix/>
          </a:blip>
          <a:srcRect/>
          <a:stretch/>
        </p:blipFill>
        <p:spPr>
          <a:xfrm>
            <a:off x="4184384" y="4028703"/>
            <a:ext cx="659200" cy="584399"/>
          </a:xfrm>
          <a:prstGeom prst="rect">
            <a:avLst/>
          </a:prstGeom>
          <a:noFill/>
          <a:ln w="9525" cap="flat" cmpd="sng">
            <a:solidFill>
              <a:srgbClr val="000000"/>
            </a:solidFill>
            <a:prstDash val="solid"/>
            <a:round/>
            <a:headEnd type="none" w="med" len="med"/>
            <a:tailEnd type="none" w="med" len="med"/>
          </a:ln>
        </p:spPr>
      </p:pic>
      <p:cxnSp>
        <p:nvCxnSpPr>
          <p:cNvPr id="271" name="Shape 271"/>
          <p:cNvCxnSpPr>
            <a:stCxn id="270" idx="0"/>
          </p:cNvCxnSpPr>
          <p:nvPr/>
        </p:nvCxnSpPr>
        <p:spPr>
          <a:xfrm rot="10800000" flipH="1">
            <a:off x="4513984" y="3375503"/>
            <a:ext cx="6400" cy="653200"/>
          </a:xfrm>
          <a:prstGeom prst="straightConnector1">
            <a:avLst/>
          </a:prstGeom>
          <a:noFill/>
          <a:ln w="19050" cap="flat" cmpd="sng">
            <a:solidFill>
              <a:schemeClr val="dk2"/>
            </a:solidFill>
            <a:prstDash val="solid"/>
            <a:round/>
            <a:headEnd type="none" w="med" len="med"/>
            <a:tailEnd type="none" w="med" len="med"/>
          </a:ln>
        </p:spPr>
      </p:cxnSp>
      <p:sp>
        <p:nvSpPr>
          <p:cNvPr id="272" name="Shape 272"/>
          <p:cNvSpPr txBox="1"/>
          <p:nvPr/>
        </p:nvSpPr>
        <p:spPr>
          <a:xfrm>
            <a:off x="2283883" y="1277888"/>
            <a:ext cx="2331599" cy="392800"/>
          </a:xfrm>
          <a:prstGeom prst="rect">
            <a:avLst/>
          </a:prstGeom>
          <a:noFill/>
          <a:ln>
            <a:noFill/>
          </a:ln>
        </p:spPr>
        <p:txBody>
          <a:bodyPr lIns="121900" tIns="121900" rIns="121900" bIns="121900" anchor="t" anchorCtr="0">
            <a:noAutofit/>
          </a:bodyPr>
          <a:lstStyle/>
          <a:p>
            <a:pPr>
              <a:buClr>
                <a:schemeClr val="lt2"/>
              </a:buClr>
              <a:buSzPct val="25000"/>
            </a:pPr>
            <a:r>
              <a:rPr lang="en" sz="1200" b="1" dirty="0">
                <a:latin typeface="Arial"/>
                <a:ea typeface="Arial"/>
                <a:cs typeface="Arial"/>
                <a:sym typeface="Arial"/>
              </a:rPr>
              <a:t>Open Source PostgreSQL</a:t>
            </a:r>
          </a:p>
        </p:txBody>
      </p:sp>
      <p:sp>
        <p:nvSpPr>
          <p:cNvPr id="273" name="Shape 273"/>
          <p:cNvSpPr txBox="1"/>
          <p:nvPr/>
        </p:nvSpPr>
        <p:spPr>
          <a:xfrm>
            <a:off x="3525267" y="4568423"/>
            <a:ext cx="24836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latin typeface="Arial"/>
                <a:ea typeface="Arial"/>
                <a:cs typeface="Arial"/>
                <a:sym typeface="Arial"/>
              </a:rPr>
              <a:t>PostgreSQL 7.0 released</a:t>
            </a:r>
          </a:p>
        </p:txBody>
      </p:sp>
      <p:pic>
        <p:nvPicPr>
          <p:cNvPr id="274" name="Shape 274"/>
          <p:cNvPicPr preferRelativeResize="0"/>
          <p:nvPr/>
        </p:nvPicPr>
        <p:blipFill rotWithShape="1">
          <a:blip r:embed="rId4">
            <a:alphaModFix/>
          </a:blip>
          <a:srcRect/>
          <a:stretch/>
        </p:blipFill>
        <p:spPr>
          <a:xfrm>
            <a:off x="5832116" y="5166343"/>
            <a:ext cx="659200" cy="584400"/>
          </a:xfrm>
          <a:prstGeom prst="rect">
            <a:avLst/>
          </a:prstGeom>
          <a:noFill/>
          <a:ln w="9525" cap="flat" cmpd="sng">
            <a:solidFill>
              <a:srgbClr val="000000"/>
            </a:solidFill>
            <a:prstDash val="solid"/>
            <a:round/>
            <a:headEnd type="none" w="med" len="med"/>
            <a:tailEnd type="none" w="med" len="med"/>
          </a:ln>
        </p:spPr>
      </p:pic>
      <p:cxnSp>
        <p:nvCxnSpPr>
          <p:cNvPr id="275" name="Shape 275"/>
          <p:cNvCxnSpPr/>
          <p:nvPr/>
        </p:nvCxnSpPr>
        <p:spPr>
          <a:xfrm rot="10800000">
            <a:off x="6165133" y="3373407"/>
            <a:ext cx="0" cy="1785600"/>
          </a:xfrm>
          <a:prstGeom prst="straightConnector1">
            <a:avLst/>
          </a:prstGeom>
          <a:noFill/>
          <a:ln w="19050" cap="flat" cmpd="sng">
            <a:solidFill>
              <a:schemeClr val="dk2"/>
            </a:solidFill>
            <a:prstDash val="solid"/>
            <a:round/>
            <a:headEnd type="none" w="med" len="med"/>
            <a:tailEnd type="none" w="med" len="med"/>
          </a:ln>
        </p:spPr>
      </p:cxnSp>
      <p:sp>
        <p:nvSpPr>
          <p:cNvPr id="276" name="Shape 276"/>
          <p:cNvSpPr txBox="1"/>
          <p:nvPr/>
        </p:nvSpPr>
        <p:spPr>
          <a:xfrm>
            <a:off x="5141349" y="5740977"/>
            <a:ext cx="21248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solidFill>
                  <a:schemeClr val="lt2"/>
                </a:solidFill>
                <a:latin typeface="Arial"/>
                <a:ea typeface="Arial"/>
                <a:cs typeface="Arial"/>
                <a:sym typeface="Arial"/>
              </a:rPr>
              <a:t>PostgreSQL 8.0 released</a:t>
            </a:r>
          </a:p>
        </p:txBody>
      </p:sp>
      <p:pic>
        <p:nvPicPr>
          <p:cNvPr id="277" name="Shape 277"/>
          <p:cNvPicPr preferRelativeResize="0"/>
          <p:nvPr/>
        </p:nvPicPr>
        <p:blipFill rotWithShape="1">
          <a:blip r:embed="rId5">
            <a:alphaModFix/>
          </a:blip>
          <a:srcRect/>
          <a:stretch/>
        </p:blipFill>
        <p:spPr>
          <a:xfrm>
            <a:off x="5682313" y="1580321"/>
            <a:ext cx="958800" cy="507200"/>
          </a:xfrm>
          <a:prstGeom prst="rect">
            <a:avLst/>
          </a:prstGeom>
          <a:noFill/>
          <a:ln>
            <a:noFill/>
          </a:ln>
        </p:spPr>
      </p:pic>
      <p:cxnSp>
        <p:nvCxnSpPr>
          <p:cNvPr id="278" name="Shape 278"/>
          <p:cNvCxnSpPr/>
          <p:nvPr/>
        </p:nvCxnSpPr>
        <p:spPr>
          <a:xfrm rot="10800000">
            <a:off x="6166349" y="2192631"/>
            <a:ext cx="0" cy="462800"/>
          </a:xfrm>
          <a:prstGeom prst="straightConnector1">
            <a:avLst/>
          </a:prstGeom>
          <a:noFill/>
          <a:ln w="19050" cap="flat" cmpd="sng">
            <a:solidFill>
              <a:schemeClr val="dk2"/>
            </a:solidFill>
            <a:prstDash val="solid"/>
            <a:round/>
            <a:headEnd type="none" w="med" len="med"/>
            <a:tailEnd type="none" w="med" len="med"/>
          </a:ln>
        </p:spPr>
      </p:cxnSp>
      <p:sp>
        <p:nvSpPr>
          <p:cNvPr id="279" name="Shape 279"/>
          <p:cNvSpPr txBox="1"/>
          <p:nvPr/>
        </p:nvSpPr>
        <p:spPr>
          <a:xfrm>
            <a:off x="5103959" y="1047605"/>
            <a:ext cx="2124800" cy="282400"/>
          </a:xfrm>
          <a:prstGeom prst="rect">
            <a:avLst/>
          </a:prstGeom>
          <a:noFill/>
          <a:ln>
            <a:noFill/>
          </a:ln>
        </p:spPr>
        <p:txBody>
          <a:bodyPr lIns="121900" tIns="121900" rIns="121900" bIns="121900" anchor="t" anchorCtr="0">
            <a:noAutofit/>
          </a:bodyPr>
          <a:lstStyle/>
          <a:p>
            <a:pPr algn="ctr">
              <a:buClr>
                <a:schemeClr val="lt2"/>
              </a:buClr>
              <a:buSzPct val="25000"/>
            </a:pPr>
            <a:r>
              <a:rPr lang="en" sz="1200" b="1">
                <a:latin typeface="Arial"/>
                <a:ea typeface="Arial"/>
                <a:cs typeface="Arial"/>
                <a:sym typeface="Arial"/>
              </a:rPr>
              <a:t>Greenplum </a:t>
            </a:r>
            <a:r>
              <a:rPr lang="en" sz="1200" b="1"/>
              <a:t>based on</a:t>
            </a:r>
            <a:r>
              <a:rPr lang="en" sz="1200" b="1">
                <a:latin typeface="Arial"/>
                <a:ea typeface="Arial"/>
                <a:cs typeface="Arial"/>
                <a:sym typeface="Arial"/>
              </a:rPr>
              <a:t> PostgreSQL</a:t>
            </a:r>
          </a:p>
        </p:txBody>
      </p:sp>
      <p:cxnSp>
        <p:nvCxnSpPr>
          <p:cNvPr id="280" name="Shape 280"/>
          <p:cNvCxnSpPr/>
          <p:nvPr/>
        </p:nvCxnSpPr>
        <p:spPr>
          <a:xfrm>
            <a:off x="8138989" y="3375584"/>
            <a:ext cx="0" cy="2166400"/>
          </a:xfrm>
          <a:prstGeom prst="straightConnector1">
            <a:avLst/>
          </a:prstGeom>
          <a:noFill/>
          <a:ln w="19050" cap="flat" cmpd="sng">
            <a:solidFill>
              <a:schemeClr val="dk2"/>
            </a:solidFill>
            <a:prstDash val="solid"/>
            <a:round/>
            <a:headEnd type="none" w="med" len="med"/>
            <a:tailEnd type="none" w="med" len="med"/>
          </a:ln>
        </p:spPr>
      </p:cxnSp>
      <p:pic>
        <p:nvPicPr>
          <p:cNvPr id="281" name="Shape 281"/>
          <p:cNvPicPr preferRelativeResize="0"/>
          <p:nvPr/>
        </p:nvPicPr>
        <p:blipFill rotWithShape="1">
          <a:blip r:embed="rId6">
            <a:alphaModFix/>
          </a:blip>
          <a:srcRect/>
          <a:stretch/>
        </p:blipFill>
        <p:spPr>
          <a:xfrm>
            <a:off x="7380783" y="5541983"/>
            <a:ext cx="1516400" cy="392800"/>
          </a:xfrm>
          <a:prstGeom prst="rect">
            <a:avLst/>
          </a:prstGeom>
          <a:noFill/>
          <a:ln>
            <a:noFill/>
          </a:ln>
        </p:spPr>
      </p:pic>
      <p:sp>
        <p:nvSpPr>
          <p:cNvPr id="282" name="Shape 282"/>
          <p:cNvSpPr txBox="1"/>
          <p:nvPr/>
        </p:nvSpPr>
        <p:spPr>
          <a:xfrm>
            <a:off x="7244201" y="5830756"/>
            <a:ext cx="21248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solidFill>
                  <a:schemeClr val="lt2"/>
                </a:solidFill>
                <a:latin typeface="Arial"/>
                <a:ea typeface="Arial"/>
                <a:cs typeface="Arial"/>
                <a:sym typeface="Arial"/>
              </a:rPr>
              <a:t>Hadoop 1.0 Released</a:t>
            </a:r>
          </a:p>
          <a:p>
            <a:pPr>
              <a:buClr>
                <a:srgbClr val="000000"/>
              </a:buClr>
            </a:pPr>
            <a:endParaRPr sz="1200">
              <a:solidFill>
                <a:schemeClr val="lt2"/>
              </a:solidFill>
              <a:latin typeface="Arial"/>
              <a:ea typeface="Arial"/>
              <a:cs typeface="Arial"/>
              <a:sym typeface="Arial"/>
            </a:endParaRPr>
          </a:p>
        </p:txBody>
      </p:sp>
      <p:sp>
        <p:nvSpPr>
          <p:cNvPr id="283" name="Shape 283"/>
          <p:cNvSpPr txBox="1"/>
          <p:nvPr/>
        </p:nvSpPr>
        <p:spPr>
          <a:xfrm>
            <a:off x="10901367" y="624580"/>
            <a:ext cx="1202974" cy="444515"/>
          </a:xfrm>
          <a:prstGeom prst="rect">
            <a:avLst/>
          </a:prstGeom>
          <a:noFill/>
          <a:ln>
            <a:noFill/>
          </a:ln>
        </p:spPr>
        <p:txBody>
          <a:bodyPr lIns="121900" tIns="121900" rIns="121900" bIns="121900" anchor="t" anchorCtr="0">
            <a:noAutofit/>
          </a:bodyPr>
          <a:lstStyle/>
          <a:p>
            <a:pPr algn="ctr">
              <a:buClr>
                <a:schemeClr val="lt2"/>
              </a:buClr>
              <a:buSzPct val="25000"/>
            </a:pPr>
            <a:r>
              <a:rPr lang="en" sz="1200" b="1" dirty="0" smtClean="0">
                <a:latin typeface="Arial"/>
                <a:ea typeface="Arial"/>
                <a:cs typeface="Arial"/>
                <a:sym typeface="Arial"/>
              </a:rPr>
              <a:t>open-source</a:t>
            </a:r>
            <a:endParaRPr lang="en" sz="1200" b="1" dirty="0">
              <a:latin typeface="Arial"/>
              <a:ea typeface="Arial"/>
              <a:cs typeface="Arial"/>
              <a:sym typeface="Arial"/>
            </a:endParaRPr>
          </a:p>
        </p:txBody>
      </p:sp>
      <p:cxnSp>
        <p:nvCxnSpPr>
          <p:cNvPr id="284" name="Shape 284"/>
          <p:cNvCxnSpPr/>
          <p:nvPr/>
        </p:nvCxnSpPr>
        <p:spPr>
          <a:xfrm>
            <a:off x="9454717" y="1286201"/>
            <a:ext cx="0" cy="1369200"/>
          </a:xfrm>
          <a:prstGeom prst="straightConnector1">
            <a:avLst/>
          </a:prstGeom>
          <a:noFill/>
          <a:ln w="19050" cap="flat" cmpd="sng">
            <a:solidFill>
              <a:schemeClr val="dk2"/>
            </a:solidFill>
            <a:prstDash val="solid"/>
            <a:round/>
            <a:headEnd type="none" w="med" len="med"/>
            <a:tailEnd type="none" w="med" len="med"/>
          </a:ln>
        </p:spPr>
      </p:cxnSp>
      <p:cxnSp>
        <p:nvCxnSpPr>
          <p:cNvPr id="285" name="Shape 285"/>
          <p:cNvCxnSpPr>
            <a:stCxn id="294" idx="2"/>
          </p:cNvCxnSpPr>
          <p:nvPr/>
        </p:nvCxnSpPr>
        <p:spPr>
          <a:xfrm flipH="1">
            <a:off x="8451147" y="2094089"/>
            <a:ext cx="5930" cy="564962"/>
          </a:xfrm>
          <a:prstGeom prst="straightConnector1">
            <a:avLst/>
          </a:prstGeom>
          <a:noFill/>
          <a:ln w="19050" cap="flat" cmpd="sng">
            <a:solidFill>
              <a:schemeClr val="dk2"/>
            </a:solidFill>
            <a:prstDash val="solid"/>
            <a:round/>
            <a:headEnd type="none" w="med" len="med"/>
            <a:tailEnd type="none" w="med" len="med"/>
          </a:ln>
        </p:spPr>
      </p:cxnSp>
      <p:sp>
        <p:nvSpPr>
          <p:cNvPr id="286" name="Shape 286"/>
          <p:cNvSpPr txBox="1"/>
          <p:nvPr/>
        </p:nvSpPr>
        <p:spPr>
          <a:xfrm>
            <a:off x="7455020" y="1195701"/>
            <a:ext cx="2124800" cy="282400"/>
          </a:xfrm>
          <a:prstGeom prst="rect">
            <a:avLst/>
          </a:prstGeom>
          <a:noFill/>
          <a:ln>
            <a:noFill/>
          </a:ln>
        </p:spPr>
        <p:txBody>
          <a:bodyPr lIns="121900" tIns="121900" rIns="121900" bIns="121900" anchor="t" anchorCtr="0">
            <a:noAutofit/>
          </a:bodyPr>
          <a:lstStyle/>
          <a:p>
            <a:pPr algn="ctr">
              <a:buClr>
                <a:schemeClr val="lt2"/>
              </a:buClr>
              <a:buSzPct val="25000"/>
            </a:pPr>
            <a:r>
              <a:rPr lang="en" sz="1200" b="1" dirty="0">
                <a:latin typeface="Arial"/>
                <a:ea typeface="Arial"/>
                <a:cs typeface="Arial"/>
                <a:sym typeface="Arial"/>
              </a:rPr>
              <a:t>HAWQ project launched</a:t>
            </a:r>
          </a:p>
        </p:txBody>
      </p:sp>
      <p:cxnSp>
        <p:nvCxnSpPr>
          <p:cNvPr id="287" name="Shape 287"/>
          <p:cNvCxnSpPr/>
          <p:nvPr/>
        </p:nvCxnSpPr>
        <p:spPr>
          <a:xfrm>
            <a:off x="8468533" y="3452155"/>
            <a:ext cx="0" cy="780800"/>
          </a:xfrm>
          <a:prstGeom prst="straightConnector1">
            <a:avLst/>
          </a:prstGeom>
          <a:noFill/>
          <a:ln w="19050" cap="flat" cmpd="sng">
            <a:solidFill>
              <a:schemeClr val="dk2"/>
            </a:solidFill>
            <a:prstDash val="solid"/>
            <a:round/>
            <a:headEnd type="none" w="med" len="med"/>
            <a:tailEnd type="none" w="med" len="med"/>
          </a:ln>
        </p:spPr>
      </p:cxnSp>
      <p:sp>
        <p:nvSpPr>
          <p:cNvPr id="288" name="Shape 288"/>
          <p:cNvSpPr txBox="1"/>
          <p:nvPr/>
        </p:nvSpPr>
        <p:spPr>
          <a:xfrm>
            <a:off x="8195849" y="4648756"/>
            <a:ext cx="19316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latin typeface="Arial"/>
                <a:ea typeface="Arial"/>
                <a:cs typeface="Arial"/>
                <a:sym typeface="Arial"/>
              </a:rPr>
              <a:t>Hadoop 2.0 Released</a:t>
            </a:r>
          </a:p>
          <a:p>
            <a:pPr>
              <a:buClr>
                <a:srgbClr val="000000"/>
              </a:buClr>
            </a:pPr>
            <a:endParaRPr sz="1200">
              <a:latin typeface="Arial"/>
              <a:ea typeface="Arial"/>
              <a:cs typeface="Arial"/>
              <a:sym typeface="Arial"/>
            </a:endParaRPr>
          </a:p>
        </p:txBody>
      </p:sp>
      <p:pic>
        <p:nvPicPr>
          <p:cNvPr id="289" name="Shape 289"/>
          <p:cNvPicPr preferRelativeResize="0"/>
          <p:nvPr/>
        </p:nvPicPr>
        <p:blipFill rotWithShape="1">
          <a:blip r:embed="rId6">
            <a:alphaModFix/>
          </a:blip>
          <a:srcRect/>
          <a:stretch/>
        </p:blipFill>
        <p:spPr>
          <a:xfrm>
            <a:off x="8283695" y="4327633"/>
            <a:ext cx="1516400" cy="392800"/>
          </a:xfrm>
          <a:prstGeom prst="rect">
            <a:avLst/>
          </a:prstGeom>
          <a:noFill/>
          <a:ln>
            <a:noFill/>
          </a:ln>
        </p:spPr>
      </p:pic>
      <p:cxnSp>
        <p:nvCxnSpPr>
          <p:cNvPr id="290" name="Shape 290"/>
          <p:cNvCxnSpPr/>
          <p:nvPr/>
        </p:nvCxnSpPr>
        <p:spPr>
          <a:xfrm flipV="1">
            <a:off x="6161583" y="2630713"/>
            <a:ext cx="3965866" cy="35191"/>
          </a:xfrm>
          <a:prstGeom prst="straightConnector1">
            <a:avLst/>
          </a:prstGeom>
          <a:noFill/>
          <a:ln w="19050" cap="flat" cmpd="sng">
            <a:solidFill>
              <a:schemeClr val="dk2"/>
            </a:solidFill>
            <a:prstDash val="dash"/>
            <a:round/>
            <a:headEnd type="none" w="lg" len="lg"/>
            <a:tailEnd type="none" w="lg" len="lg"/>
          </a:ln>
        </p:spPr>
      </p:cxnSp>
      <p:pic>
        <p:nvPicPr>
          <p:cNvPr id="291" name="Shape 291"/>
          <p:cNvPicPr preferRelativeResize="0"/>
          <p:nvPr/>
        </p:nvPicPr>
        <p:blipFill rotWithShape="1">
          <a:blip r:embed="rId7">
            <a:alphaModFix/>
          </a:blip>
          <a:srcRect/>
          <a:stretch/>
        </p:blipFill>
        <p:spPr>
          <a:xfrm>
            <a:off x="10111433" y="636427"/>
            <a:ext cx="900000" cy="462800"/>
          </a:xfrm>
          <a:prstGeom prst="rect">
            <a:avLst/>
          </a:prstGeom>
          <a:noFill/>
          <a:ln>
            <a:noFill/>
          </a:ln>
        </p:spPr>
      </p:pic>
      <p:pic>
        <p:nvPicPr>
          <p:cNvPr id="292" name="Shape 292"/>
          <p:cNvPicPr preferRelativeResize="0"/>
          <p:nvPr/>
        </p:nvPicPr>
        <p:blipFill rotWithShape="1">
          <a:blip r:embed="rId7">
            <a:alphaModFix/>
          </a:blip>
          <a:srcRect/>
          <a:stretch/>
        </p:blipFill>
        <p:spPr>
          <a:xfrm>
            <a:off x="7689000" y="739849"/>
            <a:ext cx="900000" cy="462800"/>
          </a:xfrm>
          <a:prstGeom prst="rect">
            <a:avLst/>
          </a:prstGeom>
          <a:noFill/>
          <a:ln>
            <a:noFill/>
          </a:ln>
        </p:spPr>
      </p:pic>
      <p:sp>
        <p:nvSpPr>
          <p:cNvPr id="293" name="Shape 293"/>
          <p:cNvSpPr txBox="1"/>
          <p:nvPr/>
        </p:nvSpPr>
        <p:spPr>
          <a:xfrm>
            <a:off x="6999245" y="514872"/>
            <a:ext cx="2124799" cy="282400"/>
          </a:xfrm>
          <a:prstGeom prst="rect">
            <a:avLst/>
          </a:prstGeom>
          <a:noFill/>
          <a:ln>
            <a:noFill/>
          </a:ln>
        </p:spPr>
        <p:txBody>
          <a:bodyPr lIns="121900" tIns="121900" rIns="121900" bIns="121900" anchor="t" anchorCtr="0">
            <a:noAutofit/>
          </a:bodyPr>
          <a:lstStyle/>
          <a:p>
            <a:pPr algn="ctr">
              <a:buClr>
                <a:schemeClr val="lt2"/>
              </a:buClr>
              <a:buSzPct val="25000"/>
            </a:pPr>
            <a:r>
              <a:rPr lang="en" sz="1200" b="1"/>
              <a:t>MADlib</a:t>
            </a:r>
            <a:r>
              <a:rPr lang="en" sz="1200" b="1">
                <a:latin typeface="Arial"/>
                <a:ea typeface="Arial"/>
                <a:cs typeface="Arial"/>
                <a:sym typeface="Arial"/>
              </a:rPr>
              <a:t> launched</a:t>
            </a:r>
          </a:p>
        </p:txBody>
      </p:sp>
      <p:pic>
        <p:nvPicPr>
          <p:cNvPr id="294" name="Shape 294"/>
          <p:cNvPicPr preferRelativeResize="0"/>
          <p:nvPr/>
        </p:nvPicPr>
        <p:blipFill>
          <a:blip r:embed="rId8">
            <a:alphaModFix/>
          </a:blip>
          <a:stretch>
            <a:fillRect/>
          </a:stretch>
        </p:blipFill>
        <p:spPr>
          <a:xfrm>
            <a:off x="8182277" y="1504358"/>
            <a:ext cx="549599" cy="589731"/>
          </a:xfrm>
          <a:prstGeom prst="rect">
            <a:avLst/>
          </a:prstGeom>
          <a:noFill/>
          <a:ln>
            <a:noFill/>
          </a:ln>
        </p:spPr>
      </p:pic>
      <p:pic>
        <p:nvPicPr>
          <p:cNvPr id="295" name="Shape 295"/>
          <p:cNvPicPr preferRelativeResize="0"/>
          <p:nvPr/>
        </p:nvPicPr>
        <p:blipFill>
          <a:blip r:embed="rId8">
            <a:alphaModFix/>
          </a:blip>
          <a:stretch>
            <a:fillRect/>
          </a:stretch>
        </p:blipFill>
        <p:spPr>
          <a:xfrm>
            <a:off x="9460217" y="572952"/>
            <a:ext cx="549599" cy="589731"/>
          </a:xfrm>
          <a:prstGeom prst="rect">
            <a:avLst/>
          </a:prstGeom>
          <a:noFill/>
          <a:ln>
            <a:noFill/>
          </a:ln>
        </p:spPr>
      </p:pic>
      <p:grpSp>
        <p:nvGrpSpPr>
          <p:cNvPr id="97" name="Shape 249"/>
          <p:cNvGrpSpPr/>
          <p:nvPr/>
        </p:nvGrpSpPr>
        <p:grpSpPr>
          <a:xfrm>
            <a:off x="9452333" y="2986296"/>
            <a:ext cx="659100" cy="114000"/>
            <a:chOff x="2880075" y="2461899"/>
            <a:chExt cx="494325" cy="85500"/>
          </a:xfrm>
        </p:grpSpPr>
        <p:cxnSp>
          <p:nvCxnSpPr>
            <p:cNvPr id="98" name="Shape 250"/>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99" name="Shape 251"/>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100" name="Shape 252"/>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101" name="Shape 253"/>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sp>
        <p:nvSpPr>
          <p:cNvPr id="103" name="Shape 272"/>
          <p:cNvSpPr txBox="1"/>
          <p:nvPr/>
        </p:nvSpPr>
        <p:spPr>
          <a:xfrm>
            <a:off x="9412512" y="1427580"/>
            <a:ext cx="1020719" cy="432080"/>
          </a:xfrm>
          <a:prstGeom prst="rect">
            <a:avLst/>
          </a:prstGeom>
          <a:noFill/>
          <a:ln>
            <a:noFill/>
          </a:ln>
        </p:spPr>
        <p:txBody>
          <a:bodyPr lIns="121900" tIns="121900" rIns="121900" bIns="121900" anchor="t" anchorCtr="0">
            <a:noAutofit/>
          </a:bodyPr>
          <a:lstStyle/>
          <a:p>
            <a:pPr>
              <a:buClr>
                <a:schemeClr val="lt2"/>
              </a:buClr>
              <a:buSzPct val="25000"/>
            </a:pPr>
            <a:r>
              <a:rPr lang="en" sz="1200" b="1" dirty="0" smtClean="0">
                <a:latin typeface="Arial"/>
                <a:ea typeface="Arial"/>
                <a:cs typeface="Arial"/>
                <a:sym typeface="Arial"/>
              </a:rPr>
              <a:t>HAWQ 2.0</a:t>
            </a:r>
            <a:endParaRPr lang="en" sz="1200" b="1" dirty="0">
              <a:latin typeface="Arial"/>
              <a:ea typeface="Arial"/>
              <a:cs typeface="Arial"/>
              <a:sym typeface="Arial"/>
            </a:endParaRPr>
          </a:p>
        </p:txBody>
      </p:sp>
      <p:cxnSp>
        <p:nvCxnSpPr>
          <p:cNvPr id="104" name="Shape 287"/>
          <p:cNvCxnSpPr/>
          <p:nvPr/>
        </p:nvCxnSpPr>
        <p:spPr>
          <a:xfrm>
            <a:off x="9778496" y="1794686"/>
            <a:ext cx="3825" cy="817315"/>
          </a:xfrm>
          <a:prstGeom prst="straightConnector1">
            <a:avLst/>
          </a:prstGeom>
          <a:noFill/>
          <a:ln w="19050" cap="flat" cmpd="sng">
            <a:solidFill>
              <a:schemeClr val="dk2"/>
            </a:solidFill>
            <a:prstDash val="solid"/>
            <a:round/>
            <a:headEnd type="none" w="med" len="med"/>
            <a:tailEnd type="none" w="med" len="med"/>
          </a:ln>
        </p:spPr>
      </p:cxnSp>
      <p:cxnSp>
        <p:nvCxnSpPr>
          <p:cNvPr id="105" name="Shape 287"/>
          <p:cNvCxnSpPr/>
          <p:nvPr/>
        </p:nvCxnSpPr>
        <p:spPr>
          <a:xfrm>
            <a:off x="10110749" y="2209409"/>
            <a:ext cx="0" cy="407596"/>
          </a:xfrm>
          <a:prstGeom prst="straightConnector1">
            <a:avLst/>
          </a:prstGeom>
          <a:noFill/>
          <a:ln w="19050" cap="flat" cmpd="sng">
            <a:solidFill>
              <a:schemeClr val="dk2"/>
            </a:solidFill>
            <a:prstDash val="solid"/>
            <a:round/>
            <a:headEnd type="none" w="med" len="med"/>
            <a:tailEnd type="none" w="med" len="med"/>
          </a:ln>
        </p:spPr>
      </p:cxnSp>
      <p:sp>
        <p:nvSpPr>
          <p:cNvPr id="108" name="Shape 272"/>
          <p:cNvSpPr txBox="1"/>
          <p:nvPr/>
        </p:nvSpPr>
        <p:spPr>
          <a:xfrm>
            <a:off x="9769882" y="1893848"/>
            <a:ext cx="1085518" cy="366549"/>
          </a:xfrm>
          <a:prstGeom prst="rect">
            <a:avLst/>
          </a:prstGeom>
          <a:noFill/>
          <a:ln>
            <a:noFill/>
          </a:ln>
        </p:spPr>
        <p:txBody>
          <a:bodyPr lIns="121900" tIns="121900" rIns="121900" bIns="121900" anchor="t" anchorCtr="0">
            <a:noAutofit/>
          </a:bodyPr>
          <a:lstStyle/>
          <a:p>
            <a:pPr>
              <a:buClr>
                <a:schemeClr val="lt2"/>
              </a:buClr>
              <a:buSzPct val="25000"/>
            </a:pPr>
            <a:r>
              <a:rPr lang="en" sz="1200" b="1" dirty="0" smtClean="0">
                <a:latin typeface="Arial"/>
                <a:ea typeface="Arial"/>
                <a:cs typeface="Arial"/>
                <a:sym typeface="Arial"/>
              </a:rPr>
              <a:t>HAWQ 2.3</a:t>
            </a:r>
            <a:endParaRPr lang="en" sz="1200" b="1" dirty="0">
              <a:latin typeface="Arial"/>
              <a:ea typeface="Arial"/>
              <a:cs typeface="Arial"/>
              <a:sym typeface="Arial"/>
            </a:endParaRPr>
          </a:p>
        </p:txBody>
      </p:sp>
      <p:cxnSp>
        <p:nvCxnSpPr>
          <p:cNvPr id="117" name="Shape 287"/>
          <p:cNvCxnSpPr/>
          <p:nvPr/>
        </p:nvCxnSpPr>
        <p:spPr>
          <a:xfrm flipH="1">
            <a:off x="8781986" y="2304087"/>
            <a:ext cx="10192" cy="348396"/>
          </a:xfrm>
          <a:prstGeom prst="straightConnector1">
            <a:avLst/>
          </a:prstGeom>
          <a:noFill/>
          <a:ln w="19050" cap="flat" cmpd="sng">
            <a:solidFill>
              <a:schemeClr val="dk2"/>
            </a:solidFill>
            <a:prstDash val="solid"/>
            <a:round/>
            <a:headEnd type="none" w="med" len="med"/>
            <a:tailEnd type="none" w="med" len="med"/>
          </a:ln>
        </p:spPr>
      </p:cxnSp>
      <p:sp>
        <p:nvSpPr>
          <p:cNvPr id="119" name="Shape 272"/>
          <p:cNvSpPr txBox="1"/>
          <p:nvPr/>
        </p:nvSpPr>
        <p:spPr>
          <a:xfrm>
            <a:off x="8472385" y="2011472"/>
            <a:ext cx="1003571" cy="366549"/>
          </a:xfrm>
          <a:prstGeom prst="rect">
            <a:avLst/>
          </a:prstGeom>
          <a:noFill/>
          <a:ln>
            <a:noFill/>
          </a:ln>
        </p:spPr>
        <p:txBody>
          <a:bodyPr lIns="121900" tIns="121900" rIns="121900" bIns="121900" anchor="t" anchorCtr="0">
            <a:noAutofit/>
          </a:bodyPr>
          <a:lstStyle/>
          <a:p>
            <a:pPr>
              <a:buClr>
                <a:schemeClr val="lt2"/>
              </a:buClr>
              <a:buSzPct val="25000"/>
            </a:pPr>
            <a:r>
              <a:rPr lang="en" sz="1200" b="1" dirty="0" smtClean="0">
                <a:latin typeface="Arial"/>
                <a:ea typeface="Arial"/>
                <a:cs typeface="Arial"/>
                <a:sym typeface="Arial"/>
              </a:rPr>
              <a:t>HAWQ 1.0</a:t>
            </a:r>
            <a:endParaRPr lang="en" sz="1200" b="1" dirty="0">
              <a:latin typeface="Arial"/>
              <a:ea typeface="Arial"/>
              <a:cs typeface="Arial"/>
              <a:sym typeface="Arial"/>
            </a:endParaRPr>
          </a:p>
        </p:txBody>
      </p:sp>
    </p:spTree>
    <p:extLst>
      <p:ext uri="{BB962C8B-B14F-4D97-AF65-F5344CB8AC3E}">
        <p14:creationId xmlns:p14="http://schemas.microsoft.com/office/powerpoint/2010/main" val="333483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par>
                                <p:cTn id="8" presetID="10" presetClass="entr" presetSubtype="0"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fade">
                                      <p:cBhvr>
                                        <p:cTn id="10" dur="1000"/>
                                        <p:tgtEl>
                                          <p:spTgt spid="265"/>
                                        </p:tgtEl>
                                      </p:cBhvr>
                                    </p:animEffect>
                                  </p:childTnLst>
                                </p:cTn>
                              </p:par>
                              <p:par>
                                <p:cTn id="11" presetID="10" presetClass="entr" presetSubtype="0" fill="hold" nodeType="with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fade">
                                      <p:cBhvr>
                                        <p:cTn id="13" dur="1000"/>
                                        <p:tgtEl>
                                          <p:spTgt spid="266"/>
                                        </p:tgtEl>
                                      </p:cBhvr>
                                    </p:animEffect>
                                  </p:childTnLst>
                                </p:cTn>
                              </p:par>
                              <p:par>
                                <p:cTn id="14" presetID="10" presetClass="entr" presetSubtype="0" fill="hold" nodeType="withEffect">
                                  <p:stCondLst>
                                    <p:cond delay="0"/>
                                  </p:stCondLst>
                                  <p:childTnLst>
                                    <p:set>
                                      <p:cBhvr>
                                        <p:cTn id="15" dur="1" fill="hold">
                                          <p:stCondLst>
                                            <p:cond delay="0"/>
                                          </p:stCondLst>
                                        </p:cTn>
                                        <p:tgtEl>
                                          <p:spTgt spid="267"/>
                                        </p:tgtEl>
                                        <p:attrNameLst>
                                          <p:attrName>style.visibility</p:attrName>
                                        </p:attrNameLst>
                                      </p:cBhvr>
                                      <p:to>
                                        <p:strVal val="visible"/>
                                      </p:to>
                                    </p:set>
                                    <p:animEffect transition="in" filter="fade">
                                      <p:cBhvr>
                                        <p:cTn id="16" dur="1000"/>
                                        <p:tgtEl>
                                          <p:spTgt spid="267"/>
                                        </p:tgtEl>
                                      </p:cBhvr>
                                    </p:animEffect>
                                  </p:childTnLst>
                                </p:cTn>
                              </p:par>
                              <p:par>
                                <p:cTn id="17" presetID="10" presetClass="entr" presetSubtype="0" fill="hold" nodeType="withEffect">
                                  <p:stCondLst>
                                    <p:cond delay="0"/>
                                  </p:stCondLst>
                                  <p:childTnLst>
                                    <p:set>
                                      <p:cBhvr>
                                        <p:cTn id="18" dur="1" fill="hold">
                                          <p:stCondLst>
                                            <p:cond delay="0"/>
                                          </p:stCondLst>
                                        </p:cTn>
                                        <p:tgtEl>
                                          <p:spTgt spid="270"/>
                                        </p:tgtEl>
                                        <p:attrNameLst>
                                          <p:attrName>style.visibility</p:attrName>
                                        </p:attrNameLst>
                                      </p:cBhvr>
                                      <p:to>
                                        <p:strVal val="visible"/>
                                      </p:to>
                                    </p:set>
                                    <p:animEffect transition="in" filter="fade">
                                      <p:cBhvr>
                                        <p:cTn id="19" dur="1000"/>
                                        <p:tgtEl>
                                          <p:spTgt spid="270"/>
                                        </p:tgtEl>
                                      </p:cBhvr>
                                    </p:animEffect>
                                  </p:childTnLst>
                                </p:cTn>
                              </p:par>
                              <p:par>
                                <p:cTn id="20" presetID="10" presetClass="entr" presetSubtype="0" fill="hold" nodeType="withEffect">
                                  <p:stCondLst>
                                    <p:cond delay="0"/>
                                  </p:stCondLst>
                                  <p:childTnLst>
                                    <p:set>
                                      <p:cBhvr>
                                        <p:cTn id="21" dur="1" fill="hold">
                                          <p:stCondLst>
                                            <p:cond delay="0"/>
                                          </p:stCondLst>
                                        </p:cTn>
                                        <p:tgtEl>
                                          <p:spTgt spid="272"/>
                                        </p:tgtEl>
                                        <p:attrNameLst>
                                          <p:attrName>style.visibility</p:attrName>
                                        </p:attrNameLst>
                                      </p:cBhvr>
                                      <p:to>
                                        <p:strVal val="visible"/>
                                      </p:to>
                                    </p:set>
                                    <p:animEffect transition="in" filter="fade">
                                      <p:cBhvr>
                                        <p:cTn id="22" dur="1000"/>
                                        <p:tgtEl>
                                          <p:spTgt spid="272"/>
                                        </p:tgtEl>
                                      </p:cBhvr>
                                    </p:animEffect>
                                  </p:childTnLst>
                                </p:cTn>
                              </p:par>
                              <p:par>
                                <p:cTn id="23" presetID="10" presetClass="entr" presetSubtype="0" fill="hold" nodeType="withEffect">
                                  <p:stCondLst>
                                    <p:cond delay="0"/>
                                  </p:stCondLst>
                                  <p:childTnLst>
                                    <p:set>
                                      <p:cBhvr>
                                        <p:cTn id="24" dur="1" fill="hold">
                                          <p:stCondLst>
                                            <p:cond delay="0"/>
                                          </p:stCondLst>
                                        </p:cTn>
                                        <p:tgtEl>
                                          <p:spTgt spid="273"/>
                                        </p:tgtEl>
                                        <p:attrNameLst>
                                          <p:attrName>style.visibility</p:attrName>
                                        </p:attrNameLst>
                                      </p:cBhvr>
                                      <p:to>
                                        <p:strVal val="visible"/>
                                      </p:to>
                                    </p:set>
                                    <p:animEffect transition="in" filter="fade">
                                      <p:cBhvr>
                                        <p:cTn id="25" dur="1000"/>
                                        <p:tgtEl>
                                          <p:spTgt spid="273"/>
                                        </p:tgtEl>
                                      </p:cBhvr>
                                    </p:animEffect>
                                  </p:childTnLst>
                                </p:cTn>
                              </p:par>
                              <p:par>
                                <p:cTn id="26" presetID="10" presetClass="entr" presetSubtype="0" fill="hold" nodeType="withEffect">
                                  <p:stCondLst>
                                    <p:cond delay="0"/>
                                  </p:stCondLst>
                                  <p:childTnLst>
                                    <p:set>
                                      <p:cBhvr>
                                        <p:cTn id="27" dur="1" fill="hold">
                                          <p:stCondLst>
                                            <p:cond delay="0"/>
                                          </p:stCondLst>
                                        </p:cTn>
                                        <p:tgtEl>
                                          <p:spTgt spid="274"/>
                                        </p:tgtEl>
                                        <p:attrNameLst>
                                          <p:attrName>style.visibility</p:attrName>
                                        </p:attrNameLst>
                                      </p:cBhvr>
                                      <p:to>
                                        <p:strVal val="visible"/>
                                      </p:to>
                                    </p:set>
                                    <p:animEffect transition="in" filter="fade">
                                      <p:cBhvr>
                                        <p:cTn id="28" dur="1000"/>
                                        <p:tgtEl>
                                          <p:spTgt spid="274"/>
                                        </p:tgtEl>
                                      </p:cBhvr>
                                    </p:animEffect>
                                  </p:childTnLst>
                                </p:cTn>
                              </p:par>
                              <p:par>
                                <p:cTn id="29" presetID="10" presetClass="entr" presetSubtype="0" fill="hold" nodeType="withEffect">
                                  <p:stCondLst>
                                    <p:cond delay="0"/>
                                  </p:stCondLst>
                                  <p:childTnLst>
                                    <p:set>
                                      <p:cBhvr>
                                        <p:cTn id="30" dur="1" fill="hold">
                                          <p:stCondLst>
                                            <p:cond delay="0"/>
                                          </p:stCondLst>
                                        </p:cTn>
                                        <p:tgtEl>
                                          <p:spTgt spid="276"/>
                                        </p:tgtEl>
                                        <p:attrNameLst>
                                          <p:attrName>style.visibility</p:attrName>
                                        </p:attrNameLst>
                                      </p:cBhvr>
                                      <p:to>
                                        <p:strVal val="visible"/>
                                      </p:to>
                                    </p:set>
                                    <p:animEffect transition="in" filter="fade">
                                      <p:cBhvr>
                                        <p:cTn id="31" dur="1000"/>
                                        <p:tgtEl>
                                          <p:spTgt spid="27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7"/>
                                        </p:tgtEl>
                                        <p:attrNameLst>
                                          <p:attrName>style.visibility</p:attrName>
                                        </p:attrNameLst>
                                      </p:cBhvr>
                                      <p:to>
                                        <p:strVal val="visible"/>
                                      </p:to>
                                    </p:set>
                                    <p:animEffect transition="in" filter="fade">
                                      <p:cBhvr>
                                        <p:cTn id="36" dur="1000"/>
                                        <p:tgtEl>
                                          <p:spTgt spid="277"/>
                                        </p:tgtEl>
                                      </p:cBhvr>
                                    </p:animEffect>
                                  </p:childTnLst>
                                </p:cTn>
                              </p:par>
                              <p:par>
                                <p:cTn id="37" presetID="10" presetClass="entr" presetSubtype="0" fill="hold" nodeType="withEffect">
                                  <p:stCondLst>
                                    <p:cond delay="0"/>
                                  </p:stCondLst>
                                  <p:childTnLst>
                                    <p:set>
                                      <p:cBhvr>
                                        <p:cTn id="38" dur="1" fill="hold">
                                          <p:stCondLst>
                                            <p:cond delay="0"/>
                                          </p:stCondLst>
                                        </p:cTn>
                                        <p:tgtEl>
                                          <p:spTgt spid="279"/>
                                        </p:tgtEl>
                                        <p:attrNameLst>
                                          <p:attrName>style.visibility</p:attrName>
                                        </p:attrNameLst>
                                      </p:cBhvr>
                                      <p:to>
                                        <p:strVal val="visible"/>
                                      </p:to>
                                    </p:set>
                                    <p:animEffect transition="in" filter="fade">
                                      <p:cBhvr>
                                        <p:cTn id="39" dur="1000"/>
                                        <p:tgtEl>
                                          <p:spTgt spid="2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1"/>
                                        </p:tgtEl>
                                        <p:attrNameLst>
                                          <p:attrName>style.visibility</p:attrName>
                                        </p:attrNameLst>
                                      </p:cBhvr>
                                      <p:to>
                                        <p:strVal val="visible"/>
                                      </p:to>
                                    </p:set>
                                    <p:animEffect transition="in" filter="fade">
                                      <p:cBhvr>
                                        <p:cTn id="44" dur="1000"/>
                                        <p:tgtEl>
                                          <p:spTgt spid="281"/>
                                        </p:tgtEl>
                                      </p:cBhvr>
                                    </p:animEffect>
                                  </p:childTnLst>
                                </p:cTn>
                              </p:par>
                              <p:par>
                                <p:cTn id="45" presetID="10" presetClass="entr" presetSubtype="0" fill="hold" nodeType="withEffect">
                                  <p:stCondLst>
                                    <p:cond delay="0"/>
                                  </p:stCondLst>
                                  <p:childTnLst>
                                    <p:set>
                                      <p:cBhvr>
                                        <p:cTn id="46" dur="1" fill="hold">
                                          <p:stCondLst>
                                            <p:cond delay="0"/>
                                          </p:stCondLst>
                                        </p:cTn>
                                        <p:tgtEl>
                                          <p:spTgt spid="282"/>
                                        </p:tgtEl>
                                        <p:attrNameLst>
                                          <p:attrName>style.visibility</p:attrName>
                                        </p:attrNameLst>
                                      </p:cBhvr>
                                      <p:to>
                                        <p:strVal val="visible"/>
                                      </p:to>
                                    </p:set>
                                    <p:animEffect transition="in" filter="fade">
                                      <p:cBhvr>
                                        <p:cTn id="47" dur="1000"/>
                                        <p:tgtEl>
                                          <p:spTgt spid="282"/>
                                        </p:tgtEl>
                                      </p:cBhvr>
                                    </p:animEffect>
                                  </p:childTnLst>
                                </p:cTn>
                              </p:par>
                              <p:par>
                                <p:cTn id="48" presetID="10" presetClass="entr" presetSubtype="0" fill="hold" nodeType="withEffect">
                                  <p:stCondLst>
                                    <p:cond delay="0"/>
                                  </p:stCondLst>
                                  <p:childTnLst>
                                    <p:set>
                                      <p:cBhvr>
                                        <p:cTn id="49" dur="1" fill="hold">
                                          <p:stCondLst>
                                            <p:cond delay="0"/>
                                          </p:stCondLst>
                                        </p:cTn>
                                        <p:tgtEl>
                                          <p:spTgt spid="286"/>
                                        </p:tgtEl>
                                        <p:attrNameLst>
                                          <p:attrName>style.visibility</p:attrName>
                                        </p:attrNameLst>
                                      </p:cBhvr>
                                      <p:to>
                                        <p:strVal val="visible"/>
                                      </p:to>
                                    </p:set>
                                    <p:animEffect transition="in" filter="fade">
                                      <p:cBhvr>
                                        <p:cTn id="50" dur="1000"/>
                                        <p:tgtEl>
                                          <p:spTgt spid="286"/>
                                        </p:tgtEl>
                                      </p:cBhvr>
                                    </p:animEffect>
                                  </p:childTnLst>
                                </p:cTn>
                              </p:par>
                              <p:par>
                                <p:cTn id="51" presetID="10" presetClass="entr" presetSubtype="0" fill="hold" nodeType="withEffect">
                                  <p:stCondLst>
                                    <p:cond delay="0"/>
                                  </p:stCondLst>
                                  <p:childTnLst>
                                    <p:set>
                                      <p:cBhvr>
                                        <p:cTn id="52" dur="1" fill="hold">
                                          <p:stCondLst>
                                            <p:cond delay="0"/>
                                          </p:stCondLst>
                                        </p:cTn>
                                        <p:tgtEl>
                                          <p:spTgt spid="288"/>
                                        </p:tgtEl>
                                        <p:attrNameLst>
                                          <p:attrName>style.visibility</p:attrName>
                                        </p:attrNameLst>
                                      </p:cBhvr>
                                      <p:to>
                                        <p:strVal val="visible"/>
                                      </p:to>
                                    </p:set>
                                    <p:animEffect transition="in" filter="fade">
                                      <p:cBhvr>
                                        <p:cTn id="53" dur="1000"/>
                                        <p:tgtEl>
                                          <p:spTgt spid="288"/>
                                        </p:tgtEl>
                                      </p:cBhvr>
                                    </p:animEffect>
                                  </p:childTnLst>
                                </p:cTn>
                              </p:par>
                              <p:par>
                                <p:cTn id="54" presetID="10" presetClass="entr" presetSubtype="0" fill="hold" nodeType="withEffect">
                                  <p:stCondLst>
                                    <p:cond delay="0"/>
                                  </p:stCondLst>
                                  <p:childTnLst>
                                    <p:set>
                                      <p:cBhvr>
                                        <p:cTn id="55" dur="1" fill="hold">
                                          <p:stCondLst>
                                            <p:cond delay="0"/>
                                          </p:stCondLst>
                                        </p:cTn>
                                        <p:tgtEl>
                                          <p:spTgt spid="289"/>
                                        </p:tgtEl>
                                        <p:attrNameLst>
                                          <p:attrName>style.visibility</p:attrName>
                                        </p:attrNameLst>
                                      </p:cBhvr>
                                      <p:to>
                                        <p:strVal val="visible"/>
                                      </p:to>
                                    </p:set>
                                    <p:animEffect transition="in" filter="fade">
                                      <p:cBhvr>
                                        <p:cTn id="56" dur="1000"/>
                                        <p:tgtEl>
                                          <p:spTgt spid="289"/>
                                        </p:tgtEl>
                                      </p:cBhvr>
                                    </p:animEffect>
                                  </p:childTnLst>
                                </p:cTn>
                              </p:par>
                              <p:par>
                                <p:cTn id="57" presetID="10" presetClass="entr" presetSubtype="0" fill="hold" nodeType="withEffect">
                                  <p:stCondLst>
                                    <p:cond delay="0"/>
                                  </p:stCondLst>
                                  <p:childTnLst>
                                    <p:set>
                                      <p:cBhvr>
                                        <p:cTn id="58" dur="1" fill="hold">
                                          <p:stCondLst>
                                            <p:cond delay="0"/>
                                          </p:stCondLst>
                                        </p:cTn>
                                        <p:tgtEl>
                                          <p:spTgt spid="292"/>
                                        </p:tgtEl>
                                        <p:attrNameLst>
                                          <p:attrName>style.visibility</p:attrName>
                                        </p:attrNameLst>
                                      </p:cBhvr>
                                      <p:to>
                                        <p:strVal val="visible"/>
                                      </p:to>
                                    </p:set>
                                    <p:animEffect transition="in" filter="fade">
                                      <p:cBhvr>
                                        <p:cTn id="59" dur="1000"/>
                                        <p:tgtEl>
                                          <p:spTgt spid="292"/>
                                        </p:tgtEl>
                                      </p:cBhvr>
                                    </p:animEffect>
                                  </p:childTnLst>
                                </p:cTn>
                              </p:par>
                              <p:par>
                                <p:cTn id="60" presetID="10" presetClass="entr" presetSubtype="0" fill="hold" nodeType="withEffect">
                                  <p:stCondLst>
                                    <p:cond delay="0"/>
                                  </p:stCondLst>
                                  <p:childTnLst>
                                    <p:set>
                                      <p:cBhvr>
                                        <p:cTn id="61" dur="1" fill="hold">
                                          <p:stCondLst>
                                            <p:cond delay="0"/>
                                          </p:stCondLst>
                                        </p:cTn>
                                        <p:tgtEl>
                                          <p:spTgt spid="293"/>
                                        </p:tgtEl>
                                        <p:attrNameLst>
                                          <p:attrName>style.visibility</p:attrName>
                                        </p:attrNameLst>
                                      </p:cBhvr>
                                      <p:to>
                                        <p:strVal val="visible"/>
                                      </p:to>
                                    </p:set>
                                    <p:animEffect transition="in" filter="fade">
                                      <p:cBhvr>
                                        <p:cTn id="62" dur="1000"/>
                                        <p:tgtEl>
                                          <p:spTgt spid="293"/>
                                        </p:tgtEl>
                                      </p:cBhvr>
                                    </p:animEffect>
                                  </p:childTnLst>
                                </p:cTn>
                              </p:par>
                              <p:par>
                                <p:cTn id="63" presetID="10" presetClass="entr" presetSubtype="0" fill="hold" nodeType="withEffect">
                                  <p:stCondLst>
                                    <p:cond delay="0"/>
                                  </p:stCondLst>
                                  <p:childTnLst>
                                    <p:set>
                                      <p:cBhvr>
                                        <p:cTn id="64" dur="1" fill="hold">
                                          <p:stCondLst>
                                            <p:cond delay="0"/>
                                          </p:stCondLst>
                                        </p:cTn>
                                        <p:tgtEl>
                                          <p:spTgt spid="294"/>
                                        </p:tgtEl>
                                        <p:attrNameLst>
                                          <p:attrName>style.visibility</p:attrName>
                                        </p:attrNameLst>
                                      </p:cBhvr>
                                      <p:to>
                                        <p:strVal val="visible"/>
                                      </p:to>
                                    </p:set>
                                    <p:animEffect transition="in" filter="fade">
                                      <p:cBhvr>
                                        <p:cTn id="65" dur="1000"/>
                                        <p:tgtEl>
                                          <p:spTgt spid="29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83"/>
                                        </p:tgtEl>
                                        <p:attrNameLst>
                                          <p:attrName>style.visibility</p:attrName>
                                        </p:attrNameLst>
                                      </p:cBhvr>
                                      <p:to>
                                        <p:strVal val="visible"/>
                                      </p:to>
                                    </p:set>
                                    <p:animEffect transition="in" filter="fade">
                                      <p:cBhvr>
                                        <p:cTn id="70" dur="1000"/>
                                        <p:tgtEl>
                                          <p:spTgt spid="283"/>
                                        </p:tgtEl>
                                      </p:cBhvr>
                                    </p:animEffect>
                                  </p:childTnLst>
                                </p:cTn>
                              </p:par>
                              <p:par>
                                <p:cTn id="71" presetID="10" presetClass="entr" presetSubtype="0" fill="hold" nodeType="withEffect">
                                  <p:stCondLst>
                                    <p:cond delay="0"/>
                                  </p:stCondLst>
                                  <p:childTnLst>
                                    <p:set>
                                      <p:cBhvr>
                                        <p:cTn id="72" dur="1" fill="hold">
                                          <p:stCondLst>
                                            <p:cond delay="0"/>
                                          </p:stCondLst>
                                        </p:cTn>
                                        <p:tgtEl>
                                          <p:spTgt spid="295"/>
                                        </p:tgtEl>
                                        <p:attrNameLst>
                                          <p:attrName>style.visibility</p:attrName>
                                        </p:attrNameLst>
                                      </p:cBhvr>
                                      <p:to>
                                        <p:strVal val="visible"/>
                                      </p:to>
                                    </p:set>
                                    <p:animEffect transition="in" filter="fade">
                                      <p:cBhvr>
                                        <p:cTn id="73" dur="1000"/>
                                        <p:tgtEl>
                                          <p:spTgt spid="295"/>
                                        </p:tgtEl>
                                      </p:cBhvr>
                                    </p:animEffect>
                                  </p:childTnLst>
                                </p:cTn>
                              </p:par>
                              <p:par>
                                <p:cTn id="74" presetID="10" presetClass="entr" presetSubtype="0" fill="hold" nodeType="withEffect">
                                  <p:stCondLst>
                                    <p:cond delay="0"/>
                                  </p:stCondLst>
                                  <p:childTnLst>
                                    <p:set>
                                      <p:cBhvr>
                                        <p:cTn id="75" dur="1" fill="hold">
                                          <p:stCondLst>
                                            <p:cond delay="0"/>
                                          </p:stCondLst>
                                        </p:cTn>
                                        <p:tgtEl>
                                          <p:spTgt spid="291"/>
                                        </p:tgtEl>
                                        <p:attrNameLst>
                                          <p:attrName>style.visibility</p:attrName>
                                        </p:attrNameLst>
                                      </p:cBhvr>
                                      <p:to>
                                        <p:strVal val="visible"/>
                                      </p:to>
                                    </p:set>
                                    <p:animEffect transition="in" filter="fade">
                                      <p:cBhvr>
                                        <p:cTn id="76" dur="1000"/>
                                        <p:tgtEl>
                                          <p:spTgt spid="291"/>
                                        </p:tgtEl>
                                      </p:cBhvr>
                                    </p:animEffect>
                                  </p:childTnLst>
                                </p:cTn>
                              </p:par>
                              <p:par>
                                <p:cTn id="77" presetID="10" presetClass="entr" presetSubtype="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fade">
                                      <p:cBhvr>
                                        <p:cTn id="79" dur="1000"/>
                                        <p:tgtEl>
                                          <p:spTgt spid="103"/>
                                        </p:tgtEl>
                                      </p:cBhvr>
                                    </p:animEffect>
                                  </p:childTnLst>
                                </p:cTn>
                              </p:par>
                              <p:par>
                                <p:cTn id="80" presetID="10" presetClass="entr" presetSubtype="0" fill="hold"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1000"/>
                                        <p:tgtEl>
                                          <p:spTgt spid="108"/>
                                        </p:tgtEl>
                                      </p:cBhvr>
                                    </p:animEffect>
                                  </p:childTnLst>
                                </p:cTn>
                              </p:par>
                              <p:par>
                                <p:cTn id="83" presetID="10" presetClass="entr" presetSubtype="0" fill="hold" nodeType="withEffect">
                                  <p:stCondLst>
                                    <p:cond delay="0"/>
                                  </p:stCondLst>
                                  <p:childTnLst>
                                    <p:set>
                                      <p:cBhvr>
                                        <p:cTn id="84" dur="1" fill="hold">
                                          <p:stCondLst>
                                            <p:cond delay="0"/>
                                          </p:stCondLst>
                                        </p:cTn>
                                        <p:tgtEl>
                                          <p:spTgt spid="119"/>
                                        </p:tgtEl>
                                        <p:attrNameLst>
                                          <p:attrName>style.visibility</p:attrName>
                                        </p:attrNameLst>
                                      </p:cBhvr>
                                      <p:to>
                                        <p:strVal val="visible"/>
                                      </p:to>
                                    </p:set>
                                    <p:animEffect transition="in" filter="fade">
                                      <p:cBhvr>
                                        <p:cTn id="85"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75000"/>
                  </a:schemeClr>
                </a:solidFill>
              </a:rPr>
              <a:t>HAWQ</a:t>
            </a:r>
            <a:r>
              <a:rPr lang="zh-CN" altLang="en-US" dirty="0" smtClean="0">
                <a:solidFill>
                  <a:schemeClr val="bg1">
                    <a:lumMod val="75000"/>
                  </a:schemeClr>
                </a:solidFill>
              </a:rPr>
              <a:t>是什么？</a:t>
            </a:r>
            <a:endParaRPr lang="en-US" altLang="zh-CN" dirty="0" smtClean="0">
              <a:solidFill>
                <a:schemeClr val="bg1">
                  <a:lumMod val="75000"/>
                </a:schemeClr>
              </a:solidFill>
            </a:endParaRPr>
          </a:p>
          <a:p>
            <a:r>
              <a:rPr lang="en-US" altLang="zh-CN" dirty="0" smtClean="0"/>
              <a:t>HAWQ</a:t>
            </a:r>
            <a:r>
              <a:rPr lang="zh-CN" altLang="en-US" dirty="0" smtClean="0"/>
              <a:t>总体架构</a:t>
            </a:r>
            <a:endParaRPr lang="en-US" altLang="zh-CN" dirty="0"/>
          </a:p>
          <a:p>
            <a:r>
              <a:rPr lang="zh-CN" altLang="en-US" dirty="0" smtClean="0">
                <a:solidFill>
                  <a:schemeClr val="bg1">
                    <a:lumMod val="75000"/>
                  </a:schemeClr>
                </a:solidFill>
              </a:rPr>
              <a:t>弹性</a:t>
            </a:r>
            <a:r>
              <a:rPr lang="zh-CN" altLang="en-US" dirty="0">
                <a:solidFill>
                  <a:schemeClr val="bg1">
                    <a:lumMod val="75000"/>
                  </a:schemeClr>
                </a:solidFill>
              </a:rPr>
              <a:t>执行引擎</a:t>
            </a:r>
            <a:endParaRPr lang="en-US" altLang="zh-CN" dirty="0">
              <a:solidFill>
                <a:schemeClr val="bg1">
                  <a:lumMod val="75000"/>
                </a:schemeClr>
              </a:solidFill>
            </a:endParaRPr>
          </a:p>
          <a:p>
            <a:r>
              <a:rPr lang="zh-CN" altLang="en-US" dirty="0">
                <a:solidFill>
                  <a:schemeClr val="bg1">
                    <a:lumMod val="75000"/>
                  </a:schemeClr>
                </a:solidFill>
              </a:rPr>
              <a:t>资源管理</a:t>
            </a:r>
            <a:endParaRPr lang="en-US" altLang="zh-CN" dirty="0">
              <a:solidFill>
                <a:schemeClr val="bg1">
                  <a:lumMod val="75000"/>
                </a:schemeClr>
              </a:solidFill>
            </a:endParaRPr>
          </a:p>
          <a:p>
            <a:r>
              <a:rPr lang="zh-CN" altLang="en-US" dirty="0">
                <a:solidFill>
                  <a:schemeClr val="bg1">
                    <a:lumMod val="75000"/>
                  </a:schemeClr>
                </a:solidFill>
              </a:rPr>
              <a:t>与</a:t>
            </a:r>
            <a:r>
              <a:rPr lang="en-US" altLang="zh-CN" dirty="0">
                <a:solidFill>
                  <a:schemeClr val="bg1">
                    <a:lumMod val="75000"/>
                  </a:schemeClr>
                </a:solidFill>
              </a:rPr>
              <a:t>Hadoop</a:t>
            </a:r>
            <a:r>
              <a:rPr lang="zh-CN" altLang="en-US" dirty="0">
                <a:solidFill>
                  <a:schemeClr val="bg1">
                    <a:lumMod val="75000"/>
                  </a:schemeClr>
                </a:solidFill>
              </a:rPr>
              <a:t>生态系统的交互</a:t>
            </a:r>
            <a:endParaRPr lang="en-US" altLang="zh-CN" dirty="0">
              <a:solidFill>
                <a:schemeClr val="bg1">
                  <a:lumMod val="75000"/>
                </a:schemeClr>
              </a:solidFill>
            </a:endParaRPr>
          </a:p>
          <a:p>
            <a:r>
              <a:rPr lang="zh-CN" altLang="en-US" dirty="0">
                <a:solidFill>
                  <a:schemeClr val="bg1">
                    <a:lumMod val="75000"/>
                  </a:schemeClr>
                </a:solidFill>
              </a:rPr>
              <a:t>数据仓库上云</a:t>
            </a:r>
            <a:r>
              <a:rPr lang="zh-CN" altLang="en-US" dirty="0" smtClean="0">
                <a:solidFill>
                  <a:schemeClr val="bg1">
                    <a:lumMod val="75000"/>
                  </a:schemeClr>
                </a:solidFill>
              </a:rPr>
              <a:t>探讨</a:t>
            </a:r>
            <a:endParaRPr lang="zh-CN" altLang="en-US" dirty="0">
              <a:solidFill>
                <a:schemeClr val="bg1">
                  <a:lumMod val="75000"/>
                </a:schemeClr>
              </a:solidFill>
            </a:endParaRPr>
          </a:p>
        </p:txBody>
      </p:sp>
    </p:spTree>
    <p:extLst>
      <p:ext uri="{BB962C8B-B14F-4D97-AF65-F5344CB8AC3E}">
        <p14:creationId xmlns:p14="http://schemas.microsoft.com/office/powerpoint/2010/main" val="3767041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Shape 300"/>
          <p:cNvPicPr preferRelativeResize="0"/>
          <p:nvPr/>
        </p:nvPicPr>
        <p:blipFill rotWithShape="1">
          <a:blip r:embed="rId3">
            <a:alphaModFix/>
          </a:blip>
          <a:srcRect/>
          <a:stretch/>
        </p:blipFill>
        <p:spPr>
          <a:xfrm>
            <a:off x="9882589" y="4011355"/>
            <a:ext cx="303200" cy="303200"/>
          </a:xfrm>
          <a:prstGeom prst="rect">
            <a:avLst/>
          </a:prstGeom>
          <a:noFill/>
          <a:ln>
            <a:noFill/>
          </a:ln>
        </p:spPr>
      </p:pic>
      <p:sp>
        <p:nvSpPr>
          <p:cNvPr id="301" name="Shape 301"/>
          <p:cNvSpPr txBox="1">
            <a:spLocks noGrp="1"/>
          </p:cNvSpPr>
          <p:nvPr>
            <p:ph type="title"/>
          </p:nvPr>
        </p:nvSpPr>
        <p:spPr>
          <a:xfrm>
            <a:off x="488937" y="433900"/>
            <a:ext cx="7745200" cy="614000"/>
          </a:xfrm>
          <a:prstGeom prst="rect">
            <a:avLst/>
          </a:prstGeom>
          <a:noFill/>
          <a:ln>
            <a:noFill/>
          </a:ln>
        </p:spPr>
        <p:txBody>
          <a:bodyPr vert="horz" lIns="0" tIns="0" rIns="0" bIns="0" rtlCol="0" anchor="ctr" anchorCtr="0">
            <a:noAutofit/>
          </a:bodyPr>
          <a:lstStyle/>
          <a:p>
            <a:pPr>
              <a:lnSpc>
                <a:spcPct val="100000"/>
              </a:lnSpc>
              <a:buClr>
                <a:srgbClr val="00685D"/>
              </a:buClr>
              <a:buSzPct val="25000"/>
              <a:buNone/>
            </a:pPr>
            <a:r>
              <a:rPr lang="en" sz="4000" dirty="0" smtClean="0">
                <a:solidFill>
                  <a:srgbClr val="468980"/>
                </a:solidFill>
              </a:rPr>
              <a:t>HAWQ </a:t>
            </a:r>
            <a:r>
              <a:rPr lang="zh-CN" altLang="en-US" sz="4000" dirty="0" smtClean="0">
                <a:solidFill>
                  <a:srgbClr val="468980"/>
                </a:solidFill>
              </a:rPr>
              <a:t>全局概况</a:t>
            </a:r>
            <a:endParaRPr lang="en" sz="4000" dirty="0">
              <a:solidFill>
                <a:srgbClr val="468980"/>
              </a:solidFill>
            </a:endParaRPr>
          </a:p>
        </p:txBody>
      </p:sp>
      <p:sp>
        <p:nvSpPr>
          <p:cNvPr id="302" name="Shape 302"/>
          <p:cNvSpPr txBox="1"/>
          <p:nvPr/>
        </p:nvSpPr>
        <p:spPr>
          <a:xfrm>
            <a:off x="9132800" y="2250533"/>
            <a:ext cx="3262400" cy="1248000"/>
          </a:xfrm>
          <a:prstGeom prst="rect">
            <a:avLst/>
          </a:prstGeom>
          <a:noFill/>
          <a:ln>
            <a:noFill/>
          </a:ln>
        </p:spPr>
        <p:txBody>
          <a:bodyPr lIns="121900" tIns="60933" rIns="121900" bIns="60933" anchor="t" anchorCtr="0">
            <a:noAutofit/>
          </a:bodyPr>
          <a:lstStyle/>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Discover New Relationships</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Enable Data Science </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Analyze External Sources</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Query All Data Types</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Large Scale Analytics</a:t>
            </a:r>
          </a:p>
        </p:txBody>
      </p:sp>
      <p:sp>
        <p:nvSpPr>
          <p:cNvPr id="303" name="Shape 303"/>
          <p:cNvSpPr/>
          <p:nvPr/>
        </p:nvSpPr>
        <p:spPr>
          <a:xfrm>
            <a:off x="2332645" y="1482167"/>
            <a:ext cx="6623600" cy="3979600"/>
          </a:xfrm>
          <a:prstGeom prst="roundRect">
            <a:avLst>
              <a:gd name="adj" fmla="val 4942"/>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rgbClr val="000000"/>
              </a:buClr>
            </a:pPr>
            <a:endParaRPr sz="1867">
              <a:latin typeface="Arial"/>
              <a:ea typeface="Arial"/>
              <a:cs typeface="Arial"/>
              <a:sym typeface="Arial"/>
            </a:endParaRPr>
          </a:p>
        </p:txBody>
      </p:sp>
      <p:sp>
        <p:nvSpPr>
          <p:cNvPr id="304" name="Shape 304"/>
          <p:cNvSpPr/>
          <p:nvPr/>
        </p:nvSpPr>
        <p:spPr>
          <a:xfrm>
            <a:off x="3907312" y="41048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Multi-level Fault Tolerance</a:t>
            </a:r>
          </a:p>
        </p:txBody>
      </p:sp>
      <p:sp>
        <p:nvSpPr>
          <p:cNvPr id="305" name="Shape 305"/>
          <p:cNvSpPr/>
          <p:nvPr/>
        </p:nvSpPr>
        <p:spPr>
          <a:xfrm>
            <a:off x="7669513" y="41048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Granular Authorization</a:t>
            </a:r>
          </a:p>
        </p:txBody>
      </p:sp>
      <p:sp>
        <p:nvSpPr>
          <p:cNvPr id="306" name="Shape 306"/>
          <p:cNvSpPr/>
          <p:nvPr/>
        </p:nvSpPr>
        <p:spPr>
          <a:xfrm>
            <a:off x="6447980" y="41048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933" b="1">
                <a:latin typeface="Calibri"/>
                <a:ea typeface="Calibri"/>
                <a:cs typeface="Calibri"/>
                <a:sym typeface="Calibri"/>
              </a:rPr>
              <a:t>Resource Mgmt </a:t>
            </a:r>
            <a:r>
              <a:rPr lang="en" sz="1067" b="1">
                <a:latin typeface="Calibri"/>
                <a:ea typeface="Calibri"/>
                <a:cs typeface="Calibri"/>
                <a:sym typeface="Calibri"/>
              </a:rPr>
              <a:t>(+ YARN) </a:t>
            </a:r>
          </a:p>
        </p:txBody>
      </p:sp>
      <p:sp>
        <p:nvSpPr>
          <p:cNvPr id="307" name="Shape 307"/>
          <p:cNvSpPr txBox="1"/>
          <p:nvPr/>
        </p:nvSpPr>
        <p:spPr>
          <a:xfrm>
            <a:off x="6619747" y="4615795"/>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Multi-tenancy + Security</a:t>
            </a:r>
          </a:p>
        </p:txBody>
      </p:sp>
      <p:cxnSp>
        <p:nvCxnSpPr>
          <p:cNvPr id="308" name="Shape 308"/>
          <p:cNvCxnSpPr/>
          <p:nvPr/>
        </p:nvCxnSpPr>
        <p:spPr>
          <a:xfrm>
            <a:off x="2709779" y="4686333"/>
            <a:ext cx="3600400" cy="8000"/>
          </a:xfrm>
          <a:prstGeom prst="straightConnector1">
            <a:avLst/>
          </a:prstGeom>
          <a:noFill/>
          <a:ln w="9525" cap="flat" cmpd="sng">
            <a:solidFill>
              <a:schemeClr val="lt1"/>
            </a:solidFill>
            <a:prstDash val="solid"/>
            <a:round/>
            <a:headEnd type="diamond" w="lg" len="lg"/>
            <a:tailEnd type="diamond" w="lg" len="lg"/>
          </a:ln>
        </p:spPr>
      </p:cxnSp>
      <p:sp>
        <p:nvSpPr>
          <p:cNvPr id="309" name="Shape 309"/>
          <p:cNvSpPr/>
          <p:nvPr/>
        </p:nvSpPr>
        <p:spPr>
          <a:xfrm>
            <a:off x="2672045" y="2469548"/>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ANSI SQL Standard</a:t>
            </a:r>
          </a:p>
        </p:txBody>
      </p:sp>
      <p:sp>
        <p:nvSpPr>
          <p:cNvPr id="310" name="Shape 310"/>
          <p:cNvSpPr/>
          <p:nvPr/>
        </p:nvSpPr>
        <p:spPr>
          <a:xfrm>
            <a:off x="2672031" y="29930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OLAP Extensions</a:t>
            </a:r>
          </a:p>
        </p:txBody>
      </p:sp>
      <p:sp>
        <p:nvSpPr>
          <p:cNvPr id="311" name="Shape 311"/>
          <p:cNvSpPr/>
          <p:nvPr/>
        </p:nvSpPr>
        <p:spPr>
          <a:xfrm>
            <a:off x="2672045" y="3516500"/>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JDBC ODBC</a:t>
            </a:r>
          </a:p>
          <a:p>
            <a:pPr algn="ctr">
              <a:buClr>
                <a:schemeClr val="dk1"/>
              </a:buClr>
              <a:buSzPct val="25000"/>
            </a:pPr>
            <a:r>
              <a:rPr lang="en" sz="1067" b="1">
                <a:latin typeface="Calibri"/>
                <a:ea typeface="Calibri"/>
                <a:cs typeface="Calibri"/>
                <a:sym typeface="Calibri"/>
              </a:rPr>
              <a:t>Connectivity</a:t>
            </a:r>
          </a:p>
        </p:txBody>
      </p:sp>
      <p:sp>
        <p:nvSpPr>
          <p:cNvPr id="312" name="Shape 312"/>
          <p:cNvSpPr/>
          <p:nvPr/>
        </p:nvSpPr>
        <p:spPr>
          <a:xfrm>
            <a:off x="2672045" y="41048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Ambari Management</a:t>
            </a:r>
          </a:p>
        </p:txBody>
      </p:sp>
      <p:sp>
        <p:nvSpPr>
          <p:cNvPr id="313" name="Shape 313"/>
          <p:cNvSpPr/>
          <p:nvPr/>
        </p:nvSpPr>
        <p:spPr>
          <a:xfrm>
            <a:off x="5142580" y="4104815"/>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Online Expansion</a:t>
            </a:r>
          </a:p>
        </p:txBody>
      </p:sp>
      <p:sp>
        <p:nvSpPr>
          <p:cNvPr id="314" name="Shape 314"/>
          <p:cNvSpPr/>
          <p:nvPr/>
        </p:nvSpPr>
        <p:spPr>
          <a:xfrm>
            <a:off x="2672045" y="4938500"/>
            <a:ext cx="6165200" cy="3684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Hadoop / HDFS</a:t>
            </a:r>
          </a:p>
        </p:txBody>
      </p:sp>
      <p:sp>
        <p:nvSpPr>
          <p:cNvPr id="315" name="Shape 315"/>
          <p:cNvSpPr txBox="1"/>
          <p:nvPr/>
        </p:nvSpPr>
        <p:spPr>
          <a:xfrm>
            <a:off x="3361279" y="4635300"/>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Operations</a:t>
            </a:r>
          </a:p>
        </p:txBody>
      </p:sp>
      <p:cxnSp>
        <p:nvCxnSpPr>
          <p:cNvPr id="316" name="Shape 316"/>
          <p:cNvCxnSpPr/>
          <p:nvPr/>
        </p:nvCxnSpPr>
        <p:spPr>
          <a:xfrm>
            <a:off x="6480947" y="4686316"/>
            <a:ext cx="2388800" cy="0"/>
          </a:xfrm>
          <a:prstGeom prst="straightConnector1">
            <a:avLst/>
          </a:prstGeom>
          <a:noFill/>
          <a:ln w="9525" cap="flat" cmpd="sng">
            <a:solidFill>
              <a:schemeClr val="lt1"/>
            </a:solidFill>
            <a:prstDash val="solid"/>
            <a:round/>
            <a:headEnd type="diamond" w="lg" len="lg"/>
            <a:tailEnd type="diamond" w="lg" len="lg"/>
          </a:ln>
        </p:spPr>
      </p:cxnSp>
      <p:sp>
        <p:nvSpPr>
          <p:cNvPr id="317" name="Shape 317"/>
          <p:cNvSpPr/>
          <p:nvPr/>
        </p:nvSpPr>
        <p:spPr>
          <a:xfrm>
            <a:off x="4035779" y="2190309"/>
            <a:ext cx="22744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Cost Based Optimizer</a:t>
            </a:r>
          </a:p>
        </p:txBody>
      </p:sp>
      <p:sp>
        <p:nvSpPr>
          <p:cNvPr id="318" name="Shape 318"/>
          <p:cNvSpPr/>
          <p:nvPr/>
        </p:nvSpPr>
        <p:spPr>
          <a:xfrm>
            <a:off x="5179988" y="2706909"/>
            <a:ext cx="1092800" cy="4652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Dynamic Pipelining</a:t>
            </a:r>
          </a:p>
        </p:txBody>
      </p:sp>
      <p:sp>
        <p:nvSpPr>
          <p:cNvPr id="319" name="Shape 319"/>
          <p:cNvSpPr/>
          <p:nvPr/>
        </p:nvSpPr>
        <p:spPr>
          <a:xfrm>
            <a:off x="5192021" y="3229924"/>
            <a:ext cx="1092800" cy="4652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ACID + Transactional</a:t>
            </a:r>
          </a:p>
        </p:txBody>
      </p:sp>
      <p:sp>
        <p:nvSpPr>
          <p:cNvPr id="320" name="Shape 320"/>
          <p:cNvSpPr/>
          <p:nvPr/>
        </p:nvSpPr>
        <p:spPr>
          <a:xfrm>
            <a:off x="6447980" y="2707919"/>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MPP Architecture</a:t>
            </a:r>
          </a:p>
        </p:txBody>
      </p:sp>
      <p:sp>
        <p:nvSpPr>
          <p:cNvPr id="321" name="Shape 321"/>
          <p:cNvSpPr/>
          <p:nvPr/>
        </p:nvSpPr>
        <p:spPr>
          <a:xfrm>
            <a:off x="7669513" y="2707919"/>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Machine Learning</a:t>
            </a:r>
          </a:p>
        </p:txBody>
      </p:sp>
      <p:sp>
        <p:nvSpPr>
          <p:cNvPr id="322" name="Shape 322"/>
          <p:cNvSpPr/>
          <p:nvPr/>
        </p:nvSpPr>
        <p:spPr>
          <a:xfrm>
            <a:off x="6447980" y="3242600"/>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Data Federation</a:t>
            </a:r>
          </a:p>
        </p:txBody>
      </p:sp>
      <p:sp>
        <p:nvSpPr>
          <p:cNvPr id="323" name="Shape 323"/>
          <p:cNvSpPr/>
          <p:nvPr/>
        </p:nvSpPr>
        <p:spPr>
          <a:xfrm>
            <a:off x="7669513" y="3242600"/>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Language Extensions</a:t>
            </a:r>
          </a:p>
        </p:txBody>
      </p:sp>
      <p:sp>
        <p:nvSpPr>
          <p:cNvPr id="324" name="Shape 324"/>
          <p:cNvSpPr txBox="1"/>
          <p:nvPr/>
        </p:nvSpPr>
        <p:spPr>
          <a:xfrm>
            <a:off x="3139432" y="1672900"/>
            <a:ext cx="3993600" cy="303200"/>
          </a:xfrm>
          <a:prstGeom prst="rect">
            <a:avLst/>
          </a:prstGeom>
          <a:noFill/>
          <a:ln>
            <a:noFill/>
          </a:ln>
        </p:spPr>
        <p:txBody>
          <a:bodyPr lIns="121900" tIns="60933" rIns="121900" bIns="60933" anchor="t" anchorCtr="0">
            <a:noAutofit/>
          </a:bodyPr>
          <a:lstStyle/>
          <a:p>
            <a:pPr>
              <a:buClr>
                <a:srgbClr val="000000"/>
              </a:buClr>
              <a:buSzPct val="25000"/>
            </a:pPr>
            <a:r>
              <a:rPr lang="en" sz="1200" b="1">
                <a:latin typeface="Calibri"/>
                <a:ea typeface="Calibri"/>
                <a:cs typeface="Calibri"/>
                <a:sym typeface="Calibri"/>
              </a:rPr>
              <a:t>Hardened, 10+ Years Investment, Production Proven</a:t>
            </a:r>
          </a:p>
        </p:txBody>
      </p:sp>
      <p:cxnSp>
        <p:nvCxnSpPr>
          <p:cNvPr id="325" name="Shape 325"/>
          <p:cNvCxnSpPr/>
          <p:nvPr/>
        </p:nvCxnSpPr>
        <p:spPr>
          <a:xfrm>
            <a:off x="6480947" y="3825267"/>
            <a:ext cx="2388800" cy="0"/>
          </a:xfrm>
          <a:prstGeom prst="straightConnector1">
            <a:avLst/>
          </a:prstGeom>
          <a:noFill/>
          <a:ln w="9525" cap="flat" cmpd="sng">
            <a:solidFill>
              <a:schemeClr val="lt1"/>
            </a:solidFill>
            <a:prstDash val="solid"/>
            <a:round/>
            <a:headEnd type="diamond" w="lg" len="lg"/>
            <a:tailEnd type="diamond" w="lg" len="lg"/>
          </a:ln>
        </p:spPr>
      </p:cxnSp>
      <p:sp>
        <p:nvSpPr>
          <p:cNvPr id="326" name="Shape 326"/>
          <p:cNvSpPr txBox="1"/>
          <p:nvPr/>
        </p:nvSpPr>
        <p:spPr>
          <a:xfrm>
            <a:off x="6765797" y="3764385"/>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Extensibility</a:t>
            </a:r>
          </a:p>
        </p:txBody>
      </p:sp>
      <p:sp>
        <p:nvSpPr>
          <p:cNvPr id="327" name="Shape 327"/>
          <p:cNvSpPr/>
          <p:nvPr/>
        </p:nvSpPr>
        <p:spPr>
          <a:xfrm>
            <a:off x="4035764" y="2706924"/>
            <a:ext cx="1092800" cy="4652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HDFS Native File Formats</a:t>
            </a:r>
          </a:p>
        </p:txBody>
      </p:sp>
      <p:cxnSp>
        <p:nvCxnSpPr>
          <p:cNvPr id="328" name="Shape 328"/>
          <p:cNvCxnSpPr/>
          <p:nvPr/>
        </p:nvCxnSpPr>
        <p:spPr>
          <a:xfrm rot="10800000">
            <a:off x="8981432" y="4352900"/>
            <a:ext cx="399200" cy="0"/>
          </a:xfrm>
          <a:prstGeom prst="straightConnector1">
            <a:avLst/>
          </a:prstGeom>
          <a:noFill/>
          <a:ln w="19050" cap="flat" cmpd="sng">
            <a:solidFill>
              <a:schemeClr val="dk2"/>
            </a:solidFill>
            <a:prstDash val="solid"/>
            <a:round/>
            <a:headEnd type="none" w="med" len="med"/>
            <a:tailEnd type="triangle" w="lg" len="lg"/>
          </a:ln>
        </p:spPr>
      </p:cxnSp>
      <p:pic>
        <p:nvPicPr>
          <p:cNvPr id="329" name="Shape 329"/>
          <p:cNvPicPr preferRelativeResize="0"/>
          <p:nvPr/>
        </p:nvPicPr>
        <p:blipFill rotWithShape="1">
          <a:blip r:embed="rId4">
            <a:alphaModFix/>
          </a:blip>
          <a:srcRect/>
          <a:stretch/>
        </p:blipFill>
        <p:spPr>
          <a:xfrm>
            <a:off x="9357633" y="1902300"/>
            <a:ext cx="515200" cy="515200"/>
          </a:xfrm>
          <a:prstGeom prst="rect">
            <a:avLst/>
          </a:prstGeom>
          <a:noFill/>
          <a:ln>
            <a:noFill/>
          </a:ln>
        </p:spPr>
      </p:pic>
      <p:pic>
        <p:nvPicPr>
          <p:cNvPr id="330" name="Shape 330"/>
          <p:cNvPicPr preferRelativeResize="0"/>
          <p:nvPr/>
        </p:nvPicPr>
        <p:blipFill rotWithShape="1">
          <a:blip r:embed="rId3">
            <a:alphaModFix/>
          </a:blip>
          <a:srcRect/>
          <a:stretch/>
        </p:blipFill>
        <p:spPr>
          <a:xfrm>
            <a:off x="9636500" y="4011348"/>
            <a:ext cx="303200" cy="303200"/>
          </a:xfrm>
          <a:prstGeom prst="rect">
            <a:avLst/>
          </a:prstGeom>
          <a:noFill/>
          <a:ln>
            <a:noFill/>
          </a:ln>
        </p:spPr>
      </p:pic>
      <p:pic>
        <p:nvPicPr>
          <p:cNvPr id="331" name="Shape 331"/>
          <p:cNvPicPr preferRelativeResize="0"/>
          <p:nvPr/>
        </p:nvPicPr>
        <p:blipFill rotWithShape="1">
          <a:blip r:embed="rId3">
            <a:alphaModFix/>
          </a:blip>
          <a:srcRect/>
          <a:stretch/>
        </p:blipFill>
        <p:spPr>
          <a:xfrm>
            <a:off x="9388533" y="4011348"/>
            <a:ext cx="303200" cy="303200"/>
          </a:xfrm>
          <a:prstGeom prst="rect">
            <a:avLst/>
          </a:prstGeom>
          <a:noFill/>
          <a:ln>
            <a:noFill/>
          </a:ln>
        </p:spPr>
      </p:pic>
      <p:sp>
        <p:nvSpPr>
          <p:cNvPr id="332" name="Shape 332"/>
          <p:cNvSpPr txBox="1"/>
          <p:nvPr/>
        </p:nvSpPr>
        <p:spPr>
          <a:xfrm>
            <a:off x="9132800" y="4312267"/>
            <a:ext cx="3262400" cy="1025600"/>
          </a:xfrm>
          <a:prstGeom prst="rect">
            <a:avLst/>
          </a:prstGeom>
          <a:noFill/>
          <a:ln>
            <a:noFill/>
          </a:ln>
        </p:spPr>
        <p:txBody>
          <a:bodyPr lIns="121900" tIns="60933" rIns="121900" bIns="60933" anchor="t" anchorCtr="0">
            <a:noAutofit/>
          </a:bodyPr>
          <a:lstStyle/>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Manage Multiple Workloads</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Security controls</a:t>
            </a:r>
          </a:p>
        </p:txBody>
      </p:sp>
      <p:cxnSp>
        <p:nvCxnSpPr>
          <p:cNvPr id="333" name="Shape 333"/>
          <p:cNvCxnSpPr/>
          <p:nvPr/>
        </p:nvCxnSpPr>
        <p:spPr>
          <a:xfrm rot="10800000">
            <a:off x="8981432" y="3222000"/>
            <a:ext cx="399200" cy="0"/>
          </a:xfrm>
          <a:prstGeom prst="straightConnector1">
            <a:avLst/>
          </a:prstGeom>
          <a:noFill/>
          <a:ln w="19050" cap="flat" cmpd="sng">
            <a:solidFill>
              <a:schemeClr val="dk2"/>
            </a:solidFill>
            <a:prstDash val="solid"/>
            <a:round/>
            <a:headEnd type="none" w="med" len="med"/>
            <a:tailEnd type="triangle" w="lg" len="lg"/>
          </a:ln>
        </p:spPr>
      </p:cxnSp>
      <p:pic>
        <p:nvPicPr>
          <p:cNvPr id="334" name="Shape 334"/>
          <p:cNvPicPr preferRelativeResize="0"/>
          <p:nvPr/>
        </p:nvPicPr>
        <p:blipFill rotWithShape="1">
          <a:blip r:embed="rId5">
            <a:alphaModFix/>
          </a:blip>
          <a:srcRect/>
          <a:stretch/>
        </p:blipFill>
        <p:spPr>
          <a:xfrm>
            <a:off x="105967" y="1516011"/>
            <a:ext cx="609600" cy="616800"/>
          </a:xfrm>
          <a:prstGeom prst="rect">
            <a:avLst/>
          </a:prstGeom>
          <a:noFill/>
          <a:ln>
            <a:noFill/>
          </a:ln>
        </p:spPr>
      </p:pic>
      <p:sp>
        <p:nvSpPr>
          <p:cNvPr id="335" name="Shape 335"/>
          <p:cNvSpPr txBox="1"/>
          <p:nvPr/>
        </p:nvSpPr>
        <p:spPr>
          <a:xfrm>
            <a:off x="-213600" y="2003900"/>
            <a:ext cx="2447600" cy="1783600"/>
          </a:xfrm>
          <a:prstGeom prst="rect">
            <a:avLst/>
          </a:prstGeom>
          <a:noFill/>
          <a:ln>
            <a:noFill/>
          </a:ln>
        </p:spPr>
        <p:txBody>
          <a:bodyPr lIns="121900" tIns="60933" rIns="121900" bIns="60933" anchor="t" anchorCtr="0">
            <a:noAutofit/>
          </a:bodyPr>
          <a:lstStyle/>
          <a:p>
            <a:pPr marL="609585" indent="-406390">
              <a:buClr>
                <a:schemeClr val="accent1"/>
              </a:buClr>
              <a:buSzPct val="100000"/>
              <a:buFont typeface="Calibri"/>
              <a:buChar char="●"/>
            </a:pPr>
            <a:r>
              <a:rPr lang="en" sz="1467" b="1">
                <a:latin typeface="Calibri"/>
                <a:ea typeface="Calibri"/>
                <a:cs typeface="Calibri"/>
                <a:sym typeface="Calibri"/>
              </a:rPr>
              <a:t>Leverage Existing SQL Skills &amp; BI Tools</a:t>
            </a:r>
          </a:p>
          <a:p>
            <a:pPr marL="609585" indent="-406390">
              <a:buClr>
                <a:schemeClr val="accent1"/>
              </a:buClr>
              <a:buSzPct val="100000"/>
              <a:buFont typeface="Calibri"/>
              <a:buChar char="●"/>
            </a:pPr>
            <a:r>
              <a:rPr lang="en" sz="1467" b="1">
                <a:latin typeface="Calibri"/>
                <a:ea typeface="Calibri"/>
                <a:cs typeface="Calibri"/>
                <a:sym typeface="Calibri"/>
              </a:rPr>
              <a:t>Easily Integrate with BI/Analytic Tools</a:t>
            </a:r>
          </a:p>
          <a:p>
            <a:pPr>
              <a:buClr>
                <a:srgbClr val="000000"/>
              </a:buClr>
            </a:pPr>
            <a:endParaRPr sz="1467" b="1">
              <a:latin typeface="Calibri"/>
              <a:ea typeface="Calibri"/>
              <a:cs typeface="Calibri"/>
              <a:sym typeface="Calibri"/>
            </a:endParaRPr>
          </a:p>
          <a:p>
            <a:pPr>
              <a:buClr>
                <a:srgbClr val="000000"/>
              </a:buClr>
            </a:pPr>
            <a:endParaRPr sz="1467" b="1">
              <a:latin typeface="Calibri"/>
              <a:ea typeface="Calibri"/>
              <a:cs typeface="Calibri"/>
              <a:sym typeface="Calibri"/>
            </a:endParaRPr>
          </a:p>
        </p:txBody>
      </p:sp>
      <p:sp>
        <p:nvSpPr>
          <p:cNvPr id="336" name="Shape 336"/>
          <p:cNvSpPr/>
          <p:nvPr/>
        </p:nvSpPr>
        <p:spPr>
          <a:xfrm>
            <a:off x="4035764" y="3229924"/>
            <a:ext cx="1092800" cy="4652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Compression + Partitioning</a:t>
            </a:r>
          </a:p>
        </p:txBody>
      </p:sp>
      <p:sp>
        <p:nvSpPr>
          <p:cNvPr id="337" name="Shape 337"/>
          <p:cNvSpPr txBox="1"/>
          <p:nvPr/>
        </p:nvSpPr>
        <p:spPr>
          <a:xfrm>
            <a:off x="4180077" y="3758124"/>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Core</a:t>
            </a:r>
          </a:p>
        </p:txBody>
      </p:sp>
      <p:cxnSp>
        <p:nvCxnSpPr>
          <p:cNvPr id="338" name="Shape 338"/>
          <p:cNvCxnSpPr/>
          <p:nvPr/>
        </p:nvCxnSpPr>
        <p:spPr>
          <a:xfrm>
            <a:off x="3978579" y="3819009"/>
            <a:ext cx="2388800" cy="0"/>
          </a:xfrm>
          <a:prstGeom prst="straightConnector1">
            <a:avLst/>
          </a:prstGeom>
          <a:noFill/>
          <a:ln w="9525" cap="flat" cmpd="sng">
            <a:solidFill>
              <a:schemeClr val="lt1"/>
            </a:solidFill>
            <a:prstDash val="solid"/>
            <a:round/>
            <a:headEnd type="diamond" w="lg" len="lg"/>
            <a:tailEnd type="diamond" w="lg" len="lg"/>
          </a:ln>
        </p:spPr>
      </p:cxnSp>
      <p:sp>
        <p:nvSpPr>
          <p:cNvPr id="339" name="Shape 339"/>
          <p:cNvSpPr txBox="1"/>
          <p:nvPr/>
        </p:nvSpPr>
        <p:spPr>
          <a:xfrm rot="-5400000">
            <a:off x="1515245" y="3067915"/>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Connectivity</a:t>
            </a:r>
          </a:p>
        </p:txBody>
      </p:sp>
      <p:cxnSp>
        <p:nvCxnSpPr>
          <p:cNvPr id="340" name="Shape 340"/>
          <p:cNvCxnSpPr/>
          <p:nvPr/>
        </p:nvCxnSpPr>
        <p:spPr>
          <a:xfrm rot="10800000">
            <a:off x="2597445" y="2512299"/>
            <a:ext cx="0" cy="1460800"/>
          </a:xfrm>
          <a:prstGeom prst="straightConnector1">
            <a:avLst/>
          </a:prstGeom>
          <a:noFill/>
          <a:ln w="9525" cap="flat" cmpd="sng">
            <a:solidFill>
              <a:schemeClr val="lt1"/>
            </a:solidFill>
            <a:prstDash val="solid"/>
            <a:round/>
            <a:headEnd type="diamond" w="lg" len="lg"/>
            <a:tailEnd type="diamond" w="lg" len="lg"/>
          </a:ln>
        </p:spPr>
      </p:cxnSp>
      <p:cxnSp>
        <p:nvCxnSpPr>
          <p:cNvPr id="341" name="Shape 341"/>
          <p:cNvCxnSpPr/>
          <p:nvPr/>
        </p:nvCxnSpPr>
        <p:spPr>
          <a:xfrm>
            <a:off x="1898900" y="2950467"/>
            <a:ext cx="389600" cy="0"/>
          </a:xfrm>
          <a:prstGeom prst="straightConnector1">
            <a:avLst/>
          </a:prstGeom>
          <a:noFill/>
          <a:ln w="19050" cap="flat" cmpd="sng">
            <a:solidFill>
              <a:schemeClr val="dk2"/>
            </a:solidFill>
            <a:prstDash val="solid"/>
            <a:round/>
            <a:headEnd type="none" w="med" len="med"/>
            <a:tailEnd type="triangle" w="lg" len="lg"/>
          </a:ln>
        </p:spPr>
      </p:cxnSp>
      <p:cxnSp>
        <p:nvCxnSpPr>
          <p:cNvPr id="342" name="Shape 342"/>
          <p:cNvCxnSpPr/>
          <p:nvPr/>
        </p:nvCxnSpPr>
        <p:spPr>
          <a:xfrm>
            <a:off x="1898900" y="5030167"/>
            <a:ext cx="389600" cy="0"/>
          </a:xfrm>
          <a:prstGeom prst="straightConnector1">
            <a:avLst/>
          </a:prstGeom>
          <a:noFill/>
          <a:ln w="19050" cap="flat" cmpd="sng">
            <a:solidFill>
              <a:schemeClr val="dk2"/>
            </a:solidFill>
            <a:prstDash val="solid"/>
            <a:round/>
            <a:headEnd type="none" w="med" len="med"/>
            <a:tailEnd type="triangle" w="lg" len="lg"/>
          </a:ln>
        </p:spPr>
      </p:cxnSp>
      <p:sp>
        <p:nvSpPr>
          <p:cNvPr id="343" name="Shape 343"/>
          <p:cNvSpPr txBox="1"/>
          <p:nvPr/>
        </p:nvSpPr>
        <p:spPr>
          <a:xfrm>
            <a:off x="-213600" y="4428267"/>
            <a:ext cx="2546400" cy="1460800"/>
          </a:xfrm>
          <a:prstGeom prst="rect">
            <a:avLst/>
          </a:prstGeom>
          <a:noFill/>
          <a:ln>
            <a:noFill/>
          </a:ln>
        </p:spPr>
        <p:txBody>
          <a:bodyPr lIns="121900" tIns="60933" rIns="121900" bIns="60933" anchor="t" anchorCtr="0">
            <a:noAutofit/>
          </a:bodyPr>
          <a:lstStyle/>
          <a:p>
            <a:pPr marL="609585" indent="-406390">
              <a:buClr>
                <a:schemeClr val="accent1"/>
              </a:buClr>
              <a:buSzPct val="100000"/>
              <a:buFont typeface="Calibri"/>
              <a:buChar char="●"/>
            </a:pPr>
            <a:r>
              <a:rPr lang="en" sz="1467" b="1">
                <a:latin typeface="Calibri"/>
                <a:ea typeface="Calibri"/>
                <a:cs typeface="Calibri"/>
                <a:sym typeface="Calibri"/>
              </a:rPr>
              <a:t>Well Integrated with Hortonworks Data Platform</a:t>
            </a:r>
          </a:p>
          <a:p>
            <a:pPr>
              <a:buClr>
                <a:srgbClr val="000000"/>
              </a:buClr>
            </a:pPr>
            <a:endParaRPr sz="1467" b="1">
              <a:latin typeface="Calibri"/>
              <a:ea typeface="Calibri"/>
              <a:cs typeface="Calibri"/>
              <a:sym typeface="Calibri"/>
            </a:endParaRPr>
          </a:p>
          <a:p>
            <a:pPr>
              <a:buClr>
                <a:srgbClr val="000000"/>
              </a:buClr>
            </a:pPr>
            <a:endParaRPr sz="1467" b="1">
              <a:latin typeface="Calibri"/>
              <a:ea typeface="Calibri"/>
              <a:cs typeface="Calibri"/>
              <a:sym typeface="Calibri"/>
            </a:endParaRPr>
          </a:p>
        </p:txBody>
      </p:sp>
      <p:pic>
        <p:nvPicPr>
          <p:cNvPr id="344" name="Shape 344"/>
          <p:cNvPicPr preferRelativeResize="0"/>
          <p:nvPr/>
        </p:nvPicPr>
        <p:blipFill rotWithShape="1">
          <a:blip r:embed="rId6">
            <a:alphaModFix/>
          </a:blip>
          <a:srcRect/>
          <a:stretch/>
        </p:blipFill>
        <p:spPr>
          <a:xfrm>
            <a:off x="2597447" y="1562533"/>
            <a:ext cx="609600" cy="614000"/>
          </a:xfrm>
          <a:prstGeom prst="rect">
            <a:avLst/>
          </a:prstGeom>
          <a:noFill/>
          <a:ln>
            <a:noFill/>
          </a:ln>
        </p:spPr>
      </p:pic>
      <p:pic>
        <p:nvPicPr>
          <p:cNvPr id="345" name="Shape 345"/>
          <p:cNvPicPr preferRelativeResize="0"/>
          <p:nvPr/>
        </p:nvPicPr>
        <p:blipFill rotWithShape="1">
          <a:blip r:embed="rId7">
            <a:alphaModFix/>
          </a:blip>
          <a:srcRect l="61622" r="3762" b="36644"/>
          <a:stretch/>
        </p:blipFill>
        <p:spPr>
          <a:xfrm>
            <a:off x="105964" y="3975297"/>
            <a:ext cx="609600" cy="422000"/>
          </a:xfrm>
          <a:prstGeom prst="rect">
            <a:avLst/>
          </a:prstGeom>
          <a:noFill/>
          <a:ln>
            <a:noFill/>
          </a:ln>
        </p:spPr>
      </p:pic>
    </p:spTree>
    <p:extLst>
      <p:ext uri="{BB962C8B-B14F-4D97-AF65-F5344CB8AC3E}">
        <p14:creationId xmlns:p14="http://schemas.microsoft.com/office/powerpoint/2010/main" val="2784147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488949" y="433916"/>
            <a:ext cx="11214000" cy="614000"/>
          </a:xfrm>
          <a:prstGeom prst="rect">
            <a:avLst/>
          </a:prstGeom>
        </p:spPr>
        <p:txBody>
          <a:bodyPr vert="horz" lIns="121900" tIns="121900" rIns="121900" bIns="121900" rtlCol="0" anchor="ctr" anchorCtr="0">
            <a:noAutofit/>
          </a:bodyPr>
          <a:lstStyle/>
          <a:p>
            <a:pPr>
              <a:lnSpc>
                <a:spcPct val="100000"/>
              </a:lnSpc>
              <a:buClr>
                <a:srgbClr val="00685D"/>
              </a:buClr>
              <a:buSzPct val="25000"/>
              <a:buNone/>
            </a:pPr>
            <a:r>
              <a:rPr lang="en" sz="4000" dirty="0">
                <a:solidFill>
                  <a:srgbClr val="468980"/>
                </a:solidFill>
              </a:rPr>
              <a:t>HAWQ </a:t>
            </a:r>
            <a:r>
              <a:rPr lang="zh-CN" altLang="en-US" sz="4000" dirty="0" smtClean="0">
                <a:solidFill>
                  <a:srgbClr val="468980"/>
                </a:solidFill>
              </a:rPr>
              <a:t>架构</a:t>
            </a:r>
            <a:endParaRPr lang="en" sz="4000" dirty="0">
              <a:solidFill>
                <a:srgbClr val="468980"/>
              </a:solidFill>
            </a:endParaRPr>
          </a:p>
        </p:txBody>
      </p:sp>
      <p:pic>
        <p:nvPicPr>
          <p:cNvPr id="552" name="Shape 552"/>
          <p:cNvPicPr preferRelativeResize="0"/>
          <p:nvPr/>
        </p:nvPicPr>
        <p:blipFill>
          <a:blip r:embed="rId3">
            <a:alphaModFix/>
          </a:blip>
          <a:stretch>
            <a:fillRect/>
          </a:stretch>
        </p:blipFill>
        <p:spPr>
          <a:xfrm>
            <a:off x="1341534" y="1480301"/>
            <a:ext cx="8259599" cy="4555433"/>
          </a:xfrm>
          <a:prstGeom prst="rect">
            <a:avLst/>
          </a:prstGeom>
          <a:noFill/>
          <a:ln>
            <a:noFill/>
          </a:ln>
        </p:spPr>
      </p:pic>
    </p:spTree>
    <p:extLst>
      <p:ext uri="{BB962C8B-B14F-4D97-AF65-F5344CB8AC3E}">
        <p14:creationId xmlns:p14="http://schemas.microsoft.com/office/powerpoint/2010/main" val="115116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内核架构</a:t>
            </a:r>
            <a:endParaRPr lang="en" b="0" dirty="0">
              <a:solidFill>
                <a:srgbClr val="468980"/>
              </a:solidFill>
            </a:endParaRPr>
          </a:p>
        </p:txBody>
      </p:sp>
      <p:sp>
        <p:nvSpPr>
          <p:cNvPr id="195" name="Shape 195"/>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9</a:t>
            </a:fld>
            <a:endParaRPr lang="en"/>
          </a:p>
        </p:txBody>
      </p:sp>
      <p:sp>
        <p:nvSpPr>
          <p:cNvPr id="196" name="Shape 196"/>
          <p:cNvSpPr/>
          <p:nvPr/>
        </p:nvSpPr>
        <p:spPr>
          <a:xfrm>
            <a:off x="3564774" y="1344879"/>
            <a:ext cx="2282399" cy="45544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endParaRPr sz="1600">
              <a:solidFill>
                <a:srgbClr val="000000"/>
              </a:solidFill>
              <a:latin typeface="Calibri"/>
              <a:ea typeface="Calibri"/>
              <a:cs typeface="Calibri"/>
              <a:sym typeface="Calibri"/>
            </a:endParaRPr>
          </a:p>
        </p:txBody>
      </p:sp>
      <p:sp>
        <p:nvSpPr>
          <p:cNvPr id="197" name="Shape 197"/>
          <p:cNvSpPr/>
          <p:nvPr/>
        </p:nvSpPr>
        <p:spPr>
          <a:xfrm>
            <a:off x="3762163" y="1568695"/>
            <a:ext cx="1908400" cy="605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Node </a:t>
            </a:r>
          </a:p>
          <a:p>
            <a:pPr algn="ctr">
              <a:buSzPct val="25000"/>
            </a:pPr>
            <a:r>
              <a:rPr lang="en" sz="1600">
                <a:solidFill>
                  <a:srgbClr val="000000"/>
                </a:solidFill>
                <a:latin typeface="Calibri"/>
                <a:ea typeface="Calibri"/>
                <a:cs typeface="Calibri"/>
                <a:sym typeface="Calibri"/>
              </a:rPr>
              <a:t>Manager</a:t>
            </a:r>
          </a:p>
        </p:txBody>
      </p:sp>
      <p:sp>
        <p:nvSpPr>
          <p:cNvPr id="198" name="Shape 198"/>
          <p:cNvSpPr/>
          <p:nvPr/>
        </p:nvSpPr>
        <p:spPr>
          <a:xfrm>
            <a:off x="3762163" y="5030489"/>
            <a:ext cx="1934800" cy="648000"/>
          </a:xfrm>
          <a:prstGeom prst="rect">
            <a:avLst/>
          </a:prstGeom>
          <a:gradFill>
            <a:gsLst>
              <a:gs pos="0">
                <a:srgbClr val="A0C94A"/>
              </a:gs>
              <a:gs pos="100000">
                <a:srgbClr val="DBFF9C"/>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DataNode</a:t>
            </a:r>
          </a:p>
        </p:txBody>
      </p:sp>
      <p:sp>
        <p:nvSpPr>
          <p:cNvPr id="199" name="Shape 199"/>
          <p:cNvSpPr/>
          <p:nvPr/>
        </p:nvSpPr>
        <p:spPr>
          <a:xfrm>
            <a:off x="4265657" y="3661065"/>
            <a:ext cx="942400" cy="571200"/>
          </a:xfrm>
          <a:prstGeom prst="ellipse">
            <a:avLst/>
          </a:prstGeom>
          <a:gradFill>
            <a:gsLst>
              <a:gs pos="0">
                <a:srgbClr val="7F5AAB"/>
              </a:gs>
              <a:gs pos="100000">
                <a:srgbClr val="C7AEED"/>
              </a:gs>
            </a:gsLst>
            <a:lin ang="16200038" scaled="0"/>
          </a:gradFill>
          <a:ln w="9525" cap="flat" cmpd="sng">
            <a:solidFill>
              <a:srgbClr val="7C5F9F"/>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467" b="1">
              <a:solidFill>
                <a:srgbClr val="000000"/>
              </a:solidFill>
              <a:latin typeface="Calibri"/>
              <a:ea typeface="Calibri"/>
              <a:cs typeface="Calibri"/>
              <a:sym typeface="Calibri"/>
            </a:endParaRPr>
          </a:p>
        </p:txBody>
      </p:sp>
      <p:sp>
        <p:nvSpPr>
          <p:cNvPr id="200" name="Shape 200"/>
          <p:cNvSpPr/>
          <p:nvPr/>
        </p:nvSpPr>
        <p:spPr>
          <a:xfrm>
            <a:off x="4744216" y="2521381"/>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01" name="Shape 201"/>
          <p:cNvSpPr txBox="1"/>
          <p:nvPr/>
        </p:nvSpPr>
        <p:spPr>
          <a:xfrm>
            <a:off x="4757492" y="2577344"/>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sp>
        <p:nvSpPr>
          <p:cNvPr id="202" name="Shape 202"/>
          <p:cNvSpPr txBox="1"/>
          <p:nvPr/>
        </p:nvSpPr>
        <p:spPr>
          <a:xfrm>
            <a:off x="4273031" y="3761199"/>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Segment</a:t>
            </a:r>
          </a:p>
        </p:txBody>
      </p:sp>
      <p:sp>
        <p:nvSpPr>
          <p:cNvPr id="203" name="Shape 203"/>
          <p:cNvSpPr/>
          <p:nvPr/>
        </p:nvSpPr>
        <p:spPr>
          <a:xfrm>
            <a:off x="3710600" y="2533169"/>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04" name="Shape 204"/>
          <p:cNvSpPr txBox="1"/>
          <p:nvPr/>
        </p:nvSpPr>
        <p:spPr>
          <a:xfrm>
            <a:off x="3723877" y="2589132"/>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grpSp>
        <p:nvGrpSpPr>
          <p:cNvPr id="205" name="Shape 205"/>
          <p:cNvGrpSpPr/>
          <p:nvPr/>
        </p:nvGrpSpPr>
        <p:grpSpPr>
          <a:xfrm>
            <a:off x="5208052" y="3401900"/>
            <a:ext cx="462235" cy="359256"/>
            <a:chOff x="4468176" y="2986131"/>
            <a:chExt cx="346676" cy="269442"/>
          </a:xfrm>
        </p:grpSpPr>
        <p:sp>
          <p:nvSpPr>
            <p:cNvPr id="206" name="Shape 206"/>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07" name="Shape 207"/>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08" name="Shape 208"/>
          <p:cNvGrpSpPr/>
          <p:nvPr/>
        </p:nvGrpSpPr>
        <p:grpSpPr>
          <a:xfrm>
            <a:off x="5234564" y="4105716"/>
            <a:ext cx="462235" cy="359256"/>
            <a:chOff x="4468176" y="2986131"/>
            <a:chExt cx="346676" cy="269442"/>
          </a:xfrm>
        </p:grpSpPr>
        <p:sp>
          <p:nvSpPr>
            <p:cNvPr id="209" name="Shape 209"/>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10" name="Shape 210"/>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11" name="Shape 211"/>
          <p:cNvGrpSpPr/>
          <p:nvPr/>
        </p:nvGrpSpPr>
        <p:grpSpPr>
          <a:xfrm>
            <a:off x="3732716" y="3443136"/>
            <a:ext cx="462235" cy="359256"/>
            <a:chOff x="4468176" y="2986131"/>
            <a:chExt cx="346676" cy="269442"/>
          </a:xfrm>
        </p:grpSpPr>
        <p:sp>
          <p:nvSpPr>
            <p:cNvPr id="212" name="Shape 212"/>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13" name="Shape 213"/>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14" name="Shape 214"/>
          <p:cNvGrpSpPr/>
          <p:nvPr/>
        </p:nvGrpSpPr>
        <p:grpSpPr>
          <a:xfrm>
            <a:off x="4454192" y="3133932"/>
            <a:ext cx="462235" cy="359256"/>
            <a:chOff x="4468176" y="2986131"/>
            <a:chExt cx="346676" cy="269442"/>
          </a:xfrm>
        </p:grpSpPr>
        <p:sp>
          <p:nvSpPr>
            <p:cNvPr id="215" name="Shape 215"/>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16" name="Shape 216"/>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17" name="Shape 217"/>
          <p:cNvGrpSpPr/>
          <p:nvPr/>
        </p:nvGrpSpPr>
        <p:grpSpPr>
          <a:xfrm>
            <a:off x="3732716" y="4090992"/>
            <a:ext cx="462235" cy="359256"/>
            <a:chOff x="4468176" y="2986131"/>
            <a:chExt cx="346676" cy="269442"/>
          </a:xfrm>
        </p:grpSpPr>
        <p:sp>
          <p:nvSpPr>
            <p:cNvPr id="218" name="Shape 218"/>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19" name="Shape 219"/>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20" name="Shape 220"/>
          <p:cNvGrpSpPr/>
          <p:nvPr/>
        </p:nvGrpSpPr>
        <p:grpSpPr>
          <a:xfrm>
            <a:off x="4468916" y="4370748"/>
            <a:ext cx="462235" cy="359256"/>
            <a:chOff x="4468176" y="2986131"/>
            <a:chExt cx="346676" cy="269442"/>
          </a:xfrm>
        </p:grpSpPr>
        <p:sp>
          <p:nvSpPr>
            <p:cNvPr id="221" name="Shape 221"/>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22" name="Shape 222"/>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sp>
        <p:nvSpPr>
          <p:cNvPr id="223" name="Shape 223"/>
          <p:cNvSpPr/>
          <p:nvPr/>
        </p:nvSpPr>
        <p:spPr>
          <a:xfrm>
            <a:off x="6157735" y="1344879"/>
            <a:ext cx="2282400" cy="45544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endParaRPr sz="1600">
              <a:solidFill>
                <a:srgbClr val="000000"/>
              </a:solidFill>
              <a:latin typeface="Calibri"/>
              <a:ea typeface="Calibri"/>
              <a:cs typeface="Calibri"/>
              <a:sym typeface="Calibri"/>
            </a:endParaRPr>
          </a:p>
        </p:txBody>
      </p:sp>
      <p:sp>
        <p:nvSpPr>
          <p:cNvPr id="224" name="Shape 224"/>
          <p:cNvSpPr/>
          <p:nvPr/>
        </p:nvSpPr>
        <p:spPr>
          <a:xfrm>
            <a:off x="6355123" y="1568695"/>
            <a:ext cx="1908400" cy="605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Node </a:t>
            </a:r>
          </a:p>
          <a:p>
            <a:pPr algn="ctr">
              <a:buSzPct val="25000"/>
            </a:pPr>
            <a:r>
              <a:rPr lang="en" sz="1600">
                <a:solidFill>
                  <a:srgbClr val="000000"/>
                </a:solidFill>
                <a:latin typeface="Calibri"/>
                <a:ea typeface="Calibri"/>
                <a:cs typeface="Calibri"/>
                <a:sym typeface="Calibri"/>
              </a:rPr>
              <a:t>Manager</a:t>
            </a:r>
          </a:p>
        </p:txBody>
      </p:sp>
      <p:sp>
        <p:nvSpPr>
          <p:cNvPr id="225" name="Shape 225"/>
          <p:cNvSpPr/>
          <p:nvPr/>
        </p:nvSpPr>
        <p:spPr>
          <a:xfrm>
            <a:off x="6355123" y="5030489"/>
            <a:ext cx="1934800" cy="648000"/>
          </a:xfrm>
          <a:prstGeom prst="rect">
            <a:avLst/>
          </a:prstGeom>
          <a:gradFill>
            <a:gsLst>
              <a:gs pos="0">
                <a:srgbClr val="A0C94A"/>
              </a:gs>
              <a:gs pos="100000">
                <a:srgbClr val="DBFF9C"/>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DataNode</a:t>
            </a:r>
          </a:p>
        </p:txBody>
      </p:sp>
      <p:sp>
        <p:nvSpPr>
          <p:cNvPr id="226" name="Shape 226"/>
          <p:cNvSpPr/>
          <p:nvPr/>
        </p:nvSpPr>
        <p:spPr>
          <a:xfrm>
            <a:off x="6858619" y="3661065"/>
            <a:ext cx="942400" cy="571200"/>
          </a:xfrm>
          <a:prstGeom prst="ellipse">
            <a:avLst/>
          </a:prstGeom>
          <a:gradFill>
            <a:gsLst>
              <a:gs pos="0">
                <a:srgbClr val="7F5AAB"/>
              </a:gs>
              <a:gs pos="100000">
                <a:srgbClr val="C7AEED"/>
              </a:gs>
            </a:gsLst>
            <a:lin ang="16200038" scaled="0"/>
          </a:gradFill>
          <a:ln w="9525" cap="flat" cmpd="sng">
            <a:solidFill>
              <a:srgbClr val="7C5F9F"/>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467" b="1">
              <a:solidFill>
                <a:srgbClr val="000000"/>
              </a:solidFill>
              <a:latin typeface="Calibri"/>
              <a:ea typeface="Calibri"/>
              <a:cs typeface="Calibri"/>
              <a:sym typeface="Calibri"/>
            </a:endParaRPr>
          </a:p>
        </p:txBody>
      </p:sp>
      <p:sp>
        <p:nvSpPr>
          <p:cNvPr id="227" name="Shape 227"/>
          <p:cNvSpPr/>
          <p:nvPr/>
        </p:nvSpPr>
        <p:spPr>
          <a:xfrm>
            <a:off x="7337177" y="2521381"/>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28" name="Shape 228"/>
          <p:cNvSpPr txBox="1"/>
          <p:nvPr/>
        </p:nvSpPr>
        <p:spPr>
          <a:xfrm>
            <a:off x="7350455" y="2577344"/>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sp>
        <p:nvSpPr>
          <p:cNvPr id="229" name="Shape 229"/>
          <p:cNvSpPr txBox="1"/>
          <p:nvPr/>
        </p:nvSpPr>
        <p:spPr>
          <a:xfrm>
            <a:off x="6865992" y="3761199"/>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Segment</a:t>
            </a:r>
          </a:p>
        </p:txBody>
      </p:sp>
      <p:sp>
        <p:nvSpPr>
          <p:cNvPr id="230" name="Shape 230"/>
          <p:cNvSpPr/>
          <p:nvPr/>
        </p:nvSpPr>
        <p:spPr>
          <a:xfrm>
            <a:off x="6303561" y="2533169"/>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31" name="Shape 231"/>
          <p:cNvSpPr txBox="1"/>
          <p:nvPr/>
        </p:nvSpPr>
        <p:spPr>
          <a:xfrm>
            <a:off x="6316837" y="2589132"/>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grpSp>
        <p:nvGrpSpPr>
          <p:cNvPr id="232" name="Shape 232"/>
          <p:cNvGrpSpPr/>
          <p:nvPr/>
        </p:nvGrpSpPr>
        <p:grpSpPr>
          <a:xfrm>
            <a:off x="7801013" y="3401900"/>
            <a:ext cx="462235" cy="359256"/>
            <a:chOff x="4468176" y="2986131"/>
            <a:chExt cx="346676" cy="269442"/>
          </a:xfrm>
        </p:grpSpPr>
        <p:sp>
          <p:nvSpPr>
            <p:cNvPr id="233" name="Shape 233"/>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34" name="Shape 234"/>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35" name="Shape 235"/>
          <p:cNvGrpSpPr/>
          <p:nvPr/>
        </p:nvGrpSpPr>
        <p:grpSpPr>
          <a:xfrm>
            <a:off x="7827525" y="4105716"/>
            <a:ext cx="462235" cy="359256"/>
            <a:chOff x="4468176" y="2986131"/>
            <a:chExt cx="346676" cy="269442"/>
          </a:xfrm>
        </p:grpSpPr>
        <p:sp>
          <p:nvSpPr>
            <p:cNvPr id="236" name="Shape 236"/>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37" name="Shape 237"/>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38" name="Shape 238"/>
          <p:cNvGrpSpPr/>
          <p:nvPr/>
        </p:nvGrpSpPr>
        <p:grpSpPr>
          <a:xfrm>
            <a:off x="6325677" y="3443136"/>
            <a:ext cx="462235" cy="359256"/>
            <a:chOff x="4468176" y="2986131"/>
            <a:chExt cx="346676" cy="269442"/>
          </a:xfrm>
        </p:grpSpPr>
        <p:sp>
          <p:nvSpPr>
            <p:cNvPr id="239" name="Shape 239"/>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40" name="Shape 240"/>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41" name="Shape 241"/>
          <p:cNvGrpSpPr/>
          <p:nvPr/>
        </p:nvGrpSpPr>
        <p:grpSpPr>
          <a:xfrm>
            <a:off x="7047153" y="3133932"/>
            <a:ext cx="462235" cy="359256"/>
            <a:chOff x="4468176" y="2986131"/>
            <a:chExt cx="346676" cy="269442"/>
          </a:xfrm>
        </p:grpSpPr>
        <p:sp>
          <p:nvSpPr>
            <p:cNvPr id="242" name="Shape 242"/>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43" name="Shape 243"/>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44" name="Shape 244"/>
          <p:cNvGrpSpPr/>
          <p:nvPr/>
        </p:nvGrpSpPr>
        <p:grpSpPr>
          <a:xfrm>
            <a:off x="6325677" y="4090992"/>
            <a:ext cx="462235" cy="359256"/>
            <a:chOff x="4468176" y="2986131"/>
            <a:chExt cx="346676" cy="269442"/>
          </a:xfrm>
        </p:grpSpPr>
        <p:sp>
          <p:nvSpPr>
            <p:cNvPr id="245" name="Shape 245"/>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46" name="Shape 246"/>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47" name="Shape 247"/>
          <p:cNvGrpSpPr/>
          <p:nvPr/>
        </p:nvGrpSpPr>
        <p:grpSpPr>
          <a:xfrm>
            <a:off x="7061877" y="4370748"/>
            <a:ext cx="462235" cy="359256"/>
            <a:chOff x="4468176" y="2986131"/>
            <a:chExt cx="346676" cy="269442"/>
          </a:xfrm>
        </p:grpSpPr>
        <p:sp>
          <p:nvSpPr>
            <p:cNvPr id="248" name="Shape 248"/>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49" name="Shape 249"/>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sp>
        <p:nvSpPr>
          <p:cNvPr id="250" name="Shape 250"/>
          <p:cNvSpPr/>
          <p:nvPr/>
        </p:nvSpPr>
        <p:spPr>
          <a:xfrm>
            <a:off x="8685989" y="1344879"/>
            <a:ext cx="2282400" cy="45544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endParaRPr sz="1600">
              <a:solidFill>
                <a:srgbClr val="000000"/>
              </a:solidFill>
              <a:latin typeface="Calibri"/>
              <a:ea typeface="Calibri"/>
              <a:cs typeface="Calibri"/>
              <a:sym typeface="Calibri"/>
            </a:endParaRPr>
          </a:p>
        </p:txBody>
      </p:sp>
      <p:sp>
        <p:nvSpPr>
          <p:cNvPr id="251" name="Shape 251"/>
          <p:cNvSpPr/>
          <p:nvPr/>
        </p:nvSpPr>
        <p:spPr>
          <a:xfrm>
            <a:off x="8883379" y="1568695"/>
            <a:ext cx="1908400" cy="605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Node </a:t>
            </a:r>
          </a:p>
          <a:p>
            <a:pPr algn="ctr">
              <a:buSzPct val="25000"/>
            </a:pPr>
            <a:r>
              <a:rPr lang="en" sz="1600">
                <a:solidFill>
                  <a:srgbClr val="000000"/>
                </a:solidFill>
                <a:latin typeface="Calibri"/>
                <a:ea typeface="Calibri"/>
                <a:cs typeface="Calibri"/>
                <a:sym typeface="Calibri"/>
              </a:rPr>
              <a:t>Manager</a:t>
            </a:r>
          </a:p>
        </p:txBody>
      </p:sp>
      <p:sp>
        <p:nvSpPr>
          <p:cNvPr id="252" name="Shape 252"/>
          <p:cNvSpPr/>
          <p:nvPr/>
        </p:nvSpPr>
        <p:spPr>
          <a:xfrm>
            <a:off x="8883379" y="5030489"/>
            <a:ext cx="1934800" cy="648000"/>
          </a:xfrm>
          <a:prstGeom prst="rect">
            <a:avLst/>
          </a:prstGeom>
          <a:gradFill>
            <a:gsLst>
              <a:gs pos="0">
                <a:srgbClr val="A0C94A"/>
              </a:gs>
              <a:gs pos="100000">
                <a:srgbClr val="DBFF9C"/>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DataNode</a:t>
            </a:r>
          </a:p>
        </p:txBody>
      </p:sp>
      <p:sp>
        <p:nvSpPr>
          <p:cNvPr id="253" name="Shape 253"/>
          <p:cNvSpPr/>
          <p:nvPr/>
        </p:nvSpPr>
        <p:spPr>
          <a:xfrm>
            <a:off x="9386875" y="3661065"/>
            <a:ext cx="942400" cy="571200"/>
          </a:xfrm>
          <a:prstGeom prst="ellipse">
            <a:avLst/>
          </a:prstGeom>
          <a:gradFill>
            <a:gsLst>
              <a:gs pos="0">
                <a:srgbClr val="7F5AAB"/>
              </a:gs>
              <a:gs pos="100000">
                <a:srgbClr val="C7AEED"/>
              </a:gs>
            </a:gsLst>
            <a:lin ang="16200038" scaled="0"/>
          </a:gradFill>
          <a:ln w="9525" cap="flat" cmpd="sng">
            <a:solidFill>
              <a:srgbClr val="7C5F9F"/>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467" b="1">
              <a:solidFill>
                <a:srgbClr val="000000"/>
              </a:solidFill>
              <a:latin typeface="Calibri"/>
              <a:ea typeface="Calibri"/>
              <a:cs typeface="Calibri"/>
              <a:sym typeface="Calibri"/>
            </a:endParaRPr>
          </a:p>
        </p:txBody>
      </p:sp>
      <p:sp>
        <p:nvSpPr>
          <p:cNvPr id="254" name="Shape 254"/>
          <p:cNvSpPr/>
          <p:nvPr/>
        </p:nvSpPr>
        <p:spPr>
          <a:xfrm>
            <a:off x="9865433" y="2521381"/>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55" name="Shape 255"/>
          <p:cNvSpPr txBox="1"/>
          <p:nvPr/>
        </p:nvSpPr>
        <p:spPr>
          <a:xfrm>
            <a:off x="9878709" y="2577344"/>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sp>
        <p:nvSpPr>
          <p:cNvPr id="256" name="Shape 256"/>
          <p:cNvSpPr txBox="1"/>
          <p:nvPr/>
        </p:nvSpPr>
        <p:spPr>
          <a:xfrm>
            <a:off x="9394247" y="3761199"/>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Segment</a:t>
            </a:r>
          </a:p>
        </p:txBody>
      </p:sp>
      <p:sp>
        <p:nvSpPr>
          <p:cNvPr id="257" name="Shape 257"/>
          <p:cNvSpPr/>
          <p:nvPr/>
        </p:nvSpPr>
        <p:spPr>
          <a:xfrm>
            <a:off x="8831817" y="2533169"/>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58" name="Shape 258"/>
          <p:cNvSpPr txBox="1"/>
          <p:nvPr/>
        </p:nvSpPr>
        <p:spPr>
          <a:xfrm>
            <a:off x="8845093" y="2589132"/>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grpSp>
        <p:nvGrpSpPr>
          <p:cNvPr id="259" name="Shape 259"/>
          <p:cNvGrpSpPr/>
          <p:nvPr/>
        </p:nvGrpSpPr>
        <p:grpSpPr>
          <a:xfrm>
            <a:off x="10329268" y="3401900"/>
            <a:ext cx="462235" cy="359256"/>
            <a:chOff x="4468176" y="2986131"/>
            <a:chExt cx="346676" cy="269442"/>
          </a:xfrm>
        </p:grpSpPr>
        <p:sp>
          <p:nvSpPr>
            <p:cNvPr id="260" name="Shape 260"/>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61" name="Shape 261"/>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62" name="Shape 262"/>
          <p:cNvGrpSpPr/>
          <p:nvPr/>
        </p:nvGrpSpPr>
        <p:grpSpPr>
          <a:xfrm>
            <a:off x="10355780" y="4105716"/>
            <a:ext cx="462235" cy="359256"/>
            <a:chOff x="4468176" y="2986131"/>
            <a:chExt cx="346676" cy="269442"/>
          </a:xfrm>
        </p:grpSpPr>
        <p:sp>
          <p:nvSpPr>
            <p:cNvPr id="263" name="Shape 263"/>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64" name="Shape 264"/>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65" name="Shape 265"/>
          <p:cNvGrpSpPr/>
          <p:nvPr/>
        </p:nvGrpSpPr>
        <p:grpSpPr>
          <a:xfrm>
            <a:off x="8853932" y="3443136"/>
            <a:ext cx="462235" cy="359256"/>
            <a:chOff x="4468176" y="2986131"/>
            <a:chExt cx="346676" cy="269442"/>
          </a:xfrm>
        </p:grpSpPr>
        <p:sp>
          <p:nvSpPr>
            <p:cNvPr id="266" name="Shape 266"/>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67" name="Shape 267"/>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68" name="Shape 268"/>
          <p:cNvGrpSpPr/>
          <p:nvPr/>
        </p:nvGrpSpPr>
        <p:grpSpPr>
          <a:xfrm>
            <a:off x="9575408" y="3133932"/>
            <a:ext cx="462235" cy="359256"/>
            <a:chOff x="4468176" y="2986131"/>
            <a:chExt cx="346676" cy="269442"/>
          </a:xfrm>
        </p:grpSpPr>
        <p:sp>
          <p:nvSpPr>
            <p:cNvPr id="269" name="Shape 269"/>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70" name="Shape 270"/>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71" name="Shape 271"/>
          <p:cNvGrpSpPr/>
          <p:nvPr/>
        </p:nvGrpSpPr>
        <p:grpSpPr>
          <a:xfrm>
            <a:off x="8853932" y="4090992"/>
            <a:ext cx="462235" cy="359256"/>
            <a:chOff x="4468176" y="2986131"/>
            <a:chExt cx="346676" cy="269442"/>
          </a:xfrm>
        </p:grpSpPr>
        <p:sp>
          <p:nvSpPr>
            <p:cNvPr id="272" name="Shape 272"/>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73" name="Shape 273"/>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74" name="Shape 274"/>
          <p:cNvGrpSpPr/>
          <p:nvPr/>
        </p:nvGrpSpPr>
        <p:grpSpPr>
          <a:xfrm>
            <a:off x="9590132" y="4370748"/>
            <a:ext cx="462235" cy="359256"/>
            <a:chOff x="4468176" y="2986131"/>
            <a:chExt cx="346676" cy="269442"/>
          </a:xfrm>
        </p:grpSpPr>
        <p:sp>
          <p:nvSpPr>
            <p:cNvPr id="275" name="Shape 275"/>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76" name="Shape 276"/>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sp>
        <p:nvSpPr>
          <p:cNvPr id="277" name="Shape 277"/>
          <p:cNvSpPr/>
          <p:nvPr/>
        </p:nvSpPr>
        <p:spPr>
          <a:xfrm>
            <a:off x="1338445" y="1384653"/>
            <a:ext cx="1814000" cy="9628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YARN</a:t>
            </a:r>
          </a:p>
          <a:p>
            <a:pPr algn="ctr">
              <a:buSzPct val="25000"/>
            </a:pPr>
            <a:r>
              <a:rPr lang="en" sz="1600">
                <a:solidFill>
                  <a:srgbClr val="000000"/>
                </a:solidFill>
                <a:latin typeface="Calibri"/>
                <a:ea typeface="Calibri"/>
                <a:cs typeface="Calibri"/>
                <a:sym typeface="Calibri"/>
              </a:rPr>
              <a:t>Resource Manager</a:t>
            </a:r>
          </a:p>
        </p:txBody>
      </p:sp>
      <p:sp>
        <p:nvSpPr>
          <p:cNvPr id="278" name="Shape 278"/>
          <p:cNvSpPr/>
          <p:nvPr/>
        </p:nvSpPr>
        <p:spPr>
          <a:xfrm>
            <a:off x="1342071" y="3150991"/>
            <a:ext cx="1650799" cy="11920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HAWQ</a:t>
            </a:r>
          </a:p>
          <a:p>
            <a:pPr algn="ctr">
              <a:buSzPct val="25000"/>
            </a:pPr>
            <a:r>
              <a:rPr lang="en" sz="1600">
                <a:solidFill>
                  <a:srgbClr val="000000"/>
                </a:solidFill>
                <a:latin typeface="Calibri"/>
                <a:ea typeface="Calibri"/>
                <a:cs typeface="Calibri"/>
                <a:sym typeface="Calibri"/>
              </a:rPr>
              <a:t>Master</a:t>
            </a:r>
          </a:p>
        </p:txBody>
      </p:sp>
      <p:sp>
        <p:nvSpPr>
          <p:cNvPr id="279" name="Shape 279"/>
          <p:cNvSpPr/>
          <p:nvPr/>
        </p:nvSpPr>
        <p:spPr>
          <a:xfrm>
            <a:off x="1501711" y="3270178"/>
            <a:ext cx="1650800" cy="1188799"/>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HAWQ</a:t>
            </a:r>
          </a:p>
          <a:p>
            <a:pPr algn="ctr">
              <a:buSzPct val="25000"/>
            </a:pPr>
            <a:r>
              <a:rPr lang="en" sz="1600">
                <a:solidFill>
                  <a:srgbClr val="000000"/>
                </a:solidFill>
                <a:latin typeface="Calibri"/>
                <a:ea typeface="Calibri"/>
                <a:cs typeface="Calibri"/>
                <a:sym typeface="Calibri"/>
              </a:rPr>
              <a:t>Master</a:t>
            </a:r>
          </a:p>
        </p:txBody>
      </p:sp>
      <p:sp>
        <p:nvSpPr>
          <p:cNvPr id="280" name="Shape 280"/>
          <p:cNvSpPr/>
          <p:nvPr/>
        </p:nvSpPr>
        <p:spPr>
          <a:xfrm>
            <a:off x="1342068" y="2553557"/>
            <a:ext cx="1810400" cy="4600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Catalog service</a:t>
            </a:r>
          </a:p>
        </p:txBody>
      </p:sp>
      <p:sp>
        <p:nvSpPr>
          <p:cNvPr id="281" name="Shape 281"/>
          <p:cNvSpPr/>
          <p:nvPr/>
        </p:nvSpPr>
        <p:spPr>
          <a:xfrm>
            <a:off x="1371518" y="4591292"/>
            <a:ext cx="1650799" cy="1192000"/>
          </a:xfrm>
          <a:prstGeom prst="rect">
            <a:avLst/>
          </a:prstGeom>
          <a:gradFill>
            <a:gsLst>
              <a:gs pos="0">
                <a:srgbClr val="A0C94A"/>
              </a:gs>
              <a:gs pos="100000">
                <a:srgbClr val="DBFF9C"/>
              </a:gs>
            </a:gsLst>
            <a:lin ang="16200038" scaled="0"/>
          </a:gradFill>
          <a:ln w="9525" cap="flat" cmpd="sng">
            <a:solidFill>
              <a:srgbClr val="97B853"/>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HAWQ</a:t>
            </a:r>
          </a:p>
          <a:p>
            <a:pPr algn="ctr">
              <a:buSzPct val="25000"/>
            </a:pPr>
            <a:r>
              <a:rPr lang="en" sz="1600">
                <a:solidFill>
                  <a:srgbClr val="000000"/>
                </a:solidFill>
                <a:latin typeface="Calibri"/>
                <a:ea typeface="Calibri"/>
                <a:cs typeface="Calibri"/>
                <a:sym typeface="Calibri"/>
              </a:rPr>
              <a:t>Master</a:t>
            </a:r>
          </a:p>
        </p:txBody>
      </p:sp>
      <p:sp>
        <p:nvSpPr>
          <p:cNvPr id="282" name="Shape 282"/>
          <p:cNvSpPr/>
          <p:nvPr/>
        </p:nvSpPr>
        <p:spPr>
          <a:xfrm>
            <a:off x="1531160" y="4710479"/>
            <a:ext cx="1650800" cy="1188800"/>
          </a:xfrm>
          <a:prstGeom prst="rect">
            <a:avLst/>
          </a:prstGeom>
          <a:gradFill>
            <a:gsLst>
              <a:gs pos="0">
                <a:srgbClr val="A0C94A"/>
              </a:gs>
              <a:gs pos="100000">
                <a:srgbClr val="DBFF9C"/>
              </a:gs>
            </a:gsLst>
            <a:lin ang="16200038" scaled="0"/>
          </a:gradFill>
          <a:ln w="9525" cap="flat" cmpd="sng">
            <a:solidFill>
              <a:srgbClr val="97B853"/>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NameNode</a:t>
            </a:r>
          </a:p>
        </p:txBody>
      </p:sp>
    </p:spTree>
    <p:extLst>
      <p:ext uri="{BB962C8B-B14F-4D97-AF65-F5344CB8AC3E}">
        <p14:creationId xmlns:p14="http://schemas.microsoft.com/office/powerpoint/2010/main" val="57707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2324</TotalTime>
  <Words>3438</Words>
  <Application>Microsoft Office PowerPoint</Application>
  <PresentationFormat>宽屏</PresentationFormat>
  <Paragraphs>932</Paragraphs>
  <Slides>49</Slides>
  <Notes>39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Noto Sans Symbols</vt:lpstr>
      <vt:lpstr>Open Sans</vt:lpstr>
      <vt:lpstr>PT Sans Narrow</vt:lpstr>
      <vt:lpstr>宋体</vt:lpstr>
      <vt:lpstr>Arial</vt:lpstr>
      <vt:lpstr>Calibri</vt:lpstr>
      <vt:lpstr>Calibri Light</vt:lpstr>
      <vt:lpstr>Comic Sans MS</vt:lpstr>
      <vt:lpstr>Consolas</vt:lpstr>
      <vt:lpstr>Times New Roman</vt:lpstr>
      <vt:lpstr>Verdana</vt:lpstr>
      <vt:lpstr>Wingdings</vt:lpstr>
      <vt:lpstr>Office 主题</vt:lpstr>
      <vt:lpstr>Apache HAWQ 介绍</vt:lpstr>
      <vt:lpstr>提纲</vt:lpstr>
      <vt:lpstr>SQL on Hadoop引擎的出现</vt:lpstr>
      <vt:lpstr>Apache HAWQ是什么？</vt:lpstr>
      <vt:lpstr>HAWQ 编年史</vt:lpstr>
      <vt:lpstr>提纲</vt:lpstr>
      <vt:lpstr>HAWQ 全局概况</vt:lpstr>
      <vt:lpstr>HAWQ 架构</vt:lpstr>
      <vt:lpstr>内核架构</vt:lpstr>
      <vt:lpstr>PowerPoint 演示文稿</vt:lpstr>
      <vt:lpstr>HAWQ 子模块</vt:lpstr>
      <vt:lpstr>HAWQ Master</vt:lpstr>
      <vt:lpstr>HAWQ Segment</vt:lpstr>
      <vt:lpstr>HAWQ 核心技术</vt:lpstr>
      <vt:lpstr>HAWQ 2.0 新功能点</vt:lpstr>
      <vt:lpstr>提纲</vt:lpstr>
      <vt:lpstr>弹性查询执行</vt:lpstr>
      <vt:lpstr>虚拟Segment</vt:lpstr>
      <vt:lpstr>查询执行流程图</vt:lpstr>
      <vt:lpstr>查询计划</vt:lpstr>
      <vt:lpstr>查询执行示例</vt:lpstr>
      <vt:lpstr>查询执行示例 － 计划生成</vt:lpstr>
      <vt:lpstr>查询执行示例 － 资源申请</vt:lpstr>
      <vt:lpstr>查询执行示例 －准备执行</vt:lpstr>
      <vt:lpstr>查询执行示例 － 执行</vt:lpstr>
      <vt:lpstr>查询执行示例 － 结果返回</vt:lpstr>
      <vt:lpstr>查询执行示例 － 清理</vt:lpstr>
      <vt:lpstr>查询执行示例 － 清理</vt:lpstr>
      <vt:lpstr>提纲</vt:lpstr>
      <vt:lpstr>分层资源管理</vt:lpstr>
      <vt:lpstr>资源管理</vt:lpstr>
      <vt:lpstr>层级资源队列</vt:lpstr>
      <vt:lpstr>创建资源队列示例</vt:lpstr>
      <vt:lpstr>PowerPoint 演示文稿</vt:lpstr>
      <vt:lpstr>资源管理器与Yarn的交互</vt:lpstr>
      <vt:lpstr>提纲</vt:lpstr>
      <vt:lpstr>与Hadoop生态系统交互</vt:lpstr>
      <vt:lpstr>数据访问层集成</vt:lpstr>
      <vt:lpstr>存储格式集成-Parquet</vt:lpstr>
      <vt:lpstr>外部数据源集成-PXF</vt:lpstr>
      <vt:lpstr>数据访问格式集成 -  Input / OutputFormat </vt:lpstr>
      <vt:lpstr>数据导入、导出- HAWQ Extract / Register  </vt:lpstr>
      <vt:lpstr>权限管理集成 - Apache Ranger</vt:lpstr>
      <vt:lpstr>HAWQ Ranger 集成实现</vt:lpstr>
      <vt:lpstr>数据安全性集成 - TDE(Transparent Data Encryption) Support</vt:lpstr>
      <vt:lpstr>存储格式 - Parquet 2.0 Support</vt:lpstr>
      <vt:lpstr>提纲</vt:lpstr>
      <vt:lpstr>数据仓库上云探讨和尝试</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HAWQ 介绍</dc:title>
  <dc:creator>malili3</dc:creator>
  <cp:lastModifiedBy>malili3</cp:lastModifiedBy>
  <cp:revision>117</cp:revision>
  <dcterms:created xsi:type="dcterms:W3CDTF">2017-09-18T11:36:37Z</dcterms:created>
  <dcterms:modified xsi:type="dcterms:W3CDTF">2017-10-12T02:45:01Z</dcterms:modified>
</cp:coreProperties>
</file>