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96" r:id="rId3"/>
    <p:sldId id="287" r:id="rId4"/>
    <p:sldId id="291" r:id="rId5"/>
    <p:sldId id="292" r:id="rId6"/>
    <p:sldId id="294" r:id="rId7"/>
    <p:sldId id="282" r:id="rId8"/>
    <p:sldId id="281" r:id="rId9"/>
    <p:sldId id="280" r:id="rId10"/>
    <p:sldId id="288" r:id="rId11"/>
    <p:sldId id="284" r:id="rId12"/>
    <p:sldId id="283" r:id="rId13"/>
    <p:sldId id="278" r:id="rId14"/>
    <p:sldId id="275" r:id="rId15"/>
    <p:sldId id="286" r:id="rId16"/>
    <p:sldId id="289" r:id="rId17"/>
    <p:sldId id="277" r:id="rId18"/>
    <p:sldId id="273" r:id="rId19"/>
    <p:sldId id="276" r:id="rId20"/>
    <p:sldId id="279" r:id="rId21"/>
    <p:sldId id="290" r:id="rId22"/>
    <p:sldId id="295" r:id="rId23"/>
    <p:sldId id="261"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9" autoAdjust="0"/>
    <p:restoredTop sz="94660"/>
  </p:normalViewPr>
  <p:slideViewPr>
    <p:cSldViewPr>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39"/>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7.1322436849925702E-2"/>
          <c:y val="4.3824701195219126E-2"/>
          <c:w val="0.82317979197622582"/>
          <c:h val="0.79282868525896411"/>
        </c:manualLayout>
      </c:layout>
      <c:bar3DChart>
        <c:barDir val="col"/>
        <c:grouping val="clustered"/>
        <c:varyColors val="0"/>
        <c:ser>
          <c:idx val="0"/>
          <c:order val="0"/>
          <c:tx>
            <c:strRef>
              <c:f>Sheet1!$A$2</c:f>
              <c:strCache>
                <c:ptCount val="1"/>
                <c:pt idx="0">
                  <c:v>Cost</c:v>
                </c:pt>
              </c:strCache>
            </c:strRef>
          </c:tx>
          <c:spPr>
            <a:solidFill>
              <a:schemeClr val="accent1"/>
            </a:solidFill>
            <a:ln w="10599">
              <a:solidFill>
                <a:schemeClr val="tx1"/>
              </a:solidFill>
              <a:prstDash val="solid"/>
            </a:ln>
          </c:spPr>
          <c:invertIfNegative val="0"/>
          <c:cat>
            <c:strRef>
              <c:f>Sheet1!$B$1:$E$1</c:f>
              <c:strCache>
                <c:ptCount val="4"/>
                <c:pt idx="0">
                  <c:v>Request </c:v>
                </c:pt>
                <c:pt idx="1">
                  <c:v>Code</c:v>
                </c:pt>
                <c:pt idx="2">
                  <c:v>Test</c:v>
                </c:pt>
                <c:pt idx="3">
                  <c:v>Delivery</c:v>
                </c:pt>
              </c:strCache>
            </c:strRef>
          </c:cat>
          <c:val>
            <c:numRef>
              <c:f>Sheet1!$B$2:$E$2</c:f>
              <c:numCache>
                <c:formatCode>General</c:formatCode>
                <c:ptCount val="4"/>
                <c:pt idx="0">
                  <c:v>2</c:v>
                </c:pt>
                <c:pt idx="1">
                  <c:v>20</c:v>
                </c:pt>
                <c:pt idx="2">
                  <c:v>200</c:v>
                </c:pt>
                <c:pt idx="3">
                  <c:v>2000</c:v>
                </c:pt>
              </c:numCache>
            </c:numRef>
          </c:val>
        </c:ser>
        <c:dLbls>
          <c:showLegendKey val="0"/>
          <c:showVal val="0"/>
          <c:showCatName val="0"/>
          <c:showSerName val="0"/>
          <c:showPercent val="0"/>
          <c:showBubbleSize val="0"/>
        </c:dLbls>
        <c:gapWidth val="150"/>
        <c:gapDepth val="0"/>
        <c:shape val="box"/>
        <c:axId val="90033536"/>
        <c:axId val="98515968"/>
        <c:axId val="0"/>
      </c:bar3DChart>
      <c:catAx>
        <c:axId val="90033536"/>
        <c:scaling>
          <c:orientation val="minMax"/>
        </c:scaling>
        <c:delete val="0"/>
        <c:axPos val="b"/>
        <c:numFmt formatCode="General" sourceLinked="1"/>
        <c:majorTickMark val="out"/>
        <c:minorTickMark val="none"/>
        <c:tickLblPos val="low"/>
        <c:spPr>
          <a:ln w="2650">
            <a:solidFill>
              <a:schemeClr val="tx1"/>
            </a:solidFill>
            <a:prstDash val="solid"/>
          </a:ln>
        </c:spPr>
        <c:txPr>
          <a:bodyPr rot="0" vert="horz"/>
          <a:lstStyle/>
          <a:p>
            <a:pPr>
              <a:defRPr sz="918" b="1" i="0" u="none" strike="noStrike" baseline="0">
                <a:solidFill>
                  <a:schemeClr val="tx1"/>
                </a:solidFill>
                <a:latin typeface="Arial"/>
                <a:ea typeface="Arial"/>
                <a:cs typeface="Arial"/>
              </a:defRPr>
            </a:pPr>
            <a:endParaRPr lang="zh-CN"/>
          </a:p>
        </c:txPr>
        <c:crossAx val="98515968"/>
        <c:crosses val="autoZero"/>
        <c:auto val="1"/>
        <c:lblAlgn val="ctr"/>
        <c:lblOffset val="100"/>
        <c:tickLblSkip val="1"/>
        <c:tickMarkSkip val="1"/>
        <c:noMultiLvlLbl val="0"/>
      </c:catAx>
      <c:valAx>
        <c:axId val="98515968"/>
        <c:scaling>
          <c:orientation val="minMax"/>
        </c:scaling>
        <c:delete val="0"/>
        <c:axPos val="l"/>
        <c:majorGridlines>
          <c:spPr>
            <a:ln w="2650">
              <a:solidFill>
                <a:schemeClr val="tx1"/>
              </a:solidFill>
              <a:prstDash val="solid"/>
            </a:ln>
          </c:spPr>
        </c:majorGridlines>
        <c:numFmt formatCode="General" sourceLinked="1"/>
        <c:majorTickMark val="out"/>
        <c:minorTickMark val="none"/>
        <c:tickLblPos val="nextTo"/>
        <c:spPr>
          <a:ln w="2650">
            <a:solidFill>
              <a:schemeClr val="tx1"/>
            </a:solidFill>
            <a:prstDash val="solid"/>
          </a:ln>
        </c:spPr>
        <c:txPr>
          <a:bodyPr rot="0" vert="horz"/>
          <a:lstStyle/>
          <a:p>
            <a:pPr>
              <a:defRPr sz="918" b="1" i="0" u="none" strike="noStrike" baseline="0">
                <a:solidFill>
                  <a:schemeClr val="tx1"/>
                </a:solidFill>
                <a:latin typeface="Arial"/>
                <a:ea typeface="Arial"/>
                <a:cs typeface="Arial"/>
              </a:defRPr>
            </a:pPr>
            <a:endParaRPr lang="zh-CN"/>
          </a:p>
        </c:txPr>
        <c:crossAx val="90033536"/>
        <c:crosses val="autoZero"/>
        <c:crossBetween val="between"/>
      </c:valAx>
      <c:spPr>
        <a:noFill/>
        <a:ln w="21198">
          <a:noFill/>
        </a:ln>
      </c:spPr>
    </c:plotArea>
    <c:legend>
      <c:legendPos val="r"/>
      <c:layout>
        <c:manualLayout>
          <c:xMode val="edge"/>
          <c:yMode val="edge"/>
          <c:x val="0.91084695393759285"/>
          <c:y val="0.4541832669322709"/>
          <c:w val="8.3209509658246653E-2"/>
          <c:h val="9.5617529880478086E-2"/>
        </c:manualLayout>
      </c:layout>
      <c:overlay val="0"/>
      <c:spPr>
        <a:noFill/>
        <a:ln w="2650">
          <a:solidFill>
            <a:schemeClr val="tx1"/>
          </a:solidFill>
          <a:prstDash val="solid"/>
        </a:ln>
      </c:spPr>
      <c:txPr>
        <a:bodyPr/>
        <a:lstStyle/>
        <a:p>
          <a:pPr>
            <a:defRPr sz="843"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918" b="1" i="0" u="none" strike="noStrike" baseline="0">
          <a:solidFill>
            <a:schemeClr val="tx1"/>
          </a:solidFill>
          <a:latin typeface="Arial"/>
          <a:ea typeface="Arial"/>
          <a:cs typeface="Arial"/>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55839-7605-43B8-8440-374854384E14}" type="doc">
      <dgm:prSet loTypeId="urn:microsoft.com/office/officeart/2005/8/layout/chevron1" loCatId="process" qsTypeId="urn:microsoft.com/office/officeart/2005/8/quickstyle/simple1" qsCatId="simple" csTypeId="urn:microsoft.com/office/officeart/2005/8/colors/accent1_2" csCatId="accent1" phldr="1"/>
      <dgm:spPr/>
    </dgm:pt>
    <dgm:pt modelId="{C14B0189-AAFA-4207-9E7D-75AEFFDC4C5E}">
      <dgm:prSet phldrT="[文本]"/>
      <dgm:spPr/>
      <dgm:t>
        <a:bodyPr/>
        <a:lstStyle/>
        <a:p>
          <a:r>
            <a:rPr lang="zh-CN" altLang="en-US" dirty="0" smtClean="0"/>
            <a:t>设计</a:t>
          </a:r>
          <a:r>
            <a:rPr lang="en-US" altLang="zh-CN" dirty="0" smtClean="0"/>
            <a:t>design</a:t>
          </a:r>
          <a:endParaRPr lang="zh-CN" altLang="en-US" dirty="0"/>
        </a:p>
      </dgm:t>
    </dgm:pt>
    <dgm:pt modelId="{DCA358E2-BA83-4DD5-875B-84E0E45B78C7}" type="parTrans" cxnId="{69777B6F-356D-4722-919E-FAF667908880}">
      <dgm:prSet/>
      <dgm:spPr/>
      <dgm:t>
        <a:bodyPr/>
        <a:lstStyle/>
        <a:p>
          <a:endParaRPr lang="zh-CN" altLang="en-US"/>
        </a:p>
      </dgm:t>
    </dgm:pt>
    <dgm:pt modelId="{98D883D2-1810-42F0-960F-40A2BFA4B2AE}" type="sibTrans" cxnId="{69777B6F-356D-4722-919E-FAF667908880}">
      <dgm:prSet/>
      <dgm:spPr/>
      <dgm:t>
        <a:bodyPr/>
        <a:lstStyle/>
        <a:p>
          <a:endParaRPr lang="zh-CN" altLang="en-US"/>
        </a:p>
      </dgm:t>
    </dgm:pt>
    <dgm:pt modelId="{57044503-926E-4994-86D8-C9402FF73696}">
      <dgm:prSet phldrT="[文本]"/>
      <dgm:spPr/>
      <dgm:t>
        <a:bodyPr/>
        <a:lstStyle/>
        <a:p>
          <a:r>
            <a:rPr lang="zh-CN" altLang="en-US" dirty="0" smtClean="0"/>
            <a:t>编码实现</a:t>
          </a:r>
          <a:r>
            <a:rPr lang="en-US" altLang="zh-CN" dirty="0" smtClean="0"/>
            <a:t>code</a:t>
          </a:r>
        </a:p>
      </dgm:t>
    </dgm:pt>
    <dgm:pt modelId="{E70721D1-5CE2-4228-B819-F00318CFF105}" type="parTrans" cxnId="{CE2E1993-BBD8-4C72-A15F-22EFC791F492}">
      <dgm:prSet/>
      <dgm:spPr/>
      <dgm:t>
        <a:bodyPr/>
        <a:lstStyle/>
        <a:p>
          <a:endParaRPr lang="zh-CN" altLang="en-US"/>
        </a:p>
      </dgm:t>
    </dgm:pt>
    <dgm:pt modelId="{8F0E9B91-8F8B-46E6-9419-23C0B996610E}" type="sibTrans" cxnId="{CE2E1993-BBD8-4C72-A15F-22EFC791F492}">
      <dgm:prSet/>
      <dgm:spPr/>
      <dgm:t>
        <a:bodyPr/>
        <a:lstStyle/>
        <a:p>
          <a:endParaRPr lang="zh-CN" altLang="en-US"/>
        </a:p>
      </dgm:t>
    </dgm:pt>
    <dgm:pt modelId="{F83DC373-6648-476A-B155-4CBCB538EB0F}">
      <dgm:prSet phldrT="[文本]"/>
      <dgm:spPr/>
      <dgm:t>
        <a:bodyPr/>
        <a:lstStyle/>
        <a:p>
          <a:r>
            <a:rPr lang="zh-CN" altLang="en-US" dirty="0" smtClean="0"/>
            <a:t>单元测试</a:t>
          </a:r>
          <a:r>
            <a:rPr lang="en-US" altLang="zh-CN" dirty="0" smtClean="0"/>
            <a:t>UT</a:t>
          </a:r>
          <a:endParaRPr lang="zh-CN" altLang="en-US" dirty="0"/>
        </a:p>
      </dgm:t>
    </dgm:pt>
    <dgm:pt modelId="{6C96AA09-8314-4664-ABCA-0D70602C7649}" type="parTrans" cxnId="{330A5D18-B721-480C-A1D7-35C88756313F}">
      <dgm:prSet/>
      <dgm:spPr/>
      <dgm:t>
        <a:bodyPr/>
        <a:lstStyle/>
        <a:p>
          <a:endParaRPr lang="zh-CN" altLang="en-US"/>
        </a:p>
      </dgm:t>
    </dgm:pt>
    <dgm:pt modelId="{FAD526B0-9DB9-49E7-8337-A10F4F88471B}" type="sibTrans" cxnId="{330A5D18-B721-480C-A1D7-35C88756313F}">
      <dgm:prSet/>
      <dgm:spPr/>
      <dgm:t>
        <a:bodyPr/>
        <a:lstStyle/>
        <a:p>
          <a:endParaRPr lang="zh-CN" altLang="en-US"/>
        </a:p>
      </dgm:t>
    </dgm:pt>
    <dgm:pt modelId="{3276B7A0-5F93-4F71-95F0-14162E1A0BF3}">
      <dgm:prSet phldrT="[文本]"/>
      <dgm:spPr/>
      <dgm:t>
        <a:bodyPr/>
        <a:lstStyle/>
        <a:p>
          <a:r>
            <a:rPr lang="zh-CN" altLang="en-US" dirty="0" smtClean="0"/>
            <a:t>集成回归</a:t>
          </a:r>
          <a:r>
            <a:rPr lang="en-US" altLang="zh-CN" dirty="0" smtClean="0"/>
            <a:t>CI</a:t>
          </a:r>
          <a:endParaRPr lang="zh-CN" altLang="en-US" dirty="0"/>
        </a:p>
      </dgm:t>
    </dgm:pt>
    <dgm:pt modelId="{EA6CC65A-4D76-4788-AD22-3BF249E6767F}" type="parTrans" cxnId="{23B065D0-06E1-47BA-B519-D0CD59E4881E}">
      <dgm:prSet/>
      <dgm:spPr/>
      <dgm:t>
        <a:bodyPr/>
        <a:lstStyle/>
        <a:p>
          <a:endParaRPr lang="zh-CN" altLang="en-US"/>
        </a:p>
      </dgm:t>
    </dgm:pt>
    <dgm:pt modelId="{0AD0A3AD-CF1C-45BC-9D80-8B1BE15C8469}" type="sibTrans" cxnId="{23B065D0-06E1-47BA-B519-D0CD59E4881E}">
      <dgm:prSet/>
      <dgm:spPr/>
      <dgm:t>
        <a:bodyPr/>
        <a:lstStyle/>
        <a:p>
          <a:endParaRPr lang="zh-CN" altLang="en-US"/>
        </a:p>
      </dgm:t>
    </dgm:pt>
    <dgm:pt modelId="{3D6D054E-7F45-4144-9FB2-20049FFB7558}" type="pres">
      <dgm:prSet presAssocID="{1BD55839-7605-43B8-8440-374854384E14}" presName="Name0" presStyleCnt="0">
        <dgm:presLayoutVars>
          <dgm:dir/>
          <dgm:animLvl val="lvl"/>
          <dgm:resizeHandles val="exact"/>
        </dgm:presLayoutVars>
      </dgm:prSet>
      <dgm:spPr/>
    </dgm:pt>
    <dgm:pt modelId="{E88CC9B5-0143-4DD3-A017-F79EE49155BE}" type="pres">
      <dgm:prSet presAssocID="{C14B0189-AAFA-4207-9E7D-75AEFFDC4C5E}" presName="parTxOnly" presStyleLbl="node1" presStyleIdx="0" presStyleCnt="4">
        <dgm:presLayoutVars>
          <dgm:chMax val="0"/>
          <dgm:chPref val="0"/>
          <dgm:bulletEnabled val="1"/>
        </dgm:presLayoutVars>
      </dgm:prSet>
      <dgm:spPr/>
      <dgm:t>
        <a:bodyPr/>
        <a:lstStyle/>
        <a:p>
          <a:endParaRPr lang="zh-CN" altLang="en-US"/>
        </a:p>
      </dgm:t>
    </dgm:pt>
    <dgm:pt modelId="{795BB979-227C-481A-91AD-9232EDAD3B8A}" type="pres">
      <dgm:prSet presAssocID="{98D883D2-1810-42F0-960F-40A2BFA4B2AE}" presName="parTxOnlySpace" presStyleCnt="0"/>
      <dgm:spPr/>
    </dgm:pt>
    <dgm:pt modelId="{8A20EAB3-B461-4BB0-A5BE-F0B14CFEBD50}" type="pres">
      <dgm:prSet presAssocID="{57044503-926E-4994-86D8-C9402FF73696}" presName="parTxOnly" presStyleLbl="node1" presStyleIdx="1" presStyleCnt="4">
        <dgm:presLayoutVars>
          <dgm:chMax val="0"/>
          <dgm:chPref val="0"/>
          <dgm:bulletEnabled val="1"/>
        </dgm:presLayoutVars>
      </dgm:prSet>
      <dgm:spPr/>
      <dgm:t>
        <a:bodyPr/>
        <a:lstStyle/>
        <a:p>
          <a:endParaRPr lang="zh-CN" altLang="en-US"/>
        </a:p>
      </dgm:t>
    </dgm:pt>
    <dgm:pt modelId="{C140532A-B38B-46F3-A6F1-456C44194C12}" type="pres">
      <dgm:prSet presAssocID="{8F0E9B91-8F8B-46E6-9419-23C0B996610E}" presName="parTxOnlySpace" presStyleCnt="0"/>
      <dgm:spPr/>
    </dgm:pt>
    <dgm:pt modelId="{A8741540-E1B8-419A-AC7F-45F4A232749E}" type="pres">
      <dgm:prSet presAssocID="{F83DC373-6648-476A-B155-4CBCB538EB0F}" presName="parTxOnly" presStyleLbl="node1" presStyleIdx="2" presStyleCnt="4">
        <dgm:presLayoutVars>
          <dgm:chMax val="0"/>
          <dgm:chPref val="0"/>
          <dgm:bulletEnabled val="1"/>
        </dgm:presLayoutVars>
      </dgm:prSet>
      <dgm:spPr/>
      <dgm:t>
        <a:bodyPr/>
        <a:lstStyle/>
        <a:p>
          <a:endParaRPr lang="zh-CN" altLang="en-US"/>
        </a:p>
      </dgm:t>
    </dgm:pt>
    <dgm:pt modelId="{54AF9A6A-E8A0-49C2-A8FA-1C5752895F31}" type="pres">
      <dgm:prSet presAssocID="{FAD526B0-9DB9-49E7-8337-A10F4F88471B}" presName="parTxOnlySpace" presStyleCnt="0"/>
      <dgm:spPr/>
    </dgm:pt>
    <dgm:pt modelId="{56443139-B5CE-4974-B44D-24E1E502BAA5}" type="pres">
      <dgm:prSet presAssocID="{3276B7A0-5F93-4F71-95F0-14162E1A0BF3}" presName="parTxOnly" presStyleLbl="node1" presStyleIdx="3" presStyleCnt="4">
        <dgm:presLayoutVars>
          <dgm:chMax val="0"/>
          <dgm:chPref val="0"/>
          <dgm:bulletEnabled val="1"/>
        </dgm:presLayoutVars>
      </dgm:prSet>
      <dgm:spPr/>
      <dgm:t>
        <a:bodyPr/>
        <a:lstStyle/>
        <a:p>
          <a:endParaRPr lang="zh-CN" altLang="en-US"/>
        </a:p>
      </dgm:t>
    </dgm:pt>
  </dgm:ptLst>
  <dgm:cxnLst>
    <dgm:cxn modelId="{6C6C0839-2F11-421C-9BA0-264F286F35BF}" type="presOf" srcId="{C14B0189-AAFA-4207-9E7D-75AEFFDC4C5E}" destId="{E88CC9B5-0143-4DD3-A017-F79EE49155BE}" srcOrd="0" destOrd="0" presId="urn:microsoft.com/office/officeart/2005/8/layout/chevron1"/>
    <dgm:cxn modelId="{775ABD5B-CAF0-4881-B14A-0F70D24F06B1}" type="presOf" srcId="{F83DC373-6648-476A-B155-4CBCB538EB0F}" destId="{A8741540-E1B8-419A-AC7F-45F4A232749E}" srcOrd="0" destOrd="0" presId="urn:microsoft.com/office/officeart/2005/8/layout/chevron1"/>
    <dgm:cxn modelId="{D92D4620-C61C-4753-A51C-E55F563FCB3C}" type="presOf" srcId="{1BD55839-7605-43B8-8440-374854384E14}" destId="{3D6D054E-7F45-4144-9FB2-20049FFB7558}" srcOrd="0" destOrd="0" presId="urn:microsoft.com/office/officeart/2005/8/layout/chevron1"/>
    <dgm:cxn modelId="{CE2E1993-BBD8-4C72-A15F-22EFC791F492}" srcId="{1BD55839-7605-43B8-8440-374854384E14}" destId="{57044503-926E-4994-86D8-C9402FF73696}" srcOrd="1" destOrd="0" parTransId="{E70721D1-5CE2-4228-B819-F00318CFF105}" sibTransId="{8F0E9B91-8F8B-46E6-9419-23C0B996610E}"/>
    <dgm:cxn modelId="{330A5D18-B721-480C-A1D7-35C88756313F}" srcId="{1BD55839-7605-43B8-8440-374854384E14}" destId="{F83DC373-6648-476A-B155-4CBCB538EB0F}" srcOrd="2" destOrd="0" parTransId="{6C96AA09-8314-4664-ABCA-0D70602C7649}" sibTransId="{FAD526B0-9DB9-49E7-8337-A10F4F88471B}"/>
    <dgm:cxn modelId="{69777B6F-356D-4722-919E-FAF667908880}" srcId="{1BD55839-7605-43B8-8440-374854384E14}" destId="{C14B0189-AAFA-4207-9E7D-75AEFFDC4C5E}" srcOrd="0" destOrd="0" parTransId="{DCA358E2-BA83-4DD5-875B-84E0E45B78C7}" sibTransId="{98D883D2-1810-42F0-960F-40A2BFA4B2AE}"/>
    <dgm:cxn modelId="{84FE0C88-B5FE-41B4-86E3-D2DF6529DD43}" type="presOf" srcId="{3276B7A0-5F93-4F71-95F0-14162E1A0BF3}" destId="{56443139-B5CE-4974-B44D-24E1E502BAA5}" srcOrd="0" destOrd="0" presId="urn:microsoft.com/office/officeart/2005/8/layout/chevron1"/>
    <dgm:cxn modelId="{23B065D0-06E1-47BA-B519-D0CD59E4881E}" srcId="{1BD55839-7605-43B8-8440-374854384E14}" destId="{3276B7A0-5F93-4F71-95F0-14162E1A0BF3}" srcOrd="3" destOrd="0" parTransId="{EA6CC65A-4D76-4788-AD22-3BF249E6767F}" sibTransId="{0AD0A3AD-CF1C-45BC-9D80-8B1BE15C8469}"/>
    <dgm:cxn modelId="{BEB0A926-2056-47FE-BDE8-4C6638CE1B9B}" type="presOf" srcId="{57044503-926E-4994-86D8-C9402FF73696}" destId="{8A20EAB3-B461-4BB0-A5BE-F0B14CFEBD50}" srcOrd="0" destOrd="0" presId="urn:microsoft.com/office/officeart/2005/8/layout/chevron1"/>
    <dgm:cxn modelId="{E88DD97D-A0A8-4BCC-A859-563633B28E88}" type="presParOf" srcId="{3D6D054E-7F45-4144-9FB2-20049FFB7558}" destId="{E88CC9B5-0143-4DD3-A017-F79EE49155BE}" srcOrd="0" destOrd="0" presId="urn:microsoft.com/office/officeart/2005/8/layout/chevron1"/>
    <dgm:cxn modelId="{5F23FAE1-1D3A-4CFC-A358-86D09AB8A85F}" type="presParOf" srcId="{3D6D054E-7F45-4144-9FB2-20049FFB7558}" destId="{795BB979-227C-481A-91AD-9232EDAD3B8A}" srcOrd="1" destOrd="0" presId="urn:microsoft.com/office/officeart/2005/8/layout/chevron1"/>
    <dgm:cxn modelId="{5911AEEA-1816-423D-8F8C-14AD718DBE94}" type="presParOf" srcId="{3D6D054E-7F45-4144-9FB2-20049FFB7558}" destId="{8A20EAB3-B461-4BB0-A5BE-F0B14CFEBD50}" srcOrd="2" destOrd="0" presId="urn:microsoft.com/office/officeart/2005/8/layout/chevron1"/>
    <dgm:cxn modelId="{0B97A2AE-4DDC-40C3-8231-6B3E1158FAF7}" type="presParOf" srcId="{3D6D054E-7F45-4144-9FB2-20049FFB7558}" destId="{C140532A-B38B-46F3-A6F1-456C44194C12}" srcOrd="3" destOrd="0" presId="urn:microsoft.com/office/officeart/2005/8/layout/chevron1"/>
    <dgm:cxn modelId="{4EA4DF59-4179-481F-8AAB-6590A390E7D4}" type="presParOf" srcId="{3D6D054E-7F45-4144-9FB2-20049FFB7558}" destId="{A8741540-E1B8-419A-AC7F-45F4A232749E}" srcOrd="4" destOrd="0" presId="urn:microsoft.com/office/officeart/2005/8/layout/chevron1"/>
    <dgm:cxn modelId="{D0A44F52-1361-485F-BC5F-CD0859F0486B}" type="presParOf" srcId="{3D6D054E-7F45-4144-9FB2-20049FFB7558}" destId="{54AF9A6A-E8A0-49C2-A8FA-1C5752895F31}" srcOrd="5" destOrd="0" presId="urn:microsoft.com/office/officeart/2005/8/layout/chevron1"/>
    <dgm:cxn modelId="{B07F706C-3461-4FAF-A6EB-10270D46D64C}" type="presParOf" srcId="{3D6D054E-7F45-4144-9FB2-20049FFB7558}" destId="{56443139-B5CE-4974-B44D-24E1E502BAA5}"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55839-7605-43B8-8440-374854384E14}" type="doc">
      <dgm:prSet loTypeId="urn:microsoft.com/office/officeart/2005/8/layout/chevron1" loCatId="process" qsTypeId="urn:microsoft.com/office/officeart/2005/8/quickstyle/simple1" qsCatId="simple" csTypeId="urn:microsoft.com/office/officeart/2005/8/colors/accent1_2" csCatId="accent1" phldr="1"/>
      <dgm:spPr/>
    </dgm:pt>
    <dgm:pt modelId="{57044503-926E-4994-86D8-C9402FF73696}">
      <dgm:prSet phldrT="[文本]"/>
      <dgm:spPr>
        <a:solidFill>
          <a:schemeClr val="accent2">
            <a:lumMod val="75000"/>
          </a:schemeClr>
        </a:solidFill>
      </dgm:spPr>
      <dgm:t>
        <a:bodyPr/>
        <a:lstStyle/>
        <a:p>
          <a:r>
            <a:rPr lang="zh-CN" altLang="en-US" dirty="0" smtClean="0"/>
            <a:t>功能测试</a:t>
          </a:r>
          <a:r>
            <a:rPr lang="en-US" altLang="zh-CN" dirty="0" smtClean="0"/>
            <a:t>FV</a:t>
          </a:r>
          <a:endParaRPr lang="zh-CN" altLang="en-US" dirty="0"/>
        </a:p>
      </dgm:t>
    </dgm:pt>
    <dgm:pt modelId="{E70721D1-5CE2-4228-B819-F00318CFF105}" type="parTrans" cxnId="{CE2E1993-BBD8-4C72-A15F-22EFC791F492}">
      <dgm:prSet/>
      <dgm:spPr/>
      <dgm:t>
        <a:bodyPr/>
        <a:lstStyle/>
        <a:p>
          <a:endParaRPr lang="zh-CN" altLang="en-US"/>
        </a:p>
      </dgm:t>
    </dgm:pt>
    <dgm:pt modelId="{8F0E9B91-8F8B-46E6-9419-23C0B996610E}" type="sibTrans" cxnId="{CE2E1993-BBD8-4C72-A15F-22EFC791F492}">
      <dgm:prSet/>
      <dgm:spPr/>
      <dgm:t>
        <a:bodyPr/>
        <a:lstStyle/>
        <a:p>
          <a:endParaRPr lang="zh-CN" altLang="en-US"/>
        </a:p>
      </dgm:t>
    </dgm:pt>
    <dgm:pt modelId="{F83DC373-6648-476A-B155-4CBCB538EB0F}">
      <dgm:prSet phldrT="[文本]"/>
      <dgm:spPr>
        <a:solidFill>
          <a:schemeClr val="accent2">
            <a:lumMod val="75000"/>
          </a:schemeClr>
        </a:solidFill>
      </dgm:spPr>
      <dgm:t>
        <a:bodyPr/>
        <a:lstStyle/>
        <a:p>
          <a:r>
            <a:rPr lang="zh-CN" altLang="en-US" dirty="0" smtClean="0"/>
            <a:t>系统测试</a:t>
          </a:r>
          <a:r>
            <a:rPr lang="en-US" altLang="zh-CN" dirty="0" smtClean="0"/>
            <a:t>SV</a:t>
          </a:r>
          <a:endParaRPr lang="zh-CN" altLang="en-US" dirty="0"/>
        </a:p>
      </dgm:t>
    </dgm:pt>
    <dgm:pt modelId="{6C96AA09-8314-4664-ABCA-0D70602C7649}" type="parTrans" cxnId="{330A5D18-B721-480C-A1D7-35C88756313F}">
      <dgm:prSet/>
      <dgm:spPr/>
      <dgm:t>
        <a:bodyPr/>
        <a:lstStyle/>
        <a:p>
          <a:endParaRPr lang="zh-CN" altLang="en-US"/>
        </a:p>
      </dgm:t>
    </dgm:pt>
    <dgm:pt modelId="{FAD526B0-9DB9-49E7-8337-A10F4F88471B}" type="sibTrans" cxnId="{330A5D18-B721-480C-A1D7-35C88756313F}">
      <dgm:prSet/>
      <dgm:spPr/>
      <dgm:t>
        <a:bodyPr/>
        <a:lstStyle/>
        <a:p>
          <a:endParaRPr lang="zh-CN" altLang="en-US"/>
        </a:p>
      </dgm:t>
    </dgm:pt>
    <dgm:pt modelId="{FA60707A-58E8-4B76-BFEA-11784B017AF6}">
      <dgm:prSet phldrT="[文本]"/>
      <dgm:spPr>
        <a:solidFill>
          <a:schemeClr val="accent2">
            <a:lumMod val="75000"/>
          </a:schemeClr>
        </a:solidFill>
      </dgm:spPr>
      <dgm:t>
        <a:bodyPr/>
        <a:lstStyle/>
        <a:p>
          <a:r>
            <a:rPr lang="zh-CN" altLang="en-US" dirty="0" smtClean="0"/>
            <a:t>主干回归</a:t>
          </a:r>
          <a:r>
            <a:rPr lang="en-US" altLang="zh-CN" dirty="0" smtClean="0"/>
            <a:t>CI</a:t>
          </a:r>
          <a:endParaRPr lang="zh-CN" altLang="en-US" dirty="0"/>
        </a:p>
      </dgm:t>
    </dgm:pt>
    <dgm:pt modelId="{D9BFB45B-5CBF-4D49-953E-C30560AA48F8}" type="parTrans" cxnId="{BD423DCB-FB75-4275-9557-91F1C758A923}">
      <dgm:prSet/>
      <dgm:spPr/>
      <dgm:t>
        <a:bodyPr/>
        <a:lstStyle/>
        <a:p>
          <a:endParaRPr lang="zh-CN" altLang="en-US"/>
        </a:p>
      </dgm:t>
    </dgm:pt>
    <dgm:pt modelId="{892AC73B-660F-45E7-A5D8-1CDACD83E611}" type="sibTrans" cxnId="{BD423DCB-FB75-4275-9557-91F1C758A923}">
      <dgm:prSet/>
      <dgm:spPr/>
      <dgm:t>
        <a:bodyPr/>
        <a:lstStyle/>
        <a:p>
          <a:endParaRPr lang="zh-CN" altLang="en-US"/>
        </a:p>
      </dgm:t>
    </dgm:pt>
    <dgm:pt modelId="{3276B7A0-5F93-4F71-95F0-14162E1A0BF3}">
      <dgm:prSet phldrT="[文本]"/>
      <dgm:spPr>
        <a:solidFill>
          <a:schemeClr val="accent2">
            <a:lumMod val="75000"/>
          </a:schemeClr>
        </a:solidFill>
      </dgm:spPr>
      <dgm:t>
        <a:bodyPr/>
        <a:lstStyle/>
        <a:p>
          <a:r>
            <a:rPr lang="zh-CN" altLang="en-US" dirty="0" smtClean="0"/>
            <a:t>准备上线</a:t>
          </a:r>
          <a:r>
            <a:rPr lang="en-US" altLang="zh-CN" dirty="0" smtClean="0"/>
            <a:t>signoff</a:t>
          </a:r>
          <a:endParaRPr lang="zh-CN" altLang="en-US" dirty="0"/>
        </a:p>
      </dgm:t>
    </dgm:pt>
    <dgm:pt modelId="{EA6CC65A-4D76-4788-AD22-3BF249E6767F}" type="parTrans" cxnId="{23B065D0-06E1-47BA-B519-D0CD59E4881E}">
      <dgm:prSet/>
      <dgm:spPr/>
      <dgm:t>
        <a:bodyPr/>
        <a:lstStyle/>
        <a:p>
          <a:endParaRPr lang="zh-CN" altLang="en-US"/>
        </a:p>
      </dgm:t>
    </dgm:pt>
    <dgm:pt modelId="{0AD0A3AD-CF1C-45BC-9D80-8B1BE15C8469}" type="sibTrans" cxnId="{23B065D0-06E1-47BA-B519-D0CD59E4881E}">
      <dgm:prSet/>
      <dgm:spPr/>
      <dgm:t>
        <a:bodyPr/>
        <a:lstStyle/>
        <a:p>
          <a:endParaRPr lang="zh-CN" altLang="en-US"/>
        </a:p>
      </dgm:t>
    </dgm:pt>
    <dgm:pt modelId="{3D6D054E-7F45-4144-9FB2-20049FFB7558}" type="pres">
      <dgm:prSet presAssocID="{1BD55839-7605-43B8-8440-374854384E14}" presName="Name0" presStyleCnt="0">
        <dgm:presLayoutVars>
          <dgm:dir/>
          <dgm:animLvl val="lvl"/>
          <dgm:resizeHandles val="exact"/>
        </dgm:presLayoutVars>
      </dgm:prSet>
      <dgm:spPr/>
    </dgm:pt>
    <dgm:pt modelId="{8A20EAB3-B461-4BB0-A5BE-F0B14CFEBD50}" type="pres">
      <dgm:prSet presAssocID="{57044503-926E-4994-86D8-C9402FF73696}" presName="parTxOnly" presStyleLbl="node1" presStyleIdx="0" presStyleCnt="4">
        <dgm:presLayoutVars>
          <dgm:chMax val="0"/>
          <dgm:chPref val="0"/>
          <dgm:bulletEnabled val="1"/>
        </dgm:presLayoutVars>
      </dgm:prSet>
      <dgm:spPr/>
      <dgm:t>
        <a:bodyPr/>
        <a:lstStyle/>
        <a:p>
          <a:endParaRPr lang="zh-CN" altLang="en-US"/>
        </a:p>
      </dgm:t>
    </dgm:pt>
    <dgm:pt modelId="{C140532A-B38B-46F3-A6F1-456C44194C12}" type="pres">
      <dgm:prSet presAssocID="{8F0E9B91-8F8B-46E6-9419-23C0B996610E}" presName="parTxOnlySpace" presStyleCnt="0"/>
      <dgm:spPr/>
    </dgm:pt>
    <dgm:pt modelId="{A8741540-E1B8-419A-AC7F-45F4A232749E}" type="pres">
      <dgm:prSet presAssocID="{F83DC373-6648-476A-B155-4CBCB538EB0F}" presName="parTxOnly" presStyleLbl="node1" presStyleIdx="1" presStyleCnt="4">
        <dgm:presLayoutVars>
          <dgm:chMax val="0"/>
          <dgm:chPref val="0"/>
          <dgm:bulletEnabled val="1"/>
        </dgm:presLayoutVars>
      </dgm:prSet>
      <dgm:spPr/>
      <dgm:t>
        <a:bodyPr/>
        <a:lstStyle/>
        <a:p>
          <a:endParaRPr lang="zh-CN" altLang="en-US"/>
        </a:p>
      </dgm:t>
    </dgm:pt>
    <dgm:pt modelId="{54AF9A6A-E8A0-49C2-A8FA-1C5752895F31}" type="pres">
      <dgm:prSet presAssocID="{FAD526B0-9DB9-49E7-8337-A10F4F88471B}" presName="parTxOnlySpace" presStyleCnt="0"/>
      <dgm:spPr/>
    </dgm:pt>
    <dgm:pt modelId="{DB24230E-843E-4051-9B5A-A352AB891E96}" type="pres">
      <dgm:prSet presAssocID="{FA60707A-58E8-4B76-BFEA-11784B017AF6}" presName="parTxOnly" presStyleLbl="node1" presStyleIdx="2" presStyleCnt="4">
        <dgm:presLayoutVars>
          <dgm:chMax val="0"/>
          <dgm:chPref val="0"/>
          <dgm:bulletEnabled val="1"/>
        </dgm:presLayoutVars>
      </dgm:prSet>
      <dgm:spPr/>
      <dgm:t>
        <a:bodyPr/>
        <a:lstStyle/>
        <a:p>
          <a:endParaRPr lang="zh-CN" altLang="en-US"/>
        </a:p>
      </dgm:t>
    </dgm:pt>
    <dgm:pt modelId="{1BBD6C5B-7527-43CF-AA14-6266C8CEAAFC}" type="pres">
      <dgm:prSet presAssocID="{892AC73B-660F-45E7-A5D8-1CDACD83E611}" presName="parTxOnlySpace" presStyleCnt="0"/>
      <dgm:spPr/>
    </dgm:pt>
    <dgm:pt modelId="{56443139-B5CE-4974-B44D-24E1E502BAA5}" type="pres">
      <dgm:prSet presAssocID="{3276B7A0-5F93-4F71-95F0-14162E1A0BF3}" presName="parTxOnly" presStyleLbl="node1" presStyleIdx="3" presStyleCnt="4">
        <dgm:presLayoutVars>
          <dgm:chMax val="0"/>
          <dgm:chPref val="0"/>
          <dgm:bulletEnabled val="1"/>
        </dgm:presLayoutVars>
      </dgm:prSet>
      <dgm:spPr/>
      <dgm:t>
        <a:bodyPr/>
        <a:lstStyle/>
        <a:p>
          <a:endParaRPr lang="zh-CN" altLang="en-US"/>
        </a:p>
      </dgm:t>
    </dgm:pt>
  </dgm:ptLst>
  <dgm:cxnLst>
    <dgm:cxn modelId="{10CE68F2-82BE-44FA-81AA-528B78D7C221}" type="presOf" srcId="{FA60707A-58E8-4B76-BFEA-11784B017AF6}" destId="{DB24230E-843E-4051-9B5A-A352AB891E96}" srcOrd="0" destOrd="0" presId="urn:microsoft.com/office/officeart/2005/8/layout/chevron1"/>
    <dgm:cxn modelId="{31099AB2-6242-43B9-8BD1-AD3CBE8DD9A0}" type="presOf" srcId="{3276B7A0-5F93-4F71-95F0-14162E1A0BF3}" destId="{56443139-B5CE-4974-B44D-24E1E502BAA5}" srcOrd="0" destOrd="0" presId="urn:microsoft.com/office/officeart/2005/8/layout/chevron1"/>
    <dgm:cxn modelId="{916D25DC-BE2B-4BA4-9AE4-011D7EFBEA1E}" type="presOf" srcId="{57044503-926E-4994-86D8-C9402FF73696}" destId="{8A20EAB3-B461-4BB0-A5BE-F0B14CFEBD50}" srcOrd="0" destOrd="0" presId="urn:microsoft.com/office/officeart/2005/8/layout/chevron1"/>
    <dgm:cxn modelId="{00990EA6-9706-4799-A492-2193C49CEE7B}" type="presOf" srcId="{F83DC373-6648-476A-B155-4CBCB538EB0F}" destId="{A8741540-E1B8-419A-AC7F-45F4A232749E}" srcOrd="0" destOrd="0" presId="urn:microsoft.com/office/officeart/2005/8/layout/chevron1"/>
    <dgm:cxn modelId="{CE2E1993-BBD8-4C72-A15F-22EFC791F492}" srcId="{1BD55839-7605-43B8-8440-374854384E14}" destId="{57044503-926E-4994-86D8-C9402FF73696}" srcOrd="0" destOrd="0" parTransId="{E70721D1-5CE2-4228-B819-F00318CFF105}" sibTransId="{8F0E9B91-8F8B-46E6-9419-23C0B996610E}"/>
    <dgm:cxn modelId="{BA716972-7401-48AB-9DDF-C62A5F957A79}" type="presOf" srcId="{1BD55839-7605-43B8-8440-374854384E14}" destId="{3D6D054E-7F45-4144-9FB2-20049FFB7558}" srcOrd="0" destOrd="0" presId="urn:microsoft.com/office/officeart/2005/8/layout/chevron1"/>
    <dgm:cxn modelId="{330A5D18-B721-480C-A1D7-35C88756313F}" srcId="{1BD55839-7605-43B8-8440-374854384E14}" destId="{F83DC373-6648-476A-B155-4CBCB538EB0F}" srcOrd="1" destOrd="0" parTransId="{6C96AA09-8314-4664-ABCA-0D70602C7649}" sibTransId="{FAD526B0-9DB9-49E7-8337-A10F4F88471B}"/>
    <dgm:cxn modelId="{23B065D0-06E1-47BA-B519-D0CD59E4881E}" srcId="{1BD55839-7605-43B8-8440-374854384E14}" destId="{3276B7A0-5F93-4F71-95F0-14162E1A0BF3}" srcOrd="3" destOrd="0" parTransId="{EA6CC65A-4D76-4788-AD22-3BF249E6767F}" sibTransId="{0AD0A3AD-CF1C-45BC-9D80-8B1BE15C8469}"/>
    <dgm:cxn modelId="{BD423DCB-FB75-4275-9557-91F1C758A923}" srcId="{1BD55839-7605-43B8-8440-374854384E14}" destId="{FA60707A-58E8-4B76-BFEA-11784B017AF6}" srcOrd="2" destOrd="0" parTransId="{D9BFB45B-5CBF-4D49-953E-C30560AA48F8}" sibTransId="{892AC73B-660F-45E7-A5D8-1CDACD83E611}"/>
    <dgm:cxn modelId="{A2A61946-8CE1-4552-ACA2-C5FC44FBBA2C}" type="presParOf" srcId="{3D6D054E-7F45-4144-9FB2-20049FFB7558}" destId="{8A20EAB3-B461-4BB0-A5BE-F0B14CFEBD50}" srcOrd="0" destOrd="0" presId="urn:microsoft.com/office/officeart/2005/8/layout/chevron1"/>
    <dgm:cxn modelId="{73BA6A47-42AE-49B5-87FD-6AB6D848B36B}" type="presParOf" srcId="{3D6D054E-7F45-4144-9FB2-20049FFB7558}" destId="{C140532A-B38B-46F3-A6F1-456C44194C12}" srcOrd="1" destOrd="0" presId="urn:microsoft.com/office/officeart/2005/8/layout/chevron1"/>
    <dgm:cxn modelId="{ABAC5784-635A-40DC-938A-3803BB480BCB}" type="presParOf" srcId="{3D6D054E-7F45-4144-9FB2-20049FFB7558}" destId="{A8741540-E1B8-419A-AC7F-45F4A232749E}" srcOrd="2" destOrd="0" presId="urn:microsoft.com/office/officeart/2005/8/layout/chevron1"/>
    <dgm:cxn modelId="{80A0DC24-39FF-4672-928A-5670E418263F}" type="presParOf" srcId="{3D6D054E-7F45-4144-9FB2-20049FFB7558}" destId="{54AF9A6A-E8A0-49C2-A8FA-1C5752895F31}" srcOrd="3" destOrd="0" presId="urn:microsoft.com/office/officeart/2005/8/layout/chevron1"/>
    <dgm:cxn modelId="{8E2644E9-1E4A-45AD-9A96-5567D861CEAA}" type="presParOf" srcId="{3D6D054E-7F45-4144-9FB2-20049FFB7558}" destId="{DB24230E-843E-4051-9B5A-A352AB891E96}" srcOrd="4" destOrd="0" presId="urn:microsoft.com/office/officeart/2005/8/layout/chevron1"/>
    <dgm:cxn modelId="{755936A7-D011-4003-BE1A-2EAE0FD0BD41}" type="presParOf" srcId="{3D6D054E-7F45-4144-9FB2-20049FFB7558}" destId="{1BBD6C5B-7527-43CF-AA14-6266C8CEAAFC}" srcOrd="5" destOrd="0" presId="urn:microsoft.com/office/officeart/2005/8/layout/chevron1"/>
    <dgm:cxn modelId="{F20467A7-E196-481A-83AC-A1F7A5C36CDD}" type="presParOf" srcId="{3D6D054E-7F45-4144-9FB2-20049FFB7558}" destId="{56443139-B5CE-4974-B44D-24E1E502BAA5}" srcOrd="6"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CC9B5-0143-4DD3-A017-F79EE49155BE}">
      <dsp:nvSpPr>
        <dsp:cNvPr id="0" name=""/>
        <dsp:cNvSpPr/>
      </dsp:nvSpPr>
      <dsp:spPr>
        <a:xfrm>
          <a:off x="1703"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设计</a:t>
          </a:r>
          <a:r>
            <a:rPr lang="en-US" altLang="zh-CN" sz="1000" kern="1200" dirty="0" smtClean="0"/>
            <a:t>design</a:t>
          </a:r>
          <a:endParaRPr lang="zh-CN" altLang="en-US" sz="1000" kern="1200" dirty="0"/>
        </a:p>
      </dsp:txBody>
      <dsp:txXfrm>
        <a:off x="200027" y="214728"/>
        <a:ext cx="594973" cy="396648"/>
      </dsp:txXfrm>
    </dsp:sp>
    <dsp:sp modelId="{8A20EAB3-B461-4BB0-A5BE-F0B14CFEBD50}">
      <dsp:nvSpPr>
        <dsp:cNvPr id="0" name=""/>
        <dsp:cNvSpPr/>
      </dsp:nvSpPr>
      <dsp:spPr>
        <a:xfrm>
          <a:off x="894163"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编码实现</a:t>
          </a:r>
          <a:r>
            <a:rPr lang="en-US" altLang="zh-CN" sz="1000" kern="1200" dirty="0" smtClean="0"/>
            <a:t>code</a:t>
          </a:r>
        </a:p>
      </dsp:txBody>
      <dsp:txXfrm>
        <a:off x="1092487" y="214728"/>
        <a:ext cx="594973" cy="396648"/>
      </dsp:txXfrm>
    </dsp:sp>
    <dsp:sp modelId="{A8741540-E1B8-419A-AC7F-45F4A232749E}">
      <dsp:nvSpPr>
        <dsp:cNvPr id="0" name=""/>
        <dsp:cNvSpPr/>
      </dsp:nvSpPr>
      <dsp:spPr>
        <a:xfrm>
          <a:off x="1786622"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单元测试</a:t>
          </a:r>
          <a:r>
            <a:rPr lang="en-US" altLang="zh-CN" sz="1000" kern="1200" dirty="0" smtClean="0"/>
            <a:t>UT</a:t>
          </a:r>
          <a:endParaRPr lang="zh-CN" altLang="en-US" sz="1000" kern="1200" dirty="0"/>
        </a:p>
      </dsp:txBody>
      <dsp:txXfrm>
        <a:off x="1984946" y="214728"/>
        <a:ext cx="594973" cy="396648"/>
      </dsp:txXfrm>
    </dsp:sp>
    <dsp:sp modelId="{56443139-B5CE-4974-B44D-24E1E502BAA5}">
      <dsp:nvSpPr>
        <dsp:cNvPr id="0" name=""/>
        <dsp:cNvSpPr/>
      </dsp:nvSpPr>
      <dsp:spPr>
        <a:xfrm>
          <a:off x="2679082" y="214728"/>
          <a:ext cx="991621" cy="3966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zh-CN" altLang="en-US" sz="1000" kern="1200" dirty="0" smtClean="0"/>
            <a:t>集成回归</a:t>
          </a:r>
          <a:r>
            <a:rPr lang="en-US" altLang="zh-CN" sz="1000" kern="1200" dirty="0" smtClean="0"/>
            <a:t>CI</a:t>
          </a:r>
          <a:endParaRPr lang="zh-CN" altLang="en-US" sz="1000" kern="1200" dirty="0"/>
        </a:p>
      </dsp:txBody>
      <dsp:txXfrm>
        <a:off x="2877406" y="214728"/>
        <a:ext cx="594973" cy="3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0EAB3-B461-4BB0-A5BE-F0B14CFEBD50}">
      <dsp:nvSpPr>
        <dsp:cNvPr id="0" name=""/>
        <dsp:cNvSpPr/>
      </dsp:nvSpPr>
      <dsp:spPr>
        <a:xfrm>
          <a:off x="1369"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功能测试</a:t>
          </a:r>
          <a:r>
            <a:rPr lang="en-US" altLang="zh-CN" sz="800" kern="1200" dirty="0" smtClean="0"/>
            <a:t>FV</a:t>
          </a:r>
          <a:endParaRPr lang="zh-CN" altLang="en-US" sz="800" kern="1200" dirty="0"/>
        </a:p>
      </dsp:txBody>
      <dsp:txXfrm>
        <a:off x="160806" y="525631"/>
        <a:ext cx="478312" cy="318874"/>
      </dsp:txXfrm>
    </dsp:sp>
    <dsp:sp modelId="{A8741540-E1B8-419A-AC7F-45F4A232749E}">
      <dsp:nvSpPr>
        <dsp:cNvPr id="0" name=""/>
        <dsp:cNvSpPr/>
      </dsp:nvSpPr>
      <dsp:spPr>
        <a:xfrm>
          <a:off x="718837"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系统测试</a:t>
          </a:r>
          <a:r>
            <a:rPr lang="en-US" altLang="zh-CN" sz="800" kern="1200" dirty="0" smtClean="0"/>
            <a:t>SV</a:t>
          </a:r>
          <a:endParaRPr lang="zh-CN" altLang="en-US" sz="800" kern="1200" dirty="0"/>
        </a:p>
      </dsp:txBody>
      <dsp:txXfrm>
        <a:off x="878274" y="525631"/>
        <a:ext cx="478312" cy="318874"/>
      </dsp:txXfrm>
    </dsp:sp>
    <dsp:sp modelId="{DB24230E-843E-4051-9B5A-A352AB891E96}">
      <dsp:nvSpPr>
        <dsp:cNvPr id="0" name=""/>
        <dsp:cNvSpPr/>
      </dsp:nvSpPr>
      <dsp:spPr>
        <a:xfrm>
          <a:off x="1436304"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主干回归</a:t>
          </a:r>
          <a:r>
            <a:rPr lang="en-US" altLang="zh-CN" sz="800" kern="1200" dirty="0" smtClean="0"/>
            <a:t>CI</a:t>
          </a:r>
          <a:endParaRPr lang="zh-CN" altLang="en-US" sz="800" kern="1200" dirty="0"/>
        </a:p>
      </dsp:txBody>
      <dsp:txXfrm>
        <a:off x="1595741" y="525631"/>
        <a:ext cx="478312" cy="318874"/>
      </dsp:txXfrm>
    </dsp:sp>
    <dsp:sp modelId="{56443139-B5CE-4974-B44D-24E1E502BAA5}">
      <dsp:nvSpPr>
        <dsp:cNvPr id="0" name=""/>
        <dsp:cNvSpPr/>
      </dsp:nvSpPr>
      <dsp:spPr>
        <a:xfrm>
          <a:off x="2153772" y="525631"/>
          <a:ext cx="797186" cy="31887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zh-CN" altLang="en-US" sz="800" kern="1200" dirty="0" smtClean="0"/>
            <a:t>准备上线</a:t>
          </a:r>
          <a:r>
            <a:rPr lang="en-US" altLang="zh-CN" sz="800" kern="1200" dirty="0" smtClean="0"/>
            <a:t>signoff</a:t>
          </a:r>
          <a:endParaRPr lang="zh-CN" altLang="en-US" sz="800" kern="1200" dirty="0"/>
        </a:p>
      </dsp:txBody>
      <dsp:txXfrm>
        <a:off x="2313209" y="525631"/>
        <a:ext cx="478312" cy="318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71157-F58C-4AF6-A8E2-1BA09859731B}" type="datetimeFigureOut">
              <a:rPr lang="zh-CN" altLang="en-US" smtClean="0"/>
              <a:t>2017/8/4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3EF704-74C8-4641-8BEF-A9D180D5F370}" type="slidenum">
              <a:rPr lang="zh-CN" altLang="en-US" smtClean="0"/>
              <a:t>‹#›</a:t>
            </a:fld>
            <a:endParaRPr lang="zh-CN" altLang="en-US"/>
          </a:p>
        </p:txBody>
      </p:sp>
    </p:spTree>
    <p:extLst>
      <p:ext uri="{BB962C8B-B14F-4D97-AF65-F5344CB8AC3E}">
        <p14:creationId xmlns:p14="http://schemas.microsoft.com/office/powerpoint/2010/main" val="115465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14" name="Picture 2" descr="C:\Users\Administrator\Desktop\PPT-01.jpg"/>
          <p:cNvPicPr>
            <a:picLocks noChangeAspect="1" noChangeArrowheads="1"/>
          </p:cNvPicPr>
          <p:nvPr userDrawn="1"/>
        </p:nvPicPr>
        <p:blipFill>
          <a:blip r:embed="rId2" cstate="print"/>
          <a:srcRect/>
          <a:stretch>
            <a:fillRect/>
          </a:stretch>
        </p:blipFill>
        <p:spPr bwMode="auto">
          <a:xfrm>
            <a:off x="0" y="-1588"/>
            <a:ext cx="9144000" cy="5148263"/>
          </a:xfrm>
          <a:prstGeom prst="rect">
            <a:avLst/>
          </a:prstGeom>
          <a:noFill/>
        </p:spPr>
      </p:pic>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sp>
        <p:nvSpPr>
          <p:cNvPr id="11" name="矩形 10"/>
          <p:cNvSpPr/>
          <p:nvPr userDrawn="1"/>
        </p:nvSpPr>
        <p:spPr>
          <a:xfrm>
            <a:off x="441654" y="3867894"/>
            <a:ext cx="976549" cy="461665"/>
          </a:xfrm>
          <a:prstGeom prst="rect">
            <a:avLst/>
          </a:prstGeom>
        </p:spPr>
        <p:txBody>
          <a:bodyPr wrap="none">
            <a:spAutoFit/>
          </a:bodyPr>
          <a:lstStyle/>
          <a:p>
            <a:r>
              <a:rPr lang="en-US" altLang="zh-CN" sz="1200" dirty="0" smtClean="0">
                <a:solidFill>
                  <a:schemeClr val="bg1"/>
                </a:solidFill>
                <a:latin typeface="+mj-lt"/>
                <a:ea typeface="+mj-ea"/>
              </a:rPr>
              <a:t>Date</a:t>
            </a:r>
            <a:endParaRPr lang="zh-CN" altLang="en-US" sz="1200" dirty="0" smtClean="0">
              <a:solidFill>
                <a:schemeClr val="bg1"/>
              </a:solidFill>
              <a:latin typeface="+mj-lt"/>
              <a:ea typeface="+mj-ea"/>
            </a:endParaRPr>
          </a:p>
          <a:p>
            <a:r>
              <a:rPr lang="en-US" altLang="zh-CN" sz="1200" dirty="0" smtClean="0">
                <a:solidFill>
                  <a:schemeClr val="bg1"/>
                </a:solidFill>
                <a:latin typeface="+mj-lt"/>
                <a:ea typeface="+mj-ea"/>
              </a:rPr>
              <a:t>2016.06.01</a:t>
            </a:r>
          </a:p>
        </p:txBody>
      </p:sp>
      <p:pic>
        <p:nvPicPr>
          <p:cNvPr id="12" name="Picture 3" descr="C:\Users\Administrator\Desktop\ppt-03.png"/>
          <p:cNvPicPr>
            <a:picLocks noChangeAspect="1" noChangeArrowheads="1"/>
          </p:cNvPicPr>
          <p:nvPr userDrawn="1"/>
        </p:nvPicPr>
        <p:blipFill>
          <a:blip r:embed="rId3" cstate="print"/>
          <a:srcRect/>
          <a:stretch>
            <a:fillRect/>
          </a:stretch>
        </p:blipFill>
        <p:spPr bwMode="auto">
          <a:xfrm>
            <a:off x="7452320" y="411510"/>
            <a:ext cx="1008112" cy="1187149"/>
          </a:xfrm>
          <a:prstGeom prst="rect">
            <a:avLst/>
          </a:prstGeom>
          <a:noFill/>
        </p:spPr>
      </p:pic>
      <p:sp>
        <p:nvSpPr>
          <p:cNvPr id="2" name="标题 1"/>
          <p:cNvSpPr>
            <a:spLocks noGrp="1"/>
          </p:cNvSpPr>
          <p:nvPr>
            <p:ph type="ctrTitle"/>
          </p:nvPr>
        </p:nvSpPr>
        <p:spPr>
          <a:xfrm>
            <a:off x="472008" y="1275606"/>
            <a:ext cx="5756176" cy="1102519"/>
          </a:xfrm>
          <a:prstGeom prst="rect">
            <a:avLst/>
          </a:prstGeom>
        </p:spPr>
        <p:txBody>
          <a:bodyPr>
            <a:normAutofit/>
          </a:bodyPr>
          <a:lstStyle>
            <a:lvl1pPr algn="l">
              <a:defRPr sz="3600" b="1">
                <a:solidFill>
                  <a:schemeClr val="bg1"/>
                </a:solidFill>
                <a:latin typeface="+mj-lt"/>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7544" y="2427734"/>
            <a:ext cx="5112568" cy="576064"/>
          </a:xfrm>
          <a:prstGeom prst="rect">
            <a:avLst/>
          </a:prstGeom>
        </p:spPr>
        <p:txBody>
          <a:bodyPr>
            <a:normAutofit/>
          </a:bodyPr>
          <a:lstStyle>
            <a:lvl1pPr marL="0" indent="0" algn="l">
              <a:buNone/>
              <a:defRPr sz="2800">
                <a:solidFill>
                  <a:schemeClr val="bg1"/>
                </a:solidFill>
                <a:latin typeface="+mj-lt"/>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4645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12"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3"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7" name="直接连接符 6"/>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11" name="标题 1"/>
          <p:cNvSpPr>
            <a:spLocks noGrp="1"/>
          </p:cNvSpPr>
          <p:nvPr>
            <p:ph type="title"/>
          </p:nvPr>
        </p:nvSpPr>
        <p:spPr>
          <a:xfrm>
            <a:off x="179512" y="123479"/>
            <a:ext cx="7225190" cy="504056"/>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0"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12042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18"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19"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0"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21"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22"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23" name="直接连接符 22"/>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25" name="标题 1"/>
          <p:cNvSpPr>
            <a:spLocks noGrp="1"/>
          </p:cNvSpPr>
          <p:nvPr>
            <p:ph type="title"/>
          </p:nvPr>
        </p:nvSpPr>
        <p:spPr>
          <a:xfrm>
            <a:off x="179512" y="123479"/>
            <a:ext cx="7225190" cy="504055"/>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1"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12149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12" name="Picture 2" descr="C:\Users\Administrator\Desktop\PPT-03.jpg"/>
          <p:cNvPicPr>
            <a:picLocks noChangeAspect="1" noChangeArrowheads="1"/>
          </p:cNvPicPr>
          <p:nvPr userDrawn="1"/>
        </p:nvPicPr>
        <p:blipFill rotWithShape="1">
          <a:blip r:embed="rId2" cstate="print"/>
          <a:srcRect l="2462" t="90165" r="2468" b="3680"/>
          <a:stretch/>
        </p:blipFill>
        <p:spPr bwMode="auto">
          <a:xfrm>
            <a:off x="0" y="4731990"/>
            <a:ext cx="9154143" cy="411511"/>
          </a:xfrm>
          <a:prstGeom prst="rect">
            <a:avLst/>
          </a:prstGeom>
          <a:noFill/>
        </p:spPr>
      </p:pic>
      <p:sp>
        <p:nvSpPr>
          <p:cNvPr id="3" name="内容占位符 2"/>
          <p:cNvSpPr>
            <a:spLocks noGrp="1"/>
          </p:cNvSpPr>
          <p:nvPr>
            <p:ph idx="1"/>
          </p:nvPr>
        </p:nvSpPr>
        <p:spPr>
          <a:xfrm>
            <a:off x="457200" y="1059582"/>
            <a:ext cx="8229600" cy="3394472"/>
          </a:xfrm>
          <a:prstGeom prst="rect">
            <a:avLst/>
          </a:prstGeom>
        </p:spPr>
        <p:txBody>
          <a:bodyPr>
            <a:normAutofit/>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latin typeface="+mn-lt"/>
                <a:ea typeface="+mn-ea"/>
              </a:defRPr>
            </a:lvl1pPr>
          </a:lstStyle>
          <a:p>
            <a:fld id="{530820CF-B880-4189-942D-D702A7CBA730}" type="datetimeFigureOut">
              <a:rPr lang="zh-CN" altLang="en-US" smtClean="0"/>
              <a:pPr/>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atin typeface="+mn-lt"/>
                <a:ea typeface="+mn-ea"/>
              </a:defRPr>
            </a:lvl1p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atin typeface="+mn-lt"/>
                <a:ea typeface="+mn-ea"/>
              </a:defRPr>
            </a:lvl1pPr>
          </a:lstStyle>
          <a:p>
            <a:fld id="{0C913308-F349-4B6D-A68A-DD1791B4A57B}" type="slidenum">
              <a:rPr lang="zh-CN" altLang="en-US" smtClean="0"/>
              <a:pPr/>
              <a:t>‹#›</a:t>
            </a:fld>
            <a:endParaRPr lang="zh-CN" altLang="en-US"/>
          </a:p>
        </p:txBody>
      </p:sp>
      <p:cxnSp>
        <p:nvCxnSpPr>
          <p:cNvPr id="7" name="直接连接符 6"/>
          <p:cNvCxnSpPr/>
          <p:nvPr userDrawn="1"/>
        </p:nvCxnSpPr>
        <p:spPr>
          <a:xfrm>
            <a:off x="179512" y="627534"/>
            <a:ext cx="878497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3" descr="C:\Users\Administrator\Desktop\未标题-1-01.png"/>
          <p:cNvPicPr>
            <a:picLocks noChangeAspect="1" noChangeArrowheads="1"/>
          </p:cNvPicPr>
          <p:nvPr userDrawn="1"/>
        </p:nvPicPr>
        <p:blipFill>
          <a:blip r:embed="rId3" cstate="print"/>
          <a:srcRect/>
          <a:stretch>
            <a:fillRect/>
          </a:stretch>
        </p:blipFill>
        <p:spPr bwMode="auto">
          <a:xfrm>
            <a:off x="7665458" y="159916"/>
            <a:ext cx="1299030" cy="395610"/>
          </a:xfrm>
          <a:prstGeom prst="rect">
            <a:avLst/>
          </a:prstGeom>
          <a:noFill/>
        </p:spPr>
      </p:pic>
      <p:sp>
        <p:nvSpPr>
          <p:cNvPr id="11" name="标题 1"/>
          <p:cNvSpPr>
            <a:spLocks noGrp="1"/>
          </p:cNvSpPr>
          <p:nvPr>
            <p:ph type="title"/>
          </p:nvPr>
        </p:nvSpPr>
        <p:spPr>
          <a:xfrm>
            <a:off x="179512" y="123479"/>
            <a:ext cx="7225190" cy="504055"/>
          </a:xfrm>
          <a:prstGeom prst="rect">
            <a:avLst/>
          </a:prstGeom>
        </p:spPr>
        <p:txBody>
          <a:bodyPr>
            <a:normAutofit/>
          </a:bodyPr>
          <a:lstStyle>
            <a:lvl1pPr algn="l">
              <a:defRPr sz="2800">
                <a:latin typeface="+mj-lt"/>
                <a:ea typeface="+mj-ea"/>
              </a:defRPr>
            </a:lvl1pPr>
          </a:lstStyle>
          <a:p>
            <a:r>
              <a:rPr lang="zh-CN" altLang="en-US" dirty="0" smtClean="0"/>
              <a:t>单击此处编辑母版标题样式</a:t>
            </a:r>
            <a:endParaRPr lang="zh-CN" altLang="en-US" dirty="0"/>
          </a:p>
        </p:txBody>
      </p:sp>
      <p:sp>
        <p:nvSpPr>
          <p:cNvPr id="13" name="TextBox 9"/>
          <p:cNvSpPr txBox="1"/>
          <p:nvPr userDrawn="1"/>
        </p:nvSpPr>
        <p:spPr>
          <a:xfrm>
            <a:off x="7404702" y="4783632"/>
            <a:ext cx="1559786" cy="307777"/>
          </a:xfrm>
          <a:prstGeom prst="rect">
            <a:avLst/>
          </a:prstGeom>
          <a:noFill/>
        </p:spPr>
        <p:txBody>
          <a:bodyPr wrap="none" rtlCol="0">
            <a:spAutoFit/>
          </a:bodyPr>
          <a:lstStyle/>
          <a:p>
            <a:pPr algn="r"/>
            <a:r>
              <a:rPr lang="en-US" altLang="zh-CN" sz="1400" dirty="0" smtClean="0">
                <a:solidFill>
                  <a:schemeClr val="bg1"/>
                </a:solidFill>
                <a:latin typeface="+mn-lt"/>
                <a:ea typeface="+mn-ea"/>
              </a:rPr>
              <a:t>www.JCloud.com</a:t>
            </a:r>
            <a:endParaRPr lang="zh-CN" altLang="en-US" sz="1400" dirty="0">
              <a:solidFill>
                <a:schemeClr val="bg1"/>
              </a:solidFill>
              <a:latin typeface="+mn-lt"/>
              <a:ea typeface="+mn-ea"/>
            </a:endParaRPr>
          </a:p>
        </p:txBody>
      </p:sp>
    </p:spTree>
    <p:extLst>
      <p:ext uri="{BB962C8B-B14F-4D97-AF65-F5344CB8AC3E}">
        <p14:creationId xmlns:p14="http://schemas.microsoft.com/office/powerpoint/2010/main" val="278250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2017/8/4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pic>
        <p:nvPicPr>
          <p:cNvPr id="7" name="图片 6" descr="未标题-1-12.png"/>
          <p:cNvPicPr>
            <a:picLocks noChangeAspect="1"/>
          </p:cNvPicPr>
          <p:nvPr userDrawn="1"/>
        </p:nvPicPr>
        <p:blipFill>
          <a:blip r:embed="rId2" cstate="print"/>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1" r:id="rId3"/>
    <p:sldLayoutId id="2147483664" r:id="rId4"/>
    <p:sldLayoutId id="2147483659"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ira.jd.com/browse/AASBIZ-1298" TargetMode="External"/><Relationship Id="rId2" Type="http://schemas.openxmlformats.org/officeDocument/2006/relationships/hyperlink" Target="http://git.jd.com/jmiss/jmiss-server/tree/bugfix_rm_dbConn" TargetMode="External"/><Relationship Id="rId1" Type="http://schemas.openxmlformats.org/officeDocument/2006/relationships/slideLayout" Target="../slideLayouts/slideLayout2.xml"/><Relationship Id="rId5" Type="http://schemas.openxmlformats.org/officeDocument/2006/relationships/hyperlink" Target="http://cf.jd.com/pages/viewpage.action?pageId=74535109" TargetMode="External"/><Relationship Id="rId4" Type="http://schemas.openxmlformats.org/officeDocument/2006/relationships/hyperlink" Target="http://jira.jd.com/browse/IAAS-361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0">
            <a:normAutofit/>
          </a:bodyPr>
          <a:lstStyle/>
          <a:p>
            <a:r>
              <a:rPr lang="zh-CN" altLang="en-US" dirty="0" smtClean="0"/>
              <a:t>京东云软件工程实施流程</a:t>
            </a:r>
            <a:endParaRPr lang="zh-CN" altLang="en-US" dirty="0"/>
          </a:p>
        </p:txBody>
      </p:sp>
      <p:sp>
        <p:nvSpPr>
          <p:cNvPr id="3" name="副标题 2"/>
          <p:cNvSpPr>
            <a:spLocks noGrp="1"/>
          </p:cNvSpPr>
          <p:nvPr>
            <p:ph type="subTitle" idx="1"/>
          </p:nvPr>
        </p:nvSpPr>
        <p:spPr>
          <a:xfrm>
            <a:off x="467544" y="2378125"/>
            <a:ext cx="5112568" cy="576064"/>
          </a:xfrm>
        </p:spPr>
        <p:txBody>
          <a:bodyPr anchor="ctr" anchorCtr="0"/>
          <a:lstStyle/>
          <a:p>
            <a:r>
              <a:rPr lang="en-US" altLang="zh-CN" dirty="0" err="1" smtClean="0"/>
              <a:t>Jcloud</a:t>
            </a:r>
            <a:r>
              <a:rPr lang="en-US" altLang="zh-CN" dirty="0" smtClean="0"/>
              <a:t> Engineering Process</a:t>
            </a:r>
            <a:endParaRPr lang="zh-CN" altLang="en-US" dirty="0"/>
          </a:p>
        </p:txBody>
      </p:sp>
      <p:sp>
        <p:nvSpPr>
          <p:cNvPr id="4" name="矩形 3"/>
          <p:cNvSpPr/>
          <p:nvPr/>
        </p:nvSpPr>
        <p:spPr>
          <a:xfrm>
            <a:off x="467544" y="4443958"/>
            <a:ext cx="1021433" cy="276999"/>
          </a:xfrm>
          <a:prstGeom prst="rect">
            <a:avLst/>
          </a:prstGeom>
        </p:spPr>
        <p:txBody>
          <a:bodyPr wrap="none">
            <a:spAutoFit/>
          </a:bodyPr>
          <a:lstStyle/>
          <a:p>
            <a:r>
              <a:rPr lang="en-US" altLang="zh-CN" sz="1200" b="1" dirty="0" smtClean="0">
                <a:solidFill>
                  <a:schemeClr val="tx1">
                    <a:lumMod val="75000"/>
                    <a:lumOff val="25000"/>
                  </a:schemeClr>
                </a:solidFill>
                <a:latin typeface="Lucida Console" panose="020B0609040504020204" pitchFamily="49" charset="0"/>
              </a:rPr>
              <a:t>2017-7-12</a:t>
            </a:r>
          </a:p>
        </p:txBody>
      </p:sp>
    </p:spTree>
    <p:extLst>
      <p:ext uri="{BB962C8B-B14F-4D97-AF65-F5344CB8AC3E}">
        <p14:creationId xmlns:p14="http://schemas.microsoft.com/office/powerpoint/2010/main" val="154548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cxnSp>
        <p:nvCxnSpPr>
          <p:cNvPr id="5" name="直接箭头连接符 4"/>
          <p:cNvCxnSpPr/>
          <p:nvPr/>
        </p:nvCxnSpPr>
        <p:spPr>
          <a:xfrm>
            <a:off x="1043608" y="3949776"/>
            <a:ext cx="7560840" cy="21091"/>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3795886"/>
            <a:ext cx="792088" cy="307777"/>
          </a:xfrm>
          <a:prstGeom prst="rect">
            <a:avLst/>
          </a:prstGeom>
          <a:noFill/>
        </p:spPr>
        <p:txBody>
          <a:bodyPr wrap="square" rtlCol="0">
            <a:spAutoFit/>
          </a:bodyPr>
          <a:lstStyle/>
          <a:p>
            <a:r>
              <a:rPr lang="en-US" altLang="zh-CN" sz="1400" dirty="0" smtClean="0">
                <a:solidFill>
                  <a:schemeClr val="tx2"/>
                </a:solidFill>
              </a:rPr>
              <a:t>master</a:t>
            </a:r>
            <a:endParaRPr lang="zh-CN" altLang="en-US" sz="1400" dirty="0">
              <a:solidFill>
                <a:schemeClr val="tx2"/>
              </a:solidFill>
            </a:endParaRPr>
          </a:p>
        </p:txBody>
      </p:sp>
      <p:sp>
        <p:nvSpPr>
          <p:cNvPr id="9" name="椭圆 8"/>
          <p:cNvSpPr/>
          <p:nvPr/>
        </p:nvSpPr>
        <p:spPr>
          <a:xfrm>
            <a:off x="1763688" y="38777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69230" y="389885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13947" y="386664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971600" y="4237808"/>
            <a:ext cx="648072" cy="350166"/>
          </a:xfrm>
          <a:prstGeom prst="wedgeRoundRectCallout">
            <a:avLst>
              <a:gd name="adj1" fmla="val 76299"/>
              <a:gd name="adj2" fmla="val -1268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a:t>
            </a:r>
            <a:endParaRPr lang="zh-CN" altLang="en-US" sz="1000" b="1" dirty="0">
              <a:solidFill>
                <a:schemeClr val="tx2"/>
              </a:solidFill>
            </a:endParaRPr>
          </a:p>
        </p:txBody>
      </p:sp>
      <p:sp>
        <p:nvSpPr>
          <p:cNvPr id="13" name="圆角矩形标注 12"/>
          <p:cNvSpPr/>
          <p:nvPr/>
        </p:nvSpPr>
        <p:spPr>
          <a:xfrm>
            <a:off x="2195736" y="4246192"/>
            <a:ext cx="648072" cy="350166"/>
          </a:xfrm>
          <a:prstGeom prst="wedgeRoundRectCallout">
            <a:avLst>
              <a:gd name="adj1" fmla="val 73231"/>
              <a:gd name="adj2" fmla="val -1211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0.1.1</a:t>
            </a:r>
            <a:endParaRPr lang="zh-CN" altLang="en-US" sz="1000" b="1" dirty="0">
              <a:solidFill>
                <a:schemeClr val="tx2"/>
              </a:solidFill>
            </a:endParaRPr>
          </a:p>
        </p:txBody>
      </p:sp>
      <p:sp>
        <p:nvSpPr>
          <p:cNvPr id="14" name="圆角矩形标注 13"/>
          <p:cNvSpPr/>
          <p:nvPr/>
        </p:nvSpPr>
        <p:spPr>
          <a:xfrm>
            <a:off x="4179984" y="4258555"/>
            <a:ext cx="698919" cy="337803"/>
          </a:xfrm>
          <a:prstGeom prst="wedgeRoundRectCallout">
            <a:avLst>
              <a:gd name="adj1" fmla="val 15954"/>
              <a:gd name="adj2" fmla="val -12906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1.1</a:t>
            </a:r>
            <a:endParaRPr lang="zh-CN" altLang="en-US" sz="1000" b="1" dirty="0">
              <a:solidFill>
                <a:schemeClr val="tx2"/>
              </a:solidFill>
            </a:endParaRPr>
          </a:p>
        </p:txBody>
      </p:sp>
      <p:cxnSp>
        <p:nvCxnSpPr>
          <p:cNvPr id="15" name="直接箭头连接符 14"/>
          <p:cNvCxnSpPr/>
          <p:nvPr/>
        </p:nvCxnSpPr>
        <p:spPr>
          <a:xfrm>
            <a:off x="1043608" y="343584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0208" y="3291830"/>
            <a:ext cx="792088" cy="307777"/>
          </a:xfrm>
          <a:prstGeom prst="rect">
            <a:avLst/>
          </a:prstGeom>
          <a:noFill/>
        </p:spPr>
        <p:txBody>
          <a:bodyPr wrap="square" rtlCol="0">
            <a:spAutoFit/>
          </a:bodyPr>
          <a:lstStyle/>
          <a:p>
            <a:r>
              <a:rPr lang="en-US" altLang="zh-CN" sz="1400" dirty="0" smtClean="0">
                <a:solidFill>
                  <a:schemeClr val="tx2"/>
                </a:solidFill>
              </a:rPr>
              <a:t>bug fix</a:t>
            </a:r>
            <a:endParaRPr lang="zh-CN" altLang="en-US" sz="1400" dirty="0">
              <a:solidFill>
                <a:schemeClr val="tx2"/>
              </a:solidFill>
            </a:endParaRPr>
          </a:p>
        </p:txBody>
      </p:sp>
      <p:sp>
        <p:nvSpPr>
          <p:cNvPr id="17" name="椭圆 16"/>
          <p:cNvSpPr/>
          <p:nvPr/>
        </p:nvSpPr>
        <p:spPr>
          <a:xfrm>
            <a:off x="2267744"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7"/>
            <a:endCxn id="17" idx="3"/>
          </p:cNvCxnSpPr>
          <p:nvPr/>
        </p:nvCxnSpPr>
        <p:spPr>
          <a:xfrm flipV="1">
            <a:off x="1886613" y="3486763"/>
            <a:ext cx="402222" cy="41209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5"/>
            <a:endCxn id="10" idx="1"/>
          </p:cNvCxnSpPr>
          <p:nvPr/>
        </p:nvCxnSpPr>
        <p:spPr>
          <a:xfrm>
            <a:off x="2390669" y="3486763"/>
            <a:ext cx="599652" cy="433187"/>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标注 24"/>
          <p:cNvSpPr/>
          <p:nvPr/>
        </p:nvSpPr>
        <p:spPr>
          <a:xfrm>
            <a:off x="913928" y="3559260"/>
            <a:ext cx="849760" cy="288032"/>
          </a:xfrm>
          <a:prstGeom prst="wedgeRoundRectCallout">
            <a:avLst>
              <a:gd name="adj1" fmla="val 110318"/>
              <a:gd name="adj2" fmla="val -7920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线上问题修复</a:t>
            </a:r>
            <a:r>
              <a:rPr lang="en-US" altLang="zh-CN" sz="800" dirty="0" smtClean="0">
                <a:solidFill>
                  <a:schemeClr val="tx2"/>
                </a:solidFill>
              </a:rPr>
              <a:t>0.2</a:t>
            </a:r>
            <a:endParaRPr lang="zh-CN" altLang="en-US" sz="800" dirty="0">
              <a:solidFill>
                <a:schemeClr val="tx2"/>
              </a:solidFill>
            </a:endParaRPr>
          </a:p>
        </p:txBody>
      </p:sp>
      <p:sp>
        <p:nvSpPr>
          <p:cNvPr id="31" name="圆角矩形标注 30"/>
          <p:cNvSpPr/>
          <p:nvPr/>
        </p:nvSpPr>
        <p:spPr>
          <a:xfrm>
            <a:off x="3131840" y="4237808"/>
            <a:ext cx="648072" cy="350166"/>
          </a:xfrm>
          <a:prstGeom prst="wedgeRoundRectCallout">
            <a:avLst>
              <a:gd name="adj1" fmla="val 65052"/>
              <a:gd name="adj2" fmla="val -1117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1.0</a:t>
            </a:r>
            <a:endParaRPr lang="zh-CN" altLang="en-US" sz="1000" b="1" dirty="0">
              <a:solidFill>
                <a:schemeClr val="tx2"/>
              </a:solidFill>
            </a:endParaRPr>
          </a:p>
        </p:txBody>
      </p:sp>
      <p:sp>
        <p:nvSpPr>
          <p:cNvPr id="32" name="椭圆 31"/>
          <p:cNvSpPr/>
          <p:nvPr/>
        </p:nvSpPr>
        <p:spPr>
          <a:xfrm>
            <a:off x="3851920"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1043608" y="2643758"/>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43608" y="199568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504" y="1841797"/>
            <a:ext cx="894792" cy="307777"/>
          </a:xfrm>
          <a:prstGeom prst="rect">
            <a:avLst/>
          </a:prstGeom>
          <a:noFill/>
        </p:spPr>
        <p:txBody>
          <a:bodyPr wrap="square" rtlCol="0">
            <a:spAutoFit/>
          </a:bodyPr>
          <a:lstStyle/>
          <a:p>
            <a:r>
              <a:rPr lang="en-US" altLang="zh-CN" sz="1400" dirty="0" smtClean="0">
                <a:solidFill>
                  <a:schemeClr val="tx2"/>
                </a:solidFill>
              </a:rPr>
              <a:t>feature2</a:t>
            </a:r>
            <a:endParaRPr lang="zh-CN" altLang="en-US" sz="1400" dirty="0">
              <a:solidFill>
                <a:schemeClr val="tx2"/>
              </a:solidFill>
            </a:endParaRPr>
          </a:p>
        </p:txBody>
      </p:sp>
      <p:sp>
        <p:nvSpPr>
          <p:cNvPr id="36" name="TextBox 35"/>
          <p:cNvSpPr txBox="1"/>
          <p:nvPr/>
        </p:nvSpPr>
        <p:spPr>
          <a:xfrm>
            <a:off x="127382" y="2489869"/>
            <a:ext cx="894792" cy="307777"/>
          </a:xfrm>
          <a:prstGeom prst="rect">
            <a:avLst/>
          </a:prstGeom>
          <a:noFill/>
        </p:spPr>
        <p:txBody>
          <a:bodyPr wrap="square" rtlCol="0">
            <a:spAutoFit/>
          </a:bodyPr>
          <a:lstStyle/>
          <a:p>
            <a:r>
              <a:rPr lang="en-US" altLang="zh-CN" sz="1400" dirty="0" smtClean="0">
                <a:solidFill>
                  <a:schemeClr val="tx2"/>
                </a:solidFill>
              </a:rPr>
              <a:t>feature1</a:t>
            </a:r>
            <a:endParaRPr lang="zh-CN" altLang="en-US" sz="1400" dirty="0">
              <a:solidFill>
                <a:schemeClr val="tx2"/>
              </a:solidFill>
            </a:endParaRPr>
          </a:p>
        </p:txBody>
      </p:sp>
      <p:cxnSp>
        <p:nvCxnSpPr>
          <p:cNvPr id="37" name="直接箭头连接符 36"/>
          <p:cNvCxnSpPr>
            <a:stCxn id="9" idx="0"/>
            <a:endCxn id="43" idx="3"/>
          </p:cNvCxnSpPr>
          <p:nvPr/>
        </p:nvCxnSpPr>
        <p:spPr>
          <a:xfrm flipV="1">
            <a:off x="1835696" y="2703059"/>
            <a:ext cx="253375" cy="1174709"/>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067980"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18661"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18487"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endCxn id="53" idx="4"/>
          </p:cNvCxnSpPr>
          <p:nvPr/>
        </p:nvCxnSpPr>
        <p:spPr>
          <a:xfrm flipV="1">
            <a:off x="1829340" y="2056890"/>
            <a:ext cx="238402" cy="1810075"/>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995734" y="191287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519772"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414359" y="191410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2571750"/>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a:stCxn id="61" idx="5"/>
          </p:cNvCxnSpPr>
          <p:nvPr/>
        </p:nvCxnSpPr>
        <p:spPr>
          <a:xfrm>
            <a:off x="3182757" y="2694675"/>
            <a:ext cx="741171" cy="1194391"/>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圆角矩形标注 68"/>
          <p:cNvSpPr/>
          <p:nvPr/>
        </p:nvSpPr>
        <p:spPr>
          <a:xfrm>
            <a:off x="2639735" y="2960695"/>
            <a:ext cx="658989" cy="288032"/>
          </a:xfrm>
          <a:prstGeom prst="wedgeRoundRectCallout">
            <a:avLst>
              <a:gd name="adj1" fmla="val 27027"/>
              <a:gd name="adj2" fmla="val -1344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测试通过</a:t>
            </a:r>
            <a:endParaRPr lang="en-US" altLang="zh-CN" sz="800" dirty="0" smtClean="0">
              <a:solidFill>
                <a:schemeClr val="tx2"/>
              </a:solidFill>
            </a:endParaRPr>
          </a:p>
          <a:p>
            <a:pPr algn="ctr"/>
            <a:r>
              <a:rPr lang="zh-CN" altLang="en-US" sz="800" dirty="0" smtClean="0">
                <a:solidFill>
                  <a:schemeClr val="tx2"/>
                </a:solidFill>
              </a:rPr>
              <a:t>合并主干</a:t>
            </a:r>
            <a:endParaRPr lang="zh-CN" altLang="en-US" sz="800" dirty="0">
              <a:solidFill>
                <a:schemeClr val="tx2"/>
              </a:solidFill>
            </a:endParaRPr>
          </a:p>
        </p:txBody>
      </p:sp>
      <p:sp>
        <p:nvSpPr>
          <p:cNvPr id="75" name="椭圆 74"/>
          <p:cNvSpPr/>
          <p:nvPr/>
        </p:nvSpPr>
        <p:spPr>
          <a:xfrm>
            <a:off x="2969229"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p:cNvCxnSpPr/>
          <p:nvPr/>
        </p:nvCxnSpPr>
        <p:spPr>
          <a:xfrm>
            <a:off x="1043608" y="1429495"/>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7504" y="1275606"/>
            <a:ext cx="894792" cy="307777"/>
          </a:xfrm>
          <a:prstGeom prst="rect">
            <a:avLst/>
          </a:prstGeom>
          <a:noFill/>
        </p:spPr>
        <p:txBody>
          <a:bodyPr wrap="square" rtlCol="0">
            <a:spAutoFit/>
          </a:bodyPr>
          <a:lstStyle/>
          <a:p>
            <a:r>
              <a:rPr lang="en-US" altLang="zh-CN" sz="1400" dirty="0" smtClean="0">
                <a:solidFill>
                  <a:schemeClr val="tx2"/>
                </a:solidFill>
              </a:rPr>
              <a:t>feature3</a:t>
            </a:r>
            <a:endParaRPr lang="zh-CN" altLang="en-US" sz="1400" dirty="0">
              <a:solidFill>
                <a:schemeClr val="tx2"/>
              </a:solidFill>
            </a:endParaRPr>
          </a:p>
        </p:txBody>
      </p:sp>
      <p:sp>
        <p:nvSpPr>
          <p:cNvPr id="80" name="椭圆 79"/>
          <p:cNvSpPr/>
          <p:nvPr/>
        </p:nvSpPr>
        <p:spPr>
          <a:xfrm>
            <a:off x="5157963" y="134668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724128" y="135280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51621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450993" y="1901279"/>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734887" y="1357689"/>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p:cNvCxnSpPr>
            <a:stCxn id="105" idx="0"/>
            <a:endCxn id="84" idx="4"/>
          </p:cNvCxnSpPr>
          <p:nvPr/>
        </p:nvCxnSpPr>
        <p:spPr>
          <a:xfrm flipV="1">
            <a:off x="4606879" y="1501705"/>
            <a:ext cx="200016" cy="2393478"/>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488126" y="2045295"/>
            <a:ext cx="1155882" cy="185625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4587077"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弧形箭头 94"/>
          <p:cNvSpPr/>
          <p:nvPr/>
        </p:nvSpPr>
        <p:spPr>
          <a:xfrm rot="16200000">
            <a:off x="4741479" y="3521135"/>
            <a:ext cx="266005" cy="422947"/>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TextBox 98"/>
          <p:cNvSpPr txBox="1"/>
          <p:nvPr/>
        </p:nvSpPr>
        <p:spPr>
          <a:xfrm>
            <a:off x="5013947" y="3548223"/>
            <a:ext cx="652429" cy="276999"/>
          </a:xfrm>
          <a:prstGeom prst="rect">
            <a:avLst/>
          </a:prstGeom>
          <a:noFill/>
        </p:spPr>
        <p:txBody>
          <a:bodyPr wrap="square" rtlCol="0">
            <a:spAutoFit/>
          </a:bodyPr>
          <a:lstStyle/>
          <a:p>
            <a:r>
              <a:rPr lang="en-US" altLang="zh-CN" sz="1200" dirty="0" smtClean="0">
                <a:solidFill>
                  <a:srgbClr val="FF0000"/>
                </a:solidFill>
              </a:rPr>
              <a:t>revert</a:t>
            </a:r>
            <a:endParaRPr lang="zh-CN" altLang="en-US" sz="1200" dirty="0">
              <a:solidFill>
                <a:srgbClr val="FF0000"/>
              </a:solidFill>
            </a:endParaRPr>
          </a:p>
        </p:txBody>
      </p:sp>
      <p:cxnSp>
        <p:nvCxnSpPr>
          <p:cNvPr id="100" name="直接箭头连接符 99"/>
          <p:cNvCxnSpPr>
            <a:stCxn id="83" idx="4"/>
          </p:cNvCxnSpPr>
          <p:nvPr/>
        </p:nvCxnSpPr>
        <p:spPr>
          <a:xfrm>
            <a:off x="5523001" y="2045295"/>
            <a:ext cx="915189" cy="182707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endCxn id="76" idx="0"/>
          </p:cNvCxnSpPr>
          <p:nvPr/>
        </p:nvCxnSpPr>
        <p:spPr>
          <a:xfrm>
            <a:off x="6602829" y="1501503"/>
            <a:ext cx="1353547" cy="238681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133181" y="390154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乘号 104"/>
          <p:cNvSpPr/>
          <p:nvPr/>
        </p:nvSpPr>
        <p:spPr>
          <a:xfrm>
            <a:off x="4554995" y="3825222"/>
            <a:ext cx="216024" cy="291290"/>
          </a:xfrm>
          <a:prstGeom prst="mathMultiply">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832097" y="3373710"/>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stCxn id="111" idx="0"/>
            <a:endCxn id="106" idx="3"/>
          </p:cNvCxnSpPr>
          <p:nvPr/>
        </p:nvCxnSpPr>
        <p:spPr>
          <a:xfrm flipV="1">
            <a:off x="6438190" y="3496635"/>
            <a:ext cx="414998" cy="374554"/>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endCxn id="104" idx="0"/>
          </p:cNvCxnSpPr>
          <p:nvPr/>
        </p:nvCxnSpPr>
        <p:spPr>
          <a:xfrm>
            <a:off x="6939233" y="3510908"/>
            <a:ext cx="265956" cy="39064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6366182" y="387118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标注 111"/>
          <p:cNvSpPr/>
          <p:nvPr/>
        </p:nvSpPr>
        <p:spPr>
          <a:xfrm>
            <a:off x="5097217" y="4250831"/>
            <a:ext cx="698919" cy="329419"/>
          </a:xfrm>
          <a:prstGeom prst="wedgeRoundRectCallout">
            <a:avLst>
              <a:gd name="adj1" fmla="val -49461"/>
              <a:gd name="adj2" fmla="val -12431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1.2</a:t>
            </a:r>
            <a:endParaRPr lang="zh-CN" altLang="en-US" sz="1000" b="1" dirty="0">
              <a:solidFill>
                <a:schemeClr val="tx2"/>
              </a:solidFill>
            </a:endParaRPr>
          </a:p>
        </p:txBody>
      </p:sp>
      <p:sp>
        <p:nvSpPr>
          <p:cNvPr id="113" name="圆角矩形标注 112"/>
          <p:cNvSpPr/>
          <p:nvPr/>
        </p:nvSpPr>
        <p:spPr>
          <a:xfrm>
            <a:off x="5987581" y="4237808"/>
            <a:ext cx="757201" cy="342442"/>
          </a:xfrm>
          <a:prstGeom prst="wedgeRoundRectCallout">
            <a:avLst>
              <a:gd name="adj1" fmla="val -675"/>
              <a:gd name="adj2" fmla="val -13302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2.0</a:t>
            </a:r>
            <a:endParaRPr lang="zh-CN" altLang="en-US" sz="1000" b="1" dirty="0">
              <a:solidFill>
                <a:schemeClr val="tx2"/>
              </a:solidFill>
            </a:endParaRPr>
          </a:p>
        </p:txBody>
      </p:sp>
      <p:sp>
        <p:nvSpPr>
          <p:cNvPr id="114" name="圆角矩形标注 113"/>
          <p:cNvSpPr/>
          <p:nvPr/>
        </p:nvSpPr>
        <p:spPr>
          <a:xfrm>
            <a:off x="6939233" y="4235789"/>
            <a:ext cx="757201" cy="341782"/>
          </a:xfrm>
          <a:prstGeom prst="wedgeRoundRectCallout">
            <a:avLst>
              <a:gd name="adj1" fmla="val -23426"/>
              <a:gd name="adj2" fmla="val -11642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2.0.1</a:t>
            </a:r>
            <a:endParaRPr lang="zh-CN" altLang="en-US" sz="1000" b="1" dirty="0">
              <a:solidFill>
                <a:schemeClr val="tx2"/>
              </a:solidFill>
            </a:endParaRPr>
          </a:p>
        </p:txBody>
      </p:sp>
      <p:cxnSp>
        <p:nvCxnSpPr>
          <p:cNvPr id="20" name="直接箭头连接符 19"/>
          <p:cNvCxnSpPr>
            <a:stCxn id="84" idx="5"/>
            <a:endCxn id="11" idx="0"/>
          </p:cNvCxnSpPr>
          <p:nvPr/>
        </p:nvCxnSpPr>
        <p:spPr>
          <a:xfrm>
            <a:off x="4857812" y="1480614"/>
            <a:ext cx="228143" cy="2386028"/>
          </a:xfrm>
          <a:prstGeom prst="straightConnector1">
            <a:avLst/>
          </a:prstGeom>
          <a:ln w="19050" cmpd="sng">
            <a:solidFill>
              <a:schemeClr val="tx1">
                <a:lumMod val="50000"/>
                <a:lumOff val="50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5580" y="2210307"/>
            <a:ext cx="641167" cy="230832"/>
          </a:xfrm>
          <a:prstGeom prst="rect">
            <a:avLst/>
          </a:prstGeom>
          <a:noFill/>
        </p:spPr>
        <p:txBody>
          <a:bodyPr wrap="square" rtlCol="0">
            <a:spAutoFit/>
          </a:bodyPr>
          <a:lstStyle/>
          <a:p>
            <a:r>
              <a:rPr lang="en-US" altLang="zh-CN" sz="900" dirty="0" smtClean="0"/>
              <a:t>pull/push</a:t>
            </a:r>
            <a:endParaRPr lang="zh-CN" altLang="en-US" sz="900" dirty="0"/>
          </a:p>
        </p:txBody>
      </p:sp>
      <p:sp>
        <p:nvSpPr>
          <p:cNvPr id="76" name="椭圆 75"/>
          <p:cNvSpPr/>
          <p:nvPr/>
        </p:nvSpPr>
        <p:spPr>
          <a:xfrm>
            <a:off x="7884368" y="3888313"/>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标注 76"/>
          <p:cNvSpPr/>
          <p:nvPr/>
        </p:nvSpPr>
        <p:spPr>
          <a:xfrm>
            <a:off x="7959923" y="4254908"/>
            <a:ext cx="757201" cy="341782"/>
          </a:xfrm>
          <a:prstGeom prst="wedgeRoundRectCallout">
            <a:avLst>
              <a:gd name="adj1" fmla="val -45303"/>
              <a:gd name="adj2" fmla="val -1183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3.0</a:t>
            </a:r>
            <a:endParaRPr lang="zh-CN" altLang="en-US" sz="1000" b="1" dirty="0">
              <a:solidFill>
                <a:schemeClr val="tx2"/>
              </a:solidFill>
            </a:endParaRPr>
          </a:p>
        </p:txBody>
      </p:sp>
      <p:sp>
        <p:nvSpPr>
          <p:cNvPr id="88" name="TextBox 87"/>
          <p:cNvSpPr txBox="1"/>
          <p:nvPr/>
        </p:nvSpPr>
        <p:spPr>
          <a:xfrm>
            <a:off x="3484972" y="2977241"/>
            <a:ext cx="641167" cy="230832"/>
          </a:xfrm>
          <a:prstGeom prst="rect">
            <a:avLst/>
          </a:prstGeom>
          <a:noFill/>
        </p:spPr>
        <p:txBody>
          <a:bodyPr wrap="square" rtlCol="0">
            <a:spAutoFit/>
          </a:bodyPr>
          <a:lstStyle/>
          <a:p>
            <a:r>
              <a:rPr lang="en-US" altLang="zh-CN" sz="900" dirty="0" smtClean="0"/>
              <a:t>merge</a:t>
            </a:r>
            <a:endParaRPr lang="zh-CN" altLang="en-US" sz="900" dirty="0"/>
          </a:p>
        </p:txBody>
      </p:sp>
    </p:spTree>
    <p:extLst>
      <p:ext uri="{BB962C8B-B14F-4D97-AF65-F5344CB8AC3E}">
        <p14:creationId xmlns:p14="http://schemas.microsoft.com/office/powerpoint/2010/main" val="3951691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Font typeface="Wingdings" panose="05000000000000000000" pitchFamily="2" charset="2"/>
              <a:buChar char="Ø"/>
            </a:pPr>
            <a:r>
              <a:rPr lang="zh-CN" altLang="en-US" sz="1400" dirty="0" smtClean="0"/>
              <a:t>不允许直接在</a:t>
            </a:r>
            <a:r>
              <a:rPr lang="en-US" altLang="zh-CN" sz="1400" dirty="0" smtClean="0"/>
              <a:t>master</a:t>
            </a:r>
            <a:r>
              <a:rPr lang="zh-CN" altLang="en-US" sz="1400" dirty="0" smtClean="0"/>
              <a:t>上改代码进行开发</a:t>
            </a:r>
            <a:endParaRPr lang="en-US" altLang="zh-CN" sz="1400" dirty="0" smtClean="0"/>
          </a:p>
          <a:p>
            <a:pPr>
              <a:buFont typeface="Wingdings" panose="05000000000000000000" pitchFamily="2" charset="2"/>
              <a:buChar char="Ø"/>
            </a:pPr>
            <a:r>
              <a:rPr lang="zh-CN" altLang="en-US" sz="1400" dirty="0" smtClean="0"/>
              <a:t>不允许脱离</a:t>
            </a:r>
            <a:r>
              <a:rPr lang="en-US" altLang="zh-CN" sz="1400" dirty="0" smtClean="0"/>
              <a:t>master</a:t>
            </a:r>
            <a:r>
              <a:rPr lang="zh-CN" altLang="en-US" sz="1400" dirty="0" smtClean="0"/>
              <a:t>直接在分支上发布上线（前提是做好</a:t>
            </a:r>
            <a:r>
              <a:rPr lang="en-US" altLang="zh-CN" sz="1400" dirty="0" smtClean="0"/>
              <a:t>CI</a:t>
            </a:r>
            <a:r>
              <a:rPr lang="zh-CN" altLang="en-US" sz="1400" dirty="0" smtClean="0"/>
              <a:t>）</a:t>
            </a:r>
            <a:endParaRPr lang="en-US" altLang="zh-CN" sz="1400" dirty="0" smtClean="0"/>
          </a:p>
          <a:p>
            <a:pPr>
              <a:buFont typeface="Wingdings" panose="05000000000000000000" pitchFamily="2" charset="2"/>
              <a:buChar char="Ø"/>
            </a:pPr>
            <a:r>
              <a:rPr lang="zh-CN" altLang="en-US" sz="1400" dirty="0" smtClean="0"/>
              <a:t>有条件的</a:t>
            </a:r>
            <a:r>
              <a:rPr lang="en-US" altLang="zh-CN" sz="1400" dirty="0" smtClean="0"/>
              <a:t>team</a:t>
            </a:r>
            <a:r>
              <a:rPr lang="zh-CN" altLang="en-US" sz="1400" dirty="0" smtClean="0"/>
              <a:t>，可以拉</a:t>
            </a:r>
            <a:r>
              <a:rPr lang="en-US" altLang="zh-CN" sz="1400" dirty="0" err="1" smtClean="0"/>
              <a:t>dev</a:t>
            </a:r>
            <a:r>
              <a:rPr lang="zh-CN" altLang="en-US" sz="1400" dirty="0" smtClean="0"/>
              <a:t>或</a:t>
            </a:r>
            <a:r>
              <a:rPr lang="en-US" altLang="zh-CN" sz="1400" dirty="0" smtClean="0"/>
              <a:t>release</a:t>
            </a:r>
            <a:r>
              <a:rPr lang="zh-CN" altLang="en-US" sz="1400" dirty="0" smtClean="0"/>
              <a:t>分支出来进行开发</a:t>
            </a:r>
            <a:endParaRPr lang="en-US" altLang="zh-CN" sz="1400" dirty="0" smtClean="0"/>
          </a:p>
          <a:p>
            <a:pPr>
              <a:buFont typeface="Wingdings" panose="05000000000000000000" pitchFamily="2" charset="2"/>
              <a:buChar char="Ø"/>
            </a:pPr>
            <a:r>
              <a:rPr lang="zh-CN" altLang="en-US" sz="1400" dirty="0" smtClean="0"/>
              <a:t>新功能需求和线上问题修复的分支须独立分开</a:t>
            </a:r>
            <a:endParaRPr lang="en-US" altLang="zh-CN" sz="1400" dirty="0" smtClean="0"/>
          </a:p>
          <a:p>
            <a:pPr>
              <a:buFont typeface="Wingdings" panose="05000000000000000000" pitchFamily="2" charset="2"/>
              <a:buChar char="Ø"/>
            </a:pPr>
            <a:r>
              <a:rPr lang="zh-CN" altLang="en-US" sz="1400" dirty="0" smtClean="0"/>
              <a:t>根据</a:t>
            </a:r>
            <a:r>
              <a:rPr lang="en-US" altLang="zh-CN" sz="1400" dirty="0" smtClean="0"/>
              <a:t>feature</a:t>
            </a:r>
            <a:r>
              <a:rPr lang="zh-CN" altLang="en-US" sz="1400" dirty="0" smtClean="0"/>
              <a:t>的不同拉出单独的分支</a:t>
            </a:r>
            <a:r>
              <a:rPr lang="en-US" altLang="zh-CN" sz="1400" dirty="0" smtClean="0"/>
              <a:t>branch</a:t>
            </a:r>
            <a:r>
              <a:rPr lang="zh-CN" altLang="en-US" sz="1400" dirty="0" smtClean="0"/>
              <a:t>开发，不允许多个</a:t>
            </a:r>
            <a:r>
              <a:rPr lang="en-US" altLang="zh-CN" sz="1400" dirty="0" smtClean="0"/>
              <a:t>feature</a:t>
            </a:r>
            <a:r>
              <a:rPr lang="zh-CN" altLang="en-US" sz="1400" dirty="0"/>
              <a:t>共</a:t>
            </a:r>
            <a:r>
              <a:rPr lang="zh-CN" altLang="en-US" sz="1400" dirty="0" smtClean="0"/>
              <a:t>用一个分支。多个分支需要做</a:t>
            </a:r>
            <a:r>
              <a:rPr lang="en-US" altLang="zh-CN" sz="1400" dirty="0" smtClean="0"/>
              <a:t>CI</a:t>
            </a:r>
            <a:r>
              <a:rPr lang="zh-CN" altLang="en-US" sz="1400" dirty="0" smtClean="0"/>
              <a:t>回归时，如果</a:t>
            </a:r>
            <a:r>
              <a:rPr lang="en-US" altLang="zh-CN" sz="1400" dirty="0" smtClean="0"/>
              <a:t>CI</a:t>
            </a:r>
            <a:r>
              <a:rPr lang="zh-CN" altLang="en-US" sz="1400" dirty="0" smtClean="0"/>
              <a:t>资源冲突，目前先采取排队执行的方式。同时需对</a:t>
            </a:r>
            <a:r>
              <a:rPr lang="en-US" altLang="zh-CN" sz="1400" dirty="0" smtClean="0"/>
              <a:t>CI</a:t>
            </a:r>
            <a:r>
              <a:rPr lang="zh-CN" altLang="en-US" sz="1400" dirty="0" smtClean="0"/>
              <a:t>回归内容做梳理，滤掉耗时久的</a:t>
            </a:r>
            <a:r>
              <a:rPr lang="en-US" altLang="zh-CN" sz="1400" dirty="0" smtClean="0"/>
              <a:t>case</a:t>
            </a:r>
            <a:r>
              <a:rPr lang="zh-CN" altLang="en-US" sz="1400" dirty="0" smtClean="0"/>
              <a:t>，以保证</a:t>
            </a:r>
            <a:r>
              <a:rPr lang="en-US" altLang="zh-CN" sz="1400" dirty="0" smtClean="0"/>
              <a:t>CI</a:t>
            </a:r>
            <a:r>
              <a:rPr lang="zh-CN" altLang="en-US" sz="1400" dirty="0" smtClean="0"/>
              <a:t>执行效率。</a:t>
            </a:r>
            <a:endParaRPr lang="en-US" altLang="zh-CN" sz="1400" dirty="0" smtClean="0"/>
          </a:p>
          <a:p>
            <a:pPr>
              <a:buFont typeface="Wingdings" panose="05000000000000000000" pitchFamily="2" charset="2"/>
              <a:buChar char="Ø"/>
            </a:pPr>
            <a:r>
              <a:rPr lang="zh-CN" altLang="en-US" sz="1400" dirty="0" smtClean="0"/>
              <a:t>开发在分支上开发完毕，提测前需要组内做代码审核</a:t>
            </a:r>
            <a:r>
              <a:rPr lang="en-US" altLang="zh-CN" sz="1400" dirty="0" smtClean="0"/>
              <a:t>code review</a:t>
            </a:r>
            <a:r>
              <a:rPr lang="zh-CN" altLang="en-US" sz="1400" dirty="0" smtClean="0"/>
              <a:t>，并将</a:t>
            </a:r>
            <a:r>
              <a:rPr lang="en-US" altLang="zh-CN" sz="1400" dirty="0" smtClean="0"/>
              <a:t>review</a:t>
            </a:r>
            <a:r>
              <a:rPr lang="zh-CN" altLang="en-US" sz="1400" dirty="0" smtClean="0"/>
              <a:t>信息记录进</a:t>
            </a:r>
            <a:r>
              <a:rPr lang="zh-CN" altLang="en-US" sz="1400" dirty="0"/>
              <a:t>提</a:t>
            </a:r>
            <a:r>
              <a:rPr lang="zh-CN" altLang="en-US" sz="1400" dirty="0" smtClean="0"/>
              <a:t>测邮件</a:t>
            </a:r>
            <a:endParaRPr lang="en-US" altLang="zh-CN" sz="1400" dirty="0" smtClean="0"/>
          </a:p>
          <a:p>
            <a:pPr>
              <a:buFont typeface="Wingdings" panose="05000000000000000000" pitchFamily="2" charset="2"/>
              <a:buChar char="Ø"/>
            </a:pPr>
            <a:r>
              <a:rPr lang="zh-CN" altLang="en-US" sz="1400" dirty="0" smtClean="0"/>
              <a:t>同理，分支测试通过，合并主干时也需要</a:t>
            </a:r>
            <a:r>
              <a:rPr lang="en-US" altLang="zh-CN" sz="1400" dirty="0" smtClean="0"/>
              <a:t>review</a:t>
            </a:r>
            <a:r>
              <a:rPr lang="zh-CN" altLang="en-US" sz="1400" dirty="0" smtClean="0"/>
              <a:t>，以防止诸如分支冲突等问题</a:t>
            </a:r>
            <a:endParaRPr lang="en-US" altLang="zh-CN" sz="1400" dirty="0" smtClean="0"/>
          </a:p>
          <a:p>
            <a:pPr>
              <a:buFont typeface="Wingdings" panose="05000000000000000000" pitchFamily="2" charset="2"/>
              <a:buChar char="Ø"/>
            </a:pPr>
            <a:r>
              <a:rPr lang="zh-CN" altLang="en-US" sz="1400" dirty="0"/>
              <a:t>提交代码</a:t>
            </a:r>
            <a:r>
              <a:rPr lang="en-US" altLang="zh-CN" sz="1400" dirty="0"/>
              <a:t>commit</a:t>
            </a:r>
            <a:r>
              <a:rPr lang="zh-CN" altLang="en-US" sz="1400" dirty="0"/>
              <a:t>时需写有意义的注释，</a:t>
            </a:r>
            <a:r>
              <a:rPr lang="en-US" altLang="zh-CN" sz="1400" dirty="0"/>
              <a:t>e.g. </a:t>
            </a:r>
            <a:r>
              <a:rPr lang="zh-CN" altLang="en-US" sz="1400" dirty="0"/>
              <a:t>不可以写</a:t>
            </a:r>
            <a:r>
              <a:rPr lang="en-US" altLang="zh-CN" sz="1400" dirty="0"/>
              <a:t>”fix bug”</a:t>
            </a:r>
            <a:r>
              <a:rPr lang="zh-CN" altLang="en-US" sz="1400" dirty="0"/>
              <a:t>，但写</a:t>
            </a:r>
            <a:r>
              <a:rPr lang="en-US" altLang="zh-CN" sz="1400" dirty="0"/>
              <a:t>”fix IaaS-3535”</a:t>
            </a:r>
            <a:r>
              <a:rPr lang="zh-CN" altLang="en-US" sz="1400" dirty="0"/>
              <a:t>则</a:t>
            </a:r>
            <a:r>
              <a:rPr lang="zh-CN" altLang="en-US" sz="1400" dirty="0" smtClean="0"/>
              <a:t>可</a:t>
            </a:r>
            <a:endParaRPr lang="en-US" altLang="zh-CN" sz="1400" dirty="0"/>
          </a:p>
          <a:p>
            <a:pPr>
              <a:buFont typeface="Wingdings" panose="05000000000000000000" pitchFamily="2" charset="2"/>
              <a:buChar char="Ø"/>
            </a:pPr>
            <a:r>
              <a:rPr lang="zh-CN" altLang="en-US" sz="1400" dirty="0" smtClean="0"/>
              <a:t>合并主干时用</a:t>
            </a:r>
            <a:r>
              <a:rPr lang="en-US" altLang="zh-CN" sz="1400" dirty="0" smtClean="0">
                <a:solidFill>
                  <a:srgbClr val="FF0000"/>
                </a:solidFill>
              </a:rPr>
              <a:t>-- no-</a:t>
            </a:r>
            <a:r>
              <a:rPr lang="en-US" altLang="zh-CN" sz="1400" dirty="0" err="1" smtClean="0">
                <a:solidFill>
                  <a:srgbClr val="FF0000"/>
                </a:solidFill>
              </a:rPr>
              <a:t>ff</a:t>
            </a:r>
            <a:r>
              <a:rPr lang="zh-CN" altLang="en-US" sz="1400" dirty="0" smtClean="0"/>
              <a:t>普通模式，不允许</a:t>
            </a:r>
            <a:r>
              <a:rPr lang="en-US" altLang="zh-CN" sz="1400" dirty="0" smtClean="0"/>
              <a:t>fast forward</a:t>
            </a:r>
            <a:r>
              <a:rPr lang="zh-CN" altLang="en-US" sz="1400" dirty="0" smtClean="0"/>
              <a:t>，</a:t>
            </a:r>
            <a:r>
              <a:rPr lang="zh-CN" altLang="en-US" sz="1400" dirty="0"/>
              <a:t>以便</a:t>
            </a:r>
            <a:r>
              <a:rPr lang="zh-CN" altLang="en-US" sz="1400" dirty="0" smtClean="0"/>
              <a:t>保留分支合并的历史信息日后追溯</a:t>
            </a:r>
            <a:endParaRPr lang="en-US" altLang="zh-CN" sz="1400" dirty="0" smtClean="0"/>
          </a:p>
          <a:p>
            <a:pPr>
              <a:buFont typeface="Wingdings" panose="05000000000000000000" pitchFamily="2" charset="2"/>
              <a:buChar char="Ø"/>
            </a:pPr>
            <a:r>
              <a:rPr lang="zh-CN" altLang="en-US" sz="1400" dirty="0" smtClean="0"/>
              <a:t>代码回退不允许用</a:t>
            </a:r>
            <a:r>
              <a:rPr lang="en-US" altLang="zh-CN" sz="1400" dirty="0" smtClean="0"/>
              <a:t>reset</a:t>
            </a:r>
            <a:r>
              <a:rPr lang="zh-CN" altLang="en-US" sz="1400" dirty="0" smtClean="0"/>
              <a:t>，统一用</a:t>
            </a:r>
            <a:r>
              <a:rPr lang="en-US" altLang="zh-CN" sz="1400" dirty="0" smtClean="0">
                <a:solidFill>
                  <a:srgbClr val="FF0000"/>
                </a:solidFill>
              </a:rPr>
              <a:t>revert</a:t>
            </a:r>
            <a:endParaRPr lang="en-US" altLang="zh-CN" sz="1400" dirty="0">
              <a:solidFill>
                <a:srgbClr val="FF0000"/>
              </a:solidFill>
            </a:endParaRPr>
          </a:p>
          <a:p>
            <a:pPr>
              <a:buFont typeface="Wingdings" panose="05000000000000000000" pitchFamily="2" charset="2"/>
              <a:buChar char="Ø"/>
            </a:pPr>
            <a:r>
              <a:rPr lang="zh-CN" altLang="en-US" sz="1400" dirty="0" smtClean="0"/>
              <a:t>较久远的错误提交，如果回退会造成大量代码冲突的，不回退，直接用</a:t>
            </a:r>
            <a:r>
              <a:rPr lang="en-US" altLang="zh-CN" sz="1400" dirty="0" smtClean="0"/>
              <a:t>bug fix</a:t>
            </a:r>
            <a:r>
              <a:rPr lang="zh-CN" altLang="en-US" sz="1400" dirty="0" smtClean="0"/>
              <a:t>的形式来修改</a:t>
            </a:r>
            <a:endParaRPr lang="en-US" altLang="zh-CN" sz="1400" dirty="0" smtClean="0"/>
          </a:p>
          <a:p>
            <a:pPr>
              <a:buFont typeface="Wingdings" panose="05000000000000000000" pitchFamily="2" charset="2"/>
              <a:buChar char="Ø"/>
            </a:pPr>
            <a:r>
              <a:rPr lang="zh-CN" altLang="en-US" sz="1400" dirty="0" smtClean="0"/>
              <a:t>开发</a:t>
            </a:r>
            <a:r>
              <a:rPr lang="en-US" altLang="zh-CN" sz="1400" dirty="0" smtClean="0">
                <a:solidFill>
                  <a:srgbClr val="FF0000"/>
                </a:solidFill>
              </a:rPr>
              <a:t>lead</a:t>
            </a:r>
            <a:r>
              <a:rPr lang="zh-CN" altLang="en-US" sz="1400" dirty="0"/>
              <a:t>统一</a:t>
            </a:r>
            <a:r>
              <a:rPr lang="zh-CN" altLang="en-US" sz="1400" dirty="0" smtClean="0"/>
              <a:t>负责</a:t>
            </a:r>
            <a:r>
              <a:rPr lang="en-US" altLang="zh-CN" sz="1400" dirty="0" err="1" smtClean="0"/>
              <a:t>Git</a:t>
            </a:r>
            <a:r>
              <a:rPr lang="zh-CN" altLang="en-US" sz="1400" dirty="0" smtClean="0"/>
              <a:t>分支</a:t>
            </a:r>
            <a:r>
              <a:rPr lang="zh-CN" altLang="en-US" sz="1400" dirty="0"/>
              <a:t>的</a:t>
            </a:r>
            <a:r>
              <a:rPr lang="zh-CN" altLang="en-US" sz="1400" dirty="0" smtClean="0"/>
              <a:t>管理与监督</a:t>
            </a:r>
            <a:endParaRPr lang="en-US" altLang="zh-CN" sz="1400" dirty="0" smtClean="0"/>
          </a:p>
        </p:txBody>
      </p:sp>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spTree>
    <p:extLst>
      <p:ext uri="{BB962C8B-B14F-4D97-AF65-F5344CB8AC3E}">
        <p14:creationId xmlns:p14="http://schemas.microsoft.com/office/powerpoint/2010/main" val="103712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a:t>开</a:t>
            </a:r>
            <a:r>
              <a:rPr lang="zh-CN" altLang="en-US" sz="1400" dirty="0" smtClean="0"/>
              <a:t>发阶段除了设计</a:t>
            </a:r>
            <a:r>
              <a:rPr lang="en-US" altLang="zh-CN" sz="1400" dirty="0" smtClean="0"/>
              <a:t>design</a:t>
            </a:r>
            <a:r>
              <a:rPr lang="zh-CN" altLang="en-US" sz="1400" dirty="0" smtClean="0"/>
              <a:t>和实现</a:t>
            </a:r>
            <a:r>
              <a:rPr lang="en-US" altLang="zh-CN" sz="1400" dirty="0" smtClean="0"/>
              <a:t>coding</a:t>
            </a:r>
            <a:r>
              <a:rPr lang="zh-CN" altLang="en-US" sz="1400" dirty="0" smtClean="0"/>
              <a:t>，还需完成单元测试</a:t>
            </a:r>
            <a:r>
              <a:rPr lang="en-US" altLang="zh-CN" sz="1400" dirty="0" smtClean="0"/>
              <a:t>UT</a:t>
            </a:r>
            <a:r>
              <a:rPr lang="zh-CN" altLang="en-US" sz="1400" dirty="0" smtClean="0"/>
              <a:t>，和</a:t>
            </a:r>
            <a:r>
              <a:rPr lang="zh-CN" altLang="en-US" sz="1400" dirty="0"/>
              <a:t>集成</a:t>
            </a:r>
            <a:r>
              <a:rPr lang="zh-CN" altLang="en-US" sz="1400" dirty="0" smtClean="0"/>
              <a:t>回归</a:t>
            </a:r>
            <a:r>
              <a:rPr lang="en-US" altLang="zh-CN" sz="1400" dirty="0" smtClean="0"/>
              <a:t>CI</a:t>
            </a:r>
          </a:p>
          <a:p>
            <a:pPr>
              <a:buFont typeface="Wingdings" panose="05000000000000000000" pitchFamily="2" charset="2"/>
              <a:buChar char="Ø"/>
            </a:pPr>
            <a:r>
              <a:rPr lang="zh-CN" altLang="en-US" sz="1400" dirty="0" smtClean="0"/>
              <a:t>单元测试</a:t>
            </a:r>
            <a:r>
              <a:rPr lang="en-US" altLang="zh-CN" sz="1400" dirty="0" smtClean="0"/>
              <a:t>UT</a:t>
            </a:r>
            <a:r>
              <a:rPr lang="zh-CN" altLang="en-US" sz="1400" dirty="0" smtClean="0"/>
              <a:t>要求不论新旧代码（废弃代码不包含在内），总体达到行覆盖率</a:t>
            </a:r>
            <a:r>
              <a:rPr lang="en-US" altLang="zh-CN" sz="1400" b="1" dirty="0" smtClean="0">
                <a:solidFill>
                  <a:srgbClr val="FF0000"/>
                </a:solidFill>
              </a:rPr>
              <a:t>5</a:t>
            </a:r>
            <a:r>
              <a:rPr lang="en-US" altLang="zh-CN" sz="1400" dirty="0" smtClean="0">
                <a:solidFill>
                  <a:srgbClr val="FF0000"/>
                </a:solidFill>
              </a:rPr>
              <a:t>%+</a:t>
            </a:r>
            <a:r>
              <a:rPr lang="zh-CN" altLang="en-US" sz="1400" dirty="0" smtClean="0"/>
              <a:t>，行覆盖率由自动</a:t>
            </a:r>
            <a:r>
              <a:rPr lang="zh-CN" altLang="en-US" sz="1400" dirty="0"/>
              <a:t>统计</a:t>
            </a:r>
            <a:r>
              <a:rPr lang="en-US" altLang="zh-CN" sz="1400" dirty="0" smtClean="0"/>
              <a:t>job</a:t>
            </a:r>
            <a:r>
              <a:rPr lang="zh-CN" altLang="en-US" sz="1400" dirty="0" smtClean="0"/>
              <a:t>得出，在今后的实践中，覆盖率总体统计只能提升不能下降</a:t>
            </a:r>
            <a:r>
              <a:rPr lang="en-US" altLang="zh-CN" sz="1400" dirty="0" smtClean="0"/>
              <a:t>(</a:t>
            </a:r>
            <a:r>
              <a:rPr lang="zh-CN" altLang="en-US" sz="1400" dirty="0" smtClean="0">
                <a:solidFill>
                  <a:schemeClr val="bg1">
                    <a:lumMod val="65000"/>
                  </a:schemeClr>
                </a:solidFill>
              </a:rPr>
              <a:t>分支覆盖率暂不要求，等行覆盖率达到</a:t>
            </a:r>
            <a:r>
              <a:rPr lang="en-US" altLang="zh-CN" sz="1400" dirty="0" smtClean="0">
                <a:solidFill>
                  <a:schemeClr val="bg1">
                    <a:lumMod val="65000"/>
                  </a:schemeClr>
                </a:solidFill>
              </a:rPr>
              <a:t>70%</a:t>
            </a:r>
            <a:r>
              <a:rPr lang="zh-CN" altLang="en-US" sz="1400" dirty="0" smtClean="0">
                <a:solidFill>
                  <a:schemeClr val="bg1">
                    <a:lumMod val="65000"/>
                  </a:schemeClr>
                </a:solidFill>
              </a:rPr>
              <a:t>以上后再行制定</a:t>
            </a:r>
            <a:r>
              <a:rPr lang="en-US" altLang="zh-CN" sz="1400" dirty="0" smtClean="0"/>
              <a:t>)</a:t>
            </a:r>
          </a:p>
          <a:p>
            <a:pPr>
              <a:buFont typeface="Wingdings" panose="05000000000000000000" pitchFamily="2" charset="2"/>
              <a:buChar char="Ø"/>
            </a:pPr>
            <a:r>
              <a:rPr lang="zh-CN" altLang="en-US" sz="1400" dirty="0" smtClean="0"/>
              <a:t>对外提供的公共接口</a:t>
            </a:r>
            <a:r>
              <a:rPr lang="en-US" altLang="zh-CN" sz="1400" dirty="0" smtClean="0"/>
              <a:t>public API</a:t>
            </a:r>
            <a:r>
              <a:rPr lang="zh-CN" altLang="en-US" sz="1400" dirty="0" smtClean="0"/>
              <a:t>均需</a:t>
            </a:r>
            <a:r>
              <a:rPr lang="en-US" altLang="zh-CN" sz="1400" dirty="0" smtClean="0">
                <a:solidFill>
                  <a:srgbClr val="FF0000"/>
                </a:solidFill>
              </a:rPr>
              <a:t>100%</a:t>
            </a:r>
            <a:r>
              <a:rPr lang="zh-CN" altLang="en-US" sz="1400" dirty="0" smtClean="0"/>
              <a:t>覆盖测试</a:t>
            </a:r>
            <a:endParaRPr lang="en-US" altLang="zh-CN" sz="1400" dirty="0" smtClean="0"/>
          </a:p>
          <a:p>
            <a:pPr>
              <a:buFont typeface="Wingdings" panose="05000000000000000000" pitchFamily="2" charset="2"/>
              <a:buChar char="Ø"/>
            </a:pPr>
            <a:r>
              <a:rPr lang="zh-CN" altLang="en-US" sz="1400" dirty="0" smtClean="0"/>
              <a:t>单元测试需利用单元测试框架完成自动化测试代码，并作为代码的一部分</a:t>
            </a:r>
            <a:r>
              <a:rPr lang="en-US" altLang="zh-CN" sz="1400" dirty="0" smtClean="0"/>
              <a:t>commit</a:t>
            </a:r>
            <a:r>
              <a:rPr lang="zh-CN" altLang="en-US" sz="1400" dirty="0" smtClean="0"/>
              <a:t>；提交时目录结构按照单元测试框架默认的目录形式即可</a:t>
            </a:r>
            <a:endParaRPr lang="en-US" altLang="zh-CN" sz="1400" dirty="0" smtClean="0"/>
          </a:p>
          <a:p>
            <a:pPr>
              <a:buFont typeface="Wingdings" panose="05000000000000000000" pitchFamily="2" charset="2"/>
              <a:buChar char="Ø"/>
            </a:pPr>
            <a:r>
              <a:rPr lang="zh-CN" altLang="en-US" sz="1400" dirty="0" smtClean="0"/>
              <a:t>测试在开发实施阶段需同步进行测试用例的设计与自动化代码的工作。并在开发交测前提供需要验证的自动化测试用例，供开发执行</a:t>
            </a:r>
            <a:endParaRPr lang="en-US" altLang="zh-CN" sz="1400" dirty="0" smtClean="0"/>
          </a:p>
          <a:p>
            <a:pPr>
              <a:buFont typeface="Wingdings" panose="05000000000000000000" pitchFamily="2" charset="2"/>
              <a:buChar char="Ø"/>
            </a:pPr>
            <a:r>
              <a:rPr lang="zh-CN" altLang="en-US" sz="1400" dirty="0" smtClean="0"/>
              <a:t>在提交测试前，开发需完成集成回归测试。即，交测的条件是</a:t>
            </a:r>
            <a:r>
              <a:rPr lang="en-US" altLang="zh-CN" sz="1400" dirty="0" smtClean="0"/>
              <a:t>UT, CI</a:t>
            </a:r>
            <a:r>
              <a:rPr lang="zh-CN" altLang="en-US" sz="1400" dirty="0" smtClean="0"/>
              <a:t>，以及测试提供的自动化测试用例均已通过</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a:t>开</a:t>
            </a:r>
            <a:r>
              <a:rPr lang="zh-CN" altLang="en-US" dirty="0" smtClean="0"/>
              <a:t>发实施阶段</a:t>
            </a:r>
            <a:endParaRPr lang="zh-CN" altLang="en-US" dirty="0"/>
          </a:p>
        </p:txBody>
      </p:sp>
    </p:spTree>
    <p:extLst>
      <p:ext uri="{BB962C8B-B14F-4D97-AF65-F5344CB8AC3E}">
        <p14:creationId xmlns:p14="http://schemas.microsoft.com/office/powerpoint/2010/main" val="3600937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1400" dirty="0" smtClean="0"/>
              <a:t>对于一些开发测试一致同意为功能简单、改动很小的项目，可以不经过测试，开发自测后即可上线。</a:t>
            </a:r>
            <a:endParaRPr lang="en-US" altLang="zh-CN" sz="1400" dirty="0" smtClean="0"/>
          </a:p>
          <a:p>
            <a:pPr marL="0" indent="0">
              <a:buNone/>
            </a:pPr>
            <a:r>
              <a:rPr lang="zh-CN" altLang="en-US" sz="1400" dirty="0" smtClean="0"/>
              <a:t>要求如下：</a:t>
            </a:r>
            <a:endParaRPr lang="en-US" altLang="zh-CN" sz="1400" dirty="0" smtClean="0"/>
          </a:p>
          <a:p>
            <a:pPr>
              <a:buFont typeface="Wingdings" panose="05000000000000000000" pitchFamily="2" charset="2"/>
              <a:buChar char="Ø"/>
            </a:pPr>
            <a:r>
              <a:rPr lang="zh-CN" altLang="en-US" sz="1400" dirty="0" smtClean="0"/>
              <a:t>开发</a:t>
            </a:r>
            <a:r>
              <a:rPr lang="zh-CN" altLang="en-US" sz="1400" dirty="0"/>
              <a:t>自测指的是分支</a:t>
            </a:r>
            <a:r>
              <a:rPr lang="zh-CN" altLang="en-US" sz="1400" dirty="0" smtClean="0"/>
              <a:t>上完成开发交测后，无需经过测试实施阶段的例子</a:t>
            </a:r>
            <a:endParaRPr lang="en-US" altLang="zh-CN" sz="1400" dirty="0" smtClean="0"/>
          </a:p>
          <a:p>
            <a:pPr>
              <a:buFont typeface="Wingdings" panose="05000000000000000000" pitchFamily="2" charset="2"/>
              <a:buChar char="Ø"/>
            </a:pPr>
            <a:r>
              <a:rPr lang="zh-CN" altLang="en-US" sz="1400" dirty="0" smtClean="0"/>
              <a:t>开发自测的开发阶段，同样需要完成</a:t>
            </a:r>
            <a:r>
              <a:rPr lang="en-US" altLang="zh-CN" sz="1400" dirty="0" smtClean="0"/>
              <a:t>UT/CI</a:t>
            </a:r>
            <a:r>
              <a:rPr lang="zh-CN" altLang="en-US" sz="1400" dirty="0" smtClean="0"/>
              <a:t>等必要步骤</a:t>
            </a:r>
            <a:endParaRPr lang="en-US" altLang="zh-CN" sz="1400" dirty="0"/>
          </a:p>
          <a:p>
            <a:pPr>
              <a:buFont typeface="Wingdings" panose="05000000000000000000" pitchFamily="2" charset="2"/>
              <a:buChar char="Ø"/>
            </a:pPr>
            <a:r>
              <a:rPr lang="zh-CN" altLang="en-US" sz="1400" dirty="0" smtClean="0"/>
              <a:t>开发自测的</a:t>
            </a:r>
            <a:r>
              <a:rPr lang="en-US" altLang="zh-CN" sz="1400" dirty="0" smtClean="0"/>
              <a:t>feature</a:t>
            </a:r>
            <a:r>
              <a:rPr lang="zh-CN" altLang="en-US" sz="1400" dirty="0" smtClean="0"/>
              <a:t>，开发必须提供自测用例，供测试审核确认</a:t>
            </a:r>
            <a:endParaRPr lang="en-US" altLang="zh-CN" sz="1400" dirty="0" smtClean="0"/>
          </a:p>
          <a:p>
            <a:pPr>
              <a:buFont typeface="Wingdings" panose="05000000000000000000" pitchFamily="2" charset="2"/>
              <a:buChar char="Ø"/>
            </a:pPr>
            <a:r>
              <a:rPr lang="zh-CN" altLang="en-US" sz="1400" dirty="0" smtClean="0"/>
              <a:t>测试需</a:t>
            </a:r>
            <a:r>
              <a:rPr lang="en-US" altLang="zh-CN" sz="1400" dirty="0" smtClean="0">
                <a:solidFill>
                  <a:srgbClr val="FF0000"/>
                </a:solidFill>
              </a:rPr>
              <a:t>lead</a:t>
            </a:r>
            <a:r>
              <a:rPr lang="zh-CN" altLang="en-US" sz="1400" dirty="0" smtClean="0"/>
              <a:t>或以上级别审核认可同意后，方可实施开发自测</a:t>
            </a:r>
            <a:endParaRPr lang="en-US" altLang="zh-CN" sz="1400" dirty="0" smtClean="0"/>
          </a:p>
          <a:p>
            <a:pPr>
              <a:buFont typeface="Wingdings" panose="05000000000000000000" pitchFamily="2" charset="2"/>
              <a:buChar char="Ø"/>
            </a:pPr>
            <a:r>
              <a:rPr lang="zh-CN" altLang="en-US" sz="1400" dirty="0" smtClean="0"/>
              <a:t>开发自测也必须做集成回归，以及合并主干后的自动回归与新功能的验证</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开发自测</a:t>
            </a:r>
            <a:endParaRPr lang="zh-CN" altLang="en-US" dirty="0"/>
          </a:p>
        </p:txBody>
      </p:sp>
    </p:spTree>
    <p:extLst>
      <p:ext uri="{BB962C8B-B14F-4D97-AF65-F5344CB8AC3E}">
        <p14:creationId xmlns:p14="http://schemas.microsoft.com/office/powerpoint/2010/main" val="195934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71550"/>
            <a:ext cx="8229600" cy="3888432"/>
          </a:xfrm>
        </p:spPr>
        <p:txBody>
          <a:bodyPr>
            <a:normAutofit/>
          </a:bodyPr>
          <a:lstStyle/>
          <a:p>
            <a:pPr lvl="0"/>
            <a:r>
              <a:rPr lang="zh-CN" altLang="zh-CN" sz="1400" b="1" dirty="0" smtClean="0"/>
              <a:t>标题</a:t>
            </a:r>
            <a:r>
              <a:rPr lang="zh-CN" altLang="zh-CN" sz="1400" b="1" dirty="0"/>
              <a:t>：</a:t>
            </a:r>
            <a:r>
              <a:rPr lang="zh-CN" altLang="zh-CN" sz="1400" dirty="0"/>
              <a:t>【</a:t>
            </a:r>
            <a:r>
              <a:rPr lang="en-US" altLang="zh-CN" sz="1400" dirty="0"/>
              <a:t>JMISS</a:t>
            </a:r>
            <a:r>
              <a:rPr lang="zh-CN" altLang="zh-CN" sz="1400" dirty="0"/>
              <a:t>】 </a:t>
            </a:r>
            <a:r>
              <a:rPr lang="en-US" altLang="zh-CN" sz="1400" b="1" dirty="0" err="1">
                <a:hlinkClick r:id="rId2"/>
              </a:rPr>
              <a:t>bugfix_rm_dbConn</a:t>
            </a:r>
            <a:r>
              <a:rPr lang="en-US" altLang="zh-CN" sz="1400" dirty="0"/>
              <a:t> </a:t>
            </a:r>
            <a:r>
              <a:rPr lang="zh-CN" altLang="zh-CN" sz="1400" dirty="0"/>
              <a:t>提测</a:t>
            </a:r>
          </a:p>
          <a:p>
            <a:pPr lvl="0"/>
            <a:r>
              <a:rPr lang="zh-CN" altLang="zh-CN" sz="1400" dirty="0"/>
              <a:t>提测</a:t>
            </a:r>
            <a:r>
              <a:rPr lang="en-US" altLang="zh-CN" sz="1400" dirty="0"/>
              <a:t>feature</a:t>
            </a:r>
            <a:r>
              <a:rPr lang="zh-CN" altLang="zh-CN" sz="1400" dirty="0"/>
              <a:t>或</a:t>
            </a:r>
            <a:r>
              <a:rPr lang="en-US" altLang="zh-CN" sz="1400" dirty="0" err="1"/>
              <a:t>bugfix</a:t>
            </a:r>
            <a:r>
              <a:rPr lang="en-US" altLang="zh-CN" sz="1400" dirty="0"/>
              <a:t> </a:t>
            </a:r>
            <a:r>
              <a:rPr lang="zh-CN" altLang="zh-CN" sz="1400" dirty="0"/>
              <a:t>描述：</a:t>
            </a:r>
            <a:r>
              <a:rPr lang="en-US" altLang="zh-CN" sz="1400" dirty="0" err="1"/>
              <a:t>Redis</a:t>
            </a:r>
            <a:r>
              <a:rPr lang="en-US" altLang="zh-CN" sz="1400" dirty="0"/>
              <a:t> RM Collector </a:t>
            </a:r>
            <a:r>
              <a:rPr lang="zh-CN" altLang="zh-CN" sz="1400" dirty="0"/>
              <a:t>中</a:t>
            </a:r>
            <a:r>
              <a:rPr lang="en-US" altLang="zh-CN" sz="1400" dirty="0"/>
              <a:t>, </a:t>
            </a:r>
            <a:r>
              <a:rPr lang="zh-CN" altLang="zh-CN" sz="1400" dirty="0"/>
              <a:t>查询</a:t>
            </a:r>
            <a:r>
              <a:rPr lang="en-US" altLang="zh-CN" sz="1400" dirty="0"/>
              <a:t>Resource</a:t>
            </a:r>
            <a:r>
              <a:rPr lang="zh-CN" altLang="zh-CN" sz="1400" dirty="0"/>
              <a:t>表时数据库多链接</a:t>
            </a:r>
            <a:r>
              <a:rPr lang="en-US" altLang="zh-CN" sz="1400" dirty="0"/>
              <a:t>, </a:t>
            </a:r>
            <a:r>
              <a:rPr lang="zh-CN" altLang="zh-CN" sz="1400" dirty="0"/>
              <a:t>修复为单链接</a:t>
            </a:r>
            <a:r>
              <a:rPr lang="en-US" altLang="zh-CN" sz="1400" dirty="0"/>
              <a:t>.</a:t>
            </a:r>
            <a:endParaRPr lang="zh-CN" altLang="zh-CN" sz="1400" dirty="0"/>
          </a:p>
          <a:p>
            <a:pPr lvl="0"/>
            <a:r>
              <a:rPr lang="zh-CN" altLang="zh-CN" sz="1400" b="1" dirty="0"/>
              <a:t>提测需求或</a:t>
            </a:r>
            <a:r>
              <a:rPr lang="en-US" altLang="zh-CN" sz="1400" b="1" dirty="0"/>
              <a:t>bug</a:t>
            </a:r>
            <a:r>
              <a:rPr lang="zh-CN" altLang="zh-CN" sz="1400" b="1" dirty="0"/>
              <a:t>链接：</a:t>
            </a:r>
            <a:r>
              <a:rPr lang="en-US" altLang="zh-CN" sz="1400" dirty="0"/>
              <a:t>e.g. </a:t>
            </a:r>
            <a:r>
              <a:rPr lang="zh-CN" altLang="zh-CN" sz="1400" dirty="0"/>
              <a:t>如果是需求：</a:t>
            </a:r>
            <a:r>
              <a:rPr lang="en-US" altLang="zh-CN" sz="1400" u="sng" dirty="0">
                <a:hlinkClick r:id="rId3"/>
              </a:rPr>
              <a:t>http://jira.jd.com/browse/AASBIZ-1298</a:t>
            </a:r>
            <a:r>
              <a:rPr lang="zh-CN" altLang="zh-CN" sz="1400" dirty="0"/>
              <a:t>；如果是</a:t>
            </a:r>
            <a:r>
              <a:rPr lang="en-US" altLang="zh-CN" sz="1400" dirty="0"/>
              <a:t>bug</a:t>
            </a:r>
            <a:r>
              <a:rPr lang="zh-CN" altLang="zh-CN" sz="1400" dirty="0"/>
              <a:t>：</a:t>
            </a:r>
            <a:r>
              <a:rPr lang="en-US" altLang="zh-CN" sz="1400" u="sng" dirty="0">
                <a:hlinkClick r:id="rId4"/>
              </a:rPr>
              <a:t>http://jira.jd.com/browse/IAAS-3612</a:t>
            </a:r>
            <a:r>
              <a:rPr lang="zh-CN" altLang="zh-CN" sz="1400" dirty="0"/>
              <a:t>。</a:t>
            </a:r>
          </a:p>
          <a:p>
            <a:pPr lvl="0"/>
            <a:r>
              <a:rPr lang="zh-CN" altLang="zh-CN" sz="1400" dirty="0"/>
              <a:t>影响的模块：</a:t>
            </a:r>
            <a:r>
              <a:rPr lang="en-US" altLang="zh-CN" sz="1400" dirty="0" err="1"/>
              <a:t>Redis</a:t>
            </a:r>
            <a:r>
              <a:rPr lang="en-US" altLang="zh-CN" sz="1400" dirty="0"/>
              <a:t> RM</a:t>
            </a:r>
            <a:endParaRPr lang="zh-CN" altLang="zh-CN" sz="1400" dirty="0"/>
          </a:p>
          <a:p>
            <a:pPr lvl="0"/>
            <a:r>
              <a:rPr lang="zh-CN" altLang="zh-CN" sz="1400" dirty="0"/>
              <a:t>特殊操作步骤（如果有）</a:t>
            </a:r>
            <a:r>
              <a:rPr lang="zh-CN" altLang="zh-CN" sz="1400" b="1" dirty="0"/>
              <a:t>：</a:t>
            </a:r>
            <a:r>
              <a:rPr lang="zh-CN" altLang="zh-CN" sz="1400" dirty="0"/>
              <a:t>如数据库操作，新模块部署，外部依赖部署</a:t>
            </a:r>
          </a:p>
          <a:p>
            <a:pPr lvl="0"/>
            <a:r>
              <a:rPr lang="en-US" altLang="zh-CN" sz="1400" dirty="0" err="1"/>
              <a:t>prd</a:t>
            </a:r>
            <a:r>
              <a:rPr lang="en-US" altLang="zh-CN" sz="1400" dirty="0"/>
              <a:t> </a:t>
            </a:r>
            <a:r>
              <a:rPr lang="zh-CN" altLang="zh-CN" sz="1400" dirty="0"/>
              <a:t>链接（如果有）</a:t>
            </a:r>
            <a:r>
              <a:rPr lang="en-US" altLang="zh-CN" sz="1400" dirty="0"/>
              <a:t>:</a:t>
            </a:r>
            <a:endParaRPr lang="zh-CN" altLang="zh-CN" sz="1400" dirty="0"/>
          </a:p>
          <a:p>
            <a:pPr lvl="0"/>
            <a:r>
              <a:rPr lang="zh-CN" altLang="zh-CN" sz="1400" dirty="0"/>
              <a:t>详细设计链接（如果有）</a:t>
            </a:r>
            <a:r>
              <a:rPr lang="en-US" altLang="zh-CN" sz="1400" dirty="0" smtClean="0"/>
              <a:t>:</a:t>
            </a:r>
          </a:p>
          <a:p>
            <a:pPr lvl="0"/>
            <a:r>
              <a:rPr lang="zh-CN" altLang="en-US" sz="1400" b="1" dirty="0" smtClean="0"/>
              <a:t>开发</a:t>
            </a:r>
            <a:r>
              <a:rPr lang="en-US" altLang="zh-CN" sz="1400" b="1" dirty="0" smtClean="0"/>
              <a:t>Reviewer</a:t>
            </a:r>
            <a:r>
              <a:rPr lang="zh-CN" altLang="en-US" sz="1400" b="1" dirty="0" smtClean="0"/>
              <a:t>：</a:t>
            </a:r>
            <a:r>
              <a:rPr lang="zh-CN" altLang="en-US" sz="1400" dirty="0" smtClean="0"/>
              <a:t>张金柱</a:t>
            </a:r>
            <a:endParaRPr lang="zh-CN" altLang="zh-CN" sz="1400" dirty="0"/>
          </a:p>
          <a:p>
            <a:pPr lvl="0"/>
            <a:r>
              <a:rPr lang="zh-CN" altLang="zh-CN" sz="1400" b="1" dirty="0"/>
              <a:t>代码</a:t>
            </a:r>
            <a:r>
              <a:rPr lang="en-US" altLang="zh-CN" sz="1400" b="1" dirty="0" err="1"/>
              <a:t>git</a:t>
            </a:r>
            <a:r>
              <a:rPr lang="zh-CN" altLang="zh-CN" sz="1400" b="1" dirty="0"/>
              <a:t>路径：</a:t>
            </a:r>
            <a:r>
              <a:rPr lang="en-US" altLang="zh-CN" sz="1400" u="sng" dirty="0">
                <a:hlinkClick r:id="rId2"/>
              </a:rPr>
              <a:t>http://git.jd.com/jmiss/jmiss-server/tree/bugfix_rm_dbConn</a:t>
            </a:r>
            <a:endParaRPr lang="zh-CN" altLang="zh-CN" sz="1400" dirty="0"/>
          </a:p>
          <a:p>
            <a:pPr lvl="0"/>
            <a:r>
              <a:rPr lang="zh-CN" altLang="zh-CN" sz="1400" b="1" dirty="0"/>
              <a:t>代码</a:t>
            </a:r>
            <a:r>
              <a:rPr lang="en-US" altLang="zh-CN" sz="1400" b="1" dirty="0"/>
              <a:t>branch</a:t>
            </a:r>
            <a:r>
              <a:rPr lang="zh-CN" altLang="zh-CN" sz="1400" b="1" dirty="0"/>
              <a:t>：</a:t>
            </a:r>
            <a:r>
              <a:rPr lang="en-US" altLang="zh-CN" sz="1400" dirty="0" err="1"/>
              <a:t>bugfix_rm_dbConn</a:t>
            </a:r>
            <a:endParaRPr lang="zh-CN" altLang="zh-CN" sz="1400" dirty="0"/>
          </a:p>
          <a:p>
            <a:pPr lvl="0"/>
            <a:r>
              <a:rPr lang="zh-CN" altLang="zh-CN" sz="1400" b="1" dirty="0"/>
              <a:t>代码最后</a:t>
            </a:r>
            <a:r>
              <a:rPr lang="en-US" altLang="zh-CN" sz="1400" b="1" dirty="0" smtClean="0"/>
              <a:t>commit </a:t>
            </a:r>
            <a:r>
              <a:rPr lang="en-US" altLang="zh-CN" sz="1400" b="1" dirty="0"/>
              <a:t>id: </a:t>
            </a:r>
            <a:r>
              <a:rPr lang="en-US" altLang="zh-CN" sz="1400" dirty="0" smtClean="0"/>
              <a:t>78715e45056db86986ed626067d2fa38849451ad</a:t>
            </a:r>
          </a:p>
          <a:p>
            <a:pPr lvl="0"/>
            <a:r>
              <a:rPr lang="zh-CN" altLang="en-US" sz="1400" b="1" dirty="0" smtClean="0"/>
              <a:t>自测用例：</a:t>
            </a:r>
            <a:r>
              <a:rPr lang="en-US" altLang="zh-CN" sz="1400" dirty="0">
                <a:hlinkClick r:id="rId5"/>
              </a:rPr>
              <a:t>http://</a:t>
            </a:r>
            <a:r>
              <a:rPr lang="en-US" altLang="zh-CN" sz="1400" dirty="0" smtClean="0">
                <a:hlinkClick r:id="rId5"/>
              </a:rPr>
              <a:t>cf.jd.com/pages/viewpage.action?pageId=74535109</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smtClean="0"/>
              <a:t>开发交测邮件模板</a:t>
            </a:r>
            <a:endParaRPr lang="zh-CN" altLang="en-US" dirty="0"/>
          </a:p>
        </p:txBody>
      </p:sp>
    </p:spTree>
    <p:extLst>
      <p:ext uri="{BB962C8B-B14F-4D97-AF65-F5344CB8AC3E}">
        <p14:creationId xmlns:p14="http://schemas.microsoft.com/office/powerpoint/2010/main" val="501947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566"/>
            <a:ext cx="8229600" cy="3672408"/>
          </a:xfrm>
        </p:spPr>
        <p:txBody>
          <a:bodyPr>
            <a:normAutofit lnSpcReduction="10000"/>
          </a:bodyPr>
          <a:lstStyle/>
          <a:p>
            <a:pPr marL="0" indent="0">
              <a:buNone/>
            </a:pPr>
            <a:r>
              <a:rPr lang="zh-CN" altLang="en-US" sz="2000" dirty="0" smtClean="0"/>
              <a:t>测试计划</a:t>
            </a:r>
            <a:r>
              <a:rPr lang="en-US" altLang="zh-CN" sz="2000" dirty="0" smtClean="0"/>
              <a:t>TP</a:t>
            </a:r>
          </a:p>
          <a:p>
            <a:pPr>
              <a:buFont typeface="Wingdings" panose="05000000000000000000" pitchFamily="2" charset="2"/>
              <a:buChar char="Ø"/>
            </a:pPr>
            <a:r>
              <a:rPr lang="zh-CN" altLang="en-US" sz="1400" dirty="0" smtClean="0"/>
              <a:t>从参加需求评审、设计评审开始，测试即需开始介入，了解背景，制定测试计划。有不清楚的需及时与产品、开发沟通。产品需求文档、开发设计文档有不清晰之处的，需要求产品、开发书面澄清</a:t>
            </a:r>
            <a:endParaRPr lang="en-US" altLang="zh-CN" sz="1400" dirty="0" smtClean="0"/>
          </a:p>
          <a:p>
            <a:pPr>
              <a:buFont typeface="Wingdings" panose="05000000000000000000" pitchFamily="2" charset="2"/>
              <a:buChar char="Ø"/>
            </a:pPr>
            <a:r>
              <a:rPr lang="zh-CN" altLang="en-US" sz="1400" dirty="0" smtClean="0"/>
              <a:t>开发需求排期后，测试也需要在项管要求的时间内提供</a:t>
            </a:r>
            <a:r>
              <a:rPr lang="zh-CN" altLang="en-US" sz="1400" dirty="0" smtClean="0">
                <a:solidFill>
                  <a:srgbClr val="FF0000"/>
                </a:solidFill>
              </a:rPr>
              <a:t>测试排期计划</a:t>
            </a:r>
            <a:r>
              <a:rPr lang="zh-CN" altLang="en-US" sz="1400" dirty="0" smtClean="0"/>
              <a:t>，更新到</a:t>
            </a:r>
            <a:r>
              <a:rPr lang="zh-CN" altLang="en-US" sz="1400" dirty="0" smtClean="0">
                <a:solidFill>
                  <a:srgbClr val="FF0000"/>
                </a:solidFill>
              </a:rPr>
              <a:t>看板</a:t>
            </a:r>
            <a:r>
              <a:rPr lang="zh-CN" altLang="en-US" sz="1400" dirty="0" smtClean="0"/>
              <a:t>上，以供项管、产品追踪上线时间计划</a:t>
            </a:r>
            <a:endParaRPr lang="en-US" altLang="zh-CN" sz="1400" dirty="0" smtClean="0"/>
          </a:p>
          <a:p>
            <a:pPr marL="0" indent="0">
              <a:buNone/>
            </a:pPr>
            <a:endParaRPr lang="en-US" altLang="zh-CN" sz="1400" dirty="0"/>
          </a:p>
          <a:p>
            <a:pPr marL="0" indent="0">
              <a:buNone/>
            </a:pPr>
            <a:r>
              <a:rPr lang="zh-CN" altLang="en-US" sz="2000" dirty="0" smtClean="0"/>
              <a:t>测试用例</a:t>
            </a:r>
            <a:r>
              <a:rPr lang="en-US" altLang="zh-CN" sz="2000" dirty="0" smtClean="0"/>
              <a:t>TC</a:t>
            </a:r>
          </a:p>
          <a:p>
            <a:pPr>
              <a:buFont typeface="Wingdings" panose="05000000000000000000" pitchFamily="2" charset="2"/>
              <a:buChar char="Ø"/>
            </a:pPr>
            <a:r>
              <a:rPr lang="zh-CN" altLang="en-US" sz="1400" dirty="0" smtClean="0"/>
              <a:t>对于非开发自测的项目，测试必须在测试开始前完成</a:t>
            </a:r>
            <a:r>
              <a:rPr lang="zh-CN" altLang="en-US" sz="1400" dirty="0" smtClean="0">
                <a:solidFill>
                  <a:srgbClr val="FF0000"/>
                </a:solidFill>
              </a:rPr>
              <a:t>测试用例</a:t>
            </a:r>
            <a:r>
              <a:rPr lang="zh-CN" altLang="en-US" sz="1400" dirty="0" smtClean="0"/>
              <a:t>和基本功能自动化测试代码的开发</a:t>
            </a:r>
            <a:endParaRPr lang="en-US" altLang="zh-CN" sz="1400" dirty="0" smtClean="0"/>
          </a:p>
          <a:p>
            <a:pPr>
              <a:buFont typeface="Wingdings" panose="05000000000000000000" pitchFamily="2" charset="2"/>
              <a:buChar char="Ø"/>
            </a:pPr>
            <a:r>
              <a:rPr lang="zh-CN" altLang="en-US" sz="1400" dirty="0" smtClean="0"/>
              <a:t>测试用例首先需要经过组内</a:t>
            </a:r>
            <a:r>
              <a:rPr lang="en-US" altLang="zh-CN" sz="1400" dirty="0" smtClean="0"/>
              <a:t>senior</a:t>
            </a:r>
            <a:r>
              <a:rPr lang="zh-CN" altLang="en-US" sz="1400" dirty="0" smtClean="0"/>
              <a:t>评审，其次获得开发书面确认后，方可开始测试</a:t>
            </a:r>
            <a:endParaRPr lang="en-US" altLang="zh-CN" sz="1400" dirty="0" smtClean="0"/>
          </a:p>
          <a:p>
            <a:pPr>
              <a:buFont typeface="Wingdings" panose="05000000000000000000" pitchFamily="2" charset="2"/>
              <a:buChar char="Ø"/>
            </a:pPr>
            <a:r>
              <a:rPr lang="zh-CN" altLang="en-US" sz="1400" dirty="0" smtClean="0"/>
              <a:t>测试用例必须包含：要测试的功能点</a:t>
            </a:r>
            <a:r>
              <a:rPr lang="en-US" altLang="zh-CN" sz="1400" dirty="0" smtClean="0"/>
              <a:t>/</a:t>
            </a:r>
            <a:r>
              <a:rPr lang="zh-CN" altLang="en-US" sz="1400" dirty="0" smtClean="0"/>
              <a:t>场景，输入操作，和预期的结果</a:t>
            </a:r>
            <a:endParaRPr lang="en-US" altLang="zh-CN" sz="1400" dirty="0" smtClean="0"/>
          </a:p>
          <a:p>
            <a:pPr>
              <a:buFont typeface="Wingdings" panose="05000000000000000000" pitchFamily="2" charset="2"/>
              <a:buChar char="Ø"/>
            </a:pPr>
            <a:r>
              <a:rPr lang="zh-CN" altLang="en-US" sz="1400" dirty="0" smtClean="0"/>
              <a:t>测试用例的设计必须包含正向功能验证和逆向异常测试</a:t>
            </a:r>
            <a:endParaRPr lang="en-US" altLang="zh-CN" sz="1400" dirty="0" smtClean="0"/>
          </a:p>
          <a:p>
            <a:pPr>
              <a:buFont typeface="Wingdings" panose="05000000000000000000" pitchFamily="2" charset="2"/>
              <a:buChar char="Ø"/>
            </a:pPr>
            <a:r>
              <a:rPr lang="zh-CN" altLang="en-US" sz="1400" dirty="0" smtClean="0"/>
              <a:t>功能测试之外，性能测试、压力测试、稳定性测试、安全测试等系统测试阶段的测试用例，均需在测试开始前完成测试用例的设计，并评审通过</a:t>
            </a:r>
            <a:endParaRPr lang="en-US" altLang="zh-CN" sz="1400" dirty="0" smtClean="0"/>
          </a:p>
          <a:p>
            <a:pPr>
              <a:buFont typeface="Wingdings" panose="05000000000000000000" pitchFamily="2" charset="2"/>
              <a:buChar char="Ø"/>
            </a:pPr>
            <a:r>
              <a:rPr lang="zh-CN" altLang="en-US" sz="1400" dirty="0" smtClean="0"/>
              <a:t>测试过程中，测试需根据实际情况，增加更新测试用例。除非开发设计变动，否则不应删减测试用例，确系需要的，必须经由测试</a:t>
            </a:r>
            <a:r>
              <a:rPr lang="en-US" altLang="zh-CN" sz="1400" dirty="0" smtClean="0"/>
              <a:t>lead</a:t>
            </a:r>
            <a:r>
              <a:rPr lang="zh-CN" altLang="en-US" sz="1400" dirty="0" smtClean="0"/>
              <a:t>同意</a:t>
            </a:r>
            <a:endParaRPr lang="en-US" altLang="zh-CN" sz="1400" dirty="0" smtClean="0"/>
          </a:p>
          <a:p>
            <a:pPr>
              <a:buFont typeface="Wingdings" panose="05000000000000000000" pitchFamily="2" charset="2"/>
              <a:buChar char="Ø"/>
            </a:pP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测试阶段</a:t>
            </a:r>
            <a:endParaRPr lang="zh-CN" altLang="en-US" dirty="0"/>
          </a:p>
        </p:txBody>
      </p:sp>
    </p:spTree>
    <p:extLst>
      <p:ext uri="{BB962C8B-B14F-4D97-AF65-F5344CB8AC3E}">
        <p14:creationId xmlns:p14="http://schemas.microsoft.com/office/powerpoint/2010/main" val="222510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61454"/>
            <a:ext cx="8229600" cy="4186560"/>
          </a:xfrm>
        </p:spPr>
        <p:txBody>
          <a:bodyPr>
            <a:normAutofit lnSpcReduction="10000"/>
          </a:bodyPr>
          <a:lstStyle/>
          <a:p>
            <a:pPr marL="0" indent="0">
              <a:buNone/>
            </a:pPr>
            <a:r>
              <a:rPr lang="zh-CN" altLang="en-US" sz="2000" dirty="0" smtClean="0"/>
              <a:t>功能测试</a:t>
            </a:r>
            <a:r>
              <a:rPr lang="en-US" altLang="zh-CN" sz="2000" dirty="0" smtClean="0"/>
              <a:t>FV</a:t>
            </a:r>
          </a:p>
          <a:p>
            <a:pPr>
              <a:buFont typeface="Wingdings" panose="05000000000000000000" pitchFamily="2" charset="2"/>
              <a:buChar char="Ø"/>
            </a:pPr>
            <a:r>
              <a:rPr lang="zh-CN" altLang="en-US" sz="1400" dirty="0" smtClean="0"/>
              <a:t>功能测试在测试环境中进行，准备测试环境时，需尽量同步最新的版本</a:t>
            </a:r>
            <a:endParaRPr lang="en-US" altLang="zh-CN" sz="1400" dirty="0" smtClean="0"/>
          </a:p>
          <a:p>
            <a:pPr marL="342900" lvl="1" indent="-342900">
              <a:buFont typeface="Wingdings" panose="05000000000000000000" pitchFamily="2" charset="2"/>
              <a:buChar char="Ø"/>
            </a:pPr>
            <a:r>
              <a:rPr lang="zh-CN" altLang="en-US" sz="1400" dirty="0" smtClean="0"/>
              <a:t>测试应尽快</a:t>
            </a:r>
            <a:r>
              <a:rPr lang="zh-CN" altLang="en-US" sz="1400" dirty="0"/>
              <a:t>完成</a:t>
            </a:r>
            <a:r>
              <a:rPr lang="zh-CN" altLang="en-US" sz="1400" dirty="0" smtClean="0"/>
              <a:t>全部功能测试用例的</a:t>
            </a:r>
            <a:r>
              <a:rPr lang="zh-CN" altLang="en-US" sz="1400" dirty="0"/>
              <a:t>首</a:t>
            </a:r>
            <a:r>
              <a:rPr lang="zh-CN" altLang="en-US" sz="1400" dirty="0" smtClean="0"/>
              <a:t>轮执行。除非</a:t>
            </a:r>
            <a:r>
              <a:rPr lang="zh-CN" altLang="en-US" sz="1400" dirty="0"/>
              <a:t>有</a:t>
            </a:r>
            <a:r>
              <a:rPr lang="en-US" altLang="zh-CN" sz="1400" dirty="0" smtClean="0"/>
              <a:t>block test</a:t>
            </a:r>
            <a:r>
              <a:rPr lang="zh-CN" altLang="en-US" sz="1400" dirty="0" smtClean="0"/>
              <a:t>的</a:t>
            </a:r>
            <a:r>
              <a:rPr lang="zh-CN" altLang="en-US" sz="1400" dirty="0"/>
              <a:t>情况，否则不能</a:t>
            </a:r>
            <a:r>
              <a:rPr lang="zh-CN" altLang="en-US" sz="1400" dirty="0" smtClean="0"/>
              <a:t>因为测出</a:t>
            </a:r>
            <a:r>
              <a:rPr lang="en-US" altLang="zh-CN" sz="1400" dirty="0" smtClean="0"/>
              <a:t>bug</a:t>
            </a:r>
            <a:r>
              <a:rPr lang="zh-CN" altLang="en-US" sz="1400" dirty="0" smtClean="0"/>
              <a:t>而停止后续测试去等待</a:t>
            </a:r>
            <a:r>
              <a:rPr lang="zh-CN" altLang="en-US" sz="1400" dirty="0"/>
              <a:t>开发修复</a:t>
            </a:r>
            <a:r>
              <a:rPr lang="en-US" altLang="zh-CN" sz="1400" dirty="0" smtClean="0"/>
              <a:t>bug</a:t>
            </a:r>
            <a:r>
              <a:rPr lang="zh-CN" altLang="en-US" sz="1400" dirty="0" smtClean="0"/>
              <a:t>。全部功能测试用例首轮完成后，作为重要的阶段节点，应回复阶段测试结果使周知</a:t>
            </a:r>
            <a:endParaRPr lang="en-US" altLang="zh-CN" sz="1400" dirty="0"/>
          </a:p>
          <a:p>
            <a:pPr>
              <a:buFont typeface="Wingdings" panose="05000000000000000000" pitchFamily="2" charset="2"/>
              <a:buChar char="Ø"/>
            </a:pPr>
            <a:r>
              <a:rPr lang="zh-CN" altLang="en-US" sz="1400" dirty="0" smtClean="0"/>
              <a:t>对于任何</a:t>
            </a:r>
            <a:r>
              <a:rPr lang="en-US" altLang="zh-CN" sz="1400" dirty="0" smtClean="0"/>
              <a:t>block test</a:t>
            </a:r>
            <a:r>
              <a:rPr lang="zh-CN" altLang="en-US" sz="1400" dirty="0" smtClean="0"/>
              <a:t>的情况，均须有对应的</a:t>
            </a:r>
            <a:r>
              <a:rPr lang="en-US" altLang="zh-CN" sz="1400" dirty="0" smtClean="0">
                <a:solidFill>
                  <a:srgbClr val="FF0000"/>
                </a:solidFill>
              </a:rPr>
              <a:t>P1</a:t>
            </a:r>
            <a:r>
              <a:rPr lang="zh-CN" altLang="en-US" sz="1400" dirty="0" smtClean="0"/>
              <a:t>级别的</a:t>
            </a:r>
            <a:r>
              <a:rPr lang="en-US" altLang="zh-CN" sz="1400" dirty="0" err="1" smtClean="0"/>
              <a:t>jira</a:t>
            </a:r>
            <a:r>
              <a:rPr lang="en-US" altLang="zh-CN" sz="1400" dirty="0" smtClean="0"/>
              <a:t> bug</a:t>
            </a:r>
          </a:p>
          <a:p>
            <a:pPr marL="0" indent="0">
              <a:buNone/>
            </a:pPr>
            <a:endParaRPr lang="en-US" altLang="zh-CN" sz="1400" dirty="0"/>
          </a:p>
          <a:p>
            <a:pPr marL="0" indent="0">
              <a:buNone/>
            </a:pPr>
            <a:r>
              <a:rPr lang="zh-CN" altLang="en-US" sz="2000" dirty="0" smtClean="0"/>
              <a:t>系统测试</a:t>
            </a:r>
            <a:r>
              <a:rPr lang="en-US" altLang="zh-CN" sz="2000" dirty="0" smtClean="0"/>
              <a:t>SV</a:t>
            </a:r>
          </a:p>
          <a:p>
            <a:pPr>
              <a:buFont typeface="Wingdings" panose="05000000000000000000" pitchFamily="2" charset="2"/>
              <a:buChar char="Ø"/>
            </a:pPr>
            <a:r>
              <a:rPr lang="zh-CN" altLang="en-US" sz="1400" dirty="0" smtClean="0"/>
              <a:t>功能测试通过之后，依需求执行性能、压力、安全等系统级别的测试</a:t>
            </a:r>
            <a:endParaRPr lang="en-US" altLang="zh-CN" sz="1400" dirty="0" smtClean="0"/>
          </a:p>
          <a:p>
            <a:pPr>
              <a:buFont typeface="Wingdings" panose="05000000000000000000" pitchFamily="2" charset="2"/>
              <a:buChar char="Ø"/>
            </a:pPr>
            <a:r>
              <a:rPr lang="zh-CN" altLang="en-US" sz="1400" dirty="0" smtClean="0"/>
              <a:t>对于稳定性测试等耗时较长的测试，测试需监控</a:t>
            </a:r>
            <a:r>
              <a:rPr lang="en-US" altLang="zh-CN" sz="1400" dirty="0" smtClean="0"/>
              <a:t>CPU/</a:t>
            </a:r>
            <a:r>
              <a:rPr lang="en-US" altLang="zh-CN" sz="1400" dirty="0" err="1" smtClean="0"/>
              <a:t>Mem</a:t>
            </a:r>
            <a:r>
              <a:rPr lang="en-US" altLang="zh-CN" sz="1400" dirty="0" smtClean="0"/>
              <a:t>/</a:t>
            </a:r>
            <a:r>
              <a:rPr lang="en-US" altLang="zh-CN" sz="1400" dirty="0" err="1" smtClean="0"/>
              <a:t>DiskIO</a:t>
            </a:r>
            <a:r>
              <a:rPr lang="en-US" altLang="zh-CN" sz="1400" dirty="0" smtClean="0"/>
              <a:t>/</a:t>
            </a:r>
            <a:r>
              <a:rPr lang="en-US" altLang="zh-CN" sz="1400" dirty="0" err="1" smtClean="0"/>
              <a:t>NetIO</a:t>
            </a:r>
            <a:r>
              <a:rPr lang="zh-CN" altLang="en-US" sz="1400" dirty="0" smtClean="0"/>
              <a:t>等系统资源指标，及时检查资源消耗趋势，不能等到预计测试时长末尾再查看系统稳定性指标</a:t>
            </a:r>
            <a:endParaRPr lang="en-US" altLang="zh-CN" sz="1400" dirty="0" smtClean="0"/>
          </a:p>
          <a:p>
            <a:pPr>
              <a:buFont typeface="Wingdings" panose="05000000000000000000" pitchFamily="2" charset="2"/>
              <a:buChar char="Ø"/>
            </a:pPr>
            <a:r>
              <a:rPr lang="zh-CN" altLang="en-US" sz="1400" dirty="0" smtClean="0"/>
              <a:t>对性能测试、压力测试等有特殊硬件、软件资源需求的，需在测试计划阶段即提前提出需求</a:t>
            </a:r>
            <a:endParaRPr lang="en-US" altLang="zh-CN" sz="1400" dirty="0" smtClean="0"/>
          </a:p>
          <a:p>
            <a:pPr marL="0" indent="0">
              <a:buNone/>
            </a:pPr>
            <a:endParaRPr lang="en-US" altLang="zh-CN" sz="1400" dirty="0"/>
          </a:p>
          <a:p>
            <a:pPr marL="0" indent="0">
              <a:buNone/>
            </a:pPr>
            <a:r>
              <a:rPr lang="zh-CN" altLang="en-US" sz="2000" dirty="0"/>
              <a:t>主干回归</a:t>
            </a:r>
            <a:r>
              <a:rPr lang="en-US" altLang="zh-CN" sz="2000" dirty="0"/>
              <a:t>CI</a:t>
            </a:r>
          </a:p>
          <a:p>
            <a:pPr>
              <a:buFont typeface="Wingdings" panose="05000000000000000000" pitchFamily="2" charset="2"/>
              <a:buChar char="Ø"/>
            </a:pPr>
            <a:r>
              <a:rPr lang="zh-CN" altLang="en-US" sz="1400" dirty="0" smtClean="0"/>
              <a:t>主干回归结束后，须将此次引入的新功能</a:t>
            </a:r>
            <a:r>
              <a:rPr lang="en-US" altLang="zh-CN" sz="1400" dirty="0" smtClean="0"/>
              <a:t>/</a:t>
            </a:r>
            <a:r>
              <a:rPr lang="zh-CN" altLang="en-US" sz="1400" dirty="0" smtClean="0"/>
              <a:t>修改加入到自动回归测试集中，以确保以后的测试能包含之前的交测功能，由测试</a:t>
            </a:r>
            <a:r>
              <a:rPr lang="en-US" altLang="zh-CN" sz="1400" dirty="0" smtClean="0">
                <a:solidFill>
                  <a:srgbClr val="FF0000"/>
                </a:solidFill>
              </a:rPr>
              <a:t>lead</a:t>
            </a:r>
            <a:r>
              <a:rPr lang="zh-CN" altLang="en-US" sz="1400" dirty="0" smtClean="0"/>
              <a:t>负责检查与审核自动化测试代码</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测试实施阶段</a:t>
            </a:r>
            <a:endParaRPr lang="zh-CN" altLang="en-US" dirty="0"/>
          </a:p>
        </p:txBody>
      </p:sp>
    </p:spTree>
    <p:extLst>
      <p:ext uri="{BB962C8B-B14F-4D97-AF65-F5344CB8AC3E}">
        <p14:creationId xmlns:p14="http://schemas.microsoft.com/office/powerpoint/2010/main" val="528201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71550"/>
            <a:ext cx="8229600" cy="3888432"/>
          </a:xfrm>
        </p:spPr>
        <p:txBody>
          <a:bodyPr>
            <a:normAutofit fontScale="85000" lnSpcReduction="20000"/>
          </a:bodyPr>
          <a:lstStyle/>
          <a:p>
            <a:pPr marL="0" indent="0">
              <a:buNone/>
            </a:pPr>
            <a:r>
              <a:rPr lang="zh-CN" altLang="en-US" dirty="0" smtClean="0"/>
              <a:t>测试过程</a:t>
            </a:r>
            <a:endParaRPr lang="en-US" altLang="zh-CN" dirty="0" smtClean="0"/>
          </a:p>
          <a:p>
            <a:pPr marL="0" indent="0">
              <a:buNone/>
            </a:pPr>
            <a:r>
              <a:rPr lang="en-US" altLang="zh-CN" sz="2000" dirty="0" smtClean="0">
                <a:solidFill>
                  <a:schemeClr val="bg1">
                    <a:lumMod val="65000"/>
                  </a:schemeClr>
                </a:solidFill>
              </a:rPr>
              <a:t>0.    </a:t>
            </a:r>
            <a:r>
              <a:rPr lang="zh-CN" altLang="en-US" sz="2000" dirty="0" smtClean="0">
                <a:solidFill>
                  <a:schemeClr val="bg1">
                    <a:lumMod val="65000"/>
                  </a:schemeClr>
                </a:solidFill>
              </a:rPr>
              <a:t>开发测试（开发环境）</a:t>
            </a:r>
            <a:endParaRPr lang="en-US" altLang="zh-CN" sz="2000" dirty="0" smtClean="0">
              <a:solidFill>
                <a:schemeClr val="bg1">
                  <a:lumMod val="65000"/>
                </a:schemeClr>
              </a:solidFill>
            </a:endParaRPr>
          </a:p>
          <a:p>
            <a:pPr marL="0" indent="0">
              <a:buNone/>
            </a:pPr>
            <a:r>
              <a:rPr lang="en-US" altLang="zh-CN" sz="2000" dirty="0">
                <a:solidFill>
                  <a:schemeClr val="bg1">
                    <a:lumMod val="65000"/>
                  </a:schemeClr>
                </a:solidFill>
              </a:rPr>
              <a:t>	</a:t>
            </a:r>
            <a:r>
              <a:rPr lang="en-US" altLang="zh-CN" sz="1700" dirty="0" smtClean="0">
                <a:solidFill>
                  <a:schemeClr val="bg1">
                    <a:lumMod val="65000"/>
                  </a:schemeClr>
                </a:solidFill>
              </a:rPr>
              <a:t>UT, CI, </a:t>
            </a:r>
            <a:r>
              <a:rPr lang="zh-CN" altLang="en-US" sz="1700" dirty="0" smtClean="0">
                <a:solidFill>
                  <a:schemeClr val="bg1">
                    <a:lumMod val="65000"/>
                  </a:schemeClr>
                </a:solidFill>
              </a:rPr>
              <a:t>代码覆盖率</a:t>
            </a:r>
            <a:r>
              <a:rPr lang="en-US" altLang="zh-CN" sz="1700" dirty="0" smtClean="0">
                <a:solidFill>
                  <a:schemeClr val="bg1">
                    <a:lumMod val="65000"/>
                  </a:schemeClr>
                </a:solidFill>
              </a:rPr>
              <a:t>, etc…</a:t>
            </a:r>
          </a:p>
          <a:p>
            <a:pPr marL="457200" indent="-457200">
              <a:buAutoNum type="arabicPeriod"/>
            </a:pPr>
            <a:r>
              <a:rPr lang="zh-CN" altLang="en-US" sz="2000" dirty="0" smtClean="0"/>
              <a:t>分支测试（测试环境）</a:t>
            </a:r>
            <a:endParaRPr lang="en-US" altLang="zh-CN" sz="2000" dirty="0" smtClean="0"/>
          </a:p>
          <a:p>
            <a:pPr marL="857250" lvl="1" indent="-457200">
              <a:buAutoNum type="arabicPeriod"/>
            </a:pPr>
            <a:r>
              <a:rPr lang="zh-CN" altLang="en-US" sz="1600" dirty="0" smtClean="0"/>
              <a:t>分支上的功能测试</a:t>
            </a:r>
            <a:endParaRPr lang="en-US" altLang="zh-CN" sz="1600" dirty="0" smtClean="0"/>
          </a:p>
          <a:p>
            <a:pPr marL="857250" lvl="1" indent="-457200">
              <a:buAutoNum type="arabicPeriod"/>
            </a:pPr>
            <a:r>
              <a:rPr lang="zh-CN" altLang="en-US" sz="1600" dirty="0" smtClean="0"/>
              <a:t>稳定性</a:t>
            </a:r>
            <a:r>
              <a:rPr lang="en-US" altLang="zh-CN" sz="1600" dirty="0" smtClean="0"/>
              <a:t>/</a:t>
            </a:r>
            <a:r>
              <a:rPr lang="zh-CN" altLang="en-US" sz="1600" dirty="0" smtClean="0"/>
              <a:t>压力测试</a:t>
            </a:r>
            <a:endParaRPr lang="en-US" altLang="zh-CN" sz="1600" dirty="0" smtClean="0"/>
          </a:p>
          <a:p>
            <a:pPr marL="857250" lvl="1" indent="-457200">
              <a:buAutoNum type="arabicPeriod"/>
            </a:pPr>
            <a:r>
              <a:rPr lang="zh-CN" altLang="en-US" sz="1600" dirty="0" smtClean="0"/>
              <a:t>性能测试</a:t>
            </a:r>
            <a:endParaRPr lang="en-US" altLang="zh-CN" sz="1600" dirty="0" smtClean="0"/>
          </a:p>
          <a:p>
            <a:pPr marL="857250" lvl="1" indent="-457200">
              <a:buAutoNum type="arabicPeriod"/>
            </a:pPr>
            <a:r>
              <a:rPr lang="zh-CN" altLang="en-US" sz="1600" dirty="0" smtClean="0"/>
              <a:t>提请合并主干 </a:t>
            </a:r>
            <a:r>
              <a:rPr lang="en-US" altLang="zh-CN" sz="1600" dirty="0" smtClean="0"/>
              <a:t>Master</a:t>
            </a:r>
          </a:p>
          <a:p>
            <a:pPr marL="457200" indent="-457200">
              <a:buAutoNum type="arabicPeriod"/>
            </a:pPr>
            <a:r>
              <a:rPr lang="zh-CN" altLang="en-US" sz="2000" dirty="0" smtClean="0"/>
              <a:t>主干回归（预发布环境）</a:t>
            </a:r>
            <a:endParaRPr lang="en-US" altLang="zh-CN" sz="2000" dirty="0" smtClean="0"/>
          </a:p>
          <a:p>
            <a:pPr marL="857250" lvl="1" indent="-457200">
              <a:buAutoNum type="arabicPeriod"/>
            </a:pPr>
            <a:r>
              <a:rPr lang="zh-CN" altLang="en-US" sz="1600" dirty="0" smtClean="0"/>
              <a:t>按需触发的手动</a:t>
            </a:r>
            <a:r>
              <a:rPr lang="en-US" altLang="zh-CN" sz="1600" dirty="0" smtClean="0"/>
              <a:t>/</a:t>
            </a:r>
            <a:r>
              <a:rPr lang="zh-CN" altLang="en-US" sz="1600" dirty="0" smtClean="0"/>
              <a:t>自动回归</a:t>
            </a:r>
            <a:endParaRPr lang="en-US" altLang="zh-CN" sz="1600" dirty="0" smtClean="0"/>
          </a:p>
          <a:p>
            <a:pPr marL="857250" lvl="1" indent="-457200">
              <a:buAutoNum type="arabicPeriod"/>
            </a:pPr>
            <a:r>
              <a:rPr lang="zh-CN" altLang="en-US" sz="1600" dirty="0" smtClean="0"/>
              <a:t>定时触发的自动回归</a:t>
            </a:r>
            <a:endParaRPr lang="en-US" altLang="zh-CN" sz="1600" dirty="0" smtClean="0"/>
          </a:p>
          <a:p>
            <a:pPr marL="457200" indent="-457200">
              <a:buAutoNum type="arabicPeriod"/>
            </a:pPr>
            <a:r>
              <a:rPr lang="zh-CN" altLang="en-US" sz="2000" dirty="0" smtClean="0">
                <a:solidFill>
                  <a:schemeClr val="bg1">
                    <a:lumMod val="65000"/>
                  </a:schemeClr>
                </a:solidFill>
              </a:rPr>
              <a:t>线上验证（线上环境）</a:t>
            </a:r>
            <a:endParaRPr lang="en-US" altLang="zh-CN" sz="2000" dirty="0" smtClean="0">
              <a:solidFill>
                <a:schemeClr val="bg1">
                  <a:lumMod val="65000"/>
                </a:schemeClr>
              </a:solidFill>
            </a:endParaRPr>
          </a:p>
          <a:p>
            <a:pPr marL="857250" lvl="1" indent="-457200">
              <a:buFont typeface="Arial" pitchFamily="34" charset="0"/>
              <a:buAutoNum type="arabicPeriod"/>
            </a:pPr>
            <a:r>
              <a:rPr lang="zh-CN" altLang="en-US" sz="1600" dirty="0">
                <a:solidFill>
                  <a:schemeClr val="bg1">
                    <a:lumMod val="65000"/>
                  </a:schemeClr>
                </a:solidFill>
              </a:rPr>
              <a:t>上线步骤须有明确</a:t>
            </a:r>
            <a:r>
              <a:rPr lang="zh-CN" altLang="en-US" sz="1600" dirty="0" smtClean="0">
                <a:solidFill>
                  <a:schemeClr val="bg1">
                    <a:lumMod val="65000"/>
                  </a:schemeClr>
                </a:solidFill>
              </a:rPr>
              <a:t>说明，研发出，测试</a:t>
            </a:r>
            <a:r>
              <a:rPr lang="zh-CN" altLang="en-US" sz="1600" dirty="0">
                <a:solidFill>
                  <a:schemeClr val="bg1">
                    <a:lumMod val="65000"/>
                  </a:schemeClr>
                </a:solidFill>
              </a:rPr>
              <a:t>确认同意。回退</a:t>
            </a:r>
            <a:r>
              <a:rPr lang="zh-CN" altLang="en-US" sz="1600" dirty="0" smtClean="0">
                <a:solidFill>
                  <a:schemeClr val="bg1">
                    <a:lumMod val="65000"/>
                  </a:schemeClr>
                </a:solidFill>
              </a:rPr>
              <a:t>预案</a:t>
            </a:r>
            <a:endParaRPr lang="en-US" altLang="zh-CN" sz="1600" dirty="0">
              <a:solidFill>
                <a:schemeClr val="bg1">
                  <a:lumMod val="65000"/>
                </a:schemeClr>
              </a:solidFill>
            </a:endParaRPr>
          </a:p>
          <a:p>
            <a:pPr marL="857250" lvl="1" indent="-457200">
              <a:buAutoNum type="arabicPeriod"/>
            </a:pPr>
            <a:r>
              <a:rPr lang="zh-CN" altLang="en-US" sz="1600" dirty="0" smtClean="0">
                <a:solidFill>
                  <a:schemeClr val="bg1">
                    <a:lumMod val="65000"/>
                  </a:schemeClr>
                </a:solidFill>
              </a:rPr>
              <a:t>数据库、配置文件的修改</a:t>
            </a:r>
            <a:endParaRPr lang="en-US" altLang="zh-CN" sz="1600" dirty="0" smtClean="0">
              <a:solidFill>
                <a:schemeClr val="bg1">
                  <a:lumMod val="65000"/>
                </a:schemeClr>
              </a:solidFill>
            </a:endParaRPr>
          </a:p>
          <a:p>
            <a:pPr marL="857250" lvl="1" indent="-457200">
              <a:buAutoNum type="arabicPeriod"/>
            </a:pPr>
            <a:r>
              <a:rPr lang="en-US" altLang="zh-CN" sz="1600" dirty="0" smtClean="0">
                <a:solidFill>
                  <a:schemeClr val="bg1">
                    <a:lumMod val="65000"/>
                  </a:schemeClr>
                </a:solidFill>
              </a:rPr>
              <a:t>CF</a:t>
            </a:r>
            <a:r>
              <a:rPr lang="zh-CN" altLang="en-US" sz="1600" dirty="0" smtClean="0">
                <a:solidFill>
                  <a:schemeClr val="bg1">
                    <a:lumMod val="65000"/>
                  </a:schemeClr>
                </a:solidFill>
              </a:rPr>
              <a:t>里运维上线的操作步骤、结果在</a:t>
            </a:r>
            <a:r>
              <a:rPr lang="en-US" altLang="zh-CN" sz="1600" dirty="0" smtClean="0">
                <a:solidFill>
                  <a:schemeClr val="bg1">
                    <a:lumMod val="65000"/>
                  </a:schemeClr>
                </a:solidFill>
              </a:rPr>
              <a:t>CF</a:t>
            </a:r>
            <a:r>
              <a:rPr lang="zh-CN" altLang="en-US" sz="1600" dirty="0" smtClean="0">
                <a:solidFill>
                  <a:schemeClr val="bg1">
                    <a:lumMod val="65000"/>
                  </a:schemeClr>
                </a:solidFill>
              </a:rPr>
              <a:t>里有记录，上完后把</a:t>
            </a:r>
            <a:r>
              <a:rPr lang="en-US" altLang="zh-CN" sz="1600" dirty="0" smtClean="0">
                <a:solidFill>
                  <a:schemeClr val="bg1">
                    <a:lumMod val="65000"/>
                  </a:schemeClr>
                </a:solidFill>
              </a:rPr>
              <a:t>CF</a:t>
            </a:r>
            <a:r>
              <a:rPr lang="zh-CN" altLang="en-US" sz="1600" dirty="0" smtClean="0">
                <a:solidFill>
                  <a:schemeClr val="bg1">
                    <a:lumMod val="65000"/>
                  </a:schemeClr>
                </a:solidFill>
              </a:rPr>
              <a:t>记录链接贴到</a:t>
            </a:r>
            <a:r>
              <a:rPr lang="en-US" altLang="zh-CN" sz="1600" dirty="0" smtClean="0">
                <a:solidFill>
                  <a:schemeClr val="bg1">
                    <a:lumMod val="65000"/>
                  </a:schemeClr>
                </a:solidFill>
              </a:rPr>
              <a:t>CMR</a:t>
            </a:r>
            <a:r>
              <a:rPr lang="zh-CN" altLang="en-US" sz="1600" dirty="0" smtClean="0">
                <a:solidFill>
                  <a:schemeClr val="bg1">
                    <a:lumMod val="65000"/>
                  </a:schemeClr>
                </a:solidFill>
              </a:rPr>
              <a:t>里</a:t>
            </a:r>
            <a:endParaRPr lang="en-US" altLang="zh-CN" sz="1600" dirty="0" smtClean="0">
              <a:solidFill>
                <a:schemeClr val="bg1">
                  <a:lumMod val="65000"/>
                </a:schemeClr>
              </a:solidFill>
            </a:endParaRPr>
          </a:p>
          <a:p>
            <a:pPr marL="857250" lvl="1" indent="-457200">
              <a:buAutoNum type="arabicPeriod"/>
            </a:pPr>
            <a:r>
              <a:rPr lang="zh-CN" altLang="en-US" sz="1600" dirty="0" smtClean="0">
                <a:solidFill>
                  <a:schemeClr val="bg1">
                    <a:lumMod val="65000"/>
                  </a:schemeClr>
                </a:solidFill>
              </a:rPr>
              <a:t>上线验证明确通过了，才算上线完成。</a:t>
            </a:r>
            <a:endParaRPr lang="en-US" altLang="zh-CN" sz="1600" dirty="0" smtClean="0">
              <a:solidFill>
                <a:schemeClr val="bg1">
                  <a:lumMod val="65000"/>
                </a:schemeClr>
              </a:solidFill>
            </a:endParaRPr>
          </a:p>
        </p:txBody>
      </p:sp>
      <p:sp>
        <p:nvSpPr>
          <p:cNvPr id="3" name="标题 2"/>
          <p:cNvSpPr>
            <a:spLocks noGrp="1"/>
          </p:cNvSpPr>
          <p:nvPr>
            <p:ph type="title"/>
          </p:nvPr>
        </p:nvSpPr>
        <p:spPr/>
        <p:txBody>
          <a:bodyPr>
            <a:normAutofit fontScale="90000"/>
          </a:bodyPr>
          <a:lstStyle/>
          <a:p>
            <a:r>
              <a:rPr lang="zh-CN" altLang="en-US" dirty="0"/>
              <a:t>测试实施阶段</a:t>
            </a:r>
          </a:p>
        </p:txBody>
      </p:sp>
    </p:spTree>
    <p:extLst>
      <p:ext uri="{BB962C8B-B14F-4D97-AF65-F5344CB8AC3E}">
        <p14:creationId xmlns:p14="http://schemas.microsoft.com/office/powerpoint/2010/main" val="133794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过程管理</a:t>
            </a:r>
            <a:endParaRPr lang="en-US" altLang="zh-CN" dirty="0" smtClean="0"/>
          </a:p>
          <a:p>
            <a:pPr>
              <a:buFont typeface="Wingdings" panose="05000000000000000000" pitchFamily="2" charset="2"/>
              <a:buChar char="Ø"/>
            </a:pPr>
            <a:r>
              <a:rPr lang="zh-CN" altLang="en-US" sz="1400" dirty="0" smtClean="0"/>
              <a:t>测试需在收到开发交测邮件</a:t>
            </a:r>
            <a:r>
              <a:rPr lang="en-US" altLang="zh-CN" sz="1400" dirty="0" smtClean="0">
                <a:solidFill>
                  <a:srgbClr val="FF0000"/>
                </a:solidFill>
              </a:rPr>
              <a:t>24</a:t>
            </a:r>
            <a:r>
              <a:rPr lang="zh-CN" altLang="en-US" sz="1400" dirty="0" smtClean="0"/>
              <a:t>小时内反馈测试计划安排，包括测试预计所需人</a:t>
            </a:r>
            <a:r>
              <a:rPr lang="en-US" altLang="zh-CN" sz="1400" dirty="0" smtClean="0"/>
              <a:t>/</a:t>
            </a:r>
            <a:r>
              <a:rPr lang="zh-CN" altLang="en-US" sz="1400" dirty="0" smtClean="0"/>
              <a:t>天，何时开始测试，以及预计何时完成测试</a:t>
            </a:r>
            <a:endParaRPr lang="en-US" altLang="zh-CN" sz="1400" dirty="0" smtClean="0"/>
          </a:p>
          <a:p>
            <a:pPr>
              <a:buFont typeface="Wingdings" panose="05000000000000000000" pitchFamily="2" charset="2"/>
              <a:buChar char="Ø"/>
            </a:pPr>
            <a:r>
              <a:rPr lang="zh-CN" altLang="en-US" sz="1400" dirty="0" smtClean="0"/>
              <a:t>测试需在测试的每一阶段</a:t>
            </a:r>
            <a:r>
              <a:rPr lang="en-US" altLang="zh-CN" sz="1400" dirty="0" smtClean="0"/>
              <a:t>(FV/Sprint/CI/SV/Merge)</a:t>
            </a:r>
            <a:r>
              <a:rPr lang="zh-CN" altLang="en-US" sz="1400" dirty="0" smtClean="0"/>
              <a:t>回复邮件反馈测试进度，包括明确的测试结论是否通过，还未解决的问题简述及个数。如果是迭代</a:t>
            </a:r>
            <a:r>
              <a:rPr lang="en-US" altLang="zh-CN" sz="1400" dirty="0" smtClean="0"/>
              <a:t>Sprint</a:t>
            </a:r>
            <a:r>
              <a:rPr lang="zh-CN" altLang="en-US" sz="1400" dirty="0" smtClean="0"/>
              <a:t>，需反馈当前周期与上一周期的进展变化情况。测试进展通报邮件除开发外，还需</a:t>
            </a:r>
            <a:r>
              <a:rPr lang="zh-CN" altLang="en-US" sz="1400" b="1" dirty="0" smtClean="0"/>
              <a:t>抄送项管</a:t>
            </a:r>
            <a:r>
              <a:rPr lang="zh-CN" altLang="en-US" sz="1400" dirty="0" smtClean="0"/>
              <a:t>。</a:t>
            </a:r>
            <a:endParaRPr lang="en-US" altLang="zh-CN" sz="1400" dirty="0" smtClean="0"/>
          </a:p>
          <a:p>
            <a:pPr>
              <a:buFont typeface="Wingdings" panose="05000000000000000000" pitchFamily="2" charset="2"/>
              <a:buChar char="Ø"/>
            </a:pPr>
            <a:r>
              <a:rPr lang="zh-CN" altLang="en-US" sz="1400" dirty="0" smtClean="0"/>
              <a:t>测试过程中，如需根据实际情况调整原有测试计划，也需要书面邮件告知开发、项管、产品，并更新看板上的计划周期</a:t>
            </a:r>
            <a:endParaRPr lang="en-US" altLang="zh-CN" sz="1400" dirty="0" smtClean="0"/>
          </a:p>
          <a:p>
            <a:pPr>
              <a:buFont typeface="Wingdings" panose="05000000000000000000" pitchFamily="2" charset="2"/>
              <a:buChar char="Ø"/>
            </a:pPr>
            <a:r>
              <a:rPr lang="zh-CN" altLang="en-US" sz="1400" dirty="0" smtClean="0"/>
              <a:t>主干回归通过后，测试发出上线</a:t>
            </a:r>
            <a:r>
              <a:rPr lang="en-US" altLang="zh-CN" sz="1400" dirty="0" smtClean="0"/>
              <a:t>signoff</a:t>
            </a:r>
            <a:r>
              <a:rPr lang="zh-CN" altLang="en-US" sz="1400" dirty="0" smtClean="0"/>
              <a:t>邮件背书</a:t>
            </a:r>
            <a:endParaRPr lang="en-US" altLang="zh-CN" sz="1400" dirty="0" smtClean="0"/>
          </a:p>
          <a:p>
            <a:pPr>
              <a:buFont typeface="Wingdings" panose="05000000000000000000" pitchFamily="2" charset="2"/>
              <a:buChar char="Ø"/>
            </a:pPr>
            <a:r>
              <a:rPr lang="zh-CN" altLang="en-US" sz="1400" dirty="0" smtClean="0"/>
              <a:t>以上过程，均需回复在交测邮件的同一主题下，以便于按主题归类查找</a:t>
            </a:r>
            <a:endParaRPr lang="en-US" altLang="zh-CN" sz="1400" dirty="0" smtClean="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测试实施阶段</a:t>
            </a:r>
            <a:endParaRPr lang="zh-CN" altLang="en-US" dirty="0"/>
          </a:p>
        </p:txBody>
      </p:sp>
    </p:spTree>
    <p:extLst>
      <p:ext uri="{BB962C8B-B14F-4D97-AF65-F5344CB8AC3E}">
        <p14:creationId xmlns:p14="http://schemas.microsoft.com/office/powerpoint/2010/main" val="1602130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43558"/>
            <a:ext cx="8229600" cy="3672408"/>
          </a:xfrm>
        </p:spPr>
        <p:txBody>
          <a:bodyPr>
            <a:normAutofit lnSpcReduction="10000"/>
          </a:bodyPr>
          <a:lstStyle/>
          <a:p>
            <a:pPr marL="0" indent="0">
              <a:buNone/>
            </a:pPr>
            <a:r>
              <a:rPr lang="zh-CN" altLang="en-US" dirty="0"/>
              <a:t>缺陷</a:t>
            </a:r>
            <a:r>
              <a:rPr lang="zh-CN" altLang="en-US" dirty="0" smtClean="0"/>
              <a:t>管理</a:t>
            </a:r>
            <a:endParaRPr lang="en-US" altLang="zh-CN" dirty="0" smtClean="0"/>
          </a:p>
          <a:p>
            <a:pPr>
              <a:buFont typeface="Wingdings" panose="05000000000000000000" pitchFamily="2" charset="2"/>
              <a:buChar char="Ø"/>
            </a:pPr>
            <a:r>
              <a:rPr lang="zh-CN" altLang="en-US" sz="1400" dirty="0" smtClean="0"/>
              <a:t>所有的</a:t>
            </a:r>
            <a:r>
              <a:rPr lang="en-US" altLang="zh-CN" sz="1400" dirty="0" smtClean="0"/>
              <a:t>bug</a:t>
            </a:r>
            <a:r>
              <a:rPr lang="zh-CN" altLang="en-US" sz="1400" dirty="0" smtClean="0"/>
              <a:t>均需记录入</a:t>
            </a:r>
            <a:r>
              <a:rPr lang="en-US" altLang="zh-CN" sz="1400" dirty="0" smtClean="0"/>
              <a:t>Jira</a:t>
            </a:r>
            <a:r>
              <a:rPr lang="zh-CN" altLang="en-US" sz="1400" dirty="0" smtClean="0"/>
              <a:t>中：</a:t>
            </a:r>
            <a:endParaRPr lang="en-US" altLang="zh-CN" sz="1400" dirty="0" smtClean="0"/>
          </a:p>
          <a:p>
            <a:pPr lvl="1">
              <a:buFont typeface="Arial" panose="020B0604020202020204" pitchFamily="34" charset="0"/>
              <a:buChar char="•"/>
            </a:pPr>
            <a:r>
              <a:rPr lang="zh-CN" altLang="en-US" sz="1100" dirty="0"/>
              <a:t>线</a:t>
            </a:r>
            <a:r>
              <a:rPr lang="zh-CN" altLang="en-US" sz="1100" dirty="0" smtClean="0"/>
              <a:t>上问题均为</a:t>
            </a:r>
            <a:r>
              <a:rPr lang="en-US" altLang="zh-CN" sz="1100" dirty="0" smtClean="0">
                <a:solidFill>
                  <a:srgbClr val="FF0000"/>
                </a:solidFill>
              </a:rPr>
              <a:t>P0</a:t>
            </a:r>
            <a:r>
              <a:rPr lang="zh-CN" altLang="en-US" sz="1100" dirty="0" smtClean="0"/>
              <a:t>级别，开发接到线上问题后，需即时作为最高优先级处理，测试也需要跟进</a:t>
            </a:r>
            <a:r>
              <a:rPr lang="en-US" altLang="zh-CN" sz="1100" dirty="0" smtClean="0"/>
              <a:t>fix</a:t>
            </a:r>
            <a:r>
              <a:rPr lang="zh-CN" altLang="en-US" sz="1100" dirty="0" smtClean="0"/>
              <a:t>进度随时准备测试</a:t>
            </a:r>
            <a:endParaRPr lang="en-US" altLang="zh-CN" sz="1100" dirty="0" smtClean="0"/>
          </a:p>
          <a:p>
            <a:pPr lvl="1">
              <a:buFont typeface="Arial" panose="020B0604020202020204" pitchFamily="34" charset="0"/>
              <a:buChar char="•"/>
            </a:pPr>
            <a:r>
              <a:rPr lang="zh-CN" altLang="en-US" sz="1100" dirty="0" smtClean="0"/>
              <a:t>测试过程中发现的</a:t>
            </a:r>
            <a:r>
              <a:rPr lang="en-US" altLang="zh-CN" sz="1100" dirty="0" smtClean="0"/>
              <a:t>blocking issue</a:t>
            </a:r>
            <a:r>
              <a:rPr lang="zh-CN" altLang="en-US" sz="1100" dirty="0" smtClean="0"/>
              <a:t>为</a:t>
            </a:r>
            <a:r>
              <a:rPr lang="en-US" altLang="zh-CN" sz="1100" dirty="0" smtClean="0">
                <a:solidFill>
                  <a:schemeClr val="accent3"/>
                </a:solidFill>
              </a:rPr>
              <a:t>P1</a:t>
            </a:r>
            <a:r>
              <a:rPr lang="zh-CN" altLang="en-US" sz="1100" dirty="0" smtClean="0"/>
              <a:t>级别，如</a:t>
            </a:r>
            <a:r>
              <a:rPr lang="en-US" altLang="zh-CN" sz="1100" dirty="0" err="1" smtClean="0"/>
              <a:t>coredump</a:t>
            </a:r>
            <a:r>
              <a:rPr lang="zh-CN" altLang="en-US" sz="1100" dirty="0" smtClean="0"/>
              <a:t>，接口不工作等，开发在收到</a:t>
            </a:r>
            <a:r>
              <a:rPr lang="en-US" altLang="zh-CN" sz="1100" dirty="0" smtClean="0"/>
              <a:t>P1</a:t>
            </a:r>
            <a:r>
              <a:rPr lang="zh-CN" altLang="en-US" sz="1100" dirty="0"/>
              <a:t> </a:t>
            </a:r>
            <a:r>
              <a:rPr lang="en-US" altLang="zh-CN" sz="1100" dirty="0" smtClean="0"/>
              <a:t>bug</a:t>
            </a:r>
            <a:r>
              <a:rPr lang="zh-CN" altLang="en-US" sz="1100" dirty="0" smtClean="0"/>
              <a:t>后，需在</a:t>
            </a:r>
            <a:r>
              <a:rPr lang="en-US" altLang="zh-CN" sz="1100" dirty="0" smtClean="0"/>
              <a:t>8</a:t>
            </a:r>
            <a:r>
              <a:rPr lang="zh-CN" altLang="en-US" sz="1100" dirty="0" smtClean="0"/>
              <a:t>小时内反馈对</a:t>
            </a:r>
            <a:r>
              <a:rPr lang="en-US" altLang="zh-CN" sz="1100" dirty="0" smtClean="0"/>
              <a:t>bug</a:t>
            </a:r>
            <a:r>
              <a:rPr lang="zh-CN" altLang="en-US" sz="1100" dirty="0" smtClean="0"/>
              <a:t>的定性处理结果，确认问题的需给出</a:t>
            </a:r>
            <a:r>
              <a:rPr lang="en-US" altLang="zh-CN" sz="1100" dirty="0" smtClean="0"/>
              <a:t>fix</a:t>
            </a:r>
            <a:r>
              <a:rPr lang="zh-CN" altLang="en-US" sz="1100" dirty="0" smtClean="0"/>
              <a:t>的时间计划</a:t>
            </a:r>
            <a:endParaRPr lang="en-US" altLang="zh-CN" sz="1100" dirty="0" smtClean="0"/>
          </a:p>
          <a:p>
            <a:pPr lvl="1">
              <a:buFont typeface="Arial" panose="020B0604020202020204" pitchFamily="34" charset="0"/>
              <a:buChar char="•"/>
            </a:pPr>
            <a:r>
              <a:rPr lang="zh-CN" altLang="en-US" sz="1100" dirty="0" smtClean="0"/>
              <a:t>测试过程中发现的一般问题为</a:t>
            </a:r>
            <a:r>
              <a:rPr lang="en-US" altLang="zh-CN" sz="1100" dirty="0" smtClean="0">
                <a:solidFill>
                  <a:srgbClr val="00B0F0"/>
                </a:solidFill>
              </a:rPr>
              <a:t>P2</a:t>
            </a:r>
            <a:r>
              <a:rPr lang="zh-CN" altLang="en-US" sz="1100" dirty="0" smtClean="0"/>
              <a:t>级别，开发需在</a:t>
            </a:r>
            <a:r>
              <a:rPr lang="en-US" altLang="zh-CN" sz="1100" dirty="0" smtClean="0"/>
              <a:t>24</a:t>
            </a:r>
            <a:r>
              <a:rPr lang="zh-CN" altLang="en-US" sz="1100" dirty="0" smtClean="0"/>
              <a:t>小时内反馈定性处理结果，及</a:t>
            </a:r>
            <a:r>
              <a:rPr lang="en-US" altLang="zh-CN" sz="1100" dirty="0" smtClean="0"/>
              <a:t>fix</a:t>
            </a:r>
            <a:r>
              <a:rPr lang="zh-CN" altLang="en-US" sz="1100" dirty="0" smtClean="0"/>
              <a:t>的时间计划</a:t>
            </a:r>
            <a:endParaRPr lang="en-US" altLang="zh-CN" sz="1100" dirty="0"/>
          </a:p>
          <a:p>
            <a:pPr lvl="1">
              <a:buFont typeface="Arial" panose="020B0604020202020204" pitchFamily="34" charset="0"/>
              <a:buChar char="•"/>
            </a:pPr>
            <a:r>
              <a:rPr lang="zh-CN" altLang="en-US" sz="1100" dirty="0" smtClean="0"/>
              <a:t>其他诸如改进建议、界面美观等不影响功能的问题为</a:t>
            </a:r>
            <a:r>
              <a:rPr lang="en-US" altLang="zh-CN" sz="1100" dirty="0" smtClean="0">
                <a:solidFill>
                  <a:srgbClr val="92D050"/>
                </a:solidFill>
              </a:rPr>
              <a:t>P3</a:t>
            </a:r>
            <a:r>
              <a:rPr lang="zh-CN" altLang="en-US" sz="1100" dirty="0" smtClean="0"/>
              <a:t>级别，</a:t>
            </a:r>
            <a:r>
              <a:rPr lang="en-US" altLang="zh-CN" sz="1100" dirty="0" smtClean="0"/>
              <a:t>P3</a:t>
            </a:r>
            <a:r>
              <a:rPr lang="zh-CN" altLang="en-US" sz="1100" dirty="0" smtClean="0"/>
              <a:t>不是软件缺陷，开发</a:t>
            </a:r>
            <a:r>
              <a:rPr lang="en-US" altLang="zh-CN" sz="1100" dirty="0" smtClean="0"/>
              <a:t>24</a:t>
            </a:r>
            <a:r>
              <a:rPr lang="zh-CN" altLang="en-US" sz="1100" dirty="0" smtClean="0"/>
              <a:t>小时内反馈处理结果与计划</a:t>
            </a:r>
            <a:endParaRPr lang="en-US" altLang="zh-CN" sz="1100" dirty="0" smtClean="0"/>
          </a:p>
          <a:p>
            <a:pPr>
              <a:buFont typeface="Wingdings" panose="05000000000000000000" pitchFamily="2" charset="2"/>
              <a:buChar char="Ø"/>
            </a:pPr>
            <a:r>
              <a:rPr lang="zh-CN" altLang="en-US" sz="1400" dirty="0" smtClean="0"/>
              <a:t>测试根据开发的</a:t>
            </a:r>
            <a:r>
              <a:rPr lang="en-US" altLang="zh-CN" sz="1400" dirty="0" smtClean="0"/>
              <a:t>fix</a:t>
            </a:r>
            <a:r>
              <a:rPr lang="zh-CN" altLang="en-US" sz="1400" dirty="0" smtClean="0"/>
              <a:t>计划，确定下一轮测试的计划：避免多次琐碎的反复测试，同时合理安排并行的测试任务</a:t>
            </a:r>
            <a:endParaRPr lang="en-US" altLang="zh-CN" sz="1400" dirty="0" smtClean="0"/>
          </a:p>
          <a:p>
            <a:pPr>
              <a:buFont typeface="Wingdings" panose="05000000000000000000" pitchFamily="2" charset="2"/>
              <a:buChar char="Ø"/>
            </a:pPr>
            <a:r>
              <a:rPr lang="zh-CN" altLang="en-US" sz="1400" dirty="0" smtClean="0"/>
              <a:t>测试人员需追踪了解</a:t>
            </a:r>
            <a:r>
              <a:rPr lang="en-US" altLang="zh-CN" sz="1400" dirty="0" smtClean="0"/>
              <a:t>bug</a:t>
            </a:r>
            <a:r>
              <a:rPr lang="zh-CN" altLang="en-US" sz="1400" dirty="0" smtClean="0"/>
              <a:t>修复情况，避免</a:t>
            </a:r>
            <a:r>
              <a:rPr lang="en-US" altLang="zh-CN" sz="1400" dirty="0" smtClean="0"/>
              <a:t>bug</a:t>
            </a:r>
            <a:r>
              <a:rPr lang="zh-CN" altLang="en-US" sz="1400" dirty="0" smtClean="0"/>
              <a:t>坠入黑洞</a:t>
            </a:r>
            <a:endParaRPr lang="en-US" altLang="zh-CN" sz="1400" dirty="0" smtClean="0"/>
          </a:p>
          <a:p>
            <a:pPr>
              <a:buFont typeface="Wingdings" panose="05000000000000000000" pitchFamily="2" charset="2"/>
              <a:buChar char="Ø"/>
            </a:pPr>
            <a:r>
              <a:rPr lang="zh-CN" altLang="en-US" sz="1400" dirty="0" smtClean="0"/>
              <a:t>开发长时间</a:t>
            </a:r>
            <a:r>
              <a:rPr lang="en-US" altLang="zh-CN" sz="1400" dirty="0" smtClean="0"/>
              <a:t>(e.g. 1</a:t>
            </a:r>
            <a:r>
              <a:rPr lang="zh-CN" altLang="en-US" sz="1400" dirty="0" smtClean="0"/>
              <a:t>个月</a:t>
            </a:r>
            <a:r>
              <a:rPr lang="en-US" altLang="zh-CN" sz="1400" dirty="0" smtClean="0"/>
              <a:t>)</a:t>
            </a:r>
            <a:r>
              <a:rPr lang="zh-CN" altLang="en-US" sz="1400" dirty="0" smtClean="0"/>
              <a:t>不修复</a:t>
            </a:r>
            <a:r>
              <a:rPr lang="en-US" altLang="zh-CN" sz="1400" dirty="0" smtClean="0"/>
              <a:t>/</a:t>
            </a:r>
            <a:r>
              <a:rPr lang="zh-CN" altLang="en-US" sz="1400" dirty="0" smtClean="0"/>
              <a:t>不更新状态的</a:t>
            </a:r>
            <a:r>
              <a:rPr lang="en-US" altLang="zh-CN" sz="1400" dirty="0" smtClean="0"/>
              <a:t>bug</a:t>
            </a:r>
            <a:r>
              <a:rPr lang="zh-CN" altLang="en-US" sz="1400" dirty="0" smtClean="0"/>
              <a:t>数</a:t>
            </a:r>
            <a:r>
              <a:rPr lang="en-US" altLang="zh-CN" sz="1400" dirty="0"/>
              <a:t> </a:t>
            </a:r>
            <a:r>
              <a:rPr lang="en-US" altLang="zh-CN" sz="1400" dirty="0" smtClean="0"/>
              <a:t>&gt; 5</a:t>
            </a:r>
            <a:r>
              <a:rPr lang="zh-CN" altLang="en-US" sz="1400" dirty="0" smtClean="0"/>
              <a:t>，测试长时间不验证已修复的</a:t>
            </a:r>
            <a:r>
              <a:rPr lang="en-US" altLang="zh-CN" sz="1400" dirty="0" smtClean="0"/>
              <a:t>bug</a:t>
            </a:r>
            <a:r>
              <a:rPr lang="zh-CN" altLang="en-US" sz="1400" dirty="0" smtClean="0"/>
              <a:t>数 </a:t>
            </a:r>
            <a:r>
              <a:rPr lang="en-US" altLang="zh-CN" sz="1400" dirty="0" smtClean="0"/>
              <a:t>&gt; 5</a:t>
            </a:r>
            <a:r>
              <a:rPr lang="zh-CN" altLang="en-US" sz="1400" dirty="0" smtClean="0"/>
              <a:t>，扣减当季绩效分数，直至绩效评定为</a:t>
            </a:r>
            <a:r>
              <a:rPr lang="en-US" altLang="zh-CN" sz="1400" dirty="0" smtClean="0"/>
              <a:t>C</a:t>
            </a:r>
          </a:p>
          <a:p>
            <a:pPr>
              <a:buFont typeface="Wingdings" panose="05000000000000000000" pitchFamily="2" charset="2"/>
              <a:buChar char="Ø"/>
            </a:pPr>
            <a:r>
              <a:rPr lang="zh-CN" altLang="en-US" sz="1400" dirty="0" smtClean="0"/>
              <a:t>对于每一个已知</a:t>
            </a:r>
            <a:r>
              <a:rPr lang="en-US" altLang="zh-CN" sz="1400" dirty="0" smtClean="0"/>
              <a:t>bug</a:t>
            </a:r>
            <a:r>
              <a:rPr lang="zh-CN" altLang="en-US" sz="1400" dirty="0" smtClean="0"/>
              <a:t>，</a:t>
            </a:r>
            <a:r>
              <a:rPr lang="zh-CN" altLang="en-US" sz="1400" dirty="0"/>
              <a:t>测试</a:t>
            </a:r>
            <a:r>
              <a:rPr lang="zh-CN" altLang="en-US" sz="1400" dirty="0" smtClean="0"/>
              <a:t>均需增加相应的测试用例，防止已知问题再次出现</a:t>
            </a:r>
            <a:endParaRPr lang="en-US" altLang="zh-CN" sz="1400" dirty="0" smtClean="0"/>
          </a:p>
          <a:p>
            <a:pPr>
              <a:buFont typeface="Wingdings" panose="05000000000000000000" pitchFamily="2" charset="2"/>
              <a:buChar char="Ø"/>
            </a:pPr>
            <a:r>
              <a:rPr lang="zh-CN" altLang="en-US" sz="1400" dirty="0" smtClean="0"/>
              <a:t>对于线上问题，和测试中出现的严重问题，测试需组织测试疏漏原因分析</a:t>
            </a:r>
            <a:r>
              <a:rPr lang="en-US" altLang="zh-CN" sz="1400" dirty="0" smtClean="0"/>
              <a:t>Test Escape Analyses</a:t>
            </a:r>
            <a:r>
              <a:rPr lang="zh-CN" altLang="en-US" sz="1400" dirty="0" smtClean="0"/>
              <a:t>，找出根本原因，并采取相应的补救</a:t>
            </a:r>
            <a:r>
              <a:rPr lang="en-US" altLang="zh-CN" sz="1400" dirty="0" smtClean="0"/>
              <a:t>/</a:t>
            </a:r>
            <a:r>
              <a:rPr lang="zh-CN" altLang="en-US" sz="1400" dirty="0" smtClean="0"/>
              <a:t>改进措施</a:t>
            </a:r>
            <a:endParaRPr lang="en-US" altLang="zh-CN" sz="1400" dirty="0" smtClean="0"/>
          </a:p>
          <a:p>
            <a:pPr>
              <a:buFont typeface="Wingdings" panose="05000000000000000000" pitchFamily="2" charset="2"/>
              <a:buChar char="Ø"/>
            </a:pPr>
            <a:r>
              <a:rPr lang="zh-CN" altLang="en-US" sz="1400" dirty="0" smtClean="0"/>
              <a:t>测试疏漏导致的线上问题，</a:t>
            </a:r>
            <a:r>
              <a:rPr lang="en-US" altLang="zh-CN" sz="1400" dirty="0" smtClean="0"/>
              <a:t>Jira</a:t>
            </a:r>
            <a:r>
              <a:rPr lang="zh-CN" altLang="en-US" sz="1400" dirty="0" smtClean="0"/>
              <a:t>中的</a:t>
            </a:r>
            <a:r>
              <a:rPr lang="en-US" altLang="zh-CN" sz="1400" dirty="0" smtClean="0"/>
              <a:t>bug</a:t>
            </a:r>
            <a:r>
              <a:rPr lang="zh-CN" altLang="en-US" sz="1400" dirty="0" smtClean="0"/>
              <a:t>统计，作为测试绩效考核的衡量因素</a:t>
            </a:r>
            <a:endParaRPr lang="en-US" altLang="zh-CN" sz="1400" dirty="0" smtClean="0"/>
          </a:p>
          <a:p>
            <a:pPr marL="457200" indent="-457200">
              <a:buAutoNum type="arabicPeriod"/>
            </a:pPr>
            <a:endParaRPr lang="zh-CN" altLang="en-US" dirty="0"/>
          </a:p>
        </p:txBody>
      </p:sp>
      <p:sp>
        <p:nvSpPr>
          <p:cNvPr id="3" name="标题 2"/>
          <p:cNvSpPr>
            <a:spLocks noGrp="1"/>
          </p:cNvSpPr>
          <p:nvPr>
            <p:ph type="title"/>
          </p:nvPr>
        </p:nvSpPr>
        <p:spPr/>
        <p:txBody>
          <a:bodyPr>
            <a:normAutofit fontScale="90000"/>
          </a:bodyPr>
          <a:lstStyle/>
          <a:p>
            <a:r>
              <a:rPr lang="zh-CN" altLang="en-US" dirty="0"/>
              <a:t>测试实施阶段</a:t>
            </a:r>
          </a:p>
        </p:txBody>
      </p:sp>
    </p:spTree>
    <p:extLst>
      <p:ext uri="{BB962C8B-B14F-4D97-AF65-F5344CB8AC3E}">
        <p14:creationId xmlns:p14="http://schemas.microsoft.com/office/powerpoint/2010/main" val="5635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sz="1400" dirty="0" smtClean="0"/>
              <a:t>所有问题必须有</a:t>
            </a:r>
            <a:r>
              <a:rPr lang="en-US" altLang="zh-CN" sz="1400" dirty="0" smtClean="0"/>
              <a:t>Jira</a:t>
            </a:r>
            <a:r>
              <a:rPr lang="zh-CN" altLang="en-US" sz="1400" dirty="0" smtClean="0"/>
              <a:t>记录，可以追溯</a:t>
            </a:r>
            <a:endParaRPr lang="en-US" altLang="zh-CN" sz="1400" dirty="0" smtClean="0"/>
          </a:p>
          <a:p>
            <a:endParaRPr lang="en-US" altLang="zh-CN" sz="1400" dirty="0" smtClean="0"/>
          </a:p>
          <a:p>
            <a:r>
              <a:rPr lang="zh-CN" altLang="en-US" sz="1400" dirty="0"/>
              <a:t>新</a:t>
            </a:r>
            <a:r>
              <a:rPr lang="zh-CN" altLang="en-US" sz="1400" dirty="0" smtClean="0"/>
              <a:t>功能开发前必须有设计评审，请该功能的</a:t>
            </a:r>
            <a:r>
              <a:rPr lang="en-US" altLang="zh-CN" sz="1400" dirty="0" smtClean="0"/>
              <a:t>dev</a:t>
            </a:r>
            <a:r>
              <a:rPr lang="zh-CN" altLang="en-US" sz="1400" dirty="0" smtClean="0"/>
              <a:t>、</a:t>
            </a:r>
            <a:r>
              <a:rPr lang="en-US" altLang="zh-CN" sz="1400" dirty="0" smtClean="0"/>
              <a:t>dev leader</a:t>
            </a:r>
            <a:r>
              <a:rPr lang="zh-CN" altLang="en-US" sz="1400" dirty="0" smtClean="0"/>
              <a:t>（</a:t>
            </a:r>
            <a:r>
              <a:rPr lang="en-US" altLang="zh-CN" sz="1400" dirty="0" smtClean="0"/>
              <a:t>senior dev</a:t>
            </a:r>
            <a:r>
              <a:rPr lang="zh-CN" altLang="en-US" sz="1400" dirty="0" smtClean="0"/>
              <a:t>）、测试、运维参加。设计必须留有文档，明确新功能的接口、开发方案的选择、如何测试、如何监控运维、对其他系统依赖等。</a:t>
            </a:r>
            <a:endParaRPr lang="en-US" altLang="zh-CN" sz="1400" dirty="0" smtClean="0"/>
          </a:p>
          <a:p>
            <a:endParaRPr lang="en-US" altLang="zh-CN" sz="1400" dirty="0" smtClean="0"/>
          </a:p>
          <a:p>
            <a:r>
              <a:rPr lang="zh-CN" altLang="en-US" sz="1400" dirty="0" smtClean="0"/>
              <a:t>开发在完成代码后，提交测试前，必须通过</a:t>
            </a:r>
            <a:r>
              <a:rPr lang="en-US" altLang="zh-CN" sz="1400" dirty="0" smtClean="0"/>
              <a:t>UT</a:t>
            </a:r>
            <a:r>
              <a:rPr lang="zh-CN" altLang="en-US" sz="1400" dirty="0" smtClean="0"/>
              <a:t>、</a:t>
            </a:r>
            <a:r>
              <a:rPr lang="en-US" altLang="zh-CN" sz="1400" dirty="0" smtClean="0"/>
              <a:t>CI</a:t>
            </a:r>
            <a:r>
              <a:rPr lang="zh-CN" altLang="en-US" sz="1400" dirty="0" smtClean="0"/>
              <a:t>相应的自动化测试用例，并由</a:t>
            </a:r>
            <a:r>
              <a:rPr lang="en-US" altLang="zh-CN" sz="1400" dirty="0" smtClean="0"/>
              <a:t>dev leader</a:t>
            </a:r>
            <a:r>
              <a:rPr lang="zh-CN" altLang="en-US" sz="1400" dirty="0" smtClean="0"/>
              <a:t>（</a:t>
            </a:r>
            <a:r>
              <a:rPr lang="en-US" altLang="zh-CN" sz="1400" dirty="0" smtClean="0"/>
              <a:t>senior dev</a:t>
            </a:r>
            <a:r>
              <a:rPr lang="zh-CN" altLang="en-US" sz="1400" dirty="0" smtClean="0"/>
              <a:t>）完成</a:t>
            </a:r>
            <a:r>
              <a:rPr lang="en-US" altLang="zh-CN" sz="1400" dirty="0" smtClean="0"/>
              <a:t>code review</a:t>
            </a:r>
          </a:p>
          <a:p>
            <a:endParaRPr lang="en-US" altLang="zh-CN" sz="1400" dirty="0" smtClean="0"/>
          </a:p>
          <a:p>
            <a:r>
              <a:rPr lang="zh-CN" altLang="en-US" sz="1400" dirty="0" smtClean="0"/>
              <a:t>对外提供的</a:t>
            </a:r>
            <a:r>
              <a:rPr lang="en-US" altLang="zh-CN" sz="1400" dirty="0" smtClean="0"/>
              <a:t>API</a:t>
            </a:r>
            <a:r>
              <a:rPr lang="zh-CN" altLang="en-US" sz="1400" dirty="0" smtClean="0"/>
              <a:t>必须有</a:t>
            </a:r>
            <a:r>
              <a:rPr lang="en-US" altLang="zh-CN" sz="1400" dirty="0" smtClean="0"/>
              <a:t>100%</a:t>
            </a:r>
            <a:r>
              <a:rPr lang="zh-CN" altLang="en-US" sz="1400" dirty="0" smtClean="0"/>
              <a:t>自动化测试覆盖，所有代码必须有</a:t>
            </a:r>
            <a:r>
              <a:rPr lang="en-US" altLang="zh-CN" sz="1400" dirty="0" smtClean="0"/>
              <a:t>5%</a:t>
            </a:r>
            <a:r>
              <a:rPr lang="zh-CN" altLang="en-US" sz="1400" dirty="0" smtClean="0"/>
              <a:t>的</a:t>
            </a:r>
            <a:r>
              <a:rPr lang="en-US" altLang="zh-CN" sz="1400" dirty="0" smtClean="0"/>
              <a:t>unit test</a:t>
            </a:r>
            <a:r>
              <a:rPr lang="zh-CN" altLang="en-US" sz="1400" dirty="0" smtClean="0"/>
              <a:t>覆盖率，并且逐步提高到</a:t>
            </a:r>
            <a:r>
              <a:rPr lang="en-US" altLang="zh-CN" sz="1400" dirty="0" smtClean="0"/>
              <a:t>90%</a:t>
            </a:r>
            <a:r>
              <a:rPr lang="zh-CN" altLang="en-US" sz="1400" dirty="0" smtClean="0"/>
              <a:t>以上</a:t>
            </a:r>
            <a:endParaRPr lang="en-US" altLang="zh-CN" sz="1400" dirty="0" smtClean="0"/>
          </a:p>
          <a:p>
            <a:endParaRPr lang="en-US" altLang="zh-CN" sz="1400" dirty="0" smtClean="0"/>
          </a:p>
          <a:p>
            <a:r>
              <a:rPr lang="zh-CN" altLang="en-US" sz="1400" dirty="0"/>
              <a:t>如</a:t>
            </a:r>
            <a:r>
              <a:rPr lang="zh-CN" altLang="en-US" sz="1400" dirty="0" smtClean="0"/>
              <a:t>有</a:t>
            </a:r>
            <a:r>
              <a:rPr lang="en-US" altLang="zh-CN" sz="1400" dirty="0" smtClean="0"/>
              <a:t>bug</a:t>
            </a:r>
            <a:r>
              <a:rPr lang="zh-CN" altLang="en-US" sz="1400" dirty="0" smtClean="0"/>
              <a:t>分配到相应的</a:t>
            </a:r>
            <a:r>
              <a:rPr lang="en-US" altLang="zh-CN" sz="1400" dirty="0" smtClean="0"/>
              <a:t>dev</a:t>
            </a:r>
            <a:r>
              <a:rPr lang="zh-CN" altLang="en-US" sz="1400" dirty="0" smtClean="0"/>
              <a:t>，必须尽快解决。超过</a:t>
            </a:r>
            <a:r>
              <a:rPr lang="en-US" altLang="zh-CN" sz="1400" dirty="0" smtClean="0"/>
              <a:t>1</a:t>
            </a:r>
            <a:r>
              <a:rPr lang="zh-CN" altLang="en-US" sz="1400" dirty="0" smtClean="0"/>
              <a:t>个月不更新</a:t>
            </a:r>
            <a:r>
              <a:rPr lang="en-US" altLang="zh-CN" sz="1400" dirty="0" smtClean="0"/>
              <a:t>bug</a:t>
            </a:r>
            <a:r>
              <a:rPr lang="zh-CN" altLang="en-US" sz="1400" dirty="0" smtClean="0"/>
              <a:t>，将进行绩效惩处。每个</a:t>
            </a:r>
            <a:r>
              <a:rPr lang="en-US" altLang="zh-CN" sz="1400" dirty="0" smtClean="0"/>
              <a:t>bug</a:t>
            </a:r>
            <a:r>
              <a:rPr lang="zh-CN" altLang="en-US" sz="1400" dirty="0" smtClean="0"/>
              <a:t>测试在验证解决时，都要增加相应的测试用例，确保不再发生。</a:t>
            </a:r>
            <a:endParaRPr lang="zh-CN" altLang="en-US" sz="1400" dirty="0"/>
          </a:p>
        </p:txBody>
      </p:sp>
      <p:sp>
        <p:nvSpPr>
          <p:cNvPr id="3" name="标题 2"/>
          <p:cNvSpPr>
            <a:spLocks noGrp="1"/>
          </p:cNvSpPr>
          <p:nvPr>
            <p:ph type="title"/>
          </p:nvPr>
        </p:nvSpPr>
        <p:spPr/>
        <p:txBody>
          <a:bodyPr>
            <a:normAutofit fontScale="90000"/>
          </a:bodyPr>
          <a:lstStyle/>
          <a:p>
            <a:r>
              <a:rPr lang="zh-CN" altLang="en-US" dirty="0">
                <a:solidFill>
                  <a:srgbClr val="FF0000"/>
                </a:solidFill>
              </a:rPr>
              <a:t>京东</a:t>
            </a:r>
            <a:r>
              <a:rPr lang="zh-CN" altLang="en-US" dirty="0" smtClean="0">
                <a:solidFill>
                  <a:srgbClr val="FF0000"/>
                </a:solidFill>
              </a:rPr>
              <a:t>云软件工程重点要求</a:t>
            </a:r>
            <a:endParaRPr lang="zh-CN" altLang="en-US" dirty="0">
              <a:solidFill>
                <a:srgbClr val="FF0000"/>
              </a:solidFill>
            </a:endParaRPr>
          </a:p>
        </p:txBody>
      </p:sp>
    </p:spTree>
    <p:extLst>
      <p:ext uri="{BB962C8B-B14F-4D97-AF65-F5344CB8AC3E}">
        <p14:creationId xmlns:p14="http://schemas.microsoft.com/office/powerpoint/2010/main" val="254462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smtClean="0"/>
              <a:t>测试必须自了解产品需求与开发设计起，即开始同步设计测试用例并尽可能地实现自动化测试。分支测试结束前，必须完成所有的自动化测试</a:t>
            </a:r>
            <a:endParaRPr lang="en-US" altLang="zh-CN" sz="1400" dirty="0" smtClean="0"/>
          </a:p>
          <a:p>
            <a:pPr>
              <a:buFont typeface="Wingdings" panose="05000000000000000000" pitchFamily="2" charset="2"/>
              <a:buChar char="Ø"/>
            </a:pPr>
            <a:r>
              <a:rPr lang="zh-CN" altLang="en-US" sz="1400" dirty="0" smtClean="0"/>
              <a:t>所有的</a:t>
            </a:r>
            <a:r>
              <a:rPr lang="en-US" altLang="zh-CN" sz="1400" dirty="0" smtClean="0"/>
              <a:t>Open API</a:t>
            </a:r>
            <a:r>
              <a:rPr lang="zh-CN" altLang="en-US" sz="1400" dirty="0" smtClean="0"/>
              <a:t>均需有</a:t>
            </a:r>
            <a:r>
              <a:rPr lang="en-US" altLang="zh-CN" sz="1400" dirty="0" smtClean="0">
                <a:solidFill>
                  <a:srgbClr val="FF0000"/>
                </a:solidFill>
              </a:rPr>
              <a:t>100%</a:t>
            </a:r>
            <a:r>
              <a:rPr lang="zh-CN" altLang="en-US" sz="1400" dirty="0" smtClean="0"/>
              <a:t>自动化测试覆盖，以便于迭代回归</a:t>
            </a:r>
            <a:endParaRPr lang="en-US" altLang="zh-CN" sz="1400" dirty="0" smtClean="0"/>
          </a:p>
          <a:p>
            <a:pPr>
              <a:buFont typeface="Wingdings" panose="05000000000000000000" pitchFamily="2" charset="2"/>
              <a:buChar char="Ø"/>
            </a:pPr>
            <a:r>
              <a:rPr lang="zh-CN" altLang="en-US" sz="1400" dirty="0" smtClean="0"/>
              <a:t>自动化测试的力度可以根据分支回归、主干回归等不同，挑选不同的子集。但基本的正向功能必须包含在内</a:t>
            </a:r>
            <a:endParaRPr lang="en-US" altLang="zh-CN" sz="1400" dirty="0" smtClean="0"/>
          </a:p>
          <a:p>
            <a:pPr>
              <a:buFont typeface="Wingdings" panose="05000000000000000000" pitchFamily="2" charset="2"/>
              <a:buChar char="Ø"/>
            </a:pPr>
            <a:r>
              <a:rPr lang="zh-CN" altLang="en-US" sz="1400" dirty="0" smtClean="0"/>
              <a:t>对重要的线上问题、功能测试中发现的严重问题、以往测试中有所疏漏的问题，需要做</a:t>
            </a:r>
            <a:r>
              <a:rPr lang="en-US" altLang="zh-CN" sz="1400" dirty="0" smtClean="0"/>
              <a:t>Root Cause Analyses</a:t>
            </a:r>
            <a:r>
              <a:rPr lang="zh-CN" altLang="en-US" sz="1400" dirty="0" smtClean="0"/>
              <a:t>，找出疏漏点，加入自动化测试回归集合中，避免再犯</a:t>
            </a:r>
            <a:endParaRPr lang="en-US" altLang="zh-CN" sz="1400" dirty="0" smtClean="0"/>
          </a:p>
          <a:p>
            <a:pPr>
              <a:buFont typeface="Wingdings" panose="05000000000000000000" pitchFamily="2" charset="2"/>
              <a:buChar char="Ø"/>
            </a:pPr>
            <a:r>
              <a:rPr lang="zh-CN" altLang="en-US" sz="1400" dirty="0" smtClean="0"/>
              <a:t>自动化测试的代码</a:t>
            </a:r>
            <a:r>
              <a:rPr lang="zh-CN" altLang="en-US" sz="1400" dirty="0"/>
              <a:t>也</a:t>
            </a:r>
            <a:r>
              <a:rPr lang="zh-CN" altLang="en-US" sz="1400" dirty="0" smtClean="0"/>
              <a:t>需遵循开发代码规范与</a:t>
            </a:r>
            <a:r>
              <a:rPr lang="en-US" altLang="zh-CN" sz="1400" dirty="0" err="1"/>
              <a:t>Git</a:t>
            </a:r>
            <a:r>
              <a:rPr lang="zh-CN" altLang="en-US" sz="1400" dirty="0"/>
              <a:t>管理规范，由测试</a:t>
            </a:r>
            <a:r>
              <a:rPr lang="en-US" altLang="zh-CN" sz="1400" dirty="0">
                <a:solidFill>
                  <a:srgbClr val="FF0000"/>
                </a:solidFill>
              </a:rPr>
              <a:t>lead</a:t>
            </a:r>
            <a:r>
              <a:rPr lang="zh-CN" altLang="en-US" sz="1400" dirty="0"/>
              <a:t>负责</a:t>
            </a:r>
            <a:r>
              <a:rPr lang="zh-CN" altLang="en-US" sz="1400" dirty="0" smtClean="0"/>
              <a:t>审核</a:t>
            </a:r>
            <a:endParaRPr lang="en-US" altLang="zh-CN" sz="1400" dirty="0" smtClean="0"/>
          </a:p>
        </p:txBody>
      </p:sp>
      <p:sp>
        <p:nvSpPr>
          <p:cNvPr id="3" name="标题 2"/>
          <p:cNvSpPr>
            <a:spLocks noGrp="1"/>
          </p:cNvSpPr>
          <p:nvPr>
            <p:ph type="title"/>
          </p:nvPr>
        </p:nvSpPr>
        <p:spPr/>
        <p:txBody>
          <a:bodyPr>
            <a:normAutofit fontScale="90000"/>
          </a:bodyPr>
          <a:lstStyle/>
          <a:p>
            <a:r>
              <a:rPr lang="zh-CN" altLang="en-US" dirty="0" smtClean="0"/>
              <a:t>自动化测试</a:t>
            </a:r>
            <a:endParaRPr lang="zh-CN" altLang="en-US" dirty="0"/>
          </a:p>
        </p:txBody>
      </p:sp>
    </p:spTree>
    <p:extLst>
      <p:ext uri="{BB962C8B-B14F-4D97-AF65-F5344CB8AC3E}">
        <p14:creationId xmlns:p14="http://schemas.microsoft.com/office/powerpoint/2010/main" val="1520334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buFont typeface="Wingdings" panose="05000000000000000000" pitchFamily="2" charset="2"/>
              <a:buChar char="Ø"/>
            </a:pPr>
            <a:r>
              <a:rPr lang="zh-CN" altLang="en-US" sz="1400" dirty="0" smtClean="0"/>
              <a:t>上线前，</a:t>
            </a:r>
            <a:r>
              <a:rPr lang="zh-CN" altLang="en-US" sz="1400" dirty="0" smtClean="0">
                <a:solidFill>
                  <a:srgbClr val="FF0000"/>
                </a:solidFill>
              </a:rPr>
              <a:t>开发</a:t>
            </a:r>
            <a:r>
              <a:rPr lang="zh-CN" altLang="en-US" sz="1400" dirty="0" smtClean="0"/>
              <a:t>负责给出明确的上线说明及操作内容，经测试认可后，提前交与运维。</a:t>
            </a:r>
            <a:endParaRPr lang="en-US" altLang="zh-CN" sz="1400" dirty="0" smtClean="0"/>
          </a:p>
          <a:p>
            <a:pPr>
              <a:buFont typeface="Wingdings" panose="05000000000000000000" pitchFamily="2" charset="2"/>
              <a:buChar char="Ø"/>
            </a:pPr>
            <a:r>
              <a:rPr lang="zh-CN" altLang="en-US" sz="1400" dirty="0"/>
              <a:t>运</a:t>
            </a:r>
            <a:r>
              <a:rPr lang="zh-CN" altLang="en-US" sz="1400" dirty="0" smtClean="0"/>
              <a:t>维创建</a:t>
            </a:r>
            <a:r>
              <a:rPr lang="en-US" altLang="zh-CN" sz="1400" dirty="0" smtClean="0"/>
              <a:t>CMR</a:t>
            </a:r>
            <a:r>
              <a:rPr lang="zh-CN" altLang="en-US" sz="1400" dirty="0" smtClean="0"/>
              <a:t>记录上线申请，包括：</a:t>
            </a:r>
            <a:endParaRPr lang="en-US" altLang="zh-CN" sz="1400" dirty="0" smtClean="0"/>
          </a:p>
          <a:p>
            <a:pPr lvl="1">
              <a:buFont typeface="Wingdings" panose="05000000000000000000" pitchFamily="2" charset="2"/>
              <a:buChar char="ü"/>
            </a:pPr>
            <a:r>
              <a:rPr lang="zh-CN" altLang="en-US" sz="1200" dirty="0" smtClean="0"/>
              <a:t>上线原因：功能</a:t>
            </a:r>
            <a:r>
              <a:rPr lang="en-US" altLang="zh-CN" sz="1200" dirty="0" smtClean="0"/>
              <a:t>feature / bug </a:t>
            </a:r>
            <a:r>
              <a:rPr lang="en-US" altLang="zh-CN" sz="1200" dirty="0" err="1" smtClean="0"/>
              <a:t>jira</a:t>
            </a:r>
            <a:r>
              <a:rPr lang="en-US" altLang="zh-CN" sz="1200" dirty="0" smtClean="0"/>
              <a:t> id</a:t>
            </a:r>
          </a:p>
          <a:p>
            <a:pPr lvl="1">
              <a:buFont typeface="Wingdings" panose="05000000000000000000" pitchFamily="2" charset="2"/>
              <a:buChar char="ü"/>
            </a:pPr>
            <a:r>
              <a:rPr lang="zh-CN" altLang="en-US" sz="1200" dirty="0" smtClean="0"/>
              <a:t>上线时间</a:t>
            </a:r>
            <a:endParaRPr lang="en-US" altLang="zh-CN" sz="1200" dirty="0" smtClean="0"/>
          </a:p>
          <a:p>
            <a:pPr lvl="1">
              <a:buFont typeface="Wingdings" panose="05000000000000000000" pitchFamily="2" charset="2"/>
              <a:buChar char="ü"/>
            </a:pPr>
            <a:r>
              <a:rPr lang="zh-CN" altLang="en-US" sz="1200" dirty="0" smtClean="0"/>
              <a:t>测试</a:t>
            </a:r>
            <a:r>
              <a:rPr lang="en-US" altLang="zh-CN" sz="1200" dirty="0" smtClean="0"/>
              <a:t>signoff</a:t>
            </a:r>
            <a:r>
              <a:rPr lang="zh-CN" altLang="en-US" sz="1200" dirty="0" smtClean="0"/>
              <a:t>负责人</a:t>
            </a:r>
            <a:endParaRPr lang="en-US" altLang="zh-CN" sz="1200" dirty="0" smtClean="0"/>
          </a:p>
          <a:p>
            <a:pPr lvl="1">
              <a:buFont typeface="Wingdings" panose="05000000000000000000" pitchFamily="2" charset="2"/>
              <a:buChar char="ü"/>
            </a:pPr>
            <a:r>
              <a:rPr lang="zh-CN" altLang="en-US" sz="1200" dirty="0" smtClean="0"/>
              <a:t>上线说明和操作内容：</a:t>
            </a:r>
            <a:r>
              <a:rPr lang="en-US" altLang="zh-CN" sz="1200" dirty="0" err="1" smtClean="0"/>
              <a:t>cf</a:t>
            </a:r>
            <a:r>
              <a:rPr lang="en-US" altLang="zh-CN" sz="1200" dirty="0" smtClean="0"/>
              <a:t> link</a:t>
            </a:r>
          </a:p>
          <a:p>
            <a:pPr lvl="1">
              <a:buFont typeface="Wingdings" panose="05000000000000000000" pitchFamily="2" charset="2"/>
              <a:buChar char="ü"/>
            </a:pPr>
            <a:r>
              <a:rPr lang="zh-CN" altLang="en-US" sz="1200" dirty="0" smtClean="0"/>
              <a:t>上线后的验证方法</a:t>
            </a:r>
            <a:endParaRPr lang="en-US" altLang="zh-CN" sz="1200" dirty="0" smtClean="0"/>
          </a:p>
          <a:p>
            <a:pPr lvl="1">
              <a:buFont typeface="Wingdings" panose="05000000000000000000" pitchFamily="2" charset="2"/>
              <a:buChar char="ü"/>
            </a:pPr>
            <a:r>
              <a:rPr lang="zh-CN" altLang="en-US" sz="1200" dirty="0"/>
              <a:t>回</a:t>
            </a:r>
            <a:r>
              <a:rPr lang="zh-CN" altLang="en-US" sz="1200" dirty="0" smtClean="0"/>
              <a:t>滚预案</a:t>
            </a:r>
            <a:endParaRPr lang="en-US" altLang="zh-CN" sz="1200" dirty="0" smtClean="0"/>
          </a:p>
          <a:p>
            <a:pPr lvl="1">
              <a:buFont typeface="Wingdings" panose="05000000000000000000" pitchFamily="2" charset="2"/>
              <a:buChar char="ü"/>
            </a:pPr>
            <a:r>
              <a:rPr lang="zh-CN" altLang="en-US" sz="1200" dirty="0" smtClean="0"/>
              <a:t>紧急情况时相关各方的联系人</a:t>
            </a:r>
            <a:endParaRPr lang="en-US" altLang="zh-CN" sz="1200" dirty="0" smtClean="0"/>
          </a:p>
          <a:p>
            <a:pPr>
              <a:buFont typeface="Wingdings" panose="05000000000000000000" pitchFamily="2" charset="2"/>
              <a:buChar char="Ø"/>
            </a:pPr>
            <a:r>
              <a:rPr lang="zh-CN" altLang="en-US" sz="1400" dirty="0" smtClean="0"/>
              <a:t>上线过程中，运维需记录实际操作步骤、时间，与操作返回结果，归档记录，并将链接贴到</a:t>
            </a:r>
            <a:r>
              <a:rPr lang="en-US" altLang="zh-CN" sz="1400" dirty="0" smtClean="0"/>
              <a:t>CMR</a:t>
            </a:r>
            <a:r>
              <a:rPr lang="zh-CN" altLang="en-US" sz="1400" dirty="0" smtClean="0"/>
              <a:t>里记录</a:t>
            </a:r>
            <a:endParaRPr lang="en-US" altLang="zh-CN" sz="1400" dirty="0" smtClean="0"/>
          </a:p>
          <a:p>
            <a:pPr>
              <a:buFont typeface="Wingdings" panose="05000000000000000000" pitchFamily="2" charset="2"/>
              <a:buChar char="Ø"/>
            </a:pPr>
            <a:r>
              <a:rPr lang="zh-CN" altLang="en-US" sz="1400" dirty="0"/>
              <a:t>全部</a:t>
            </a:r>
            <a:r>
              <a:rPr lang="zh-CN" altLang="en-US" sz="1400" dirty="0" smtClean="0"/>
              <a:t>上线验证完成后，方可视为上线结束</a:t>
            </a:r>
            <a:endParaRPr lang="en-US" altLang="zh-CN" sz="1400" dirty="0" smtClean="0"/>
          </a:p>
          <a:p>
            <a:pPr lvl="1">
              <a:buFont typeface="Wingdings" panose="05000000000000000000" pitchFamily="2" charset="2"/>
              <a:buChar char="Ø"/>
            </a:pPr>
            <a:endParaRPr lang="zh-CN" altLang="en-US" sz="1000" dirty="0"/>
          </a:p>
        </p:txBody>
      </p:sp>
      <p:sp>
        <p:nvSpPr>
          <p:cNvPr id="3" name="标题 2"/>
          <p:cNvSpPr>
            <a:spLocks noGrp="1"/>
          </p:cNvSpPr>
          <p:nvPr>
            <p:ph type="title"/>
          </p:nvPr>
        </p:nvSpPr>
        <p:spPr/>
        <p:txBody>
          <a:bodyPr>
            <a:normAutofit fontScale="90000"/>
          </a:bodyPr>
          <a:lstStyle/>
          <a:p>
            <a:r>
              <a:rPr lang="zh-CN" altLang="en-US" dirty="0" smtClean="0"/>
              <a:t>运维上线</a:t>
            </a:r>
            <a:endParaRPr lang="zh-CN" altLang="en-US" dirty="0"/>
          </a:p>
        </p:txBody>
      </p:sp>
    </p:spTree>
    <p:extLst>
      <p:ext uri="{BB962C8B-B14F-4D97-AF65-F5344CB8AC3E}">
        <p14:creationId xmlns:p14="http://schemas.microsoft.com/office/powerpoint/2010/main" val="1010760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427733"/>
            <a:ext cx="8064896" cy="461665"/>
          </a:xfrm>
          <a:prstGeom prst="rect">
            <a:avLst/>
          </a:prstGeom>
          <a:noFill/>
        </p:spPr>
        <p:txBody>
          <a:bodyPr wrap="square" rtlCol="0">
            <a:spAutoFit/>
          </a:bodyPr>
          <a:lstStyle/>
          <a:p>
            <a:r>
              <a:rPr lang="zh-CN" altLang="en-US" sz="2400" i="1" dirty="0" smtClean="0">
                <a:solidFill>
                  <a:srgbClr val="FF0000"/>
                </a:solidFill>
              </a:rPr>
              <a:t>规范不是为了让大牛提升效率，而是为了让普通人少犯错！</a:t>
            </a:r>
            <a:endParaRPr lang="zh-CN" altLang="en-US" sz="2400" i="1" dirty="0">
              <a:solidFill>
                <a:srgbClr val="FF0000"/>
              </a:solidFill>
            </a:endParaRPr>
          </a:p>
        </p:txBody>
      </p:sp>
    </p:spTree>
    <p:extLst>
      <p:ext uri="{BB962C8B-B14F-4D97-AF65-F5344CB8AC3E}">
        <p14:creationId xmlns:p14="http://schemas.microsoft.com/office/powerpoint/2010/main" val="321186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7420" y="1923678"/>
            <a:ext cx="2406429" cy="1077218"/>
          </a:xfrm>
          <a:prstGeom prst="rect">
            <a:avLst/>
          </a:prstGeom>
        </p:spPr>
        <p:txBody>
          <a:bodyPr wrap="none">
            <a:spAutoFit/>
          </a:bodyPr>
          <a:lstStyle/>
          <a:p>
            <a:pPr algn="ctr"/>
            <a:r>
              <a:rPr lang="en-US" altLang="zh-CN" sz="4800" dirty="0" smtClean="0">
                <a:solidFill>
                  <a:schemeClr val="bg1"/>
                </a:solidFill>
                <a:latin typeface="Lucida Console" panose="020B0609040504020204" pitchFamily="49" charset="0"/>
                <a:cs typeface="Times New Roman" pitchFamily="18" charset="0"/>
              </a:rPr>
              <a:t>Thanks</a:t>
            </a:r>
          </a:p>
          <a:p>
            <a:pPr algn="ctr"/>
            <a:r>
              <a:rPr lang="zh-CN" altLang="en-US" sz="1600" dirty="0" smtClean="0">
                <a:solidFill>
                  <a:schemeClr val="bg1"/>
                </a:solidFill>
                <a:latin typeface="微软雅黑" pitchFamily="34" charset="-122"/>
                <a:ea typeface="微软雅黑" pitchFamily="34" charset="-122"/>
              </a:rPr>
              <a:t>感  谢  您  的  聆  听</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31404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467774674"/>
              </p:ext>
            </p:extLst>
          </p:nvPr>
        </p:nvGraphicFramePr>
        <p:xfrm>
          <a:off x="1043608" y="1923678"/>
          <a:ext cx="3672408" cy="826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zh-CN" altLang="en-US" dirty="0" smtClean="0"/>
              <a:t>研发流程</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2966492785"/>
              </p:ext>
            </p:extLst>
          </p:nvPr>
        </p:nvGraphicFramePr>
        <p:xfrm>
          <a:off x="4716016" y="2497756"/>
          <a:ext cx="2952328" cy="13701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五边形 5"/>
          <p:cNvSpPr/>
          <p:nvPr/>
        </p:nvSpPr>
        <p:spPr>
          <a:xfrm>
            <a:off x="107504" y="1347614"/>
            <a:ext cx="936104" cy="360040"/>
          </a:xfrm>
          <a:prstGeom prst="homePlate">
            <a:avLst/>
          </a:prstGeom>
          <a:solidFill>
            <a:schemeClr val="accent6">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bg2">
                    <a:lumMod val="50000"/>
                  </a:schemeClr>
                </a:solidFill>
              </a:rPr>
              <a:t>产品</a:t>
            </a:r>
            <a:r>
              <a:rPr lang="zh-CN" altLang="en-US" sz="900" dirty="0" smtClean="0">
                <a:solidFill>
                  <a:schemeClr val="bg2">
                    <a:lumMod val="50000"/>
                  </a:schemeClr>
                </a:solidFill>
              </a:rPr>
              <a:t>需求</a:t>
            </a:r>
            <a:endParaRPr lang="en-US" altLang="zh-CN" sz="900" dirty="0" smtClean="0">
              <a:solidFill>
                <a:schemeClr val="bg2">
                  <a:lumMod val="50000"/>
                </a:schemeClr>
              </a:solidFill>
            </a:endParaRPr>
          </a:p>
          <a:p>
            <a:pPr algn="ctr"/>
            <a:r>
              <a:rPr lang="en-US" altLang="zh-CN" sz="900" dirty="0" smtClean="0">
                <a:solidFill>
                  <a:schemeClr val="bg2">
                    <a:lumMod val="50000"/>
                  </a:schemeClr>
                </a:solidFill>
              </a:rPr>
              <a:t>PRD</a:t>
            </a:r>
            <a:endParaRPr lang="zh-CN" altLang="en-US" sz="900" dirty="0">
              <a:solidFill>
                <a:schemeClr val="bg2">
                  <a:lumMod val="50000"/>
                </a:schemeClr>
              </a:solidFill>
            </a:endParaRPr>
          </a:p>
        </p:txBody>
      </p:sp>
      <p:sp>
        <p:nvSpPr>
          <p:cNvPr id="7" name="五边形 6"/>
          <p:cNvSpPr/>
          <p:nvPr/>
        </p:nvSpPr>
        <p:spPr>
          <a:xfrm>
            <a:off x="323528" y="3003799"/>
            <a:ext cx="1512168" cy="360040"/>
          </a:xfrm>
          <a:prstGeom prst="homePlate">
            <a:avLst/>
          </a:prstGeom>
          <a:solidFill>
            <a:schemeClr val="accent2">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测试策略</a:t>
            </a:r>
            <a:r>
              <a:rPr lang="en-US" altLang="zh-CN" sz="800" dirty="0" smtClean="0"/>
              <a:t>/</a:t>
            </a:r>
            <a:r>
              <a:rPr lang="zh-CN" altLang="en-US" sz="800" dirty="0" smtClean="0"/>
              <a:t>计划</a:t>
            </a:r>
            <a:r>
              <a:rPr lang="en-US" altLang="zh-CN" sz="800" dirty="0" smtClean="0"/>
              <a:t/>
            </a:r>
            <a:br>
              <a:rPr lang="en-US" altLang="zh-CN" sz="800" dirty="0" smtClean="0"/>
            </a:br>
            <a:r>
              <a:rPr lang="en-US" altLang="zh-CN" sz="800" dirty="0" smtClean="0"/>
              <a:t>TP</a:t>
            </a:r>
            <a:endParaRPr lang="zh-CN" altLang="en-US" sz="800" dirty="0"/>
          </a:p>
        </p:txBody>
      </p:sp>
      <p:cxnSp>
        <p:nvCxnSpPr>
          <p:cNvPr id="10" name="直接连接符 9"/>
          <p:cNvCxnSpPr/>
          <p:nvPr/>
        </p:nvCxnSpPr>
        <p:spPr>
          <a:xfrm>
            <a:off x="4716016" y="1127618"/>
            <a:ext cx="0" cy="2740276"/>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668344" y="1127618"/>
            <a:ext cx="0" cy="3244332"/>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五边形 13"/>
          <p:cNvSpPr/>
          <p:nvPr/>
        </p:nvSpPr>
        <p:spPr>
          <a:xfrm>
            <a:off x="323528" y="2139702"/>
            <a:ext cx="792088" cy="432049"/>
          </a:xfrm>
          <a:prstGeom prst="homePlate">
            <a:avLst/>
          </a:prstGeom>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预研</a:t>
            </a:r>
            <a:endParaRPr lang="en-US" altLang="zh-CN" sz="900" dirty="0" smtClean="0"/>
          </a:p>
          <a:p>
            <a:pPr algn="ctr"/>
            <a:r>
              <a:rPr lang="en-US" altLang="zh-CN" sz="900" dirty="0" smtClean="0"/>
              <a:t>PR</a:t>
            </a:r>
            <a:endParaRPr lang="zh-CN" altLang="en-US" sz="900" dirty="0"/>
          </a:p>
        </p:txBody>
      </p:sp>
      <p:sp>
        <p:nvSpPr>
          <p:cNvPr id="15" name="五边形 14"/>
          <p:cNvSpPr/>
          <p:nvPr/>
        </p:nvSpPr>
        <p:spPr>
          <a:xfrm>
            <a:off x="6156176" y="3795886"/>
            <a:ext cx="1512168" cy="360040"/>
          </a:xfrm>
          <a:prstGeom prst="homePlate">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上线</a:t>
            </a:r>
            <a:r>
              <a:rPr lang="zh-CN" altLang="en-US" sz="900" dirty="0" smtClean="0"/>
              <a:t>准备</a:t>
            </a:r>
            <a:endParaRPr lang="en-US" altLang="zh-CN" sz="900" dirty="0" smtClean="0"/>
          </a:p>
          <a:p>
            <a:pPr algn="ctr"/>
            <a:r>
              <a:rPr lang="en-US" altLang="zh-CN" sz="800" dirty="0" smtClean="0"/>
              <a:t>CMR</a:t>
            </a:r>
            <a:endParaRPr lang="zh-CN" altLang="en-US" sz="900" dirty="0"/>
          </a:p>
        </p:txBody>
      </p:sp>
      <p:sp>
        <p:nvSpPr>
          <p:cNvPr id="16" name="燕尾形 15"/>
          <p:cNvSpPr/>
          <p:nvPr/>
        </p:nvSpPr>
        <p:spPr>
          <a:xfrm>
            <a:off x="7596336" y="3795886"/>
            <a:ext cx="1512168" cy="360040"/>
          </a:xfrm>
          <a:prstGeom prst="chevron">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bg1"/>
                </a:solidFill>
              </a:rPr>
              <a:t>实施、线上验证</a:t>
            </a:r>
            <a:r>
              <a:rPr lang="en-US" altLang="zh-CN" sz="900" dirty="0" smtClean="0">
                <a:solidFill>
                  <a:schemeClr val="bg1"/>
                </a:solidFill>
              </a:rPr>
              <a:t/>
            </a:r>
            <a:br>
              <a:rPr lang="en-US" altLang="zh-CN" sz="900" dirty="0" smtClean="0">
                <a:solidFill>
                  <a:schemeClr val="bg1"/>
                </a:solidFill>
              </a:rPr>
            </a:br>
            <a:r>
              <a:rPr lang="en-US" altLang="zh-CN" sz="900" dirty="0" smtClean="0">
                <a:solidFill>
                  <a:schemeClr val="bg1"/>
                </a:solidFill>
              </a:rPr>
              <a:t>CMR</a:t>
            </a:r>
            <a:endParaRPr lang="zh-CN" altLang="en-US" sz="900" dirty="0">
              <a:solidFill>
                <a:schemeClr val="bg1"/>
              </a:solidFill>
            </a:endParaRPr>
          </a:p>
        </p:txBody>
      </p:sp>
      <p:cxnSp>
        <p:nvCxnSpPr>
          <p:cNvPr id="19" name="直接连接符 18"/>
          <p:cNvCxnSpPr/>
          <p:nvPr/>
        </p:nvCxnSpPr>
        <p:spPr>
          <a:xfrm>
            <a:off x="971600" y="1127618"/>
            <a:ext cx="0" cy="1728192"/>
          </a:xfrm>
          <a:prstGeom prst="line">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7504" y="771550"/>
            <a:ext cx="792088" cy="369332"/>
          </a:xfrm>
          <a:prstGeom prst="rect">
            <a:avLst/>
          </a:prstGeom>
          <a:noFill/>
        </p:spPr>
        <p:txBody>
          <a:bodyPr wrap="square" rtlCol="0">
            <a:spAutoFit/>
          </a:bodyPr>
          <a:lstStyle/>
          <a:p>
            <a:r>
              <a:rPr lang="zh-CN" altLang="en-US" dirty="0" smtClean="0"/>
              <a:t>需求</a:t>
            </a:r>
            <a:endParaRPr lang="zh-CN" altLang="en-US" dirty="0"/>
          </a:p>
        </p:txBody>
      </p:sp>
      <p:sp>
        <p:nvSpPr>
          <p:cNvPr id="23" name="TextBox 22"/>
          <p:cNvSpPr txBox="1"/>
          <p:nvPr/>
        </p:nvSpPr>
        <p:spPr>
          <a:xfrm>
            <a:off x="2483768" y="771550"/>
            <a:ext cx="1368152" cy="369332"/>
          </a:xfrm>
          <a:prstGeom prst="rect">
            <a:avLst/>
          </a:prstGeom>
          <a:noFill/>
        </p:spPr>
        <p:txBody>
          <a:bodyPr wrap="square" rtlCol="0">
            <a:spAutoFit/>
          </a:bodyPr>
          <a:lstStyle/>
          <a:p>
            <a:r>
              <a:rPr lang="zh-CN" altLang="en-US" dirty="0" smtClean="0"/>
              <a:t>开发</a:t>
            </a:r>
            <a:endParaRPr lang="zh-CN" altLang="en-US" dirty="0"/>
          </a:p>
        </p:txBody>
      </p:sp>
      <p:sp>
        <p:nvSpPr>
          <p:cNvPr id="24" name="TextBox 23"/>
          <p:cNvSpPr txBox="1"/>
          <p:nvPr/>
        </p:nvSpPr>
        <p:spPr>
          <a:xfrm>
            <a:off x="5934067" y="771550"/>
            <a:ext cx="1152128" cy="369332"/>
          </a:xfrm>
          <a:prstGeom prst="rect">
            <a:avLst/>
          </a:prstGeom>
          <a:noFill/>
        </p:spPr>
        <p:txBody>
          <a:bodyPr wrap="square" rtlCol="0">
            <a:spAutoFit/>
          </a:bodyPr>
          <a:lstStyle/>
          <a:p>
            <a:r>
              <a:rPr lang="zh-CN" altLang="en-US" dirty="0" smtClean="0"/>
              <a:t>测试</a:t>
            </a:r>
            <a:endParaRPr lang="zh-CN" altLang="en-US" dirty="0"/>
          </a:p>
        </p:txBody>
      </p:sp>
      <p:sp>
        <p:nvSpPr>
          <p:cNvPr id="25" name="TextBox 24"/>
          <p:cNvSpPr txBox="1"/>
          <p:nvPr/>
        </p:nvSpPr>
        <p:spPr>
          <a:xfrm>
            <a:off x="7956376" y="774474"/>
            <a:ext cx="792088" cy="369332"/>
          </a:xfrm>
          <a:prstGeom prst="rect">
            <a:avLst/>
          </a:prstGeom>
          <a:noFill/>
        </p:spPr>
        <p:txBody>
          <a:bodyPr wrap="square" rtlCol="0">
            <a:spAutoFit/>
          </a:bodyPr>
          <a:lstStyle/>
          <a:p>
            <a:r>
              <a:rPr lang="zh-CN" altLang="en-US" dirty="0" smtClean="0"/>
              <a:t>运维</a:t>
            </a:r>
            <a:endParaRPr lang="zh-CN" altLang="en-US" dirty="0"/>
          </a:p>
        </p:txBody>
      </p:sp>
      <p:sp>
        <p:nvSpPr>
          <p:cNvPr id="2" name="燕尾形 1"/>
          <p:cNvSpPr/>
          <p:nvPr/>
        </p:nvSpPr>
        <p:spPr>
          <a:xfrm>
            <a:off x="1763688" y="3003799"/>
            <a:ext cx="3024336" cy="360039"/>
          </a:xfrm>
          <a:prstGeom prst="chevron">
            <a:avLst/>
          </a:prstGeom>
          <a:solidFill>
            <a:schemeClr val="accent2">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bg1"/>
                </a:solidFill>
              </a:rPr>
              <a:t>测试用例 </a:t>
            </a:r>
            <a:r>
              <a:rPr lang="en-US" altLang="zh-CN" sz="900" dirty="0" smtClean="0">
                <a:solidFill>
                  <a:schemeClr val="bg1"/>
                </a:solidFill>
              </a:rPr>
              <a:t>/ </a:t>
            </a:r>
            <a:r>
              <a:rPr lang="zh-CN" altLang="en-US" sz="900" dirty="0" smtClean="0">
                <a:solidFill>
                  <a:schemeClr val="bg1"/>
                </a:solidFill>
              </a:rPr>
              <a:t>自动化测试代码</a:t>
            </a:r>
            <a:endParaRPr lang="en-US" altLang="zh-CN" sz="900" dirty="0" smtClean="0">
              <a:solidFill>
                <a:schemeClr val="bg1"/>
              </a:solidFill>
            </a:endParaRPr>
          </a:p>
          <a:p>
            <a:pPr algn="ctr"/>
            <a:r>
              <a:rPr lang="en-US" altLang="zh-CN" sz="900" dirty="0" smtClean="0">
                <a:solidFill>
                  <a:schemeClr val="bg1"/>
                </a:solidFill>
              </a:rPr>
              <a:t>TC / Code</a:t>
            </a:r>
            <a:endParaRPr lang="zh-CN" altLang="en-US" sz="900" dirty="0">
              <a:solidFill>
                <a:schemeClr val="bg1"/>
              </a:solidFill>
            </a:endParaRPr>
          </a:p>
        </p:txBody>
      </p:sp>
      <p:sp>
        <p:nvSpPr>
          <p:cNvPr id="8" name="燕尾形 7"/>
          <p:cNvSpPr/>
          <p:nvPr/>
        </p:nvSpPr>
        <p:spPr>
          <a:xfrm>
            <a:off x="4644008" y="2139702"/>
            <a:ext cx="3024336" cy="358054"/>
          </a:xfrm>
          <a:prstGeom prst="chevron">
            <a:avLst/>
          </a:prstGeom>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bg1"/>
                </a:solidFill>
              </a:rPr>
              <a:t>支持</a:t>
            </a:r>
            <a:r>
              <a:rPr lang="en-US" altLang="zh-CN" sz="1000" dirty="0" smtClean="0">
                <a:solidFill>
                  <a:schemeClr val="bg1"/>
                </a:solidFill>
              </a:rPr>
              <a:t/>
            </a:r>
            <a:br>
              <a:rPr lang="en-US" altLang="zh-CN" sz="1000" dirty="0" smtClean="0">
                <a:solidFill>
                  <a:schemeClr val="bg1"/>
                </a:solidFill>
              </a:rPr>
            </a:br>
            <a:r>
              <a:rPr lang="en-US" altLang="zh-CN" sz="1000" dirty="0" smtClean="0">
                <a:solidFill>
                  <a:schemeClr val="bg1"/>
                </a:solidFill>
              </a:rPr>
              <a:t>fix bug</a:t>
            </a:r>
            <a:endParaRPr lang="zh-CN" altLang="en-US" sz="1000" dirty="0">
              <a:solidFill>
                <a:schemeClr val="bg1"/>
              </a:solidFill>
            </a:endParaRPr>
          </a:p>
        </p:txBody>
      </p:sp>
    </p:spTree>
    <p:extLst>
      <p:ext uri="{BB962C8B-B14F-4D97-AF65-F5344CB8AC3E}">
        <p14:creationId xmlns:p14="http://schemas.microsoft.com/office/powerpoint/2010/main" val="278731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9582"/>
            <a:ext cx="8229600" cy="3384376"/>
          </a:xfrm>
        </p:spPr>
        <p:txBody>
          <a:bodyPr>
            <a:normAutofit/>
          </a:bodyPr>
          <a:lstStyle/>
          <a:p>
            <a:pPr marL="0" indent="0">
              <a:buNone/>
            </a:pPr>
            <a:r>
              <a:rPr lang="zh-CN" altLang="en-US" sz="1400" b="1" u="sng" dirty="0" smtClean="0"/>
              <a:t>单元测试</a:t>
            </a:r>
            <a:r>
              <a:rPr lang="en-US" altLang="zh-CN" sz="1400" b="1" u="sng" dirty="0" smtClean="0"/>
              <a:t>Unit Test</a:t>
            </a:r>
            <a:r>
              <a:rPr lang="zh-CN" altLang="en-US" sz="1400" b="1" u="sng" dirty="0"/>
              <a:t>： </a:t>
            </a:r>
            <a:r>
              <a:rPr lang="zh-CN" altLang="en-US" sz="1400" dirty="0" smtClean="0"/>
              <a:t>尺度</a:t>
            </a:r>
            <a:r>
              <a:rPr lang="zh-CN" altLang="en-US" sz="1400" dirty="0"/>
              <a:t>规模最“微细”的</a:t>
            </a:r>
            <a:r>
              <a:rPr lang="zh-CN" altLang="en-US" sz="1400" dirty="0" smtClean="0"/>
              <a:t>测试，用于测试特定的功能函数或</a:t>
            </a:r>
            <a:r>
              <a:rPr lang="zh-CN" altLang="en-US" sz="1400" dirty="0"/>
              <a:t>代码模块</a:t>
            </a:r>
            <a:r>
              <a:rPr lang="zh-CN" altLang="en-US" sz="1400" dirty="0" smtClean="0"/>
              <a:t>。</a:t>
            </a:r>
            <a:r>
              <a:rPr lang="en-US" altLang="zh-CN" sz="1400" dirty="0" smtClean="0"/>
              <a:t>UT</a:t>
            </a:r>
            <a:r>
              <a:rPr lang="zh-CN" altLang="en-US" sz="1400" dirty="0" smtClean="0"/>
              <a:t>通常由开发利用</a:t>
            </a:r>
            <a:r>
              <a:rPr lang="zh-CN" altLang="en-US" sz="1400" dirty="0" smtClean="0">
                <a:solidFill>
                  <a:srgbClr val="FF0000"/>
                </a:solidFill>
              </a:rPr>
              <a:t>单元测试框架</a:t>
            </a:r>
            <a:r>
              <a:rPr lang="zh-CN" altLang="en-US" sz="1400" dirty="0" smtClean="0"/>
              <a:t>完成，如</a:t>
            </a:r>
            <a:r>
              <a:rPr lang="en-US" altLang="zh-CN" sz="1400" dirty="0" smtClean="0"/>
              <a:t>C++</a:t>
            </a:r>
            <a:r>
              <a:rPr lang="zh-CN" altLang="en-US" sz="1400" dirty="0" smtClean="0"/>
              <a:t>的</a:t>
            </a:r>
            <a:r>
              <a:rPr lang="en-US" altLang="zh-CN" sz="1400" dirty="0" err="1" smtClean="0"/>
              <a:t>gTest</a:t>
            </a:r>
            <a:r>
              <a:rPr lang="en-US" altLang="zh-CN" sz="1400" dirty="0" smtClean="0"/>
              <a:t>/</a:t>
            </a:r>
            <a:r>
              <a:rPr lang="en-US" altLang="zh-CN" sz="1400" dirty="0" err="1" smtClean="0"/>
              <a:t>cppUnit</a:t>
            </a:r>
            <a:r>
              <a:rPr lang="zh-CN" altLang="en-US" sz="1400" dirty="0" smtClean="0"/>
              <a:t>，</a:t>
            </a:r>
            <a:r>
              <a:rPr lang="en-US" altLang="zh-CN" sz="1400" dirty="0" smtClean="0"/>
              <a:t>python</a:t>
            </a:r>
            <a:r>
              <a:rPr lang="zh-CN" altLang="en-US" sz="1400" dirty="0" smtClean="0"/>
              <a:t>的</a:t>
            </a:r>
            <a:r>
              <a:rPr lang="en-US" altLang="zh-CN" sz="1400" dirty="0" err="1" smtClean="0"/>
              <a:t>unittest</a:t>
            </a:r>
            <a:r>
              <a:rPr lang="zh-CN" altLang="en-US" sz="1400" dirty="0" smtClean="0"/>
              <a:t>，</a:t>
            </a:r>
            <a:r>
              <a:rPr lang="en-US" altLang="zh-CN" sz="1400" dirty="0" smtClean="0"/>
              <a:t>Java</a:t>
            </a:r>
            <a:r>
              <a:rPr lang="zh-CN" altLang="en-US" sz="1400" dirty="0" smtClean="0"/>
              <a:t>的</a:t>
            </a:r>
            <a:r>
              <a:rPr lang="en-US" altLang="zh-CN" sz="1400" dirty="0" err="1" smtClean="0"/>
              <a:t>jUnit</a:t>
            </a:r>
            <a:r>
              <a:rPr lang="zh-CN" altLang="en-US" sz="1400" dirty="0" smtClean="0"/>
              <a:t>，</a:t>
            </a:r>
            <a:r>
              <a:rPr lang="en-US" altLang="zh-CN" sz="1400" dirty="0" err="1" smtClean="0"/>
              <a:t>golang</a:t>
            </a:r>
            <a:r>
              <a:rPr lang="zh-CN" altLang="en-US" sz="1400" dirty="0" smtClean="0"/>
              <a:t>的</a:t>
            </a:r>
            <a:r>
              <a:rPr lang="en-US" altLang="zh-CN" sz="1400" dirty="0" smtClean="0"/>
              <a:t>testing</a:t>
            </a:r>
            <a:r>
              <a:rPr lang="zh-CN" altLang="en-US" sz="1400" dirty="0" smtClean="0"/>
              <a:t>等，这是因为一方面</a:t>
            </a:r>
            <a:r>
              <a:rPr lang="en-US" altLang="zh-CN" sz="1400" dirty="0" smtClean="0"/>
              <a:t>UT</a:t>
            </a:r>
            <a:r>
              <a:rPr lang="zh-CN" altLang="en-US" sz="1400" dirty="0" smtClean="0"/>
              <a:t>需要</a:t>
            </a:r>
            <a:r>
              <a:rPr lang="zh-CN" altLang="en-US" sz="1400" dirty="0"/>
              <a:t>详细了解内部程序设计和</a:t>
            </a:r>
            <a:r>
              <a:rPr lang="zh-CN" altLang="en-US" sz="1400" dirty="0" smtClean="0"/>
              <a:t>代码；另一方面在测试驱动开发的开发模式中，代码开发是先写</a:t>
            </a:r>
            <a:r>
              <a:rPr lang="en-US" altLang="zh-CN" sz="1400" dirty="0" smtClean="0"/>
              <a:t>UT</a:t>
            </a:r>
            <a:r>
              <a:rPr lang="zh-CN" altLang="en-US" sz="1400" dirty="0" smtClean="0"/>
              <a:t>再写实现。反过来，这也要求开发在代码实现时，提前考虑可测试性，预留测试设计和接口，必要的时候，开发专用的测试接口，或测试程序模块。</a:t>
            </a:r>
            <a:endParaRPr lang="en-US" altLang="zh-CN" sz="1400" dirty="0" smtClean="0"/>
          </a:p>
          <a:p>
            <a:pPr marL="0" indent="0">
              <a:buNone/>
            </a:pPr>
            <a:r>
              <a:rPr lang="en-US" altLang="zh-CN" sz="1400" dirty="0" smtClean="0"/>
              <a:t>UT</a:t>
            </a:r>
            <a:r>
              <a:rPr lang="zh-CN" altLang="en-US" sz="1400" dirty="0" smtClean="0"/>
              <a:t>中对于每一个</a:t>
            </a:r>
            <a:r>
              <a:rPr lang="en-US" altLang="zh-CN" sz="1400" dirty="0" err="1" smtClean="0"/>
              <a:t>testcase</a:t>
            </a:r>
            <a:r>
              <a:rPr lang="zh-CN" altLang="en-US" sz="1400" dirty="0" smtClean="0"/>
              <a:t>，应尽量只用一个断言</a:t>
            </a:r>
            <a:r>
              <a:rPr lang="en-US" altLang="zh-CN" sz="1400" dirty="0" smtClean="0"/>
              <a:t>assert</a:t>
            </a:r>
            <a:r>
              <a:rPr lang="zh-CN" altLang="en-US" sz="1400" dirty="0" smtClean="0"/>
              <a:t>，以防</a:t>
            </a:r>
            <a:r>
              <a:rPr lang="en-US" altLang="zh-CN" sz="1400" dirty="0" smtClean="0"/>
              <a:t>fail</a:t>
            </a:r>
            <a:r>
              <a:rPr lang="zh-CN" altLang="en-US" sz="1400" dirty="0" smtClean="0"/>
              <a:t>时不好定位</a:t>
            </a:r>
            <a:endParaRPr lang="en-US" altLang="zh-CN" sz="1400" dirty="0" smtClean="0"/>
          </a:p>
          <a:p>
            <a:pPr marL="0" indent="0">
              <a:buNone/>
            </a:pPr>
            <a:endParaRPr lang="en-US" altLang="zh-CN" sz="1400" dirty="0"/>
          </a:p>
          <a:p>
            <a:pPr marL="0" indent="0">
              <a:buNone/>
            </a:pPr>
            <a:r>
              <a:rPr lang="zh-CN" altLang="en-US" sz="1400" b="1" u="sng" dirty="0" smtClean="0"/>
              <a:t>集成回归</a:t>
            </a:r>
            <a:r>
              <a:rPr lang="en-US" altLang="zh-CN" sz="1400" b="1" u="sng" dirty="0" smtClean="0"/>
              <a:t>CI</a:t>
            </a:r>
            <a:r>
              <a:rPr lang="zh-CN" altLang="en-US" sz="1400" b="1" u="sng" dirty="0" smtClean="0"/>
              <a:t>：</a:t>
            </a:r>
            <a:r>
              <a:rPr lang="zh-CN" altLang="en-US" sz="1400" dirty="0" smtClean="0"/>
              <a:t>主要目的在于</a:t>
            </a:r>
            <a:r>
              <a:rPr lang="zh-CN" altLang="en-US" sz="1400" dirty="0"/>
              <a:t>系</a:t>
            </a:r>
            <a:r>
              <a:rPr lang="zh-CN" altLang="en-US" sz="1400" dirty="0" smtClean="0"/>
              <a:t>统联调，以及回归验证新开发的功能对原有功能没有明显的负面影响。前者可以利用</a:t>
            </a:r>
            <a:r>
              <a:rPr lang="zh-CN" altLang="en-US" sz="1400" dirty="0" smtClean="0">
                <a:solidFill>
                  <a:srgbClr val="FF0000"/>
                </a:solidFill>
              </a:rPr>
              <a:t>单元测试框架</a:t>
            </a:r>
            <a:r>
              <a:rPr lang="zh-CN" altLang="en-US" sz="1400" dirty="0" smtClean="0"/>
              <a:t>中的</a:t>
            </a:r>
            <a:r>
              <a:rPr lang="en-US" altLang="zh-CN" sz="1400" dirty="0" err="1" smtClean="0"/>
              <a:t>testSuite</a:t>
            </a:r>
            <a:r>
              <a:rPr lang="zh-CN" altLang="en-US" sz="1400" dirty="0" smtClean="0"/>
              <a:t>等特性，串联</a:t>
            </a:r>
            <a:r>
              <a:rPr lang="en-US" altLang="zh-CN" sz="1400" dirty="0" smtClean="0"/>
              <a:t>UT</a:t>
            </a:r>
            <a:r>
              <a:rPr lang="zh-CN" altLang="en-US" sz="1400" dirty="0" smtClean="0"/>
              <a:t>的</a:t>
            </a:r>
            <a:r>
              <a:rPr lang="en-US" altLang="zh-CN" sz="1400" dirty="0" err="1" smtClean="0"/>
              <a:t>testcase</a:t>
            </a:r>
            <a:r>
              <a:rPr lang="zh-CN" altLang="en-US" sz="1400" dirty="0" smtClean="0"/>
              <a:t>以提高开发效率；后者利用既有的</a:t>
            </a:r>
            <a:r>
              <a:rPr lang="en-US" altLang="zh-CN" sz="1400" dirty="0" smtClean="0"/>
              <a:t>CI</a:t>
            </a:r>
            <a:r>
              <a:rPr lang="zh-CN" altLang="en-US" sz="1400" dirty="0" smtClean="0"/>
              <a:t>环境执行，一般以正向正常功能为主，也包括以往重大问题的复现用例。</a:t>
            </a:r>
            <a:r>
              <a:rPr lang="en-US" altLang="zh-CN" sz="1400" dirty="0" smtClean="0"/>
              <a:t>CI</a:t>
            </a:r>
            <a:r>
              <a:rPr lang="zh-CN" altLang="en-US" sz="1400" dirty="0" smtClean="0"/>
              <a:t>由于其需要反复执行的特点，所以应予自动化，须结合自动持续集成工具</a:t>
            </a:r>
            <a:r>
              <a:rPr lang="en-US" altLang="zh-CN" sz="1400" dirty="0" smtClean="0"/>
              <a:t>Jenkins</a:t>
            </a:r>
            <a:r>
              <a:rPr lang="zh-CN" altLang="en-US" sz="1400" dirty="0" smtClean="0"/>
              <a:t>，以实现测试环境部署</a:t>
            </a:r>
            <a:r>
              <a:rPr lang="en-US" altLang="zh-CN" sz="1400" dirty="0" smtClean="0"/>
              <a:t>+</a:t>
            </a:r>
            <a:r>
              <a:rPr lang="zh-CN" altLang="en-US" sz="1400" dirty="0" smtClean="0"/>
              <a:t>自动回归的自动化，以提升效率。</a:t>
            </a:r>
            <a:r>
              <a:rPr lang="en-US" altLang="zh-CN" sz="1400" dirty="0" smtClean="0"/>
              <a:t>CI</a:t>
            </a:r>
            <a:r>
              <a:rPr lang="zh-CN" altLang="en-US" sz="1400" dirty="0" smtClean="0"/>
              <a:t>在开发阶段和测试阶段分别至少执行两次，第一次在开发的测试环境中，最后一次在预发布环境中</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名词解释</a:t>
            </a:r>
            <a:endParaRPr lang="zh-CN" altLang="en-US" dirty="0"/>
          </a:p>
        </p:txBody>
      </p:sp>
    </p:spTree>
    <p:extLst>
      <p:ext uri="{BB962C8B-B14F-4D97-AF65-F5344CB8AC3E}">
        <p14:creationId xmlns:p14="http://schemas.microsoft.com/office/powerpoint/2010/main" val="152449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1400" b="1" u="sng" dirty="0" smtClean="0"/>
              <a:t>功能测试</a:t>
            </a:r>
            <a:r>
              <a:rPr lang="en-US" altLang="zh-CN" sz="1400" b="1" u="sng" dirty="0" smtClean="0"/>
              <a:t>Feature Verification</a:t>
            </a:r>
            <a:r>
              <a:rPr lang="zh-CN" altLang="en-US" sz="1400" dirty="0" smtClean="0"/>
              <a:t>：功能测试</a:t>
            </a:r>
            <a:r>
              <a:rPr lang="en-US" altLang="zh-CN" sz="1400" dirty="0" smtClean="0"/>
              <a:t>FV</a:t>
            </a:r>
            <a:r>
              <a:rPr lang="zh-CN" altLang="en-US" sz="1400" dirty="0" smtClean="0"/>
              <a:t>由测试人员完成，它的出发点不是开发的代码，而是针对的产品需求。所以从某种意义上来说，</a:t>
            </a:r>
            <a:r>
              <a:rPr lang="en-US" altLang="zh-CN" sz="1400" dirty="0" smtClean="0"/>
              <a:t>FV</a:t>
            </a:r>
            <a:r>
              <a:rPr lang="zh-CN" altLang="en-US" sz="1400" dirty="0" smtClean="0"/>
              <a:t>是一种黑盒测试，它只关心产品的需求是否符合用户的期望，具体怎样编码怎样设计，</a:t>
            </a:r>
            <a:r>
              <a:rPr lang="en-US" altLang="zh-CN" sz="1400" dirty="0" smtClean="0"/>
              <a:t>FV</a:t>
            </a:r>
            <a:r>
              <a:rPr lang="zh-CN" altLang="en-US" sz="1400" dirty="0" smtClean="0"/>
              <a:t>并不关心。</a:t>
            </a:r>
            <a:r>
              <a:rPr lang="zh-CN" altLang="en-US" sz="1400" dirty="0"/>
              <a:t>也</a:t>
            </a:r>
            <a:r>
              <a:rPr lang="zh-CN" altLang="en-US" sz="1400" dirty="0" smtClean="0"/>
              <a:t>因此，</a:t>
            </a:r>
            <a:r>
              <a:rPr lang="en-US" altLang="zh-CN" sz="1400" dirty="0" smtClean="0"/>
              <a:t>FV</a:t>
            </a:r>
            <a:r>
              <a:rPr lang="zh-CN" altLang="en-US" sz="1400" dirty="0" smtClean="0"/>
              <a:t>的测试用例，应以产品需求为蓝本，结合开发的设计文档来设计。在</a:t>
            </a:r>
            <a:r>
              <a:rPr lang="en-US" altLang="zh-CN" sz="1400" dirty="0" smtClean="0"/>
              <a:t>FV</a:t>
            </a:r>
            <a:r>
              <a:rPr lang="zh-CN" altLang="en-US" sz="1400" dirty="0" smtClean="0"/>
              <a:t>的</a:t>
            </a:r>
            <a:r>
              <a:rPr lang="en-US" altLang="zh-CN" sz="1400" dirty="0" smtClean="0"/>
              <a:t>TC</a:t>
            </a:r>
            <a:r>
              <a:rPr lang="zh-CN" altLang="en-US" sz="1400" dirty="0" smtClean="0"/>
              <a:t>设计完成之后，测试人员才应该去看开发的具体代码，以作为测试用例的补充，而不是相反，否则容易脱离产品需求，受开发思想先入为主的影响。</a:t>
            </a:r>
            <a:endParaRPr lang="en-US" altLang="zh-CN" sz="1400" dirty="0" smtClean="0"/>
          </a:p>
          <a:p>
            <a:pPr marL="0" indent="0">
              <a:buNone/>
            </a:pPr>
            <a:r>
              <a:rPr lang="en-US" altLang="zh-CN" sz="1400" dirty="0" smtClean="0"/>
              <a:t>FV</a:t>
            </a:r>
            <a:r>
              <a:rPr lang="zh-CN" altLang="en-US" sz="1400" dirty="0"/>
              <a:t>也</a:t>
            </a:r>
            <a:r>
              <a:rPr lang="zh-CN" altLang="en-US" sz="1400" dirty="0" smtClean="0"/>
              <a:t>可以利用</a:t>
            </a:r>
            <a:r>
              <a:rPr lang="zh-CN" altLang="en-US" sz="1400" dirty="0" smtClean="0">
                <a:solidFill>
                  <a:srgbClr val="FF0000"/>
                </a:solidFill>
              </a:rPr>
              <a:t>单元测试框架</a:t>
            </a:r>
            <a:r>
              <a:rPr lang="zh-CN" altLang="en-US" sz="1400" dirty="0" smtClean="0"/>
              <a:t>来实现，但</a:t>
            </a:r>
            <a:r>
              <a:rPr lang="en-US" altLang="zh-CN" sz="1400" dirty="0" smtClean="0"/>
              <a:t>FV</a:t>
            </a:r>
            <a:r>
              <a:rPr lang="zh-CN" altLang="en-US" sz="1400" dirty="0" smtClean="0"/>
              <a:t>阶段更重要的是对不同测试场景、不同测试条件的验证，所以</a:t>
            </a:r>
            <a:r>
              <a:rPr lang="en-US" altLang="zh-CN" sz="1400" dirty="0" smtClean="0"/>
              <a:t>FV</a:t>
            </a:r>
            <a:r>
              <a:rPr lang="zh-CN" altLang="en-US" sz="1400" dirty="0" smtClean="0"/>
              <a:t>往往需要借助一些测试工具或测试程序，必要的时候需要自行开发测试程序</a:t>
            </a:r>
            <a:endParaRPr lang="en-US" altLang="zh-CN" sz="1400" dirty="0" smtClean="0"/>
          </a:p>
          <a:p>
            <a:pPr marL="0" indent="0">
              <a:buNone/>
            </a:pPr>
            <a:endParaRPr lang="en-US" altLang="zh-CN" sz="1400" dirty="0"/>
          </a:p>
          <a:p>
            <a:pPr marL="0" indent="0">
              <a:buNone/>
            </a:pPr>
            <a:r>
              <a:rPr lang="zh-CN" altLang="en-US" sz="1400" b="1" u="sng" dirty="0" smtClean="0"/>
              <a:t>系统测试</a:t>
            </a:r>
            <a:r>
              <a:rPr lang="en-US" altLang="zh-CN" sz="1400" b="1" u="sng" dirty="0" smtClean="0"/>
              <a:t>System Verification</a:t>
            </a:r>
            <a:r>
              <a:rPr lang="zh-CN" altLang="en-US" sz="1400" dirty="0" smtClean="0"/>
              <a:t>：整个系统级别的测试，也由测试人员完成。</a:t>
            </a:r>
            <a:r>
              <a:rPr lang="en-US" altLang="zh-CN" sz="1400" dirty="0" smtClean="0"/>
              <a:t>FV</a:t>
            </a:r>
            <a:r>
              <a:rPr lang="zh-CN" altLang="en-US" sz="1400" dirty="0" smtClean="0"/>
              <a:t>通过后，系统达到一定的稳定程度，此时进行性能测试、压力测试、稳定性测试等效率较高。但也因为此时开发往往已经结束，发现问题再修复代价很高，所以性能、稳定性等方面的问题，需要开发和测试在开发设计之初即加以考虑，预见性能瓶颈，并在设计阶段有针对性地进行开发。理想情况下，</a:t>
            </a:r>
            <a:r>
              <a:rPr lang="en-US" altLang="zh-CN" sz="1400" dirty="0" smtClean="0"/>
              <a:t>SV</a:t>
            </a:r>
            <a:r>
              <a:rPr lang="zh-CN" altLang="en-US" sz="1400" dirty="0" smtClean="0"/>
              <a:t>应该只是对设计的验证</a:t>
            </a:r>
            <a:r>
              <a:rPr lang="en-US" altLang="zh-CN" sz="1400" dirty="0" smtClean="0"/>
              <a:t>verify</a:t>
            </a:r>
            <a:r>
              <a:rPr lang="zh-CN" altLang="en-US" sz="1400" dirty="0" smtClean="0"/>
              <a:t>，而非测试</a:t>
            </a:r>
            <a:r>
              <a:rPr lang="en-US" altLang="zh-CN" sz="1400" dirty="0" smtClean="0"/>
              <a:t>test</a:t>
            </a:r>
            <a:endParaRPr lang="zh-CN" altLang="en-US" sz="1400" dirty="0"/>
          </a:p>
        </p:txBody>
      </p:sp>
      <p:sp>
        <p:nvSpPr>
          <p:cNvPr id="3" name="标题 2"/>
          <p:cNvSpPr>
            <a:spLocks noGrp="1"/>
          </p:cNvSpPr>
          <p:nvPr>
            <p:ph type="title"/>
          </p:nvPr>
        </p:nvSpPr>
        <p:spPr/>
        <p:txBody>
          <a:bodyPr>
            <a:normAutofit fontScale="90000"/>
          </a:bodyPr>
          <a:lstStyle/>
          <a:p>
            <a:r>
              <a:rPr lang="zh-CN" altLang="en-US" dirty="0" smtClean="0"/>
              <a:t>名词解释</a:t>
            </a:r>
            <a:endParaRPr lang="zh-CN" altLang="en-US" dirty="0"/>
          </a:p>
        </p:txBody>
      </p:sp>
    </p:spTree>
    <p:extLst>
      <p:ext uri="{BB962C8B-B14F-4D97-AF65-F5344CB8AC3E}">
        <p14:creationId xmlns:p14="http://schemas.microsoft.com/office/powerpoint/2010/main" val="229327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不同阶段修复问题的开销</a:t>
            </a:r>
            <a:endParaRPr lang="zh-CN" altLang="en-US" dirty="0"/>
          </a:p>
        </p:txBody>
      </p:sp>
      <p:graphicFrame>
        <p:nvGraphicFramePr>
          <p:cNvPr id="5" name="对象 3"/>
          <p:cNvGraphicFramePr>
            <a:graphicFrameLocks noChangeAspect="1"/>
          </p:cNvGraphicFramePr>
          <p:nvPr>
            <p:extLst>
              <p:ext uri="{D42A27DB-BD31-4B8C-83A1-F6EECF244321}">
                <p14:modId xmlns:p14="http://schemas.microsoft.com/office/powerpoint/2010/main" val="2228038289"/>
              </p:ext>
            </p:extLst>
          </p:nvPr>
        </p:nvGraphicFramePr>
        <p:xfrm>
          <a:off x="467544" y="1489889"/>
          <a:ext cx="7832725" cy="197326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339752" y="771550"/>
            <a:ext cx="3805166" cy="646331"/>
          </a:xfrm>
          <a:prstGeom prst="rect">
            <a:avLst/>
          </a:prstGeom>
          <a:noFill/>
        </p:spPr>
        <p:txBody>
          <a:bodyPr wrap="square" rtlCol="0">
            <a:spAutoFit/>
          </a:bodyPr>
          <a:lstStyle/>
          <a:p>
            <a:r>
              <a:rPr lang="zh-CN" altLang="en-US" dirty="0" smtClean="0"/>
              <a:t>越早发现问题，修复的开销就越低</a:t>
            </a:r>
            <a:endParaRPr lang="en-US" altLang="zh-CN" dirty="0" smtClean="0"/>
          </a:p>
          <a:p>
            <a:endParaRPr lang="zh-CN" altLang="en-US" dirty="0"/>
          </a:p>
        </p:txBody>
      </p:sp>
      <p:sp>
        <p:nvSpPr>
          <p:cNvPr id="7" name="TextBox 6"/>
          <p:cNvSpPr txBox="1"/>
          <p:nvPr/>
        </p:nvSpPr>
        <p:spPr>
          <a:xfrm>
            <a:off x="1187624" y="3743808"/>
            <a:ext cx="7200800" cy="369332"/>
          </a:xfrm>
          <a:prstGeom prst="rect">
            <a:avLst/>
          </a:prstGeom>
          <a:noFill/>
        </p:spPr>
        <p:txBody>
          <a:bodyPr wrap="square" rtlCol="0">
            <a:spAutoFit/>
          </a:bodyPr>
          <a:lstStyle/>
          <a:p>
            <a:r>
              <a:rPr lang="zh-CN" altLang="en-US" i="1" dirty="0" smtClean="0">
                <a:solidFill>
                  <a:srgbClr val="FF0000"/>
                </a:solidFill>
              </a:rPr>
              <a:t>开销不仅是费用，还包括人力、时间等成本，这些往往更为重要！</a:t>
            </a:r>
            <a:endParaRPr lang="zh-CN" altLang="en-US" i="1" dirty="0">
              <a:solidFill>
                <a:srgbClr val="FF0000"/>
              </a:solidFill>
            </a:endParaRPr>
          </a:p>
        </p:txBody>
      </p:sp>
    </p:spTree>
    <p:extLst>
      <p:ext uri="{BB962C8B-B14F-4D97-AF65-F5344CB8AC3E}">
        <p14:creationId xmlns:p14="http://schemas.microsoft.com/office/powerpoint/2010/main" val="2411314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lang="zh-CN" altLang="en-US" dirty="0" smtClean="0"/>
              <a:t>产品需求</a:t>
            </a:r>
            <a:endParaRPr lang="en-US" altLang="zh-CN" dirty="0" smtClean="0"/>
          </a:p>
          <a:p>
            <a:pPr>
              <a:buFont typeface="Wingdings" panose="05000000000000000000" pitchFamily="2" charset="2"/>
              <a:buChar char="Ø"/>
            </a:pPr>
            <a:r>
              <a:rPr lang="zh-CN" altLang="en-US" sz="1500" dirty="0" smtClean="0"/>
              <a:t>由</a:t>
            </a:r>
            <a:r>
              <a:rPr lang="zh-CN" altLang="en-US" sz="1500" dirty="0" smtClean="0">
                <a:solidFill>
                  <a:srgbClr val="FF0000"/>
                </a:solidFill>
              </a:rPr>
              <a:t>产品</a:t>
            </a:r>
            <a:r>
              <a:rPr lang="zh-CN" altLang="en-US" sz="1500" dirty="0" smtClean="0"/>
              <a:t>主持需求评审会，开发、测试、以及设计到的相关方，具体到人，必须参与产品需求评审</a:t>
            </a:r>
            <a:endParaRPr lang="en-US" altLang="zh-CN" sz="1500" dirty="0" smtClean="0"/>
          </a:p>
          <a:p>
            <a:pPr>
              <a:buFont typeface="Wingdings" panose="05000000000000000000" pitchFamily="2" charset="2"/>
              <a:buChar char="Ø"/>
            </a:pPr>
            <a:r>
              <a:rPr lang="zh-CN" altLang="en-US" sz="1500" dirty="0" smtClean="0"/>
              <a:t>需求</a:t>
            </a:r>
            <a:r>
              <a:rPr lang="zh-CN" altLang="en-US" sz="1500" dirty="0"/>
              <a:t>评审</a:t>
            </a:r>
            <a:r>
              <a:rPr lang="zh-CN" altLang="en-US" sz="1500" dirty="0" smtClean="0"/>
              <a:t>完毕后，</a:t>
            </a:r>
            <a:r>
              <a:rPr lang="zh-CN" altLang="en-US" sz="1500" dirty="0" smtClean="0">
                <a:solidFill>
                  <a:srgbClr val="FF0000"/>
                </a:solidFill>
              </a:rPr>
              <a:t>产品</a:t>
            </a:r>
            <a:r>
              <a:rPr lang="zh-CN" altLang="en-US" sz="1500" dirty="0" smtClean="0"/>
              <a:t>需要</a:t>
            </a:r>
            <a:r>
              <a:rPr lang="zh-CN" altLang="en-US" sz="1500" dirty="0"/>
              <a:t>输出确定成文的</a:t>
            </a:r>
            <a:r>
              <a:rPr lang="en-US" altLang="zh-CN" sz="1500" dirty="0" err="1"/>
              <a:t>prd</a:t>
            </a:r>
            <a:r>
              <a:rPr lang="zh-CN" altLang="en-US" sz="1500" dirty="0" smtClean="0"/>
              <a:t>文档并线上归档</a:t>
            </a:r>
            <a:endParaRPr lang="en-US" altLang="zh-CN" sz="1500" dirty="0" smtClean="0"/>
          </a:p>
          <a:p>
            <a:pPr>
              <a:buFont typeface="Wingdings" panose="05000000000000000000" pitchFamily="2" charset="2"/>
              <a:buChar char="Ø"/>
            </a:pPr>
            <a:r>
              <a:rPr lang="zh-CN" altLang="en-US" sz="1500" dirty="0" smtClean="0"/>
              <a:t>各</a:t>
            </a:r>
            <a:r>
              <a:rPr lang="zh-CN" altLang="en-US" sz="1500" dirty="0" smtClean="0">
                <a:solidFill>
                  <a:srgbClr val="FF0000"/>
                </a:solidFill>
              </a:rPr>
              <a:t>相关人员</a:t>
            </a:r>
            <a:r>
              <a:rPr lang="zh-CN" altLang="en-US" sz="1500" dirty="0" smtClean="0"/>
              <a:t>必须回邮件明确认可，不能默认认可，产品需要在需求文档中明确记录确认情况</a:t>
            </a:r>
            <a:endParaRPr lang="en-US" altLang="zh-CN" sz="1500" dirty="0" smtClean="0"/>
          </a:p>
          <a:p>
            <a:pPr>
              <a:buFont typeface="Wingdings" panose="05000000000000000000" pitchFamily="2" charset="2"/>
              <a:buChar char="Ø"/>
            </a:pPr>
            <a:r>
              <a:rPr lang="zh-CN" altLang="en-US" sz="1500" dirty="0" smtClean="0"/>
              <a:t>进入研发过程后，如果产品要更改需求，需要各相关方再次确认</a:t>
            </a:r>
            <a:endParaRPr lang="en-US" altLang="zh-CN" sz="1500" dirty="0" smtClean="0"/>
          </a:p>
          <a:p>
            <a:pPr>
              <a:buFont typeface="Wingdings" panose="05000000000000000000" pitchFamily="2" charset="2"/>
              <a:buChar char="Ø"/>
            </a:pPr>
            <a:endParaRPr lang="en-US" altLang="zh-CN" sz="1400" dirty="0"/>
          </a:p>
          <a:p>
            <a:pPr marL="0" indent="0">
              <a:buNone/>
            </a:pPr>
            <a:r>
              <a:rPr lang="zh-CN" altLang="en-US" dirty="0"/>
              <a:t>线上问题</a:t>
            </a:r>
            <a:endParaRPr lang="en-US" altLang="zh-CN" dirty="0"/>
          </a:p>
          <a:p>
            <a:pPr>
              <a:buFont typeface="Wingdings" panose="05000000000000000000" pitchFamily="2" charset="2"/>
              <a:buChar char="Ø"/>
            </a:pPr>
            <a:r>
              <a:rPr lang="zh-CN" altLang="en-US" sz="1500" dirty="0"/>
              <a:t>线上问题需要能追溯到工单系统中的</a:t>
            </a:r>
            <a:r>
              <a:rPr lang="zh-CN" altLang="en-US" sz="1500" dirty="0" smtClean="0"/>
              <a:t>问题</a:t>
            </a:r>
            <a:r>
              <a:rPr lang="en-US" altLang="zh-CN" sz="1500" dirty="0" smtClean="0">
                <a:solidFill>
                  <a:srgbClr val="FF0000"/>
                </a:solidFill>
              </a:rPr>
              <a:t>Problem ID</a:t>
            </a:r>
            <a:r>
              <a:rPr lang="zh-CN" altLang="en-US" sz="1500" dirty="0" smtClean="0"/>
              <a:t>，</a:t>
            </a:r>
            <a:r>
              <a:rPr lang="zh-CN" altLang="en-US" sz="1500" dirty="0"/>
              <a:t>描述不清楚的，需要向技服</a:t>
            </a:r>
            <a:r>
              <a:rPr lang="en-US" altLang="zh-CN" sz="1500" dirty="0"/>
              <a:t>/</a:t>
            </a:r>
            <a:r>
              <a:rPr lang="zh-CN" altLang="en-US" sz="1500" dirty="0"/>
              <a:t>运维确认问题具体情况</a:t>
            </a:r>
            <a:endParaRPr lang="en-US" altLang="zh-CN" sz="1500" dirty="0"/>
          </a:p>
          <a:p>
            <a:pPr marL="0" indent="0">
              <a:buNone/>
            </a:pPr>
            <a:endParaRPr lang="en-US" altLang="zh-CN" sz="1400" dirty="0"/>
          </a:p>
          <a:p>
            <a:pPr marL="0" indent="0">
              <a:buNone/>
            </a:pPr>
            <a:r>
              <a:rPr lang="zh-CN" altLang="en-US" dirty="0"/>
              <a:t>开发内部问题</a:t>
            </a:r>
            <a:endParaRPr lang="en-US" altLang="zh-CN" dirty="0"/>
          </a:p>
          <a:p>
            <a:pPr>
              <a:buFont typeface="Wingdings" panose="05000000000000000000" pitchFamily="2" charset="2"/>
              <a:buChar char="Ø"/>
            </a:pPr>
            <a:r>
              <a:rPr lang="zh-CN" altLang="en-US" sz="1500" dirty="0"/>
              <a:t>需要有</a:t>
            </a:r>
            <a:r>
              <a:rPr lang="en-US" altLang="zh-CN" sz="1500" dirty="0" smtClean="0">
                <a:solidFill>
                  <a:srgbClr val="FF0000"/>
                </a:solidFill>
              </a:rPr>
              <a:t>Jira ID</a:t>
            </a:r>
            <a:r>
              <a:rPr lang="zh-CN" altLang="en-US" sz="1500" dirty="0" smtClean="0"/>
              <a:t>记录</a:t>
            </a:r>
            <a:r>
              <a:rPr lang="zh-CN" altLang="en-US" sz="1500" dirty="0"/>
              <a:t>原始的</a:t>
            </a:r>
            <a:r>
              <a:rPr lang="zh-CN" altLang="en-US" sz="1500" dirty="0" smtClean="0"/>
              <a:t>问题，内部</a:t>
            </a:r>
            <a:r>
              <a:rPr lang="en-US" altLang="zh-CN" sz="1500" dirty="0" smtClean="0"/>
              <a:t>Jira</a:t>
            </a:r>
            <a:r>
              <a:rPr lang="zh-CN" altLang="en-US" sz="1500" dirty="0" smtClean="0"/>
              <a:t>开发或者测试提交均可，按种类分为需求</a:t>
            </a:r>
            <a:r>
              <a:rPr lang="en-US" altLang="zh-CN" sz="1500" dirty="0" err="1" smtClean="0"/>
              <a:t>jira</a:t>
            </a:r>
            <a:r>
              <a:rPr lang="zh-CN" altLang="en-US" sz="1500" dirty="0" smtClean="0"/>
              <a:t>或缺陷</a:t>
            </a:r>
            <a:r>
              <a:rPr lang="en-US" altLang="zh-CN" sz="1500" dirty="0" err="1" smtClean="0"/>
              <a:t>jira</a:t>
            </a:r>
            <a:endParaRPr lang="en-US" altLang="zh-CN" sz="1500" dirty="0"/>
          </a:p>
        </p:txBody>
      </p:sp>
      <p:sp>
        <p:nvSpPr>
          <p:cNvPr id="3" name="标题 2"/>
          <p:cNvSpPr>
            <a:spLocks noGrp="1"/>
          </p:cNvSpPr>
          <p:nvPr>
            <p:ph type="title"/>
          </p:nvPr>
        </p:nvSpPr>
        <p:spPr/>
        <p:txBody>
          <a:bodyPr>
            <a:normAutofit fontScale="90000"/>
          </a:bodyPr>
          <a:lstStyle/>
          <a:p>
            <a:r>
              <a:rPr lang="zh-CN" altLang="en-US" dirty="0" smtClean="0"/>
              <a:t>需求</a:t>
            </a:r>
            <a:r>
              <a:rPr lang="zh-CN" altLang="en-US" dirty="0"/>
              <a:t>阶段</a:t>
            </a:r>
          </a:p>
        </p:txBody>
      </p:sp>
    </p:spTree>
    <p:extLst>
      <p:ext uri="{BB962C8B-B14F-4D97-AF65-F5344CB8AC3E}">
        <p14:creationId xmlns:p14="http://schemas.microsoft.com/office/powerpoint/2010/main" val="943553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5566"/>
            <a:ext cx="8229600" cy="3744416"/>
          </a:xfrm>
        </p:spPr>
        <p:txBody>
          <a:bodyPr>
            <a:normAutofit lnSpcReduction="10000"/>
          </a:bodyPr>
          <a:lstStyle/>
          <a:p>
            <a:pPr marL="0" indent="0">
              <a:buNone/>
            </a:pPr>
            <a:r>
              <a:rPr lang="zh-CN" altLang="en-US" dirty="0" smtClean="0"/>
              <a:t>设计</a:t>
            </a:r>
            <a:endParaRPr lang="en-US" altLang="zh-CN" dirty="0" smtClean="0"/>
          </a:p>
          <a:p>
            <a:pPr>
              <a:buFont typeface="Wingdings" panose="05000000000000000000" pitchFamily="2" charset="2"/>
              <a:buChar char="Ø"/>
            </a:pPr>
            <a:r>
              <a:rPr lang="zh-CN" altLang="en-US" sz="1400" dirty="0" smtClean="0"/>
              <a:t>开发在</a:t>
            </a:r>
            <a:r>
              <a:rPr lang="en-US" altLang="zh-CN" sz="1400" dirty="0" smtClean="0"/>
              <a:t>Coding</a:t>
            </a:r>
            <a:r>
              <a:rPr lang="zh-CN" altLang="en-US" sz="1400" dirty="0" smtClean="0"/>
              <a:t>之前必须先做设计</a:t>
            </a:r>
            <a:endParaRPr lang="en-US" altLang="zh-CN" sz="1400" dirty="0" smtClean="0"/>
          </a:p>
          <a:p>
            <a:pPr>
              <a:buFont typeface="Wingdings" panose="05000000000000000000" pitchFamily="2" charset="2"/>
              <a:buChar char="Ø"/>
            </a:pPr>
            <a:r>
              <a:rPr lang="zh-CN" altLang="en-US" sz="1400" dirty="0" smtClean="0"/>
              <a:t>设计的形式不限，只要能说明设计思想即可：可以是</a:t>
            </a:r>
            <a:r>
              <a:rPr lang="en-US" altLang="zh-CN" sz="1400" dirty="0" err="1" smtClean="0"/>
              <a:t>cf</a:t>
            </a:r>
            <a:r>
              <a:rPr lang="zh-CN" altLang="en-US" sz="1400" dirty="0" smtClean="0"/>
              <a:t>文档；可以是</a:t>
            </a:r>
            <a:r>
              <a:rPr lang="en-US" altLang="zh-CN" sz="1400" dirty="0" smtClean="0"/>
              <a:t>.h</a:t>
            </a:r>
            <a:r>
              <a:rPr lang="zh-CN" altLang="en-US" sz="1400" dirty="0" smtClean="0"/>
              <a:t>头文件；可以是脑图；可以是</a:t>
            </a:r>
            <a:r>
              <a:rPr lang="en-US" altLang="zh-CN" sz="1400" dirty="0" smtClean="0"/>
              <a:t>doc</a:t>
            </a:r>
            <a:r>
              <a:rPr lang="zh-CN" altLang="en-US" sz="1400" dirty="0" smtClean="0"/>
              <a:t>文档，</a:t>
            </a:r>
            <a:r>
              <a:rPr lang="en-US" altLang="zh-CN" sz="1400" dirty="0" smtClean="0"/>
              <a:t>etc.  </a:t>
            </a:r>
            <a:r>
              <a:rPr lang="zh-CN" altLang="en-US" sz="1400" dirty="0" smtClean="0"/>
              <a:t>但均须线上归档，不能是本地文档</a:t>
            </a:r>
            <a:endParaRPr lang="en-US" altLang="zh-CN" sz="1400" dirty="0" smtClean="0"/>
          </a:p>
          <a:p>
            <a:pPr>
              <a:buFont typeface="Wingdings" panose="05000000000000000000" pitchFamily="2" charset="2"/>
              <a:buChar char="Ø"/>
            </a:pPr>
            <a:r>
              <a:rPr lang="zh-CN" altLang="en-US" sz="1400" dirty="0"/>
              <a:t>设计文档必须包含的内容有：</a:t>
            </a:r>
            <a:endParaRPr lang="en-US" altLang="zh-CN" sz="1400" dirty="0"/>
          </a:p>
          <a:p>
            <a:pPr lvl="1">
              <a:buFont typeface="Wingdings" panose="05000000000000000000" pitchFamily="2" charset="2"/>
              <a:buChar char="ü"/>
            </a:pPr>
            <a:r>
              <a:rPr lang="zh-CN" altLang="en-US" sz="1200" dirty="0"/>
              <a:t>设计人</a:t>
            </a:r>
            <a:endParaRPr lang="en-US" altLang="zh-CN" sz="1200" dirty="0"/>
          </a:p>
          <a:p>
            <a:pPr lvl="1">
              <a:buFont typeface="Wingdings" panose="05000000000000000000" pitchFamily="2" charset="2"/>
              <a:buChar char="ü"/>
            </a:pPr>
            <a:r>
              <a:rPr lang="zh-CN" altLang="en-US" sz="1200" dirty="0"/>
              <a:t>审核人</a:t>
            </a:r>
            <a:endParaRPr lang="en-US" altLang="zh-CN" sz="1200" dirty="0"/>
          </a:p>
          <a:p>
            <a:pPr lvl="1">
              <a:buFont typeface="Wingdings" panose="05000000000000000000" pitchFamily="2" charset="2"/>
              <a:buChar char="ü"/>
            </a:pPr>
            <a:r>
              <a:rPr lang="zh-CN" altLang="en-US" sz="1200" dirty="0"/>
              <a:t>要解决的问题：如果是产品需求，需附上产品需求</a:t>
            </a:r>
            <a:r>
              <a:rPr lang="en-US" altLang="zh-CN" sz="1200" dirty="0" err="1"/>
              <a:t>prd</a:t>
            </a:r>
            <a:r>
              <a:rPr lang="zh-CN" altLang="en-US" sz="1200" dirty="0"/>
              <a:t>链接；如果是线上问题，附上线上</a:t>
            </a:r>
            <a:r>
              <a:rPr lang="en-US" altLang="zh-CN" sz="1200" dirty="0"/>
              <a:t>problem id / </a:t>
            </a:r>
            <a:r>
              <a:rPr lang="en-US" altLang="zh-CN" sz="1200" dirty="0" err="1"/>
              <a:t>jira</a:t>
            </a:r>
            <a:r>
              <a:rPr lang="en-US" altLang="zh-CN" sz="1200" dirty="0"/>
              <a:t> id</a:t>
            </a:r>
          </a:p>
          <a:p>
            <a:pPr lvl="1">
              <a:buFont typeface="Wingdings" panose="05000000000000000000" pitchFamily="2" charset="2"/>
              <a:buChar char="ü"/>
            </a:pPr>
            <a:r>
              <a:rPr lang="zh-CN" altLang="en-US" sz="1200" dirty="0"/>
              <a:t>设计实现的解决方案，如果是多种方案，需写明对比优劣与选择的优先</a:t>
            </a:r>
            <a:r>
              <a:rPr lang="zh-CN" altLang="en-US" sz="1200" dirty="0" smtClean="0"/>
              <a:t>顺序</a:t>
            </a:r>
            <a:endParaRPr lang="en-US" altLang="zh-CN" sz="1200" dirty="0" smtClean="0"/>
          </a:p>
          <a:p>
            <a:pPr lvl="1">
              <a:buFont typeface="Wingdings" panose="05000000000000000000" pitchFamily="2" charset="2"/>
              <a:buChar char="ü"/>
            </a:pPr>
            <a:r>
              <a:rPr lang="zh-CN" altLang="en-US" sz="1200" dirty="0" smtClean="0"/>
              <a:t>如何测试、如何监控运维</a:t>
            </a:r>
            <a:endParaRPr lang="en-US" altLang="zh-CN" sz="1200" dirty="0"/>
          </a:p>
          <a:p>
            <a:pPr>
              <a:buFont typeface="Wingdings" panose="05000000000000000000" pitchFamily="2" charset="2"/>
              <a:buChar char="Ø"/>
            </a:pPr>
            <a:r>
              <a:rPr lang="zh-CN" altLang="en-US" sz="1400" dirty="0" smtClean="0"/>
              <a:t>开发</a:t>
            </a:r>
            <a:r>
              <a:rPr lang="zh-CN" altLang="en-US" sz="1400" dirty="0"/>
              <a:t>的</a:t>
            </a:r>
            <a:r>
              <a:rPr lang="zh-CN" altLang="en-US" sz="1400" dirty="0" smtClean="0"/>
              <a:t>设计需要</a:t>
            </a:r>
            <a:r>
              <a:rPr lang="zh-CN" altLang="en-US" sz="1400" dirty="0"/>
              <a:t>开发组内部</a:t>
            </a:r>
            <a:r>
              <a:rPr lang="en-US" altLang="zh-CN" sz="1400" dirty="0">
                <a:solidFill>
                  <a:srgbClr val="FF0000"/>
                </a:solidFill>
              </a:rPr>
              <a:t>senior</a:t>
            </a:r>
            <a:r>
              <a:rPr lang="zh-CN" altLang="en-US" sz="1400" dirty="0" smtClean="0"/>
              <a:t>审核，审核完毕后，通告测试与影响到的相关方使周知</a:t>
            </a:r>
            <a:endParaRPr lang="en-US" altLang="zh-CN" sz="1400" dirty="0" smtClean="0"/>
          </a:p>
          <a:p>
            <a:pPr>
              <a:buFont typeface="Wingdings" panose="05000000000000000000" pitchFamily="2" charset="2"/>
              <a:buChar char="Ø"/>
            </a:pPr>
            <a:r>
              <a:rPr lang="zh-CN" altLang="en-US" sz="1400" dirty="0" smtClean="0"/>
              <a:t>通告测试的设计文档无需很详细，能说明设计思路即可</a:t>
            </a:r>
            <a:endParaRPr lang="en-US" altLang="zh-CN" sz="1400" dirty="0" smtClean="0"/>
          </a:p>
          <a:p>
            <a:pPr>
              <a:buFont typeface="Wingdings" panose="05000000000000000000" pitchFamily="2" charset="2"/>
              <a:buChar char="Ø"/>
            </a:pPr>
            <a:r>
              <a:rPr lang="zh-CN" altLang="en-US" sz="1400" b="1" dirty="0" smtClean="0"/>
              <a:t>开发需维护更新对外提供的</a:t>
            </a:r>
            <a:r>
              <a:rPr lang="zh-CN" altLang="en-US" sz="1400" b="1" dirty="0" smtClean="0">
                <a:solidFill>
                  <a:srgbClr val="FF0000"/>
                </a:solidFill>
              </a:rPr>
              <a:t>接口文档</a:t>
            </a:r>
            <a:r>
              <a:rPr lang="zh-CN" altLang="en-US" sz="1400" b="1" dirty="0" smtClean="0"/>
              <a:t>，及时更新更改情况，并需要</a:t>
            </a:r>
            <a:r>
              <a:rPr lang="zh-CN" altLang="en-US" sz="1400" b="1" dirty="0" smtClean="0">
                <a:solidFill>
                  <a:srgbClr val="FF0000"/>
                </a:solidFill>
              </a:rPr>
              <a:t>接口使用方</a:t>
            </a:r>
            <a:r>
              <a:rPr lang="zh-CN" altLang="en-US" sz="1400" b="1" dirty="0" smtClean="0"/>
              <a:t>书面确认了解更改</a:t>
            </a:r>
            <a:endParaRPr lang="en-US" altLang="zh-CN" sz="1400" b="1" dirty="0" smtClean="0"/>
          </a:p>
          <a:p>
            <a:pPr>
              <a:buFont typeface="Wingdings" panose="05000000000000000000" pitchFamily="2" charset="2"/>
              <a:buChar char="Ø"/>
            </a:pPr>
            <a:r>
              <a:rPr lang="zh-CN" altLang="en-US" sz="1400" dirty="0" smtClean="0"/>
              <a:t>设计变更，需要通知相关各方。尤其是有接口变更的，必须再次取得接口使用方的书面确认</a:t>
            </a:r>
            <a:endParaRPr lang="en-US" altLang="zh-CN" sz="1400" dirty="0" smtClean="0"/>
          </a:p>
          <a:p>
            <a:pPr>
              <a:buFont typeface="Wingdings" panose="05000000000000000000" pitchFamily="2" charset="2"/>
              <a:buChar char="Ø"/>
            </a:pPr>
            <a:r>
              <a:rPr lang="zh-CN" altLang="en-US" sz="1400" dirty="0" smtClean="0"/>
              <a:t>通知、确认的方式目前阶段仍采用邮件通知、邮件回复确认的方式</a:t>
            </a:r>
            <a:endParaRPr lang="en-US" altLang="zh-CN" sz="1400" dirty="0"/>
          </a:p>
        </p:txBody>
      </p:sp>
      <p:sp>
        <p:nvSpPr>
          <p:cNvPr id="3" name="标题 2"/>
          <p:cNvSpPr>
            <a:spLocks noGrp="1"/>
          </p:cNvSpPr>
          <p:nvPr>
            <p:ph type="title"/>
          </p:nvPr>
        </p:nvSpPr>
        <p:spPr/>
        <p:txBody>
          <a:bodyPr>
            <a:normAutofit fontScale="90000"/>
          </a:bodyPr>
          <a:lstStyle/>
          <a:p>
            <a:r>
              <a:rPr lang="zh-CN" altLang="en-US" dirty="0" smtClean="0"/>
              <a:t>开发阶段</a:t>
            </a:r>
            <a:endParaRPr lang="zh-CN" altLang="en-US" dirty="0"/>
          </a:p>
        </p:txBody>
      </p:sp>
    </p:spTree>
    <p:extLst>
      <p:ext uri="{BB962C8B-B14F-4D97-AF65-F5344CB8AC3E}">
        <p14:creationId xmlns:p14="http://schemas.microsoft.com/office/powerpoint/2010/main" val="536566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smtClean="0"/>
              <a:t>Git</a:t>
            </a:r>
            <a:r>
              <a:rPr lang="zh-CN" altLang="en-US" dirty="0" smtClean="0"/>
              <a:t>分支管理</a:t>
            </a:r>
            <a:endParaRPr lang="zh-CN" altLang="en-US" dirty="0"/>
          </a:p>
        </p:txBody>
      </p:sp>
      <p:cxnSp>
        <p:nvCxnSpPr>
          <p:cNvPr id="5" name="直接箭头连接符 4"/>
          <p:cNvCxnSpPr>
            <a:endCxn id="89" idx="6"/>
          </p:cNvCxnSpPr>
          <p:nvPr/>
        </p:nvCxnSpPr>
        <p:spPr>
          <a:xfrm>
            <a:off x="1043608" y="3949776"/>
            <a:ext cx="3687485" cy="11298"/>
          </a:xfrm>
          <a:prstGeom prst="straightConnector1">
            <a:avLst/>
          </a:prstGeom>
          <a:ln w="31750" cmpd="sng">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3795886"/>
            <a:ext cx="792088" cy="307777"/>
          </a:xfrm>
          <a:prstGeom prst="rect">
            <a:avLst/>
          </a:prstGeom>
          <a:noFill/>
        </p:spPr>
        <p:txBody>
          <a:bodyPr wrap="square" rtlCol="0">
            <a:spAutoFit/>
          </a:bodyPr>
          <a:lstStyle/>
          <a:p>
            <a:r>
              <a:rPr lang="en-US" altLang="zh-CN" sz="1400" dirty="0" smtClean="0">
                <a:solidFill>
                  <a:schemeClr val="tx2"/>
                </a:solidFill>
              </a:rPr>
              <a:t>master</a:t>
            </a:r>
            <a:endParaRPr lang="zh-CN" altLang="en-US" sz="1400" dirty="0">
              <a:solidFill>
                <a:schemeClr val="tx2"/>
              </a:solidFill>
            </a:endParaRPr>
          </a:p>
        </p:txBody>
      </p:sp>
      <p:sp>
        <p:nvSpPr>
          <p:cNvPr id="9" name="椭圆 8"/>
          <p:cNvSpPr/>
          <p:nvPr/>
        </p:nvSpPr>
        <p:spPr>
          <a:xfrm>
            <a:off x="1763688" y="38777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69230" y="3898859"/>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01979" y="3612501"/>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971600" y="4237808"/>
            <a:ext cx="648072" cy="350166"/>
          </a:xfrm>
          <a:prstGeom prst="wedgeRoundRectCallout">
            <a:avLst>
              <a:gd name="adj1" fmla="val 76299"/>
              <a:gd name="adj2" fmla="val -1268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a:t>
            </a:r>
            <a:endParaRPr lang="zh-CN" altLang="en-US" sz="1000" b="1" dirty="0">
              <a:solidFill>
                <a:schemeClr val="tx2"/>
              </a:solidFill>
            </a:endParaRPr>
          </a:p>
        </p:txBody>
      </p:sp>
      <p:sp>
        <p:nvSpPr>
          <p:cNvPr id="13" name="圆角矩形标注 12"/>
          <p:cNvSpPr/>
          <p:nvPr/>
        </p:nvSpPr>
        <p:spPr>
          <a:xfrm>
            <a:off x="2195736" y="4246192"/>
            <a:ext cx="648072" cy="350166"/>
          </a:xfrm>
          <a:prstGeom prst="wedgeRoundRectCallout">
            <a:avLst>
              <a:gd name="adj1" fmla="val 73231"/>
              <a:gd name="adj2" fmla="val -1211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0.1.1</a:t>
            </a:r>
            <a:endParaRPr lang="zh-CN" altLang="en-US" sz="1000" b="1" dirty="0">
              <a:solidFill>
                <a:schemeClr val="tx2"/>
              </a:solidFill>
            </a:endParaRPr>
          </a:p>
        </p:txBody>
      </p:sp>
      <p:sp>
        <p:nvSpPr>
          <p:cNvPr id="14" name="圆角矩形标注 13"/>
          <p:cNvSpPr/>
          <p:nvPr/>
        </p:nvSpPr>
        <p:spPr>
          <a:xfrm>
            <a:off x="4233121" y="4172646"/>
            <a:ext cx="698919" cy="228576"/>
          </a:xfrm>
          <a:prstGeom prst="wedgeRoundRectCallout">
            <a:avLst>
              <a:gd name="adj1" fmla="val -2059"/>
              <a:gd name="adj2" fmla="val -1369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1.1</a:t>
            </a:r>
            <a:endParaRPr lang="zh-CN" altLang="en-US" sz="1000" b="1" dirty="0">
              <a:solidFill>
                <a:schemeClr val="tx2"/>
              </a:solidFill>
            </a:endParaRPr>
          </a:p>
        </p:txBody>
      </p:sp>
      <p:cxnSp>
        <p:nvCxnSpPr>
          <p:cNvPr id="15" name="直接箭头连接符 14"/>
          <p:cNvCxnSpPr/>
          <p:nvPr/>
        </p:nvCxnSpPr>
        <p:spPr>
          <a:xfrm>
            <a:off x="1043608" y="343584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0208" y="3291830"/>
            <a:ext cx="792088" cy="307777"/>
          </a:xfrm>
          <a:prstGeom prst="rect">
            <a:avLst/>
          </a:prstGeom>
          <a:noFill/>
        </p:spPr>
        <p:txBody>
          <a:bodyPr wrap="square" rtlCol="0">
            <a:spAutoFit/>
          </a:bodyPr>
          <a:lstStyle/>
          <a:p>
            <a:r>
              <a:rPr lang="en-US" altLang="zh-CN" sz="1400" dirty="0" smtClean="0">
                <a:solidFill>
                  <a:schemeClr val="tx2"/>
                </a:solidFill>
              </a:rPr>
              <a:t>bug fix</a:t>
            </a:r>
            <a:endParaRPr lang="zh-CN" altLang="en-US" sz="1400" dirty="0">
              <a:solidFill>
                <a:schemeClr val="tx2"/>
              </a:solidFill>
            </a:endParaRPr>
          </a:p>
        </p:txBody>
      </p:sp>
      <p:sp>
        <p:nvSpPr>
          <p:cNvPr id="17" name="椭圆 16"/>
          <p:cNvSpPr/>
          <p:nvPr/>
        </p:nvSpPr>
        <p:spPr>
          <a:xfrm>
            <a:off x="2267744"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7"/>
            <a:endCxn id="17" idx="3"/>
          </p:cNvCxnSpPr>
          <p:nvPr/>
        </p:nvCxnSpPr>
        <p:spPr>
          <a:xfrm flipV="1">
            <a:off x="1886613" y="3486763"/>
            <a:ext cx="402222" cy="41209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5"/>
            <a:endCxn id="10" idx="1"/>
          </p:cNvCxnSpPr>
          <p:nvPr/>
        </p:nvCxnSpPr>
        <p:spPr>
          <a:xfrm>
            <a:off x="2390669" y="3486763"/>
            <a:ext cx="599652" cy="433187"/>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标注 24"/>
          <p:cNvSpPr/>
          <p:nvPr/>
        </p:nvSpPr>
        <p:spPr>
          <a:xfrm>
            <a:off x="913928" y="3559260"/>
            <a:ext cx="849760" cy="288032"/>
          </a:xfrm>
          <a:prstGeom prst="wedgeRoundRectCallout">
            <a:avLst>
              <a:gd name="adj1" fmla="val 110318"/>
              <a:gd name="adj2" fmla="val -7920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线上问题修复</a:t>
            </a:r>
            <a:r>
              <a:rPr lang="en-US" altLang="zh-CN" sz="800" dirty="0" smtClean="0">
                <a:solidFill>
                  <a:schemeClr val="tx2"/>
                </a:solidFill>
              </a:rPr>
              <a:t>0.2</a:t>
            </a:r>
            <a:endParaRPr lang="zh-CN" altLang="en-US" sz="800" dirty="0">
              <a:solidFill>
                <a:schemeClr val="tx2"/>
              </a:solidFill>
            </a:endParaRPr>
          </a:p>
        </p:txBody>
      </p:sp>
      <p:sp>
        <p:nvSpPr>
          <p:cNvPr id="31" name="圆角矩形标注 30"/>
          <p:cNvSpPr/>
          <p:nvPr/>
        </p:nvSpPr>
        <p:spPr>
          <a:xfrm>
            <a:off x="3131840" y="4237808"/>
            <a:ext cx="648072" cy="350166"/>
          </a:xfrm>
          <a:prstGeom prst="wedgeRoundRectCallout">
            <a:avLst>
              <a:gd name="adj1" fmla="val 65052"/>
              <a:gd name="adj2" fmla="val -1117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p>
          <a:p>
            <a:pPr algn="ctr"/>
            <a:r>
              <a:rPr lang="en-US" altLang="zh-CN" sz="1000" b="1" dirty="0" smtClean="0">
                <a:solidFill>
                  <a:schemeClr val="tx2"/>
                </a:solidFill>
              </a:rPr>
              <a:t>1.0</a:t>
            </a:r>
            <a:endParaRPr lang="zh-CN" altLang="en-US" sz="1000" b="1" dirty="0">
              <a:solidFill>
                <a:schemeClr val="tx2"/>
              </a:solidFill>
            </a:endParaRPr>
          </a:p>
        </p:txBody>
      </p:sp>
      <p:sp>
        <p:nvSpPr>
          <p:cNvPr id="32" name="椭圆 31"/>
          <p:cNvSpPr/>
          <p:nvPr/>
        </p:nvSpPr>
        <p:spPr>
          <a:xfrm>
            <a:off x="3851920"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1043608" y="2643758"/>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43608" y="1995686"/>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504" y="1841797"/>
            <a:ext cx="894792" cy="307777"/>
          </a:xfrm>
          <a:prstGeom prst="rect">
            <a:avLst/>
          </a:prstGeom>
          <a:noFill/>
        </p:spPr>
        <p:txBody>
          <a:bodyPr wrap="square" rtlCol="0">
            <a:spAutoFit/>
          </a:bodyPr>
          <a:lstStyle/>
          <a:p>
            <a:r>
              <a:rPr lang="en-US" altLang="zh-CN" sz="1400" dirty="0" smtClean="0">
                <a:solidFill>
                  <a:schemeClr val="tx2"/>
                </a:solidFill>
              </a:rPr>
              <a:t>feature2</a:t>
            </a:r>
            <a:endParaRPr lang="zh-CN" altLang="en-US" sz="1400" dirty="0">
              <a:solidFill>
                <a:schemeClr val="tx2"/>
              </a:solidFill>
            </a:endParaRPr>
          </a:p>
        </p:txBody>
      </p:sp>
      <p:sp>
        <p:nvSpPr>
          <p:cNvPr id="36" name="TextBox 35"/>
          <p:cNvSpPr txBox="1"/>
          <p:nvPr/>
        </p:nvSpPr>
        <p:spPr>
          <a:xfrm>
            <a:off x="127382" y="2489869"/>
            <a:ext cx="894792" cy="307777"/>
          </a:xfrm>
          <a:prstGeom prst="rect">
            <a:avLst/>
          </a:prstGeom>
          <a:noFill/>
        </p:spPr>
        <p:txBody>
          <a:bodyPr wrap="square" rtlCol="0">
            <a:spAutoFit/>
          </a:bodyPr>
          <a:lstStyle/>
          <a:p>
            <a:r>
              <a:rPr lang="en-US" altLang="zh-CN" sz="1400" dirty="0" smtClean="0">
                <a:solidFill>
                  <a:schemeClr val="tx2"/>
                </a:solidFill>
              </a:rPr>
              <a:t>feature1</a:t>
            </a:r>
            <a:endParaRPr lang="zh-CN" altLang="en-US" sz="1400" dirty="0">
              <a:solidFill>
                <a:schemeClr val="tx2"/>
              </a:solidFill>
            </a:endParaRPr>
          </a:p>
        </p:txBody>
      </p:sp>
      <p:cxnSp>
        <p:nvCxnSpPr>
          <p:cNvPr id="37" name="直接箭头连接符 36"/>
          <p:cNvCxnSpPr>
            <a:stCxn id="9" idx="0"/>
            <a:endCxn id="43" idx="3"/>
          </p:cNvCxnSpPr>
          <p:nvPr/>
        </p:nvCxnSpPr>
        <p:spPr>
          <a:xfrm flipV="1">
            <a:off x="1835696" y="2703059"/>
            <a:ext cx="253375" cy="1174709"/>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067980"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318661"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618487" y="258013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endCxn id="53" idx="4"/>
          </p:cNvCxnSpPr>
          <p:nvPr/>
        </p:nvCxnSpPr>
        <p:spPr>
          <a:xfrm flipV="1">
            <a:off x="1829340" y="2056890"/>
            <a:ext cx="238402" cy="1810075"/>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995734" y="1912874"/>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519772" y="192367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414359" y="1914108"/>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2571750"/>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a:stCxn id="61" idx="5"/>
          </p:cNvCxnSpPr>
          <p:nvPr/>
        </p:nvCxnSpPr>
        <p:spPr>
          <a:xfrm>
            <a:off x="3182757" y="2694675"/>
            <a:ext cx="741171" cy="1194391"/>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圆角矩形标注 68"/>
          <p:cNvSpPr/>
          <p:nvPr/>
        </p:nvSpPr>
        <p:spPr>
          <a:xfrm>
            <a:off x="2639735" y="2960695"/>
            <a:ext cx="658989" cy="288032"/>
          </a:xfrm>
          <a:prstGeom prst="wedgeRoundRectCallout">
            <a:avLst>
              <a:gd name="adj1" fmla="val 27027"/>
              <a:gd name="adj2" fmla="val -1344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2"/>
                </a:solidFill>
              </a:rPr>
              <a:t>测试通过</a:t>
            </a:r>
            <a:endParaRPr lang="en-US" altLang="zh-CN" sz="800" dirty="0" smtClean="0">
              <a:solidFill>
                <a:schemeClr val="tx2"/>
              </a:solidFill>
            </a:endParaRPr>
          </a:p>
          <a:p>
            <a:pPr algn="ctr"/>
            <a:r>
              <a:rPr lang="zh-CN" altLang="en-US" sz="800" dirty="0" smtClean="0">
                <a:solidFill>
                  <a:schemeClr val="tx2"/>
                </a:solidFill>
              </a:rPr>
              <a:t>合并主干</a:t>
            </a:r>
            <a:endParaRPr lang="zh-CN" altLang="en-US" sz="800" dirty="0">
              <a:solidFill>
                <a:schemeClr val="tx2"/>
              </a:solidFill>
            </a:endParaRPr>
          </a:p>
        </p:txBody>
      </p:sp>
      <p:sp>
        <p:nvSpPr>
          <p:cNvPr id="75" name="椭圆 74"/>
          <p:cNvSpPr/>
          <p:nvPr/>
        </p:nvSpPr>
        <p:spPr>
          <a:xfrm>
            <a:off x="4443061" y="1905772"/>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p:cNvCxnSpPr/>
          <p:nvPr/>
        </p:nvCxnSpPr>
        <p:spPr>
          <a:xfrm>
            <a:off x="1043608" y="1429495"/>
            <a:ext cx="7560840" cy="0"/>
          </a:xfrm>
          <a:prstGeom prst="straightConnector1">
            <a:avLst/>
          </a:prstGeom>
          <a:ln w="31750" cmpd="sng">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7504" y="1275606"/>
            <a:ext cx="894792" cy="307777"/>
          </a:xfrm>
          <a:prstGeom prst="rect">
            <a:avLst/>
          </a:prstGeom>
          <a:noFill/>
        </p:spPr>
        <p:txBody>
          <a:bodyPr wrap="square" rtlCol="0">
            <a:spAutoFit/>
          </a:bodyPr>
          <a:lstStyle/>
          <a:p>
            <a:r>
              <a:rPr lang="en-US" altLang="zh-CN" sz="1400" dirty="0" smtClean="0">
                <a:solidFill>
                  <a:schemeClr val="tx2"/>
                </a:solidFill>
              </a:rPr>
              <a:t>feature3</a:t>
            </a:r>
            <a:endParaRPr lang="zh-CN" altLang="en-US" sz="1400" dirty="0">
              <a:solidFill>
                <a:schemeClr val="tx2"/>
              </a:solidFill>
            </a:endParaRPr>
          </a:p>
        </p:txBody>
      </p:sp>
      <p:sp>
        <p:nvSpPr>
          <p:cNvPr id="80" name="椭圆 79"/>
          <p:cNvSpPr/>
          <p:nvPr/>
        </p:nvSpPr>
        <p:spPr>
          <a:xfrm>
            <a:off x="5157963" y="134668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5724128" y="1352803"/>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651621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4299045"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711956" y="1357487"/>
            <a:ext cx="144016" cy="144016"/>
          </a:xfrm>
          <a:prstGeom prst="ellipse">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p:cNvCxnSpPr>
            <a:stCxn id="89" idx="0"/>
            <a:endCxn id="83" idx="4"/>
          </p:cNvCxnSpPr>
          <p:nvPr/>
        </p:nvCxnSpPr>
        <p:spPr>
          <a:xfrm flipH="1" flipV="1">
            <a:off x="4371053" y="1501503"/>
            <a:ext cx="288032" cy="238756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488126" y="2045295"/>
            <a:ext cx="1155882" cy="1856253"/>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4587077" y="38890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弧形 89"/>
          <p:cNvSpPr/>
          <p:nvPr/>
        </p:nvSpPr>
        <p:spPr>
          <a:xfrm rot="10800000">
            <a:off x="4689909" y="3795886"/>
            <a:ext cx="667147" cy="376805"/>
          </a:xfrm>
          <a:prstGeom prst="arc">
            <a:avLst>
              <a:gd name="adj1" fmla="val 16333542"/>
              <a:gd name="adj2" fmla="val 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弧形 90"/>
          <p:cNvSpPr/>
          <p:nvPr/>
        </p:nvSpPr>
        <p:spPr>
          <a:xfrm rot="16200000">
            <a:off x="4022378" y="3644586"/>
            <a:ext cx="630810" cy="748347"/>
          </a:xfrm>
          <a:prstGeom prst="arc">
            <a:avLst>
              <a:gd name="adj1" fmla="val 16333542"/>
              <a:gd name="adj2" fmla="val 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3" name="直接箭头连接符 92"/>
          <p:cNvCxnSpPr/>
          <p:nvPr/>
        </p:nvCxnSpPr>
        <p:spPr>
          <a:xfrm>
            <a:off x="5004048" y="4172646"/>
            <a:ext cx="851982" cy="46"/>
          </a:xfrm>
          <a:prstGeom prst="straightConnector1">
            <a:avLst/>
          </a:prstGeom>
          <a:ln w="31750" cmpd="sng">
            <a:prstDash val="solid"/>
            <a:tailEnd type="arrow"/>
          </a:ln>
        </p:spPr>
        <p:style>
          <a:lnRef idx="1">
            <a:schemeClr val="accent1"/>
          </a:lnRef>
          <a:fillRef idx="0">
            <a:schemeClr val="accent1"/>
          </a:fillRef>
          <a:effectRef idx="0">
            <a:schemeClr val="accent1"/>
          </a:effectRef>
          <a:fontRef idx="minor">
            <a:schemeClr val="tx1"/>
          </a:fontRef>
        </p:style>
      </p:cxnSp>
      <p:sp>
        <p:nvSpPr>
          <p:cNvPr id="95" name="右弧形箭头 94"/>
          <p:cNvSpPr/>
          <p:nvPr/>
        </p:nvSpPr>
        <p:spPr>
          <a:xfrm rot="5400000">
            <a:off x="4578887" y="3562225"/>
            <a:ext cx="431371" cy="176414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7" name="直接箭头连接符 96"/>
          <p:cNvCxnSpPr/>
          <p:nvPr/>
        </p:nvCxnSpPr>
        <p:spPr>
          <a:xfrm>
            <a:off x="4283968" y="3704060"/>
            <a:ext cx="4266665" cy="0"/>
          </a:xfrm>
          <a:prstGeom prst="straightConnector1">
            <a:avLst/>
          </a:prstGeom>
          <a:ln w="31750" cmpd="sng">
            <a:prstDash val="solid"/>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546136" y="4371950"/>
            <a:ext cx="652429" cy="276999"/>
          </a:xfrm>
          <a:prstGeom prst="rect">
            <a:avLst/>
          </a:prstGeom>
          <a:noFill/>
        </p:spPr>
        <p:txBody>
          <a:bodyPr wrap="square" rtlCol="0">
            <a:spAutoFit/>
          </a:bodyPr>
          <a:lstStyle/>
          <a:p>
            <a:r>
              <a:rPr lang="en-US" altLang="zh-CN" sz="1200" dirty="0" smtClean="0">
                <a:solidFill>
                  <a:srgbClr val="FF0000"/>
                </a:solidFill>
              </a:rPr>
              <a:t>reset</a:t>
            </a:r>
            <a:endParaRPr lang="zh-CN" altLang="en-US" sz="1200" dirty="0">
              <a:solidFill>
                <a:srgbClr val="FF0000"/>
              </a:solidFill>
            </a:endParaRPr>
          </a:p>
        </p:txBody>
      </p:sp>
      <p:cxnSp>
        <p:nvCxnSpPr>
          <p:cNvPr id="100" name="直接箭头连接符 99"/>
          <p:cNvCxnSpPr>
            <a:endCxn id="11" idx="0"/>
          </p:cNvCxnSpPr>
          <p:nvPr/>
        </p:nvCxnSpPr>
        <p:spPr>
          <a:xfrm>
            <a:off x="4557157" y="2045295"/>
            <a:ext cx="816830" cy="1567206"/>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6602829" y="1501503"/>
            <a:ext cx="1065515" cy="2110998"/>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596336" y="361842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乘号 104"/>
          <p:cNvSpPr/>
          <p:nvPr/>
        </p:nvSpPr>
        <p:spPr>
          <a:xfrm>
            <a:off x="5229971" y="4042875"/>
            <a:ext cx="216024" cy="291290"/>
          </a:xfrm>
          <a:prstGeom prst="mathMultiply">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084168" y="3363838"/>
            <a:ext cx="144016" cy="144016"/>
          </a:xfrm>
          <a:prstGeom prst="ellipse">
            <a:avLst/>
          </a:prstGeom>
          <a:solidFill>
            <a:srgbClr val="FF66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endCxn id="106" idx="3"/>
          </p:cNvCxnSpPr>
          <p:nvPr/>
        </p:nvCxnSpPr>
        <p:spPr>
          <a:xfrm flipV="1">
            <a:off x="5403375" y="3486763"/>
            <a:ext cx="701884" cy="15240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6216149" y="3486763"/>
            <a:ext cx="444083" cy="152400"/>
          </a:xfrm>
          <a:prstGeom prst="straightConnector1">
            <a:avLst/>
          </a:prstGeom>
          <a:ln w="19050" cmpd="sng">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6635311" y="361842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标注 111"/>
          <p:cNvSpPr/>
          <p:nvPr/>
        </p:nvSpPr>
        <p:spPr>
          <a:xfrm>
            <a:off x="5529265" y="3814299"/>
            <a:ext cx="698919" cy="228576"/>
          </a:xfrm>
          <a:prstGeom prst="wedgeRoundRectCallout">
            <a:avLst>
              <a:gd name="adj1" fmla="val -65578"/>
              <a:gd name="adj2" fmla="val -760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1.2</a:t>
            </a:r>
            <a:endParaRPr lang="zh-CN" altLang="en-US" sz="1000" b="1" dirty="0">
              <a:solidFill>
                <a:schemeClr val="tx2"/>
              </a:solidFill>
            </a:endParaRPr>
          </a:p>
        </p:txBody>
      </p:sp>
      <p:sp>
        <p:nvSpPr>
          <p:cNvPr id="113" name="圆角矩形标注 112"/>
          <p:cNvSpPr/>
          <p:nvPr/>
        </p:nvSpPr>
        <p:spPr>
          <a:xfrm>
            <a:off x="6602829" y="3989375"/>
            <a:ext cx="757201" cy="228576"/>
          </a:xfrm>
          <a:prstGeom prst="wedgeRoundRectCallout">
            <a:avLst>
              <a:gd name="adj1" fmla="val -35678"/>
              <a:gd name="adj2" fmla="val -1543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1.2.1</a:t>
            </a:r>
            <a:endParaRPr lang="zh-CN" altLang="en-US" sz="1000" b="1" dirty="0">
              <a:solidFill>
                <a:schemeClr val="tx2"/>
              </a:solidFill>
            </a:endParaRPr>
          </a:p>
        </p:txBody>
      </p:sp>
      <p:sp>
        <p:nvSpPr>
          <p:cNvPr id="114" name="圆角矩形标注 113"/>
          <p:cNvSpPr/>
          <p:nvPr/>
        </p:nvSpPr>
        <p:spPr>
          <a:xfrm>
            <a:off x="7596336" y="4022255"/>
            <a:ext cx="757201" cy="228576"/>
          </a:xfrm>
          <a:prstGeom prst="wedgeRoundRectCallout">
            <a:avLst>
              <a:gd name="adj1" fmla="val -35678"/>
              <a:gd name="adj2" fmla="val -15430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2"/>
                </a:solidFill>
              </a:rPr>
              <a:t>Tag</a:t>
            </a:r>
            <a:r>
              <a:rPr lang="en-US" altLang="zh-CN" sz="1000" b="1" dirty="0" smtClean="0">
                <a:solidFill>
                  <a:schemeClr val="tx2"/>
                </a:solidFill>
              </a:rPr>
              <a:t>1.3</a:t>
            </a:r>
            <a:endParaRPr lang="zh-CN" altLang="en-US" sz="1000" b="1" dirty="0">
              <a:solidFill>
                <a:schemeClr val="tx2"/>
              </a:solidFill>
            </a:endParaRPr>
          </a:p>
        </p:txBody>
      </p:sp>
      <p:cxnSp>
        <p:nvCxnSpPr>
          <p:cNvPr id="118" name="直接箭头连接符 117"/>
          <p:cNvCxnSpPr>
            <a:stCxn id="32" idx="0"/>
            <a:endCxn id="83" idx="4"/>
          </p:cNvCxnSpPr>
          <p:nvPr/>
        </p:nvCxnSpPr>
        <p:spPr>
          <a:xfrm flipV="1">
            <a:off x="3923928" y="1501503"/>
            <a:ext cx="447125" cy="2387563"/>
          </a:xfrm>
          <a:prstGeom prst="straightConnector1">
            <a:avLst/>
          </a:prstGeom>
          <a:ln w="19050" cmpd="sng">
            <a:solidFill>
              <a:schemeClr val="tx1">
                <a:lumMod val="65000"/>
                <a:lumOff val="3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90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京东云">
      <a:dk1>
        <a:sysClr val="windowText" lastClr="000000"/>
      </a:dk1>
      <a:lt1>
        <a:sysClr val="window" lastClr="CAE8CE"/>
      </a:lt1>
      <a:dk2>
        <a:srgbClr val="144386"/>
      </a:dk2>
      <a:lt2>
        <a:srgbClr val="EEECE1"/>
      </a:lt2>
      <a:accent1>
        <a:srgbClr val="0D57BB"/>
      </a:accent1>
      <a:accent2>
        <a:srgbClr val="32B372"/>
      </a:accent2>
      <a:accent3>
        <a:srgbClr val="F39801"/>
      </a:accent3>
      <a:accent4>
        <a:srgbClr val="29A7E1"/>
      </a:accent4>
      <a:accent5>
        <a:srgbClr val="DADF00"/>
      </a:accent5>
      <a:accent6>
        <a:srgbClr val="F7ED11"/>
      </a:accent6>
      <a:hlink>
        <a:srgbClr val="0000FF"/>
      </a:hlink>
      <a:folHlink>
        <a:srgbClr val="800080"/>
      </a:folHlink>
    </a:clrScheme>
    <a:fontScheme name="京东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AE8C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6605</TotalTime>
  <Words>3113</Words>
  <Application>Microsoft Office PowerPoint</Application>
  <PresentationFormat>全屏显示(16:9)</PresentationFormat>
  <Paragraphs>249</Paragraphs>
  <Slides>23</Slides>
  <Notes>0</Notes>
  <HiddenSlides>1</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京东云软件工程实施流程</vt:lpstr>
      <vt:lpstr>京东云软件工程重点要求</vt:lpstr>
      <vt:lpstr>研发流程</vt:lpstr>
      <vt:lpstr>名词解释</vt:lpstr>
      <vt:lpstr>名词解释</vt:lpstr>
      <vt:lpstr>不同阶段修复问题的开销</vt:lpstr>
      <vt:lpstr>需求阶段</vt:lpstr>
      <vt:lpstr>开发阶段</vt:lpstr>
      <vt:lpstr>Git分支管理</vt:lpstr>
      <vt:lpstr>Git分支管理</vt:lpstr>
      <vt:lpstr>Git分支管理</vt:lpstr>
      <vt:lpstr>开发实施阶段</vt:lpstr>
      <vt:lpstr>开发自测</vt:lpstr>
      <vt:lpstr>开发交测邮件模板</vt:lpstr>
      <vt:lpstr>测试阶段</vt:lpstr>
      <vt:lpstr>测试实施阶段</vt:lpstr>
      <vt:lpstr>测试实施阶段</vt:lpstr>
      <vt:lpstr>测试实施阶段</vt:lpstr>
      <vt:lpstr>测试实施阶段</vt:lpstr>
      <vt:lpstr>自动化测试</vt:lpstr>
      <vt:lpstr>运维上线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潘洋</dc:creator>
  <cp:lastModifiedBy>ZhanCB</cp:lastModifiedBy>
  <cp:revision>439</cp:revision>
  <dcterms:created xsi:type="dcterms:W3CDTF">2016-08-11T08:53:28Z</dcterms:created>
  <dcterms:modified xsi:type="dcterms:W3CDTF">2017-08-04T03:49:22Z</dcterms:modified>
</cp:coreProperties>
</file>