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58" r:id="rId6"/>
    <p:sldId id="285" r:id="rId7"/>
    <p:sldId id="287" r:id="rId8"/>
    <p:sldId id="288" r:id="rId9"/>
    <p:sldId id="289" r:id="rId10"/>
    <p:sldId id="261" r:id="rId11"/>
    <p:sldId id="262" r:id="rId12"/>
    <p:sldId id="263" r:id="rId13"/>
    <p:sldId id="264" r:id="rId14"/>
    <p:sldId id="266" r:id="rId15"/>
    <p:sldId id="277" r:id="rId16"/>
    <p:sldId id="272" r:id="rId17"/>
    <p:sldId id="278" r:id="rId18"/>
    <p:sldId id="279" r:id="rId19"/>
    <p:sldId id="281" r:id="rId20"/>
    <p:sldId id="283" r:id="rId21"/>
  </p:sldIdLst>
  <p:sldSz cx="10080625" cy="7559675"/>
  <p:notesSz cx="7559675" cy="10691813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0"/>
    <p:restoredTop sz="94626"/>
  </p:normalViewPr>
  <p:slideViewPr>
    <p:cSldViewPr snapToGrid="0">
      <p:cViewPr varScale="1">
        <p:scale>
          <a:sx n="110" d="100"/>
          <a:sy n="110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C05EC5-829A-85B2-6704-42CA6BADFEF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4320" tIns="51114" rIns="94320" bIns="51114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1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87BA1-A09B-7AD6-873A-77C76FE0846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318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4320" tIns="51114" rIns="94320" bIns="51114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1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E91C3-D098-402F-0040-20F23701BD5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4320" tIns="51114" rIns="94320" bIns="51114" anchor="b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1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098B5-AFA0-3640-8C2F-AF4EFF107F6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4320" tIns="51114" rIns="94320" bIns="51114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55BD21-74B4-0041-ACC4-0AD5A9161C8B}" type="slidenum">
              <a:t>‹#›</a:t>
            </a:fld>
            <a:endParaRPr lang="eu-ES" sz="1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0282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8843DF-0E53-1C4B-C719-3C66F43D59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601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C5A8C9-CC02-8864-7A2C-B94E56093F7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u-E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0BDFE4C-8E1B-12BD-D0A5-3605C06023E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u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Light" pitchFamily="2"/>
                <a:cs typeface="DejaVu Sans Light" pitchFamily="2"/>
              </a:defRPr>
            </a:lvl1pPr>
          </a:lstStyle>
          <a:p>
            <a:pPr lvl="0"/>
            <a:endParaRPr lang="eu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6BCA7-1353-B02D-C156-2C68186A570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9318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u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Light" pitchFamily="2"/>
                <a:cs typeface="DejaVu Sans Light" pitchFamily="2"/>
              </a:defRPr>
            </a:lvl1pPr>
          </a:lstStyle>
          <a:p>
            <a:pPr lvl="0"/>
            <a:endParaRPr lang="eu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F783C-13C5-8AF2-EF67-9887199F52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u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Light" pitchFamily="2"/>
                <a:cs typeface="DejaVu Sans Light" pitchFamily="2"/>
              </a:defRPr>
            </a:lvl1pPr>
          </a:lstStyle>
          <a:p>
            <a:pPr lvl="0"/>
            <a:endParaRPr lang="eu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94BFC-CE96-CE1B-96D3-A5395FC198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u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Light" pitchFamily="2"/>
                <a:cs typeface="DejaVu Sans Light" pitchFamily="2"/>
              </a:defRPr>
            </a:lvl1pPr>
          </a:lstStyle>
          <a:p>
            <a:pPr lvl="0"/>
            <a:fld id="{EC106177-14EB-824C-A13B-582257D32ABA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25571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u-ES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4ADBB57-182F-5621-5E56-AF10B82C1F6C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140FD7-2F6D-2447-A632-010C24320CFB}" type="slidenum">
              <a:t>1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75B297F1-5708-5F03-BE43-E5EFE21DFFA3}"/>
              </a:ext>
            </a:extLst>
          </p:cNvPr>
          <p:cNvSpPr/>
          <p:nvPr/>
        </p:nvSpPr>
        <p:spPr>
          <a:xfrm>
            <a:off x="1256038" y="800996"/>
            <a:ext cx="5047561" cy="400932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416C23C-D79C-6B4F-BFAB-E7F0DBF7AC87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165CAF-BFBA-0745-B9C0-CE7A6697AA84}" type="slidenum">
              <a:t>12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D1F1E7F0-79FE-F889-3F52-126B14038E84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E60269E-522A-8111-6156-3157A3BF03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720" y="5080680"/>
            <a:ext cx="5541117" cy="4808884"/>
          </a:xfrm>
        </p:spPr>
        <p:txBody>
          <a:bodyPr lIns="90361" tIns="44641" rIns="90361" bIns="44641">
            <a:spAutoFit/>
          </a:bodyPr>
          <a:lstStyle/>
          <a:p>
            <a:pPr marL="0" lvl="0" indent="0" algn="l">
              <a:spcBef>
                <a:spcPts val="450"/>
              </a:spcBef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en-GB" sz="1310">
                <a:latin typeface="Times New Roman" pitchFamily="18"/>
              </a:rPr>
              <a:t>Berriro adarra jotzen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0E1B27B-A363-7727-694F-64D23F655EB1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C8C6B9-2FDB-5948-B2F7-16A3ED4AA11C}" type="slidenum">
              <a:t>13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4A8CF187-23B0-F6E2-748C-E9D1C664D19C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FE923A8-CB55-C4C5-3D93-AF81B4D01F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0680"/>
            <a:ext cx="5521320" cy="4790523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CCA3B73-A5C5-01F1-2508-9112CA0B269B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23278C-8AE4-0D47-B136-91CEF00361D9}" type="slidenum">
              <a:t>14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C0603D25-5EA8-9D60-65BA-4136603832E8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784092F-290B-5D8F-21E5-C964758D19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1037"/>
            <a:ext cx="5527081" cy="4795561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4E91684-5686-A257-BA0C-9C1C81C561ED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84621DD-DF9B-8B4D-9DEE-E7C5D96A3949}" type="slidenum">
              <a:t>15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196E97EE-869D-A09E-AAA8-6662626DBA77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15F299B-C393-A8AF-A6F5-F797044CAC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0680"/>
            <a:ext cx="5521320" cy="4790523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95402EA-0D41-6C14-B899-4FC3F4F119D6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365930-A01F-2B41-8D61-F2811A1AE5E1}" type="slidenum">
              <a:t>16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4B164BA5-4867-0286-60A2-6FC5996F7C13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8CD80DB-B7B3-E346-E088-9E508BA73D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0680"/>
            <a:ext cx="5521320" cy="4790523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8D59876-865F-EEA3-FF00-8F39A7BC00B0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2D7BA9-26D9-194F-A439-63B547F89F35}" type="slidenum">
              <a:t>17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418F6412-C8F7-B604-7161-8739769631C8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FC3628C-90FF-EAAE-0080-E347BA144A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0680"/>
            <a:ext cx="5521320" cy="4790523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5E2FAB0-0DFB-BB57-7ECA-98AE1B0FCE5F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EA3491-A1AC-514C-A780-250AECCA82F7}" type="slidenum">
              <a:t>18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13E4AE66-DB5B-6553-7258-AC4D24970CE1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5D7A548-F524-40E6-E128-E0B7CCD7F0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0680"/>
            <a:ext cx="5521320" cy="4790523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2740366-E7CE-B812-30C4-555B136566F4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62EBA3-5F7C-3A46-A34D-78DECB515F54}" type="slidenum">
              <a:t>2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39376A1-7DF9-4974-A748-4DBD23C9D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1725" y="801688"/>
            <a:ext cx="5341938" cy="400685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1B945FD-14B3-BEB1-432D-50141710860A}"/>
              </a:ext>
            </a:extLst>
          </p:cNvPr>
          <p:cNvSpPr txBox="1"/>
          <p:nvPr/>
        </p:nvSpPr>
        <p:spPr>
          <a:xfrm>
            <a:off x="967316" y="5369402"/>
            <a:ext cx="5312161" cy="476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9282" tIns="43918" rIns="89282" bIns="4391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8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msgothic" pitchFamily="2"/>
                <a:cs typeface="msgothic" pitchFamily="2"/>
              </a:rPr>
              <a:t>Probabilidadea bider balioa neurriaren kostua baino handiago bada merezi du neurria ezartzeak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2D4C200-89D5-11D3-742E-CDB9AFDD176E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14D2A2-E4C6-8341-8185-5F4D1D540E22}" type="slidenum">
              <a:t>3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8AFE6C8-71FC-6551-C795-067A2E90F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1725" y="801688"/>
            <a:ext cx="5341938" cy="400685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26A4023-B9C6-6AB0-B081-4A8C1550BAA1}"/>
              </a:ext>
            </a:extLst>
          </p:cNvPr>
          <p:cNvSpPr txBox="1"/>
          <p:nvPr/>
        </p:nvSpPr>
        <p:spPr>
          <a:xfrm>
            <a:off x="967316" y="5369402"/>
            <a:ext cx="5312161" cy="476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9282" tIns="43918" rIns="89282" bIns="4391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8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msgothic" pitchFamily="2"/>
                <a:cs typeface="msgothic" pitchFamily="2"/>
              </a:rPr>
              <a:t>Probabilidadea bider balioa neurriaren kostua baino handiago bada merezi du neurria ezartzeak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C9BF7-B4F6-97AC-F0BA-1D6E2602F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7F0222D-106B-F0FD-6CB7-5081A68CFD9B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14D2A2-E4C6-8341-8185-5F4D1D540E22}" type="slidenum">
              <a:t>4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0DDF3FC-327F-B3EF-3AFE-D281773FA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1725" y="801688"/>
            <a:ext cx="5341938" cy="400685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2E61F879-5D72-CD5B-0EE4-E018D86AB378}"/>
              </a:ext>
            </a:extLst>
          </p:cNvPr>
          <p:cNvSpPr txBox="1"/>
          <p:nvPr/>
        </p:nvSpPr>
        <p:spPr>
          <a:xfrm>
            <a:off x="967316" y="5369402"/>
            <a:ext cx="5312161" cy="476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9282" tIns="43918" rIns="89282" bIns="4391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8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msgothic" pitchFamily="2"/>
                <a:cs typeface="msgothic" pitchFamily="2"/>
              </a:rPr>
              <a:t>Probabilidadea bider balioa neurriaren kostua baino handiago bada merezi du neurria ezartzeak</a:t>
            </a:r>
          </a:p>
        </p:txBody>
      </p:sp>
    </p:spTree>
    <p:extLst>
      <p:ext uri="{BB962C8B-B14F-4D97-AF65-F5344CB8AC3E}">
        <p14:creationId xmlns:p14="http://schemas.microsoft.com/office/powerpoint/2010/main" val="218677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68103-9174-E504-F155-A0BE3FA9B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CFA42C9-902A-CB2A-4046-EB1290AA8E9E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14D2A2-E4C6-8341-8185-5F4D1D540E22}" type="slidenum">
              <a:t>5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FFE3BA7-E880-D41E-D0E8-431436EEBF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1725" y="801688"/>
            <a:ext cx="5341938" cy="400685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9CD427C-DA3E-23DC-9B91-E19F0BAB093D}"/>
              </a:ext>
            </a:extLst>
          </p:cNvPr>
          <p:cNvSpPr txBox="1"/>
          <p:nvPr/>
        </p:nvSpPr>
        <p:spPr>
          <a:xfrm>
            <a:off x="967316" y="5369402"/>
            <a:ext cx="5312161" cy="476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9282" tIns="43918" rIns="89282" bIns="4391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8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msgothic" pitchFamily="2"/>
                <a:cs typeface="msgothic" pitchFamily="2"/>
              </a:rPr>
              <a:t>Probabilidadea bider balioa neurriaren kostua baino handiago bada merezi du neurria ezartzeak</a:t>
            </a:r>
          </a:p>
        </p:txBody>
      </p:sp>
    </p:spTree>
    <p:extLst>
      <p:ext uri="{BB962C8B-B14F-4D97-AF65-F5344CB8AC3E}">
        <p14:creationId xmlns:p14="http://schemas.microsoft.com/office/powerpoint/2010/main" val="2365973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D282863-EEF4-4C1B-39E0-92E9CBF35497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0BAD3-9016-0D46-937F-C28AE90C43E1}" type="slidenum">
              <a:t>8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7A0538E6-A8B8-0F93-8B26-44A5885026C6}"/>
              </a:ext>
            </a:extLst>
          </p:cNvPr>
          <p:cNvSpPr/>
          <p:nvPr/>
        </p:nvSpPr>
        <p:spPr>
          <a:xfrm>
            <a:off x="772201" y="802797"/>
            <a:ext cx="6019915" cy="400715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8A5D368-DB1B-6410-ED3B-3DDDDEF084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0680"/>
            <a:ext cx="5527081" cy="4795561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08843ED-EA49-51FA-2987-35C7CC19F27F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8E0CAB-A126-254C-83B5-BA340C70F49C}" type="slidenum">
              <a:t>9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7AE7C31F-C084-E6D6-38C4-1054E6D103FB}"/>
              </a:ext>
            </a:extLst>
          </p:cNvPr>
          <p:cNvSpPr/>
          <p:nvPr/>
        </p:nvSpPr>
        <p:spPr>
          <a:xfrm>
            <a:off x="772201" y="802797"/>
            <a:ext cx="6019915" cy="400715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8999128-9D8D-2B17-A8B5-7A81795AE5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0680"/>
            <a:ext cx="5527081" cy="4795561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AE71FA2-A374-868E-BBE8-71493E85308F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000540-ADC6-094C-9ECA-BD9B5655CC8F}" type="slidenum">
              <a:t>10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C3B32C43-49FA-BA4D-9E0F-B840E8E9BF6E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BD59320-5FFF-3B00-2955-BD98BA2A05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1037"/>
            <a:ext cx="5527081" cy="4795561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66357CF-6624-4996-5D72-BBC757436BEF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288C6A-6546-E64F-8594-B6F7FC703319}" type="slidenum">
              <a:t>11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C1E27D7B-55A3-75E6-0DB2-29443223DBBF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31FEDFE-37AD-8D31-DB71-177F20482A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1037"/>
            <a:ext cx="5527081" cy="4795561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E61B-43B5-A54D-E4CA-80F009E93E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GB" sz="60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7515F-20CF-E5D9-F7FB-7B5CCCE658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FDFA-BEBA-245A-0CE3-ABF9E9199B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DB14-AB5D-A170-07BA-9C4493FF14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39A1-D4FA-B5A4-D6DC-00BB720CC6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FD6E6-B02B-D64B-8813-CA8039A123B7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837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BDAF-C409-8DDD-8F33-04C9687E9F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00487-EF8F-6438-80F5-D2FF6722C30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FD51B-3E63-F20E-2703-DE99E0E135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9F8A1-EAE1-98AB-8FCF-06EE5351CA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2A09A-863C-7345-E23C-91E93F0E9E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4AB8E3-3F7F-3146-A516-C5FF6F6D7DB5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55302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35F3E-958A-53BE-3441-FF0D5065732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99ACA-FD4B-0B0E-435D-12B040A474B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2348-44B3-7D9F-4244-BF2B83DA0A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7512-8ACA-07E1-069E-2644B8D3ED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E66B-3D3C-A05F-0AB1-BBF0054F3B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E508D0-D3C9-D347-B477-B2DDB1F166E9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08301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A25B-26BD-CEC5-1A0B-7B2CE45C57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lang="en-GB" sz="60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071DD-36FE-97BF-922B-0CA0120EC1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C7A02-259D-1F3B-CB05-60692D7EBB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915B-01B2-37B1-CEBB-978F1E8257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820C-8AC7-9E81-5D6C-32E41AF0E65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A38EB-9B79-BFA8-4AB5-3297EFF060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FC8A-A131-CBF5-B7A5-F77A9DDF75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GB" sz="60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80E5-445E-BD6B-3069-246D322929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348B8-71BD-9A68-3BB2-6B6734E370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081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79D3-6CDB-816A-0550-9E8804500C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E46F-4499-752C-46FB-48E632A1BC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9096" y="1931990"/>
            <a:ext cx="449421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7066D-301A-0646-0DC6-7B2C4C1A2C3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65711" y="1931990"/>
            <a:ext cx="4495803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2565-8EF0-1F82-6F5F-DD1C23625C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71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73AA-19E2-F81C-9C01-AC64C5DFB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2BB55-F43C-2913-0375-BAE931237F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8ADBB-34AE-9B34-B464-384A4B4CB42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0A450-0669-6D52-E797-ACBB069A9EB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D5DD7-9AC6-65E5-5473-EB366D4B3B2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80C73E-7E26-1D1A-EE88-59D6CC51CE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725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804A-E74D-960E-29C3-C2CBBF3336D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C36BC-DF78-BB4C-F40D-CC8B309AB4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479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3D21CC-2712-493E-8169-08BC7CD8C0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1820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52CF-EEF6-58C3-3E72-986593E3E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5748-142D-C239-3939-B292658762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50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5A249-1184-75C0-5AB3-84FC0ADDE52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A9FA3-B73F-A11D-E349-F90BC55C20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92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C9B1-9445-0F82-B046-AE1547BBDF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5262-7CED-B4C8-1306-559A78125C8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55995-900C-0B2D-E040-AF98B3A126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8BB2-44C8-5C66-B1E9-0607B1630B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18A7-98CD-DADE-0E7F-C639E7604A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B71C06-A4DA-084A-AA8C-9483DCECC6B3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936465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340E-553D-AC53-FE30-E8F0F73F1E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14851-61B1-79BE-B7BC-D4076738414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50" y="1089022"/>
            <a:ext cx="5102223" cy="5372100"/>
          </a:xfrm>
        </p:spPr>
        <p:txBody>
          <a:bodyPr/>
          <a:lstStyle>
            <a:lvl1pPr>
              <a:defRPr lang="en-ES" sz="3200"/>
            </a:lvl1pPr>
          </a:lstStyle>
          <a:p>
            <a:pPr lvl="0"/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C9D16-B635-B1BD-7252-95C68BFD1F9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BCDD7-57EA-0733-DEAD-8093BB489A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056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BDD2-4510-6769-CD29-B2030E9B0B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03313-0777-03C9-66BF-50174D8BD72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C3CB2-F7D3-A330-7646-445DC77C28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3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EC829-11E0-53F1-E8C0-750B1F7D48D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277096" y="295278"/>
            <a:ext cx="2284408" cy="6021388"/>
          </a:xfrm>
        </p:spPr>
        <p:txBody>
          <a:bodyPr vert="eaVert"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66A8D-687E-67B1-68AA-FB5C60DC19E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19096" y="295278"/>
            <a:ext cx="6705596" cy="602138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5FD9F-6BEF-752A-2259-32ECC449FE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10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C2BC-E07E-1D19-FA4A-0706B12DD1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lang="en-GB" sz="60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BCC89-5309-3CBE-5B43-5D8B84276C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GB"/>
              <a:t>Click to edit Master subtitle style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76535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49B0-97A8-AFE1-B3CF-CB8D3B3734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908A-6DBA-CE69-C9AD-14FA4FD58ED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19271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4CD4-A687-2CBA-95F8-3BEF93FA56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GB" sz="60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486C7-C9B9-0F4F-35D0-8C53D47B87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137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BFA-CC50-D494-B582-FB29E660BD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474B-264C-65A1-0837-BA5426A4C8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57242" y="1511302"/>
            <a:ext cx="4198933" cy="57419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6207E-F55A-20AF-1A6C-16FC87175EA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08579" y="1511302"/>
            <a:ext cx="4198933" cy="57419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993666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CD96-7028-34C4-DA85-4556B14D2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AC96D-1D0F-EB19-C793-301D06E13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F22E3-341A-4144-709A-F0D4431B3A0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FFC34-782C-077F-70F9-1ABBFD75EBC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8224D-DAD7-8E00-B7FF-6869571ACDC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62005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40AA-398A-4A43-E90F-237957149B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577646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0914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BD85-935B-693F-D33F-91FEC12E5F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GB" sz="60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287CD-7313-0AED-72D8-57B03E5E87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5BCF-7612-CCD4-847F-43BF182D2E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203E3-1BC5-C7A3-EEC4-941BAF4219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22FA-EDFC-21BF-F368-647A44DEE1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948C55-2D40-4749-A989-DD4ED82BCB21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6411133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6788-393D-560D-A48C-051EB2A9CC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F99A2-D794-ABDC-3C2C-8167C567D2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50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C0388-6206-C8E5-78C2-BFB3B79FAE9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3359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A7A5-8907-E063-8243-703BF0BEF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07D82-F884-E5D0-1D17-28BA23D1975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50" y="1089022"/>
            <a:ext cx="5102223" cy="5372100"/>
          </a:xfrm>
        </p:spPr>
        <p:txBody>
          <a:bodyPr/>
          <a:lstStyle>
            <a:lvl1pPr>
              <a:defRPr lang="en-ES" sz="3200"/>
            </a:lvl1pPr>
          </a:lstStyle>
          <a:p>
            <a:pPr lvl="0"/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77EFD-77B3-86B9-BC06-EE4AE2A88A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553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F714-EB68-6DC2-4584-45127692BD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6E4F3-1407-AAAD-A2D2-B6F7322BF1F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519908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42230-BD85-CA00-F1E3-424BAEB9FD4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170733" y="179386"/>
            <a:ext cx="2138360" cy="7073898"/>
          </a:xfrm>
        </p:spPr>
        <p:txBody>
          <a:bodyPr vert="eaVert"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FDAB5-A5D3-1FB5-A9A0-83D252F7762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55651" y="179386"/>
            <a:ext cx="6262689" cy="70738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8001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D59F-6EE9-F7D9-40E4-C2C7092CDE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6223-901B-9F74-637D-F826AAA46F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277DA-A7CC-D5FE-98C7-07C471248F7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88B4-2B23-658D-7FF8-45CCD1BD84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11777-A0BF-B97F-E9B9-1C970188E4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C5BF1-F2B8-16C6-89FF-FA0A24E14A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25E20D-C519-C247-8A71-AFAC2CBE4B6B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56652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D90A-77D2-EA65-528D-A30FF1D30F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7ED10-A0EA-2EDB-67FD-63D28C46E0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EC0EF-6C16-6A33-090F-10EA2AD782F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5350E-0937-DEA6-4019-A16CB122038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1608F-78E8-E11B-0B2E-18E4D6C1E93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67D34-085A-0C3C-2B98-FF33031240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499C5-562B-84E6-83A4-B9529CD576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75AB2-8B50-FB5E-36B9-2CFAE777EA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78C82C-D3F1-B344-8A1F-649FB9B22A94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58523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A5B3-B7C8-6EAF-5ACC-E2D4C12FBF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4714B-0350-9AD5-3214-5BFA1FACF4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AE6A2-5665-DC76-E5E3-1FD32A31BE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BB3A3-C14F-FDCC-F05D-E6CBA5A328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B68DD-E6EE-A44F-902A-BCF2942A9588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03247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3A30B-98EE-AAF7-9A02-9E63F26254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C48CE-238E-4895-C3AA-222D8228CD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0DC2-8DF4-E5B0-B092-D88E3617E1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BF90C5-6EC1-3545-AF6E-99C8BC92E3C5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52814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01C0-0BCF-A941-8325-CA028476A0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83-A420-F646-682A-99A2411ECE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50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5CAE1-AD45-955A-B24F-2CB08C3CC74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F21FB-B506-9809-CAB6-CCE04B9C82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8E208-ED43-5AA2-F1F2-C126425E2D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AC9A7-4828-AF67-6C12-492E8AED52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DE9A40-2BB9-8748-9839-030BB7713367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98228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E9B4-78FC-44EC-2BB6-E9ACB0DA1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02D53-E0B1-7654-A8A2-F27620C896E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50" y="1089022"/>
            <a:ext cx="5102223" cy="5372100"/>
          </a:xfrm>
        </p:spPr>
        <p:txBody>
          <a:bodyPr/>
          <a:lstStyle>
            <a:lvl1pPr>
              <a:defRPr lang="en-ES"/>
            </a:lvl1pPr>
          </a:lstStyle>
          <a:p>
            <a:pPr lvl="0"/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EB465-6ABA-10F2-D2FD-9ECEA6A9095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296D0-68CD-F658-8E79-1F1BB5BDEA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3DFE4-8B4F-6809-0A7C-2576E90066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207B-251B-DEA5-AC9C-CFFE027687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C91965-28FA-E54C-A33A-CD6102E1529B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84606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BC558-0121-35FA-D516-56ED107DC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u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5917-C76C-D66B-EAC8-96F96585B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8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u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13C74-F057-5064-CEF7-DEC192CF427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u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Light" pitchFamily="2"/>
                <a:cs typeface="DejaVu Sans Light" pitchFamily="2"/>
              </a:defRPr>
            </a:lvl1pPr>
          </a:lstStyle>
          <a:p>
            <a:pPr lvl="0"/>
            <a:endParaRPr lang="eu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7DC8-47D9-79A7-602C-A58380D511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u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Light" pitchFamily="2"/>
                <a:cs typeface="DejaVu Sans Light" pitchFamily="2"/>
              </a:defRPr>
            </a:lvl1pPr>
          </a:lstStyle>
          <a:p>
            <a:pPr lvl="0"/>
            <a:endParaRPr lang="eu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83AC-90AE-2BD8-E328-2FE741581CA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6996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u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Light" pitchFamily="2"/>
                <a:cs typeface="DejaVu Sans Light" pitchFamily="2"/>
              </a:defRPr>
            </a:lvl1pPr>
          </a:lstStyle>
          <a:p>
            <a:pPr lvl="0"/>
            <a:fld id="{C8DAA5B9-A224-A747-8C45-0F3418A8CE4F}" type="slidenum">
              <a:t>‹#›</a:t>
            </a:fld>
            <a:endParaRPr lang="eu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u-ES" sz="4400" b="0" i="0" u="none" strike="noStrike" kern="1200" cap="none" spc="0" baseline="0">
          <a:solidFill>
            <a:srgbClr val="000000"/>
          </a:solidFill>
          <a:uFillTx/>
          <a:latin typeface="Arial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GB" sz="3200" b="0" i="0" u="none" strike="noStrike" kern="1200" cap="none" spc="0" baseline="0">
          <a:solidFill>
            <a:srgbClr val="000000"/>
          </a:solidFill>
          <a:uFillTx/>
          <a:latin typeface="Arial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724F4723-90C5-B979-6BDB-E830B2415B06}"/>
              </a:ext>
            </a:extLst>
          </p:cNvPr>
          <p:cNvSpPr/>
          <p:nvPr/>
        </p:nvSpPr>
        <p:spPr>
          <a:xfrm>
            <a:off x="0" y="6971394"/>
            <a:ext cx="10079998" cy="58824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00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09D3C568-C2C9-56B4-7F1C-CBB8012B9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398" y="295918"/>
            <a:ext cx="9142198" cy="15058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u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4ECEE-F7C1-B540-A84F-F597DEA11A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9398" y="1931395"/>
            <a:ext cx="9142198" cy="43848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u-E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0253386-1746-CF1B-F543-6641662B736C}"/>
              </a:ext>
            </a:extLst>
          </p:cNvPr>
          <p:cNvSpPr/>
          <p:nvPr/>
        </p:nvSpPr>
        <p:spPr>
          <a:xfrm>
            <a:off x="9211318" y="7155362"/>
            <a:ext cx="976323" cy="27827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4ED295-5CE8-EC47-ACC2-696B77EEECA5}" type="slidenum">
              <a:t>‹#›</a:t>
            </a:fld>
            <a:endParaRPr lang="en-GB" sz="1300" b="1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45E4AF0-324C-CBED-DF72-86C0CC8B25C2}"/>
              </a:ext>
            </a:extLst>
          </p:cNvPr>
          <p:cNvSpPr/>
          <p:nvPr/>
        </p:nvSpPr>
        <p:spPr>
          <a:xfrm>
            <a:off x="167755" y="7239597"/>
            <a:ext cx="203042" cy="32039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A517B6-9F10-5A3B-3F99-28E7BFAC828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35520" y="7055281"/>
            <a:ext cx="5277596" cy="502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116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eu-ES" sz="4580" b="0" i="0" u="none" strike="noStrike" kern="0" cap="none" spc="0" baseline="0">
          <a:solidFill>
            <a:srgbClr val="000000"/>
          </a:solidFill>
          <a:uFillTx/>
          <a:latin typeface="Verdana" pitchFamily="34"/>
        </a:defRPr>
      </a:lvl1pPr>
    </p:titleStyle>
    <p:bodyStyle>
      <a:lvl1pPr marL="0" marR="0" lvl="0" indent="0" algn="l" defTabSz="914400" rtl="0" fontAlgn="auto" hangingPunct="1">
        <a:lnSpc>
          <a:spcPct val="116000"/>
        </a:lnSpc>
        <a:spcBef>
          <a:spcPts val="660"/>
        </a:spcBef>
        <a:spcAft>
          <a:spcPts val="0"/>
        </a:spcAft>
        <a:buNone/>
        <a:tabLst>
          <a:tab pos="118798" algn="l"/>
          <a:tab pos="568080" algn="l"/>
          <a:tab pos="1017361" algn="l"/>
          <a:tab pos="1466642" algn="l"/>
          <a:tab pos="1915924" algn="l"/>
          <a:tab pos="2365196" algn="l"/>
          <a:tab pos="2814477" algn="l"/>
          <a:tab pos="3263758" algn="l"/>
          <a:tab pos="3713040" algn="l"/>
          <a:tab pos="4162321" algn="l"/>
          <a:tab pos="4611602" algn="l"/>
          <a:tab pos="5060883" algn="l"/>
          <a:tab pos="5510156" algn="l"/>
          <a:tab pos="5959437" algn="l"/>
          <a:tab pos="6408718" algn="l"/>
          <a:tab pos="6858000" algn="l"/>
          <a:tab pos="7306915" algn="l"/>
          <a:tab pos="7756196" algn="l"/>
          <a:tab pos="8205478" algn="l"/>
          <a:tab pos="8654759" algn="l"/>
        </a:tabLst>
        <a:defRPr lang="en-GB" sz="2650" b="0" i="0" u="none" strike="noStrike" kern="0" cap="none" spc="0" baseline="0">
          <a:solidFill>
            <a:srgbClr val="000000"/>
          </a:solidFill>
          <a:uFillTx/>
          <a:latin typeface="Verdana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669FA3-62C3-4C97-8394-518CC5ED638F}"/>
              </a:ext>
            </a:extLst>
          </p:cNvPr>
          <p:cNvGrpSpPr/>
          <p:nvPr/>
        </p:nvGrpSpPr>
        <p:grpSpPr>
          <a:xfrm>
            <a:off x="9363" y="1217880"/>
            <a:ext cx="9182157" cy="320396"/>
            <a:chOff x="9363" y="1217880"/>
            <a:chExt cx="9182157" cy="3203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2E694B7-776C-E34C-E067-2ACF91AE80A0}"/>
                </a:ext>
              </a:extLst>
            </p:cNvPr>
            <p:cNvGrpSpPr/>
            <p:nvPr/>
          </p:nvGrpSpPr>
          <p:grpSpPr>
            <a:xfrm>
              <a:off x="8791197" y="1217880"/>
              <a:ext cx="400323" cy="320396"/>
              <a:chOff x="8791197" y="1217880"/>
              <a:chExt cx="400323" cy="320396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32FE812A-622F-F1F5-3BBC-BEBAC9F8E551}"/>
                  </a:ext>
                </a:extLst>
              </p:cNvPr>
              <p:cNvSpPr/>
              <p:nvPr/>
            </p:nvSpPr>
            <p:spPr>
              <a:xfrm>
                <a:off x="9156243" y="1217880"/>
                <a:ext cx="35277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DADADA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37F9D60B-F9A5-EEE3-A306-28B11F546E5E}"/>
                  </a:ext>
                </a:extLst>
              </p:cNvPr>
              <p:cNvSpPr/>
              <p:nvPr/>
            </p:nvSpPr>
            <p:spPr>
              <a:xfrm>
                <a:off x="8992803" y="1217880"/>
                <a:ext cx="87480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DADADA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0DC9DDD8-753B-3ED6-0345-0F2402AF90F6}"/>
                  </a:ext>
                </a:extLst>
              </p:cNvPr>
              <p:cNvSpPr/>
              <p:nvPr/>
            </p:nvSpPr>
            <p:spPr>
              <a:xfrm>
                <a:off x="8791197" y="1217880"/>
                <a:ext cx="101516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DADADA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E00E42-A060-DF6E-7246-E0D6B1B4BB0B}"/>
                </a:ext>
              </a:extLst>
            </p:cNvPr>
            <p:cNvGrpSpPr/>
            <p:nvPr/>
          </p:nvGrpSpPr>
          <p:grpSpPr>
            <a:xfrm>
              <a:off x="8146801" y="1217880"/>
              <a:ext cx="547560" cy="320396"/>
              <a:chOff x="8146801" y="1217880"/>
              <a:chExt cx="547560" cy="32039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4A55F16-E5A0-708F-0271-E85F2174E315}"/>
                  </a:ext>
                </a:extLst>
              </p:cNvPr>
              <p:cNvSpPr/>
              <p:nvPr/>
            </p:nvSpPr>
            <p:spPr>
              <a:xfrm>
                <a:off x="8490962" y="1217880"/>
                <a:ext cx="203399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CECECE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0F235C3-EB61-F8EC-EBDD-D78D8511ED47}"/>
                  </a:ext>
                </a:extLst>
              </p:cNvPr>
              <p:cNvSpPr/>
              <p:nvPr/>
            </p:nvSpPr>
            <p:spPr>
              <a:xfrm>
                <a:off x="8146801" y="1217880"/>
                <a:ext cx="249841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CECECE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9FED5A2-F647-7ABF-C56C-5CD5E0D2023B}"/>
                </a:ext>
              </a:extLst>
            </p:cNvPr>
            <p:cNvGrpSpPr/>
            <p:nvPr/>
          </p:nvGrpSpPr>
          <p:grpSpPr>
            <a:xfrm>
              <a:off x="9363" y="1217880"/>
              <a:ext cx="8040237" cy="320396"/>
              <a:chOff x="9363" y="1217880"/>
              <a:chExt cx="8040237" cy="320396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70CC9B1-E2E1-1052-AD5E-FCDC3C847CED}"/>
                  </a:ext>
                </a:extLst>
              </p:cNvPr>
              <p:cNvSpPr/>
              <p:nvPr/>
            </p:nvSpPr>
            <p:spPr>
              <a:xfrm>
                <a:off x="7739637" y="1217880"/>
                <a:ext cx="309963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919191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311E64B-0B2B-8E26-1981-BABE2ABE6E66}"/>
                  </a:ext>
                </a:extLst>
              </p:cNvPr>
              <p:cNvSpPr/>
              <p:nvPr/>
            </p:nvSpPr>
            <p:spPr>
              <a:xfrm>
                <a:off x="7280635" y="1217880"/>
                <a:ext cx="363602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919191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CD4EDE71-564C-453F-337A-D9DFF4706115}"/>
                  </a:ext>
                </a:extLst>
              </p:cNvPr>
              <p:cNvSpPr/>
              <p:nvPr/>
            </p:nvSpPr>
            <p:spPr>
              <a:xfrm>
                <a:off x="6768717" y="1217880"/>
                <a:ext cx="420121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919191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99B8D97-B487-652C-A586-3146E702F378}"/>
                  </a:ext>
                </a:extLst>
              </p:cNvPr>
              <p:cNvSpPr/>
              <p:nvPr/>
            </p:nvSpPr>
            <p:spPr>
              <a:xfrm>
                <a:off x="6200281" y="1217880"/>
                <a:ext cx="478075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919191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C3A3236-3940-D2A4-C763-65CD18A5CDB2}"/>
                  </a:ext>
                </a:extLst>
              </p:cNvPr>
              <p:cNvSpPr/>
              <p:nvPr/>
            </p:nvSpPr>
            <p:spPr>
              <a:xfrm>
                <a:off x="5578196" y="1217880"/>
                <a:ext cx="531357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919191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A8CC6A61-6A6F-6143-829B-3701FD96823C}"/>
                  </a:ext>
                </a:extLst>
              </p:cNvPr>
              <p:cNvSpPr/>
              <p:nvPr/>
            </p:nvSpPr>
            <p:spPr>
              <a:xfrm>
                <a:off x="4906798" y="1217880"/>
                <a:ext cx="582838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919191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D69703C6-AF72-C207-D245-088C1D8ED22E}"/>
                  </a:ext>
                </a:extLst>
              </p:cNvPr>
              <p:cNvSpPr/>
              <p:nvPr/>
            </p:nvSpPr>
            <p:spPr>
              <a:xfrm>
                <a:off x="9363" y="1217880"/>
                <a:ext cx="4803480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919191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</p:grpSp>
      </p:grpSp>
      <p:sp>
        <p:nvSpPr>
          <p:cNvPr id="18" name="Title Placeholder 17">
            <a:extLst>
              <a:ext uri="{FF2B5EF4-FFF2-40B4-BE49-F238E27FC236}">
                <a16:creationId xmlns:a16="http://schemas.microsoft.com/office/drawing/2014/main" id="{74D0FF04-DC93-304E-9F65-1102FF7577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276" y="179999"/>
            <a:ext cx="8553955" cy="539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u-E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3766537-58FE-B703-B296-49A3B1B901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720" y="1511996"/>
            <a:ext cx="8551075" cy="57420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u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eu-ES" sz="4400" b="1" i="0" u="none" strike="noStrike" kern="0" cap="none" spc="0" baseline="0">
          <a:solidFill>
            <a:srgbClr val="000000"/>
          </a:solidFill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118798" algn="l"/>
          <a:tab pos="568080" algn="l"/>
          <a:tab pos="1017361" algn="l"/>
          <a:tab pos="1466642" algn="l"/>
          <a:tab pos="1915924" algn="l"/>
          <a:tab pos="2365196" algn="l"/>
          <a:tab pos="2814477" algn="l"/>
          <a:tab pos="3263758" algn="l"/>
          <a:tab pos="3713040" algn="l"/>
          <a:tab pos="4162321" algn="l"/>
          <a:tab pos="4611602" algn="l"/>
          <a:tab pos="5060883" algn="l"/>
          <a:tab pos="5510156" algn="l"/>
          <a:tab pos="5959437" algn="l"/>
          <a:tab pos="6408718" algn="l"/>
          <a:tab pos="6858000" algn="l"/>
          <a:tab pos="7306915" algn="l"/>
          <a:tab pos="7756196" algn="l"/>
          <a:tab pos="8205478" algn="l"/>
          <a:tab pos="8654759" algn="l"/>
        </a:tabLst>
        <a:defRPr lang="en-GB" sz="331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1D990CE0-0950-F916-63DB-962501848739}"/>
              </a:ext>
            </a:extLst>
          </p:cNvPr>
          <p:cNvSpPr/>
          <p:nvPr/>
        </p:nvSpPr>
        <p:spPr>
          <a:xfrm>
            <a:off x="587876" y="671763"/>
            <a:ext cx="9072000" cy="218591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Verdana" pitchFamily="34"/>
                <a:ea typeface="WenQuanYi Zen Hei" pitchFamily="2"/>
                <a:cs typeface="Lohit Hindi" pitchFamily="2"/>
              </a:rPr>
              <a:t>SGSII / Criptografía Aplicada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8722571-1D37-8F65-367C-B1F8D45FF572}"/>
              </a:ext>
            </a:extLst>
          </p:cNvPr>
          <p:cNvSpPr/>
          <p:nvPr/>
        </p:nvSpPr>
        <p:spPr>
          <a:xfrm>
            <a:off x="534603" y="2972522"/>
            <a:ext cx="9127440" cy="276588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0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400" b="1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Verdana" pitchFamily="34"/>
                <a:ea typeface="msgothic" pitchFamily="2"/>
                <a:cs typeface="Lohit Hindi" pitchFamily="2"/>
              </a:rPr>
              <a:t>Certificados Digitales y Firma Digital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99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Verdana" pitchFamily="34"/>
                <a:ea typeface="WenQuanYi Zen Hei" pitchFamily="2"/>
                <a:cs typeface="Lohit Hindi" pitchFamily="2"/>
              </a:rPr>
              <a:t>2024/2025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99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Verdana" pitchFamily="34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99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Verdana" pitchFamily="34"/>
              <a:ea typeface="WenQuanYi Zen Hei" pitchFamily="2"/>
              <a:cs typeface="Lohit Hindi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61" algn="l"/>
                <a:tab pos="1346042" algn="l"/>
                <a:tab pos="1795323" algn="l"/>
                <a:tab pos="2244595" algn="l"/>
                <a:tab pos="2693877" algn="l"/>
                <a:tab pos="3143158" algn="l"/>
                <a:tab pos="3592439" algn="l"/>
                <a:tab pos="4041721" algn="l"/>
                <a:tab pos="4491002" algn="l"/>
                <a:tab pos="4940283" algn="l"/>
                <a:tab pos="5389555" algn="l"/>
                <a:tab pos="5838480" algn="l"/>
                <a:tab pos="6287761" algn="l"/>
                <a:tab pos="6737043" algn="l"/>
                <a:tab pos="7186324" algn="l"/>
                <a:tab pos="7635596" algn="l"/>
                <a:tab pos="8084877" algn="l"/>
                <a:tab pos="8534159" algn="l"/>
                <a:tab pos="898344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99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Verdana" pitchFamily="34"/>
                <a:ea typeface="WenQuanYi Zen Hei" pitchFamily="2"/>
                <a:cs typeface="Lohit Hindi" pitchFamily="2"/>
              </a:rPr>
              <a:t>		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99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Verdana" pitchFamily="34"/>
              <a:ea typeface="WenQuanYi Zen Hei" pitchFamily="2"/>
              <a:cs typeface="Lohit Hindi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99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Verdana" pitchFamily="34"/>
                <a:ea typeface="WenQuanYi Zen Hei" pitchFamily="2"/>
                <a:cs typeface="Lohit Hindi" pitchFamily="2"/>
              </a:rPr>
              <a:t>Departamento LSI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Verdana" pitchFamily="34"/>
                <a:ea typeface="WenQuanYi Zen Hei" pitchFamily="2"/>
                <a:cs typeface="Lohit Hindi" pitchFamily="2"/>
              </a:rPr>
              <a:t>Juanan Pereira &lt;juanan.pereira@ehu.es&gt;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Verdana" pitchFamily="34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B371-90A2-D31C-70BD-C553987218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386178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 err="1">
                <a:latin typeface="Verdana" pitchFamily="34"/>
              </a:rPr>
              <a:t>Firma</a:t>
            </a:r>
            <a:r>
              <a:rPr lang="en-GB" dirty="0">
                <a:latin typeface="Verdana" pitchFamily="34"/>
              </a:rPr>
              <a:t> Digital I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08A1549-BBD0-B7CF-2346-6815FB582891}"/>
              </a:ext>
            </a:extLst>
          </p:cNvPr>
          <p:cNvSpPr/>
          <p:nvPr/>
        </p:nvSpPr>
        <p:spPr>
          <a:xfrm>
            <a:off x="447123" y="2687759"/>
            <a:ext cx="3920041" cy="362808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6600"/>
          </a:solidFill>
          <a:ln w="28437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A88B773-C6F4-1B40-FC4A-7E9E307216A2}"/>
              </a:ext>
            </a:extLst>
          </p:cNvPr>
          <p:cNvSpPr/>
          <p:nvPr/>
        </p:nvSpPr>
        <p:spPr>
          <a:xfrm>
            <a:off x="5711397" y="2687759"/>
            <a:ext cx="3919676" cy="362808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6600"/>
          </a:solidFill>
          <a:ln w="28437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CDB2457-461D-16B7-50A0-73A2A5C3EC43}"/>
              </a:ext>
            </a:extLst>
          </p:cNvPr>
          <p:cNvSpPr/>
          <p:nvPr/>
        </p:nvSpPr>
        <p:spPr>
          <a:xfrm>
            <a:off x="671398" y="2822761"/>
            <a:ext cx="3439076" cy="127043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M</a:t>
            </a:r>
            <a:b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</a:b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Con la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privada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de Amaia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=C(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84F80AF-5CAE-8093-670C-8BCA34A52BA3}"/>
              </a:ext>
            </a:extLst>
          </p:cNvPr>
          <p:cNvSpPr/>
          <p:nvPr/>
        </p:nvSpPr>
        <p:spPr>
          <a:xfrm>
            <a:off x="5935681" y="4896355"/>
            <a:ext cx="3438720" cy="127079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Descifrar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Con la </a:t>
            </a:r>
            <a:r>
              <a:rPr lang="en-GB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pública</a:t>
            </a:r>
            <a:r>
              <a:rPr lang="en-GB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 de Amaia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=D(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BA3DF84-B57C-02D5-EA7D-14C2FF740E57}"/>
              </a:ext>
            </a:extLst>
          </p:cNvPr>
          <p:cNvSpPr/>
          <p:nvPr/>
        </p:nvSpPr>
        <p:spPr>
          <a:xfrm>
            <a:off x="671398" y="4157996"/>
            <a:ext cx="5264283" cy="633240"/>
          </a:xfrm>
          <a:custGeom>
            <a:avLst>
              <a:gd name="f0" fmla="val 14094"/>
              <a:gd name="f1" fmla="val 5400"/>
              <a:gd name="f2" fmla="val 18000"/>
              <a:gd name="f3" fmla="val 8100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f15 f11 1"/>
              <a:gd name="f21" fmla="*/ 0 f12 1"/>
              <a:gd name="f22" fmla="*/ f16 f12 1"/>
              <a:gd name="f23" fmla="*/ 21600 f11 1"/>
              <a:gd name="f24" fmla="*/ f17 1 21600"/>
              <a:gd name="f25" fmla="+- 21600 0 f19"/>
              <a:gd name="f26" fmla="pin f18 f2 21600"/>
              <a:gd name="f27" fmla="pin 0 f1 f19"/>
              <a:gd name="f28" fmla="*/ f18 f11 1"/>
              <a:gd name="f29" fmla="val f26"/>
              <a:gd name="f30" fmla="val f27"/>
              <a:gd name="f31" fmla="*/ 0 f24 1"/>
              <a:gd name="f32" fmla="*/ 21600 f24 1"/>
              <a:gd name="f33" fmla="*/ f26 f11 1"/>
              <a:gd name="f34" fmla="*/ f27 f12 1"/>
              <a:gd name="f35" fmla="+- 21600 0 f30"/>
              <a:gd name="f36" fmla="*/ f31 1 f24"/>
              <a:gd name="f37" fmla="*/ f32 1 f24"/>
              <a:gd name="f38" fmla="*/ f36 f11 1"/>
              <a:gd name="f39" fmla="*/ f37 f12 1"/>
              <a:gd name="f40" fmla="*/ f36 f12 1"/>
            </a:gdLst>
            <a:ahLst>
              <a:ahXY gdRefX="f0" minX="f6" maxX="f7">
                <a:pos x="f20" y="f21"/>
              </a:ahXY>
              <a:ahXY gdRefX="f2" minX="f18" maxX="f7" gdRefY="f3" minY="f6" maxY="f8">
                <a:pos x="f33" y="f22"/>
              </a:ahXY>
              <a:ahXY gdRefY="f1" minY="f6" maxY="f19">
                <a:pos x="f23" y="f3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0" r="f28" b="f39"/>
            <a:pathLst>
              <a:path w="21600" h="21600">
                <a:moveTo>
                  <a:pt x="f6" y="f6"/>
                </a:moveTo>
                <a:lnTo>
                  <a:pt x="f18" y="f6"/>
                </a:lnTo>
                <a:lnTo>
                  <a:pt x="f18" y="f19"/>
                </a:lnTo>
                <a:lnTo>
                  <a:pt x="f29" y="f19"/>
                </a:lnTo>
                <a:lnTo>
                  <a:pt x="f29" y="f30"/>
                </a:lnTo>
                <a:lnTo>
                  <a:pt x="f7" y="f8"/>
                </a:lnTo>
                <a:lnTo>
                  <a:pt x="f29" y="f35"/>
                </a:lnTo>
                <a:lnTo>
                  <a:pt x="f29" y="f25"/>
                </a:lnTo>
                <a:lnTo>
                  <a:pt x="f18" y="f25"/>
                </a:lnTo>
                <a:lnTo>
                  <a:pt x="f18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Enviar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652A5-C4BC-6C57-E1A5-9324BE729039}"/>
              </a:ext>
            </a:extLst>
          </p:cNvPr>
          <p:cNvSpPr/>
          <p:nvPr/>
        </p:nvSpPr>
        <p:spPr>
          <a:xfrm>
            <a:off x="1857237" y="2003395"/>
            <a:ext cx="1101961" cy="348477"/>
          </a:xfrm>
          <a:prstGeom prst="rect">
            <a:avLst/>
          </a:prstGeom>
        </p:spPr>
        <p:txBody>
          <a:bodyPr vert="horz" wrap="none" lIns="90004" tIns="46798" rIns="90004" bIns="46798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650" b="1" i="0" u="none" strike="noStrike" kern="1200" cap="none" spc="3" baseline="0">
                <a:ln w="12600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  <a:solidFill>
                  <a:srgbClr val="FFFF00"/>
                </a:solidFill>
                <a:effectLst>
                  <a:outerShdw dist="40184" dir="1096439" algn="tl">
                    <a:srgbClr val="80808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18"/>
                <a:ea typeface="Comic Sans MS" pitchFamily="18"/>
                <a:cs typeface="Comic Sans MS" pitchFamily="18"/>
              </a:rPr>
              <a:t>Amaia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6FF065-EDD1-4EDC-AF77-EF07D2D5D26E}"/>
              </a:ext>
            </a:extLst>
          </p:cNvPr>
          <p:cNvSpPr/>
          <p:nvPr/>
        </p:nvSpPr>
        <p:spPr>
          <a:xfrm>
            <a:off x="7166161" y="2003395"/>
            <a:ext cx="1007997" cy="348477"/>
          </a:xfrm>
          <a:prstGeom prst="rect">
            <a:avLst/>
          </a:prstGeom>
        </p:spPr>
        <p:txBody>
          <a:bodyPr vert="horz" wrap="none" lIns="90004" tIns="46798" rIns="90004" bIns="46798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650" b="1" i="0" u="none" strike="noStrike" kern="1200" cap="none" spc="3" baseline="0">
                <a:ln w="12600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  <a:solidFill>
                  <a:srgbClr val="FFFF00"/>
                </a:solidFill>
                <a:effectLst>
                  <a:outerShdw dist="40184" dir="1096439" algn="tl">
                    <a:srgbClr val="80808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18"/>
                <a:ea typeface="Comic Sans MS" pitchFamily="18"/>
                <a:cs typeface="Comic Sans MS" pitchFamily="18"/>
              </a:rPr>
              <a:t>Beñat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90F2267-AA24-DA56-51CD-313357A11031}"/>
              </a:ext>
            </a:extLst>
          </p:cNvPr>
          <p:cNvSpPr/>
          <p:nvPr/>
        </p:nvSpPr>
        <p:spPr>
          <a:xfrm>
            <a:off x="1271367" y="5963762"/>
            <a:ext cx="3432912" cy="80226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C6CAEE"/>
          </a:solidFill>
          <a:ln w="76315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Autenticada</a:t>
            </a:r>
            <a:endParaRPr lang="en-GB" sz="4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D84D8-E7F0-DB62-40F1-76E3E3785CA9}"/>
              </a:ext>
            </a:extLst>
          </p:cNvPr>
          <p:cNvSpPr txBox="1"/>
          <p:nvPr/>
        </p:nvSpPr>
        <p:spPr>
          <a:xfrm>
            <a:off x="3662638" y="1581116"/>
            <a:ext cx="3319187" cy="8990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320" tIns="51114" rIns="94320" bIns="51114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La idea no era mala. </a:t>
            </a:r>
            <a:r>
              <a:rPr lang="eu-E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  <a:ea typeface="WenQuanYi Zen Hei" pitchFamily="2"/>
                <a:cs typeface="Lohit Hindi" pitchFamily="2"/>
              </a:rPr>
              <a:t>¿</a:t>
            </a:r>
            <a:r>
              <a:rPr lang="eu-ES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Cómo</a:t>
            </a:r>
            <a:r>
              <a:rPr lang="eu-ES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</a:t>
            </a:r>
            <a:r>
              <a:rPr lang="eu-ES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mejorar</a:t>
            </a:r>
            <a:r>
              <a:rPr lang="eu-ES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el </a:t>
            </a:r>
            <a:r>
              <a:rPr lang="eu-ES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proceso</a:t>
            </a:r>
            <a:r>
              <a:rPr lang="eu-ES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para </a:t>
            </a:r>
            <a:r>
              <a:rPr lang="eu-ES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garantizar</a:t>
            </a:r>
            <a:r>
              <a:rPr lang="eu-ES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la </a:t>
            </a:r>
            <a:r>
              <a:rPr lang="eu-ES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confidencialidad</a:t>
            </a:r>
            <a:r>
              <a:rPr lang="eu-ES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2A7E-8B98-C032-7FDD-F3E61CF64D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386178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 err="1">
                <a:latin typeface="Verdana" pitchFamily="34"/>
              </a:rPr>
              <a:t>Firma</a:t>
            </a:r>
            <a:r>
              <a:rPr lang="en-GB" dirty="0">
                <a:latin typeface="Verdana" pitchFamily="34"/>
              </a:rPr>
              <a:t> Digital II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A343ED2-AC2F-A483-6EB1-5B7FA9082FED}"/>
              </a:ext>
            </a:extLst>
          </p:cNvPr>
          <p:cNvSpPr/>
          <p:nvPr/>
        </p:nvSpPr>
        <p:spPr>
          <a:xfrm>
            <a:off x="447123" y="1679761"/>
            <a:ext cx="3920041" cy="52081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6600"/>
          </a:solidFill>
          <a:ln w="28437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ED4195A-F3E2-1ED7-E60C-C4B53DE68D27}"/>
              </a:ext>
            </a:extLst>
          </p:cNvPr>
          <p:cNvSpPr/>
          <p:nvPr/>
        </p:nvSpPr>
        <p:spPr>
          <a:xfrm>
            <a:off x="5711397" y="1715761"/>
            <a:ext cx="3919676" cy="52081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6600"/>
          </a:solidFill>
          <a:ln w="28437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C327E5A-53AF-087E-55A6-C9D9C863E644}"/>
              </a:ext>
            </a:extLst>
          </p:cNvPr>
          <p:cNvSpPr/>
          <p:nvPr/>
        </p:nvSpPr>
        <p:spPr>
          <a:xfrm>
            <a:off x="697321" y="2015995"/>
            <a:ext cx="3438720" cy="9237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M</a:t>
            </a:r>
            <a:endParaRPr lang="en-GB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Con la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privada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de Amaia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=C(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B24C53C-BA0D-0764-3D03-7D7E1CCDF669}"/>
              </a:ext>
            </a:extLst>
          </p:cNvPr>
          <p:cNvSpPr/>
          <p:nvPr/>
        </p:nvSpPr>
        <p:spPr>
          <a:xfrm>
            <a:off x="5935681" y="4199756"/>
            <a:ext cx="3438720" cy="1007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Descifrar</a:t>
            </a:r>
            <a:r>
              <a:rPr lang="en-GB" sz="180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K2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con la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Privada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de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Beñat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=D(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K2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rB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8A451BD-EB20-FBE9-D687-63B1F3C34E3A}"/>
              </a:ext>
            </a:extLst>
          </p:cNvPr>
          <p:cNvSpPr/>
          <p:nvPr/>
        </p:nvSpPr>
        <p:spPr>
          <a:xfrm>
            <a:off x="671398" y="4284000"/>
            <a:ext cx="5264283" cy="465484"/>
          </a:xfrm>
          <a:custGeom>
            <a:avLst>
              <a:gd name="f0" fmla="val 14094"/>
              <a:gd name="f1" fmla="val 5400"/>
              <a:gd name="f2" fmla="val 18000"/>
              <a:gd name="f3" fmla="val 8100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f15 f11 1"/>
              <a:gd name="f21" fmla="*/ 0 f12 1"/>
              <a:gd name="f22" fmla="*/ f16 f12 1"/>
              <a:gd name="f23" fmla="*/ 21600 f11 1"/>
              <a:gd name="f24" fmla="*/ f17 1 21600"/>
              <a:gd name="f25" fmla="+- 21600 0 f19"/>
              <a:gd name="f26" fmla="pin f18 f2 21600"/>
              <a:gd name="f27" fmla="pin 0 f1 f19"/>
              <a:gd name="f28" fmla="*/ f18 f11 1"/>
              <a:gd name="f29" fmla="val f26"/>
              <a:gd name="f30" fmla="val f27"/>
              <a:gd name="f31" fmla="*/ 0 f24 1"/>
              <a:gd name="f32" fmla="*/ 21600 f24 1"/>
              <a:gd name="f33" fmla="*/ f26 f11 1"/>
              <a:gd name="f34" fmla="*/ f27 f12 1"/>
              <a:gd name="f35" fmla="+- 21600 0 f30"/>
              <a:gd name="f36" fmla="*/ f31 1 f24"/>
              <a:gd name="f37" fmla="*/ f32 1 f24"/>
              <a:gd name="f38" fmla="*/ f36 f11 1"/>
              <a:gd name="f39" fmla="*/ f37 f12 1"/>
              <a:gd name="f40" fmla="*/ f36 f12 1"/>
            </a:gdLst>
            <a:ahLst>
              <a:ahXY gdRefX="f0" minX="f6" maxX="f7">
                <a:pos x="f20" y="f21"/>
              </a:ahXY>
              <a:ahXY gdRefX="f2" minX="f18" maxX="f7" gdRefY="f3" minY="f6" maxY="f8">
                <a:pos x="f33" y="f22"/>
              </a:ahXY>
              <a:ahXY gdRefY="f1" minY="f6" maxY="f19">
                <a:pos x="f23" y="f3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0" r="f28" b="f39"/>
            <a:pathLst>
              <a:path w="21600" h="21600">
                <a:moveTo>
                  <a:pt x="f6" y="f6"/>
                </a:moveTo>
                <a:lnTo>
                  <a:pt x="f18" y="f6"/>
                </a:lnTo>
                <a:lnTo>
                  <a:pt x="f18" y="f19"/>
                </a:lnTo>
                <a:lnTo>
                  <a:pt x="f29" y="f19"/>
                </a:lnTo>
                <a:lnTo>
                  <a:pt x="f29" y="f30"/>
                </a:lnTo>
                <a:lnTo>
                  <a:pt x="f7" y="f8"/>
                </a:lnTo>
                <a:lnTo>
                  <a:pt x="f29" y="f35"/>
                </a:lnTo>
                <a:lnTo>
                  <a:pt x="f29" y="f25"/>
                </a:lnTo>
                <a:lnTo>
                  <a:pt x="f18" y="f25"/>
                </a:lnTo>
                <a:lnTo>
                  <a:pt x="f18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Enviar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K2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F001E-05CF-29E9-2920-966E194654CD}"/>
              </a:ext>
            </a:extLst>
          </p:cNvPr>
          <p:cNvSpPr/>
          <p:nvPr/>
        </p:nvSpPr>
        <p:spPr>
          <a:xfrm>
            <a:off x="1857237" y="1175762"/>
            <a:ext cx="1101961" cy="348477"/>
          </a:xfrm>
          <a:prstGeom prst="rect">
            <a:avLst/>
          </a:prstGeom>
        </p:spPr>
        <p:txBody>
          <a:bodyPr vert="horz" wrap="none" lIns="90004" tIns="46798" rIns="90004" bIns="46798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650" b="1" i="0" u="none" strike="noStrike" kern="1200" cap="none" spc="3" baseline="0">
                <a:ln w="12600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  <a:solidFill>
                  <a:srgbClr val="FFFF00"/>
                </a:solidFill>
                <a:effectLst>
                  <a:outerShdw dist="40184" dir="1096439" algn="tl">
                    <a:srgbClr val="80808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18"/>
                <a:ea typeface="Comic Sans MS" pitchFamily="18"/>
                <a:cs typeface="Comic Sans MS" pitchFamily="18"/>
              </a:rPr>
              <a:t>Amaia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C4B99-B0CE-1563-848E-D07AEF3B079E}"/>
              </a:ext>
            </a:extLst>
          </p:cNvPr>
          <p:cNvSpPr/>
          <p:nvPr/>
        </p:nvSpPr>
        <p:spPr>
          <a:xfrm>
            <a:off x="7166161" y="1175762"/>
            <a:ext cx="1007997" cy="348477"/>
          </a:xfrm>
          <a:prstGeom prst="rect">
            <a:avLst/>
          </a:prstGeom>
        </p:spPr>
        <p:txBody>
          <a:bodyPr vert="horz" wrap="none" lIns="90004" tIns="46798" rIns="90004" bIns="46798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650" b="1" i="0" u="none" strike="noStrike" kern="1200" cap="none" spc="3" baseline="0">
                <a:ln w="12600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  <a:solidFill>
                  <a:srgbClr val="FFFF00"/>
                </a:solidFill>
                <a:effectLst>
                  <a:outerShdw dist="40184" dir="1096439" algn="tl">
                    <a:srgbClr val="80808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18"/>
                <a:ea typeface="Comic Sans MS" pitchFamily="18"/>
                <a:cs typeface="Comic Sans MS" pitchFamily="18"/>
              </a:rPr>
              <a:t>Beñat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C407BD7-D4CE-BF72-5A41-ACA1DCC2D1AE}"/>
              </a:ext>
            </a:extLst>
          </p:cNvPr>
          <p:cNvSpPr/>
          <p:nvPr/>
        </p:nvSpPr>
        <p:spPr>
          <a:xfrm>
            <a:off x="697321" y="3107881"/>
            <a:ext cx="3438720" cy="10184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con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pública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de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Beñat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K2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=C(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uB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C296F44-2944-43FD-46A8-45C42F532461}"/>
              </a:ext>
            </a:extLst>
          </p:cNvPr>
          <p:cNvSpPr/>
          <p:nvPr/>
        </p:nvSpPr>
        <p:spPr>
          <a:xfrm>
            <a:off x="5941798" y="5375876"/>
            <a:ext cx="3439076" cy="1007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Descrifrar</a:t>
            </a:r>
            <a:r>
              <a:rPr lang="en-GB" sz="180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Con la </a:t>
            </a:r>
            <a:r>
              <a:rPr lang="en-GB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pública</a:t>
            </a:r>
            <a:r>
              <a: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 de 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Amaia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=D(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26F5CBD-D2D1-EFC2-C644-65994A3C1424}"/>
              </a:ext>
            </a:extLst>
          </p:cNvPr>
          <p:cNvSpPr/>
          <p:nvPr/>
        </p:nvSpPr>
        <p:spPr>
          <a:xfrm>
            <a:off x="1531251" y="5093281"/>
            <a:ext cx="3569425" cy="195232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C6CAEE"/>
          </a:solidFill>
          <a:ln w="76315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Autenticada</a:t>
            </a:r>
            <a:endParaRPr lang="en-GB" sz="4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Confidencial</a:t>
            </a:r>
            <a:endParaRPr lang="en-GB" sz="4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b="0" i="0" u="none" strike="sng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Eficiente</a:t>
            </a:r>
            <a:endParaRPr lang="en-GB" sz="3000" b="0" i="0" u="none" strike="sng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ECB9-9401-72C0-4637-BE7F17D040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386178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 err="1">
                <a:latin typeface="Verdana" pitchFamily="34"/>
              </a:rPr>
              <a:t>Firma</a:t>
            </a:r>
            <a:r>
              <a:rPr lang="en-GB" dirty="0">
                <a:latin typeface="Verdana" pitchFamily="34"/>
              </a:rPr>
              <a:t> Digital III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DF78461-8A1D-3F26-9838-E11D5455C35C}"/>
              </a:ext>
            </a:extLst>
          </p:cNvPr>
          <p:cNvSpPr/>
          <p:nvPr/>
        </p:nvSpPr>
        <p:spPr>
          <a:xfrm>
            <a:off x="447123" y="1679761"/>
            <a:ext cx="3920041" cy="52081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6600"/>
          </a:solidFill>
          <a:ln w="28437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6D9A375-8695-8EF2-9961-9915D3C31853}"/>
              </a:ext>
            </a:extLst>
          </p:cNvPr>
          <p:cNvSpPr/>
          <p:nvPr/>
        </p:nvSpPr>
        <p:spPr>
          <a:xfrm>
            <a:off x="5711397" y="1679761"/>
            <a:ext cx="3919676" cy="52081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6600"/>
          </a:solidFill>
          <a:ln w="28437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CC9AE2D-61D5-C076-88FD-ABC34C20A36D}"/>
              </a:ext>
            </a:extLst>
          </p:cNvPr>
          <p:cNvSpPr/>
          <p:nvPr/>
        </p:nvSpPr>
        <p:spPr>
          <a:xfrm>
            <a:off x="697321" y="3006364"/>
            <a:ext cx="3438720" cy="6717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sng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Firmar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h1</a:t>
            </a:r>
            <a:b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</a:b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K1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=C(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h1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2E335BD-53E0-57EE-63F4-ACCB9F30D5B3}"/>
              </a:ext>
            </a:extLst>
          </p:cNvPr>
          <p:cNvSpPr/>
          <p:nvPr/>
        </p:nvSpPr>
        <p:spPr>
          <a:xfrm>
            <a:off x="5990398" y="2015995"/>
            <a:ext cx="3438720" cy="1007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Descifrar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K2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con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Privada</a:t>
            </a:r>
            <a:r>
              <a: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 de </a:t>
            </a:r>
            <a:r>
              <a:rPr lang="en-GB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Beñat</a:t>
            </a:r>
            <a:endParaRPr lang="en-GB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=D(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K2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rB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148A4-6FF5-0D07-895F-86B2FE3F9BED}"/>
              </a:ext>
            </a:extLst>
          </p:cNvPr>
          <p:cNvSpPr/>
          <p:nvPr/>
        </p:nvSpPr>
        <p:spPr>
          <a:xfrm>
            <a:off x="1857237" y="1175762"/>
            <a:ext cx="1101961" cy="348477"/>
          </a:xfrm>
          <a:prstGeom prst="rect">
            <a:avLst/>
          </a:prstGeom>
        </p:spPr>
        <p:txBody>
          <a:bodyPr vert="horz" wrap="none" lIns="90004" tIns="46798" rIns="90004" bIns="46798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650" b="1" i="0" u="none" strike="noStrike" kern="1200" cap="none" spc="3" baseline="0">
                <a:ln w="12600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  <a:solidFill>
                  <a:srgbClr val="FFFF00"/>
                </a:solidFill>
                <a:effectLst>
                  <a:outerShdw dist="40184" dir="1096439" algn="tl">
                    <a:srgbClr val="80808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18"/>
                <a:ea typeface="Comic Sans MS" pitchFamily="18"/>
                <a:cs typeface="Comic Sans MS" pitchFamily="18"/>
              </a:rPr>
              <a:t>Amaia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A72FE-BA36-4D20-75E1-6DCF81B16563}"/>
              </a:ext>
            </a:extLst>
          </p:cNvPr>
          <p:cNvSpPr/>
          <p:nvPr/>
        </p:nvSpPr>
        <p:spPr>
          <a:xfrm>
            <a:off x="7166161" y="1175762"/>
            <a:ext cx="1007997" cy="348477"/>
          </a:xfrm>
          <a:prstGeom prst="rect">
            <a:avLst/>
          </a:prstGeom>
        </p:spPr>
        <p:txBody>
          <a:bodyPr vert="horz" wrap="none" lIns="90004" tIns="46798" rIns="90004" bIns="46798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650" b="1" i="0" u="none" strike="noStrike" kern="1200" cap="none" spc="3" baseline="0">
                <a:ln w="12600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  <a:solidFill>
                  <a:srgbClr val="FFFF00"/>
                </a:solidFill>
                <a:effectLst>
                  <a:outerShdw dist="40184" dir="1096439" algn="tl">
                    <a:srgbClr val="80808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18"/>
                <a:ea typeface="Comic Sans MS" pitchFamily="18"/>
                <a:cs typeface="Comic Sans MS" pitchFamily="18"/>
              </a:rPr>
              <a:t>Beñat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9FA4B52-4F8D-57C2-D44B-80965FBBC3D2}"/>
              </a:ext>
            </a:extLst>
          </p:cNvPr>
          <p:cNvSpPr/>
          <p:nvPr/>
        </p:nvSpPr>
        <p:spPr>
          <a:xfrm>
            <a:off x="5992200" y="5795997"/>
            <a:ext cx="3438720" cy="84024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Comprobar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integridad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h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1 = h2???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4FADFC9-F475-DC64-EE91-B0E01302452A}"/>
              </a:ext>
            </a:extLst>
          </p:cNvPr>
          <p:cNvSpPr/>
          <p:nvPr/>
        </p:nvSpPr>
        <p:spPr>
          <a:xfrm>
            <a:off x="697321" y="1931761"/>
            <a:ext cx="3438720" cy="9241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Resumen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criptográfico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de 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h1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=H(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77CDF69-0466-6C33-2358-0811AC67D708}"/>
              </a:ext>
            </a:extLst>
          </p:cNvPr>
          <p:cNvSpPr/>
          <p:nvPr/>
        </p:nvSpPr>
        <p:spPr>
          <a:xfrm>
            <a:off x="697321" y="5223601"/>
            <a:ext cx="3438720" cy="6717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con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pública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de 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Beñat</a:t>
            </a:r>
            <a:endParaRPr lang="en-GB" sz="1800" b="1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K2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=C(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M, 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uB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2E54B8-DB98-C67B-EDD1-0C30AAAF3C0D}"/>
              </a:ext>
            </a:extLst>
          </p:cNvPr>
          <p:cNvSpPr/>
          <p:nvPr/>
        </p:nvSpPr>
        <p:spPr>
          <a:xfrm>
            <a:off x="5990398" y="4073761"/>
            <a:ext cx="3438720" cy="6717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Descifrar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K1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con 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uA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h1 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=D(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K1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984A75F-5C14-D702-E570-B20910AE1EA4}"/>
              </a:ext>
            </a:extLst>
          </p:cNvPr>
          <p:cNvSpPr/>
          <p:nvPr/>
        </p:nvSpPr>
        <p:spPr>
          <a:xfrm>
            <a:off x="5992200" y="4934879"/>
            <a:ext cx="3438720" cy="6721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Obtener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hash de 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h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2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=H(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230952-FBAB-6314-38A5-1301B2D4B092}"/>
              </a:ext>
            </a:extLst>
          </p:cNvPr>
          <p:cNvSpPr/>
          <p:nvPr/>
        </p:nvSpPr>
        <p:spPr>
          <a:xfrm>
            <a:off x="697321" y="6047997"/>
            <a:ext cx="3438720" cy="41976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Enviar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K1 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y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K2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EBB389B-16E0-1F59-3C3C-1D16AAE27AEA}"/>
              </a:ext>
            </a:extLst>
          </p:cNvPr>
          <p:cNvCxnSpPr>
            <a:stCxn id="14" idx="1"/>
            <a:endCxn id="6" idx="3"/>
          </p:cNvCxnSpPr>
          <p:nvPr/>
        </p:nvCxnSpPr>
        <p:spPr>
          <a:xfrm flipV="1">
            <a:off x="4136041" y="2519994"/>
            <a:ext cx="1854357" cy="3737885"/>
          </a:xfrm>
          <a:prstGeom prst="bentConnector3">
            <a:avLst>
              <a:gd name="adj1" fmla="val 50000"/>
            </a:avLst>
          </a:prstGeom>
          <a:noFill/>
          <a:ln w="57241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5E00F8FB-0FC4-3D89-2506-C845D13237A5}"/>
              </a:ext>
            </a:extLst>
          </p:cNvPr>
          <p:cNvSpPr/>
          <p:nvPr/>
        </p:nvSpPr>
        <p:spPr>
          <a:xfrm>
            <a:off x="1647902" y="4424817"/>
            <a:ext cx="3569425" cy="277806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C6CAEE"/>
          </a:solidFill>
          <a:ln w="76315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Autenticada</a:t>
            </a:r>
            <a:endParaRPr lang="en-GB" sz="4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Confidencial</a:t>
            </a:r>
            <a:endParaRPr lang="en-GB" sz="4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Integridad</a:t>
            </a:r>
            <a:endParaRPr lang="en-GB" sz="4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Eficiente</a:t>
            </a:r>
            <a:endParaRPr lang="en-GB" sz="3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EE8E-FC96-E6F9-2EF9-91EBF51A2C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3276" y="75539"/>
            <a:ext cx="8566922" cy="1320539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sz="4000" dirty="0" err="1"/>
              <a:t>Protocolo</a:t>
            </a:r>
            <a:r>
              <a:rPr lang="en-GB" sz="4000" dirty="0"/>
              <a:t> de </a:t>
            </a:r>
            <a:r>
              <a:rPr lang="en-GB" sz="4000" dirty="0" err="1"/>
              <a:t>autenticación</a:t>
            </a:r>
            <a:r>
              <a:rPr lang="en-GB" sz="4000" dirty="0"/>
              <a:t> </a:t>
            </a:r>
            <a:r>
              <a:rPr lang="en-GB" sz="4000" dirty="0" err="1"/>
              <a:t>segura</a:t>
            </a:r>
            <a:br>
              <a:rPr lang="en-GB" sz="4000" dirty="0"/>
            </a:br>
            <a:endParaRPr lang="en-GB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8448A3-4F87-D5D9-3592-D84909501BFF}"/>
              </a:ext>
            </a:extLst>
          </p:cNvPr>
          <p:cNvGrpSpPr/>
          <p:nvPr/>
        </p:nvGrpSpPr>
        <p:grpSpPr>
          <a:xfrm>
            <a:off x="447123" y="1763639"/>
            <a:ext cx="9183958" cy="5292008"/>
            <a:chOff x="447123" y="1763639"/>
            <a:chExt cx="9183958" cy="5292008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D43DF344-0A87-7177-43F7-8CC1CE298940}"/>
                </a:ext>
              </a:extLst>
            </p:cNvPr>
            <p:cNvSpPr/>
            <p:nvPr/>
          </p:nvSpPr>
          <p:spPr>
            <a:xfrm>
              <a:off x="447123" y="3265203"/>
              <a:ext cx="3920041" cy="37904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6757F0C-E900-E518-DEDC-82BD36DA19E5}"/>
                </a:ext>
              </a:extLst>
            </p:cNvPr>
            <p:cNvSpPr/>
            <p:nvPr/>
          </p:nvSpPr>
          <p:spPr>
            <a:xfrm>
              <a:off x="5711040" y="3256196"/>
              <a:ext cx="3920041" cy="378899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3588B11-1452-6AE2-35DC-0A8D4C7D88BC}"/>
                </a:ext>
              </a:extLst>
            </p:cNvPr>
            <p:cNvSpPr/>
            <p:nvPr/>
          </p:nvSpPr>
          <p:spPr>
            <a:xfrm>
              <a:off x="447123" y="2169715"/>
              <a:ext cx="3920041" cy="9572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0F20A9C-A290-40A8-2B9D-14DC57D1001E}"/>
                </a:ext>
              </a:extLst>
            </p:cNvPr>
            <p:cNvSpPr/>
            <p:nvPr/>
          </p:nvSpPr>
          <p:spPr>
            <a:xfrm>
              <a:off x="5711040" y="2169715"/>
              <a:ext cx="3920041" cy="9572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D0944FE-7823-7BC1-3551-3A040D288885}"/>
                </a:ext>
              </a:extLst>
            </p:cNvPr>
            <p:cNvSpPr/>
            <p:nvPr/>
          </p:nvSpPr>
          <p:spPr>
            <a:xfrm>
              <a:off x="5935681" y="6100200"/>
              <a:ext cx="3438720" cy="761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ea typeface="WenQuanYi Zen Hei" pitchFamily="2"/>
                  <a:cs typeface="Lohit Hindi" pitchFamily="2"/>
                </a:rPr>
                <a:t>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ACEPTAR LOGIN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5D81E56-4E60-FC16-B4BC-1BC8624C295B}"/>
                </a:ext>
              </a:extLst>
            </p:cNvPr>
            <p:cNvSpPr/>
            <p:nvPr/>
          </p:nvSpPr>
          <p:spPr>
            <a:xfrm>
              <a:off x="671398" y="4544284"/>
              <a:ext cx="3439076" cy="30455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Cifrar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K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=C(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N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54A90F8-7B64-4E17-4066-1188DB4EE427}"/>
                </a:ext>
              </a:extLst>
            </p:cNvPr>
            <p:cNvSpPr/>
            <p:nvPr/>
          </p:nvSpPr>
          <p:spPr>
            <a:xfrm>
              <a:off x="671398" y="4929475"/>
              <a:ext cx="5264283" cy="304202"/>
            </a:xfrm>
            <a:custGeom>
              <a:avLst>
                <a:gd name="f0" fmla="val 14094"/>
                <a:gd name="f1" fmla="val 0"/>
                <a:gd name="f2" fmla="val 14094"/>
                <a:gd name="f3" fmla="val 9727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K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0B5BCBD-19C5-A167-CAFD-4C4E626C0637}"/>
                </a:ext>
              </a:extLst>
            </p:cNvPr>
            <p:cNvSpPr/>
            <p:nvPr/>
          </p:nvSpPr>
          <p:spPr>
            <a:xfrm>
              <a:off x="4142881" y="4157996"/>
              <a:ext cx="5263560" cy="304202"/>
            </a:xfrm>
            <a:custGeom>
              <a:avLst>
                <a:gd name="f0" fmla="val 7430"/>
                <a:gd name="f1" fmla="val 95"/>
                <a:gd name="f2" fmla="val 0"/>
                <a:gd name="f3" fmla="val 5804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0 f11 1"/>
                <a:gd name="f24" fmla="*/ f17 1 21600"/>
                <a:gd name="f25" fmla="+- 21600 0 f19"/>
                <a:gd name="f26" fmla="pin 0 f2 f18"/>
                <a:gd name="f27" fmla="pin 0 f1 f19"/>
                <a:gd name="f28" fmla="*/ f18 f11 1"/>
                <a:gd name="f29" fmla="val f26"/>
                <a:gd name="f30" fmla="val f27"/>
                <a:gd name="f31" fmla="*/ 21600 f24 1"/>
                <a:gd name="f32" fmla="*/ 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6 f12 1"/>
                <a:gd name="f40" fmla="*/ f37 f12 1"/>
              </a:gdLst>
              <a:ahLst>
                <a:ahXY gdRefX="f0" minX="f6" maxX="f7">
                  <a:pos x="f20" y="f21"/>
                </a:ahXY>
                <a:ahXY gdRefX="f2" minX="f6" maxX="f18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40" r="f38" b="f39"/>
              <a:pathLst>
                <a:path w="21600" h="21600">
                  <a:moveTo>
                    <a:pt x="f18" y="f6"/>
                  </a:moveTo>
                  <a:lnTo>
                    <a:pt x="f7" y="f6"/>
                  </a:lnTo>
                  <a:lnTo>
                    <a:pt x="f7" y="f7"/>
                  </a:lnTo>
                  <a:lnTo>
                    <a:pt x="f18" y="f7"/>
                  </a:lnTo>
                  <a:lnTo>
                    <a:pt x="f18" y="f25"/>
                  </a:lnTo>
                  <a:lnTo>
                    <a:pt x="f29" y="f25"/>
                  </a:lnTo>
                  <a:lnTo>
                    <a:pt x="f29" y="f35"/>
                  </a:lnTo>
                  <a:lnTo>
                    <a:pt x="f6" y="f8"/>
                  </a:lnTo>
                  <a:lnTo>
                    <a:pt x="f29" y="f30"/>
                  </a:lnTo>
                  <a:lnTo>
                    <a:pt x="f29" y="f19"/>
                  </a:lnTo>
                  <a:lnTo>
                    <a:pt x="f18" y="f19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b="1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b="1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 N (</a:t>
              </a:r>
              <a:r>
                <a:rPr lang="en-GB" b="1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reto</a:t>
              </a:r>
              <a:r>
                <a:rPr lang="en-GB" b="1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9CA6073-1619-4CB5-98D0-59C563384190}"/>
                </a:ext>
              </a:extLst>
            </p:cNvPr>
            <p:cNvSpPr/>
            <p:nvPr/>
          </p:nvSpPr>
          <p:spPr>
            <a:xfrm>
              <a:off x="5968078" y="5702756"/>
              <a:ext cx="3438363" cy="304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Verificar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N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EE2813A-4D3C-F4A3-B784-991E34B6F889}"/>
                </a:ext>
              </a:extLst>
            </p:cNvPr>
            <p:cNvSpPr/>
            <p:nvPr/>
          </p:nvSpPr>
          <p:spPr>
            <a:xfrm>
              <a:off x="671398" y="3384002"/>
              <a:ext cx="5264283" cy="306360"/>
            </a:xfrm>
            <a:custGeom>
              <a:avLst>
                <a:gd name="f0" fmla="val 14094"/>
                <a:gd name="f1" fmla="val 0"/>
                <a:gd name="f2" fmla="val 14094"/>
                <a:gd name="f3" fmla="val 7428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identificador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de 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usuario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C88EE83-8425-3AAF-1619-0F73A60ABE2D}"/>
                </a:ext>
              </a:extLst>
            </p:cNvPr>
            <p:cNvSpPr/>
            <p:nvPr/>
          </p:nvSpPr>
          <p:spPr>
            <a:xfrm>
              <a:off x="5968078" y="3771003"/>
              <a:ext cx="3438363" cy="3042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Elegir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N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al azar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BFB5C7-8587-810F-42F6-2648E10E9E52}"/>
                </a:ext>
              </a:extLst>
            </p:cNvPr>
            <p:cNvSpPr/>
            <p:nvPr/>
          </p:nvSpPr>
          <p:spPr>
            <a:xfrm>
              <a:off x="1316159" y="1763639"/>
              <a:ext cx="2183760" cy="334076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 dirty="0" err="1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Usuario</a:t>
              </a:r>
              <a:r>
                <a:rPr lang="eu-ES" sz="2400" b="1" i="0" u="none" strike="noStrike" kern="1200" cap="none" spc="3" baseline="0" dirty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  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86182-0872-DA2F-48B0-AFE35C058886}"/>
                </a:ext>
              </a:extLst>
            </p:cNvPr>
            <p:cNvSpPr/>
            <p:nvPr/>
          </p:nvSpPr>
          <p:spPr>
            <a:xfrm>
              <a:off x="6951241" y="1763639"/>
              <a:ext cx="1437839" cy="332640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 dirty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Sistema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9F6C3C0-DD36-856C-FA67-0E95215076F5}"/>
                </a:ext>
              </a:extLst>
            </p:cNvPr>
            <p:cNvSpPr/>
            <p:nvPr/>
          </p:nvSpPr>
          <p:spPr>
            <a:xfrm>
              <a:off x="671398" y="2290315"/>
              <a:ext cx="3439076" cy="3063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Crear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claves 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9837A5F-B196-7357-A67D-B13B8B29EA91}"/>
                </a:ext>
              </a:extLst>
            </p:cNvPr>
            <p:cNvSpPr/>
            <p:nvPr/>
          </p:nvSpPr>
          <p:spPr>
            <a:xfrm>
              <a:off x="671398" y="2677317"/>
              <a:ext cx="5264283" cy="304202"/>
            </a:xfrm>
            <a:custGeom>
              <a:avLst>
                <a:gd name="f0" fmla="val 14094"/>
                <a:gd name="f1" fmla="val 0"/>
                <a:gd name="f2" fmla="val 14094"/>
                <a:gd name="f3" fmla="val 10085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b="1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b="1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B0E5ABB-4E2F-234C-AD69-AAE7BB6E5B1F}"/>
                </a:ext>
              </a:extLst>
            </p:cNvPr>
            <p:cNvSpPr/>
            <p:nvPr/>
          </p:nvSpPr>
          <p:spPr>
            <a:xfrm>
              <a:off x="5968078" y="5316120"/>
              <a:ext cx="3438363" cy="30455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algn="ctr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Descifrar</a:t>
              </a:r>
              <a:r>
                <a:rPr lang="en-GB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N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=D(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EFD69F0F-4419-243D-5326-3F3756B5FF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5642" y="701336"/>
            <a:ext cx="8566922" cy="551098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sz="3000" dirty="0" err="1"/>
              <a:t>Protocolo</a:t>
            </a:r>
            <a:r>
              <a:rPr lang="en-GB" sz="3000" dirty="0"/>
              <a:t> </a:t>
            </a:r>
            <a:r>
              <a:rPr lang="en-GB" sz="3000" dirty="0" err="1"/>
              <a:t>Reto</a:t>
            </a:r>
            <a:r>
              <a:rPr lang="en-GB" sz="3000" dirty="0"/>
              <a:t>/Respuesta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7148-8528-F0AB-8488-D61FD26135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386178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>
                <a:latin typeface="Verdana" pitchFamily="34"/>
              </a:rPr>
              <a:t>Claves de </a:t>
            </a:r>
            <a:r>
              <a:rPr lang="en-GB" dirty="0" err="1">
                <a:latin typeface="Verdana" pitchFamily="34"/>
              </a:rPr>
              <a:t>sesión</a:t>
            </a:r>
            <a:endParaRPr lang="en-GB" dirty="0">
              <a:latin typeface="Verdana" pitchFamily="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8CD1F6-2B1D-F438-B9A9-B83F21828B40}"/>
              </a:ext>
            </a:extLst>
          </p:cNvPr>
          <p:cNvGrpSpPr/>
          <p:nvPr/>
        </p:nvGrpSpPr>
        <p:grpSpPr>
          <a:xfrm>
            <a:off x="447123" y="1343884"/>
            <a:ext cx="9183958" cy="5711753"/>
            <a:chOff x="447123" y="1343884"/>
            <a:chExt cx="9183958" cy="571175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D1B1700-AB62-2CEC-E168-57CA9958B0D6}"/>
                </a:ext>
              </a:extLst>
            </p:cNvPr>
            <p:cNvSpPr/>
            <p:nvPr/>
          </p:nvSpPr>
          <p:spPr>
            <a:xfrm>
              <a:off x="447123" y="1747802"/>
              <a:ext cx="3920041" cy="53009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119EF95-F553-57B7-FB86-7BCF029A16B7}"/>
                </a:ext>
              </a:extLst>
            </p:cNvPr>
            <p:cNvSpPr/>
            <p:nvPr/>
          </p:nvSpPr>
          <p:spPr>
            <a:xfrm>
              <a:off x="5711040" y="1754998"/>
              <a:ext cx="3920041" cy="5300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276735C-F5BF-BFD9-1274-5E6F316D3763}"/>
                </a:ext>
              </a:extLst>
            </p:cNvPr>
            <p:cNvSpPr/>
            <p:nvPr/>
          </p:nvSpPr>
          <p:spPr>
            <a:xfrm>
              <a:off x="5935681" y="1887842"/>
              <a:ext cx="3438720" cy="3099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Crear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claves 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BE0F475-7CC3-9DFE-3DE1-6DF6EC515178}"/>
                </a:ext>
              </a:extLst>
            </p:cNvPr>
            <p:cNvSpPr/>
            <p:nvPr/>
          </p:nvSpPr>
          <p:spPr>
            <a:xfrm>
              <a:off x="4110474" y="2273042"/>
              <a:ext cx="5263917" cy="309963"/>
            </a:xfrm>
            <a:custGeom>
              <a:avLst>
                <a:gd name="f0" fmla="val 7430"/>
                <a:gd name="f1" fmla="val 95"/>
                <a:gd name="f2" fmla="val 0"/>
                <a:gd name="f3" fmla="val 5804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0 f11 1"/>
                <a:gd name="f24" fmla="*/ f17 1 21600"/>
                <a:gd name="f25" fmla="+- 21600 0 f19"/>
                <a:gd name="f26" fmla="pin 0 f2 f18"/>
                <a:gd name="f27" fmla="pin 0 f1 f19"/>
                <a:gd name="f28" fmla="*/ f18 f11 1"/>
                <a:gd name="f29" fmla="val f26"/>
                <a:gd name="f30" fmla="val f27"/>
                <a:gd name="f31" fmla="*/ 21600 f24 1"/>
                <a:gd name="f32" fmla="*/ 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6 f12 1"/>
                <a:gd name="f40" fmla="*/ f37 f12 1"/>
              </a:gdLst>
              <a:ahLst>
                <a:ahXY gdRefX="f0" minX="f6" maxX="f7">
                  <a:pos x="f20" y="f21"/>
                </a:ahXY>
                <a:ahXY gdRefX="f2" minX="f6" maxX="f18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40" r="f38" b="f39"/>
              <a:pathLst>
                <a:path w="21600" h="21600">
                  <a:moveTo>
                    <a:pt x="f18" y="f6"/>
                  </a:moveTo>
                  <a:lnTo>
                    <a:pt x="f7" y="f6"/>
                  </a:lnTo>
                  <a:lnTo>
                    <a:pt x="f7" y="f7"/>
                  </a:lnTo>
                  <a:lnTo>
                    <a:pt x="f18" y="f7"/>
                  </a:lnTo>
                  <a:lnTo>
                    <a:pt x="f18" y="f25"/>
                  </a:lnTo>
                  <a:lnTo>
                    <a:pt x="f29" y="f25"/>
                  </a:lnTo>
                  <a:lnTo>
                    <a:pt x="f29" y="f35"/>
                  </a:lnTo>
                  <a:lnTo>
                    <a:pt x="f6" y="f8"/>
                  </a:lnTo>
                  <a:lnTo>
                    <a:pt x="f29" y="f30"/>
                  </a:lnTo>
                  <a:lnTo>
                    <a:pt x="f29" y="f19"/>
                  </a:lnTo>
                  <a:lnTo>
                    <a:pt x="f18" y="f19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u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clave 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pública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536DAED-445E-7D1A-CC29-79C648B1101B}"/>
                </a:ext>
              </a:extLst>
            </p:cNvPr>
            <p:cNvSpPr/>
            <p:nvPr/>
          </p:nvSpPr>
          <p:spPr>
            <a:xfrm>
              <a:off x="671398" y="2666518"/>
              <a:ext cx="3439076" cy="3099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Elegir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s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secreto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78EDB08-A1C8-3EAE-D9B6-39A50DD3EB19}"/>
                </a:ext>
              </a:extLst>
            </p:cNvPr>
            <p:cNvSpPr/>
            <p:nvPr/>
          </p:nvSpPr>
          <p:spPr>
            <a:xfrm>
              <a:off x="671398" y="3058558"/>
              <a:ext cx="3439076" cy="92952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Cifrar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s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con </a:t>
              </a:r>
              <a:r>
                <a:rPr lang="en-GB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clave 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 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= C(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s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5A009D1-8356-A7E4-7E5D-89801D8055CE}"/>
                </a:ext>
              </a:extLst>
            </p:cNvPr>
            <p:cNvSpPr/>
            <p:nvPr/>
          </p:nvSpPr>
          <p:spPr>
            <a:xfrm>
              <a:off x="671398" y="4079156"/>
              <a:ext cx="5264283" cy="309963"/>
            </a:xfrm>
            <a:custGeom>
              <a:avLst>
                <a:gd name="f0" fmla="val 14094"/>
                <a:gd name="f1" fmla="val 856"/>
                <a:gd name="f2" fmla="val 18153"/>
                <a:gd name="f3" fmla="val 5804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b="1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b="1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 k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583FAB-9C8A-4474-7553-25D01C27CFE2}"/>
                </a:ext>
              </a:extLst>
            </p:cNvPr>
            <p:cNvSpPr/>
            <p:nvPr/>
          </p:nvSpPr>
          <p:spPr>
            <a:xfrm>
              <a:off x="1857237" y="1343884"/>
              <a:ext cx="1101595" cy="339480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Amaia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34C3F4-B365-A580-CFFF-07A864DCA641}"/>
                </a:ext>
              </a:extLst>
            </p:cNvPr>
            <p:cNvSpPr/>
            <p:nvPr/>
          </p:nvSpPr>
          <p:spPr>
            <a:xfrm>
              <a:off x="7166518" y="1343884"/>
              <a:ext cx="1007997" cy="339480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Beñat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CC614BB-0988-F36D-08EA-AA3409D26EDE}"/>
                </a:ext>
              </a:extLst>
            </p:cNvPr>
            <p:cNvSpPr/>
            <p:nvPr/>
          </p:nvSpPr>
          <p:spPr>
            <a:xfrm>
              <a:off x="5935681" y="4406938"/>
              <a:ext cx="3438720" cy="91728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Descifrar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k con r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s=D(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  <a:b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</a:b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recuperando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secreto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s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EFFB436-7531-0FE9-1D58-262A63618A8E}"/>
                </a:ext>
              </a:extLst>
            </p:cNvPr>
            <p:cNvSpPr/>
            <p:nvPr/>
          </p:nvSpPr>
          <p:spPr>
            <a:xfrm>
              <a:off x="2015282" y="5549036"/>
              <a:ext cx="6047274" cy="1375559"/>
            </a:xfrm>
            <a:custGeom>
              <a:avLst>
                <a:gd name="f0" fmla="val 4400"/>
                <a:gd name="f1" fmla="val 8314"/>
                <a:gd name="f2" fmla="val 2767"/>
                <a:gd name="f3" fmla="val 9471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108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0 f11 1"/>
                <a:gd name="f24" fmla="*/ f17 1 21600"/>
                <a:gd name="f25" fmla="+- 21600 0 f18"/>
                <a:gd name="f26" fmla="+- 21600 0 f19"/>
                <a:gd name="f27" fmla="pin 0 f2 f18"/>
                <a:gd name="f28" fmla="pin 0 f1 f19"/>
                <a:gd name="f29" fmla="*/ f18 f11 1"/>
                <a:gd name="f30" fmla="val f27"/>
                <a:gd name="f31" fmla="val f28"/>
                <a:gd name="f32" fmla="*/ 21600 f24 1"/>
                <a:gd name="f33" fmla="*/ 0 f24 1"/>
                <a:gd name="f34" fmla="*/ f27 f11 1"/>
                <a:gd name="f35" fmla="*/ f28 f12 1"/>
                <a:gd name="f36" fmla="*/ f25 f11 1"/>
                <a:gd name="f37" fmla="+- 21600 0 f31"/>
                <a:gd name="f38" fmla="+- 21600 0 f30"/>
                <a:gd name="f39" fmla="*/ f33 1 f24"/>
                <a:gd name="f40" fmla="*/ f32 1 f24"/>
                <a:gd name="f41" fmla="*/ f40 f12 1"/>
                <a:gd name="f42" fmla="*/ f39 f12 1"/>
              </a:gdLst>
              <a:ahLst>
                <a:ahXY gdRefX="f0" minX="f6" maxX="f8">
                  <a:pos x="f20" y="f21"/>
                </a:ahXY>
                <a:ahXY gdRefX="f2" minX="f6" maxX="f18" gdRefY="f3" minY="f6" maxY="f8">
                  <a:pos x="f34" y="f22"/>
                </a:ahXY>
                <a:ahXY gdRefY="f1" minY="f6" maxY="f19">
                  <a:pos x="f23" y="f3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9" t="f42" r="f36" b="f41"/>
              <a:pathLst>
                <a:path w="21600" h="21600">
                  <a:moveTo>
                    <a:pt x="f18" y="f6"/>
                  </a:moveTo>
                  <a:lnTo>
                    <a:pt x="f25" y="f6"/>
                  </a:lnTo>
                  <a:lnTo>
                    <a:pt x="f25" y="f19"/>
                  </a:lnTo>
                  <a:lnTo>
                    <a:pt x="f38" y="f19"/>
                  </a:lnTo>
                  <a:lnTo>
                    <a:pt x="f38" y="f31"/>
                  </a:lnTo>
                  <a:lnTo>
                    <a:pt x="f7" y="f8"/>
                  </a:lnTo>
                  <a:lnTo>
                    <a:pt x="f38" y="f37"/>
                  </a:lnTo>
                  <a:lnTo>
                    <a:pt x="f38" y="f26"/>
                  </a:lnTo>
                  <a:lnTo>
                    <a:pt x="f25" y="f26"/>
                  </a:lnTo>
                  <a:lnTo>
                    <a:pt x="f25" y="f7"/>
                  </a:lnTo>
                  <a:lnTo>
                    <a:pt x="f18" y="f7"/>
                  </a:lnTo>
                  <a:lnTo>
                    <a:pt x="f18" y="f26"/>
                  </a:lnTo>
                  <a:lnTo>
                    <a:pt x="f30" y="f26"/>
                  </a:lnTo>
                  <a:lnTo>
                    <a:pt x="f30" y="f37"/>
                  </a:lnTo>
                  <a:lnTo>
                    <a:pt x="f6" y="f8"/>
                  </a:lnTo>
                  <a:lnTo>
                    <a:pt x="f30" y="f31"/>
                  </a:lnTo>
                  <a:lnTo>
                    <a:pt x="f30" y="f19"/>
                  </a:lnTo>
                  <a:lnTo>
                    <a:pt x="f18" y="f19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Usar s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para 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cifrar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Comunicaciones </a:t>
              </a:r>
              <a:r>
                <a:rPr lang="en-GB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confidenciales</a:t>
              </a:r>
              <a:endPara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endParaRP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(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usando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cripto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. clave secreta)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C41F-A3ED-1482-2101-E192F43529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5276" y="305537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 err="1"/>
              <a:t>Ataque</a:t>
            </a:r>
            <a:r>
              <a:rPr lang="en-GB" dirty="0"/>
              <a:t> “Man-in-the-middle”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95C46F-C0A9-5DEA-EDD1-E224CD2CCB90}"/>
              </a:ext>
            </a:extLst>
          </p:cNvPr>
          <p:cNvGrpSpPr/>
          <p:nvPr/>
        </p:nvGrpSpPr>
        <p:grpSpPr>
          <a:xfrm>
            <a:off x="447123" y="1343884"/>
            <a:ext cx="9183958" cy="5711753"/>
            <a:chOff x="447123" y="1343884"/>
            <a:chExt cx="9183958" cy="571175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4BC7FA7-FA6B-C8DE-4A63-9EA1FBEA5251}"/>
                </a:ext>
              </a:extLst>
            </p:cNvPr>
            <p:cNvSpPr/>
            <p:nvPr/>
          </p:nvSpPr>
          <p:spPr>
            <a:xfrm>
              <a:off x="447123" y="1747802"/>
              <a:ext cx="2666884" cy="51976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7F1F726-AC9C-294E-10F8-9A632095223A}"/>
                </a:ext>
              </a:extLst>
            </p:cNvPr>
            <p:cNvSpPr/>
            <p:nvPr/>
          </p:nvSpPr>
          <p:spPr>
            <a:xfrm>
              <a:off x="5711040" y="1754998"/>
              <a:ext cx="3920041" cy="5300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9B5DA5-E2D3-BAC4-B540-FE8A613ACCA2}"/>
                </a:ext>
              </a:extLst>
            </p:cNvPr>
            <p:cNvSpPr/>
            <p:nvPr/>
          </p:nvSpPr>
          <p:spPr>
            <a:xfrm>
              <a:off x="1857237" y="1343884"/>
              <a:ext cx="1101595" cy="339480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Amaia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CD289E-2399-814F-56CE-474666054FE1}"/>
                </a:ext>
              </a:extLst>
            </p:cNvPr>
            <p:cNvSpPr/>
            <p:nvPr/>
          </p:nvSpPr>
          <p:spPr>
            <a:xfrm>
              <a:off x="7166518" y="1343884"/>
              <a:ext cx="1007997" cy="339480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Borja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07A518-E937-B168-E568-0687E3A7C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3985915" y="1984321"/>
              <a:ext cx="1143722" cy="357156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A8B36FA7-24D9-9AFE-EC1A-63F3E460A4F6}"/>
                </a:ext>
              </a:extLst>
            </p:cNvPr>
            <p:cNvSpPr/>
            <p:nvPr/>
          </p:nvSpPr>
          <p:spPr>
            <a:xfrm flipH="1">
              <a:off x="3252603" y="2420279"/>
              <a:ext cx="928801" cy="14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71999" cap="flat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90004" tIns="46798" rIns="90004" bIns="46798" anchor="t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34608E03-DC0A-49F9-3522-4085ECBEBFEE}"/>
                </a:ext>
              </a:extLst>
            </p:cNvPr>
            <p:cNvSpPr/>
            <p:nvPr/>
          </p:nvSpPr>
          <p:spPr>
            <a:xfrm>
              <a:off x="4761363" y="4652774"/>
              <a:ext cx="733321" cy="14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71999" cap="flat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90004" tIns="46798" rIns="90004" bIns="46798" anchor="t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47DF9F8F-7153-861A-DD8A-8BE8DAF0D547}"/>
                </a:ext>
              </a:extLst>
            </p:cNvPr>
            <p:cNvSpPr/>
            <p:nvPr/>
          </p:nvSpPr>
          <p:spPr>
            <a:xfrm>
              <a:off x="4544997" y="5624282"/>
              <a:ext cx="1130756" cy="104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71999" cap="flat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90004" tIns="46798" rIns="90004" bIns="46798" anchor="t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0435D7A9-BF0B-9296-E614-5D16E6A0DE3E}"/>
                </a:ext>
              </a:extLst>
            </p:cNvPr>
            <p:cNvSpPr/>
            <p:nvPr/>
          </p:nvSpPr>
          <p:spPr>
            <a:xfrm flipH="1" flipV="1">
              <a:off x="3142436" y="5629320"/>
              <a:ext cx="1234083" cy="158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71999" cap="flat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90004" tIns="46798" rIns="90004" bIns="46798" anchor="t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65747444-5939-1D84-9072-C6F35C455E86}"/>
              </a:ext>
            </a:extLst>
          </p:cNvPr>
          <p:cNvSpPr/>
          <p:nvPr/>
        </p:nvSpPr>
        <p:spPr>
          <a:xfrm>
            <a:off x="6624513" y="1887842"/>
            <a:ext cx="2749887" cy="3099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Crear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claves 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E19C0A8-3495-12A8-045F-B0E9D76F2FF0}"/>
              </a:ext>
            </a:extLst>
          </p:cNvPr>
          <p:cNvSpPr/>
          <p:nvPr/>
        </p:nvSpPr>
        <p:spPr>
          <a:xfrm>
            <a:off x="5164924" y="2273042"/>
            <a:ext cx="4209467" cy="309963"/>
          </a:xfrm>
          <a:custGeom>
            <a:avLst>
              <a:gd name="f0" fmla="val 7430"/>
              <a:gd name="f1" fmla="val 95"/>
              <a:gd name="f2" fmla="val 0"/>
              <a:gd name="f3" fmla="val 5804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f15 f11 1"/>
              <a:gd name="f21" fmla="*/ 0 f12 1"/>
              <a:gd name="f22" fmla="*/ f16 f12 1"/>
              <a:gd name="f23" fmla="*/ 0 f11 1"/>
              <a:gd name="f24" fmla="*/ f17 1 21600"/>
              <a:gd name="f25" fmla="+- 21600 0 f19"/>
              <a:gd name="f26" fmla="pin 0 f2 f18"/>
              <a:gd name="f27" fmla="pin 0 f1 f19"/>
              <a:gd name="f28" fmla="*/ f18 f11 1"/>
              <a:gd name="f29" fmla="val f26"/>
              <a:gd name="f30" fmla="val f27"/>
              <a:gd name="f31" fmla="*/ 21600 f24 1"/>
              <a:gd name="f32" fmla="*/ 0 f24 1"/>
              <a:gd name="f33" fmla="*/ f26 f11 1"/>
              <a:gd name="f34" fmla="*/ f27 f12 1"/>
              <a:gd name="f35" fmla="+- 21600 0 f30"/>
              <a:gd name="f36" fmla="*/ f31 1 f24"/>
              <a:gd name="f37" fmla="*/ f32 1 f24"/>
              <a:gd name="f38" fmla="*/ f36 f11 1"/>
              <a:gd name="f39" fmla="*/ f36 f12 1"/>
              <a:gd name="f40" fmla="*/ f37 f12 1"/>
            </a:gdLst>
            <a:ahLst>
              <a:ahXY gdRefX="f0" minX="f6" maxX="f7">
                <a:pos x="f20" y="f21"/>
              </a:ahXY>
              <a:ahXY gdRefX="f2" minX="f6" maxX="f18" gdRefY="f3" minY="f6" maxY="f8">
                <a:pos x="f33" y="f22"/>
              </a:ahXY>
              <a:ahXY gdRefY="f1" minY="f6" maxY="f19">
                <a:pos x="f23" y="f3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40" r="f38" b="f39"/>
            <a:pathLst>
              <a:path w="21600" h="21600">
                <a:moveTo>
                  <a:pt x="f18" y="f6"/>
                </a:moveTo>
                <a:lnTo>
                  <a:pt x="f7" y="f6"/>
                </a:lnTo>
                <a:lnTo>
                  <a:pt x="f7" y="f7"/>
                </a:lnTo>
                <a:lnTo>
                  <a:pt x="f18" y="f7"/>
                </a:lnTo>
                <a:lnTo>
                  <a:pt x="f18" y="f25"/>
                </a:lnTo>
                <a:lnTo>
                  <a:pt x="f29" y="f25"/>
                </a:lnTo>
                <a:lnTo>
                  <a:pt x="f29" y="f35"/>
                </a:lnTo>
                <a:lnTo>
                  <a:pt x="f6" y="f8"/>
                </a:lnTo>
                <a:lnTo>
                  <a:pt x="f29" y="f30"/>
                </a:lnTo>
                <a:lnTo>
                  <a:pt x="f29" y="f19"/>
                </a:lnTo>
                <a:lnTo>
                  <a:pt x="f18" y="f19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Enviar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u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clave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pública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FAFC735-DA59-0277-42AF-BC62AE02CFE9}"/>
              </a:ext>
            </a:extLst>
          </p:cNvPr>
          <p:cNvSpPr/>
          <p:nvPr/>
        </p:nvSpPr>
        <p:spPr>
          <a:xfrm>
            <a:off x="541086" y="2801514"/>
            <a:ext cx="2457612" cy="29269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Elegir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s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secreto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1A65222-C9D6-C3C5-3B45-43BC7573430F}"/>
              </a:ext>
            </a:extLst>
          </p:cNvPr>
          <p:cNvSpPr/>
          <p:nvPr/>
        </p:nvSpPr>
        <p:spPr>
          <a:xfrm>
            <a:off x="670702" y="3225605"/>
            <a:ext cx="2198380" cy="87773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s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con </a:t>
            </a:r>
            <a:r>
              <a: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clave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 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 C(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s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E8ADDD6-D944-A3E3-A0BA-E11006503227}"/>
              </a:ext>
            </a:extLst>
          </p:cNvPr>
          <p:cNvSpPr/>
          <p:nvPr/>
        </p:nvSpPr>
        <p:spPr>
          <a:xfrm>
            <a:off x="578788" y="4261554"/>
            <a:ext cx="3317764" cy="292692"/>
          </a:xfrm>
          <a:custGeom>
            <a:avLst>
              <a:gd name="f0" fmla="val 14094"/>
              <a:gd name="f1" fmla="val 856"/>
              <a:gd name="f2" fmla="val 18153"/>
              <a:gd name="f3" fmla="val 5804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f15 f11 1"/>
              <a:gd name="f21" fmla="*/ 0 f12 1"/>
              <a:gd name="f22" fmla="*/ f16 f12 1"/>
              <a:gd name="f23" fmla="*/ 21600 f11 1"/>
              <a:gd name="f24" fmla="*/ f17 1 21600"/>
              <a:gd name="f25" fmla="+- 21600 0 f19"/>
              <a:gd name="f26" fmla="pin f18 f2 21600"/>
              <a:gd name="f27" fmla="pin 0 f1 f19"/>
              <a:gd name="f28" fmla="*/ f18 f11 1"/>
              <a:gd name="f29" fmla="val f26"/>
              <a:gd name="f30" fmla="val f27"/>
              <a:gd name="f31" fmla="*/ 0 f24 1"/>
              <a:gd name="f32" fmla="*/ 21600 f24 1"/>
              <a:gd name="f33" fmla="*/ f26 f11 1"/>
              <a:gd name="f34" fmla="*/ f27 f12 1"/>
              <a:gd name="f35" fmla="+- 21600 0 f30"/>
              <a:gd name="f36" fmla="*/ f31 1 f24"/>
              <a:gd name="f37" fmla="*/ f32 1 f24"/>
              <a:gd name="f38" fmla="*/ f36 f11 1"/>
              <a:gd name="f39" fmla="*/ f37 f12 1"/>
              <a:gd name="f40" fmla="*/ f36 f12 1"/>
            </a:gdLst>
            <a:ahLst>
              <a:ahXY gdRefX="f0" minX="f6" maxX="f7">
                <a:pos x="f20" y="f21"/>
              </a:ahXY>
              <a:ahXY gdRefX="f2" minX="f18" maxX="f7" gdRefY="f3" minY="f6" maxY="f8">
                <a:pos x="f33" y="f22"/>
              </a:ahXY>
              <a:ahXY gdRefY="f1" minY="f6" maxY="f19">
                <a:pos x="f23" y="f3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0" r="f28" b="f39"/>
            <a:pathLst>
              <a:path w="21600" h="21600">
                <a:moveTo>
                  <a:pt x="f6" y="f6"/>
                </a:moveTo>
                <a:lnTo>
                  <a:pt x="f18" y="f6"/>
                </a:lnTo>
                <a:lnTo>
                  <a:pt x="f18" y="f19"/>
                </a:lnTo>
                <a:lnTo>
                  <a:pt x="f29" y="f19"/>
                </a:lnTo>
                <a:lnTo>
                  <a:pt x="f29" y="f30"/>
                </a:lnTo>
                <a:lnTo>
                  <a:pt x="f7" y="f8"/>
                </a:lnTo>
                <a:lnTo>
                  <a:pt x="f29" y="f35"/>
                </a:lnTo>
                <a:lnTo>
                  <a:pt x="f29" y="f25"/>
                </a:lnTo>
                <a:lnTo>
                  <a:pt x="f18" y="f25"/>
                </a:lnTo>
                <a:lnTo>
                  <a:pt x="f18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Enviar</a:t>
            </a:r>
            <a:r>
              <a:rPr lang="en-GB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 k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FA5F20D-E0DC-47C1-11B3-6E60CFD84791}"/>
              </a:ext>
            </a:extLst>
          </p:cNvPr>
          <p:cNvSpPr/>
          <p:nvPr/>
        </p:nvSpPr>
        <p:spPr>
          <a:xfrm>
            <a:off x="6007310" y="4318204"/>
            <a:ext cx="3438720" cy="9172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Descifrar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 con r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s=D(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  <a:b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</a:b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recuperando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secreto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s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50E5DAF-568A-5011-C84F-30B3ED93B939}"/>
              </a:ext>
            </a:extLst>
          </p:cNvPr>
          <p:cNvSpPr/>
          <p:nvPr/>
        </p:nvSpPr>
        <p:spPr>
          <a:xfrm>
            <a:off x="1521360" y="5792218"/>
            <a:ext cx="6047274" cy="1375559"/>
          </a:xfrm>
          <a:custGeom>
            <a:avLst>
              <a:gd name="f0" fmla="val 4400"/>
              <a:gd name="f1" fmla="val 8314"/>
              <a:gd name="f2" fmla="val 2767"/>
              <a:gd name="f3" fmla="val 9471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10800"/>
              <a:gd name="f16" fmla="pin 0 f3 10800"/>
              <a:gd name="f17" fmla="+- f14 0 f13"/>
              <a:gd name="f18" fmla="val f15"/>
              <a:gd name="f19" fmla="val f16"/>
              <a:gd name="f20" fmla="*/ f15 f11 1"/>
              <a:gd name="f21" fmla="*/ 0 f12 1"/>
              <a:gd name="f22" fmla="*/ f16 f12 1"/>
              <a:gd name="f23" fmla="*/ 0 f11 1"/>
              <a:gd name="f24" fmla="*/ f17 1 21600"/>
              <a:gd name="f25" fmla="+- 21600 0 f18"/>
              <a:gd name="f26" fmla="+- 21600 0 f19"/>
              <a:gd name="f27" fmla="pin 0 f2 f18"/>
              <a:gd name="f28" fmla="pin 0 f1 f19"/>
              <a:gd name="f29" fmla="*/ f18 f11 1"/>
              <a:gd name="f30" fmla="val f27"/>
              <a:gd name="f31" fmla="val f28"/>
              <a:gd name="f32" fmla="*/ 21600 f24 1"/>
              <a:gd name="f33" fmla="*/ 0 f24 1"/>
              <a:gd name="f34" fmla="*/ f27 f11 1"/>
              <a:gd name="f35" fmla="*/ f28 f12 1"/>
              <a:gd name="f36" fmla="*/ f25 f11 1"/>
              <a:gd name="f37" fmla="+- 21600 0 f31"/>
              <a:gd name="f38" fmla="+- 21600 0 f30"/>
              <a:gd name="f39" fmla="*/ f33 1 f24"/>
              <a:gd name="f40" fmla="*/ f32 1 f24"/>
              <a:gd name="f41" fmla="*/ f40 f12 1"/>
              <a:gd name="f42" fmla="*/ f39 f12 1"/>
            </a:gdLst>
            <a:ahLst>
              <a:ahXY gdRefX="f0" minX="f6" maxX="f8">
                <a:pos x="f20" y="f21"/>
              </a:ahXY>
              <a:ahXY gdRefX="f2" minX="f6" maxX="f18" gdRefY="f3" minY="f6" maxY="f8">
                <a:pos x="f34" y="f22"/>
              </a:ahXY>
              <a:ahXY gdRefY="f1" minY="f6" maxY="f19">
                <a:pos x="f23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9" t="f42" r="f36" b="f41"/>
            <a:pathLst>
              <a:path w="21600" h="21600">
                <a:moveTo>
                  <a:pt x="f18" y="f6"/>
                </a:moveTo>
                <a:lnTo>
                  <a:pt x="f25" y="f6"/>
                </a:lnTo>
                <a:lnTo>
                  <a:pt x="f25" y="f19"/>
                </a:lnTo>
                <a:lnTo>
                  <a:pt x="f38" y="f19"/>
                </a:lnTo>
                <a:lnTo>
                  <a:pt x="f38" y="f31"/>
                </a:lnTo>
                <a:lnTo>
                  <a:pt x="f7" y="f8"/>
                </a:lnTo>
                <a:lnTo>
                  <a:pt x="f38" y="f37"/>
                </a:lnTo>
                <a:lnTo>
                  <a:pt x="f38" y="f26"/>
                </a:lnTo>
                <a:lnTo>
                  <a:pt x="f25" y="f26"/>
                </a:lnTo>
                <a:lnTo>
                  <a:pt x="f25" y="f7"/>
                </a:lnTo>
                <a:lnTo>
                  <a:pt x="f18" y="f7"/>
                </a:lnTo>
                <a:lnTo>
                  <a:pt x="f18" y="f26"/>
                </a:lnTo>
                <a:lnTo>
                  <a:pt x="f30" y="f26"/>
                </a:lnTo>
                <a:lnTo>
                  <a:pt x="f30" y="f37"/>
                </a:lnTo>
                <a:lnTo>
                  <a:pt x="f6" y="f8"/>
                </a:lnTo>
                <a:lnTo>
                  <a:pt x="f30" y="f31"/>
                </a:lnTo>
                <a:lnTo>
                  <a:pt x="f30" y="f19"/>
                </a:lnTo>
                <a:lnTo>
                  <a:pt x="f18" y="f19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Usar s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para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Comunicaciones </a:t>
            </a:r>
            <a:r>
              <a:rPr lang="en-GB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confidenciales</a:t>
            </a:r>
            <a:endParaRPr lang="en-GB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(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usando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cripto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. clave secreta)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C229-13A5-8CC8-5572-F9F2177864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386178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/>
              <a:t>MITM - </a:t>
            </a:r>
            <a:r>
              <a:rPr lang="en-GB" dirty="0" err="1"/>
              <a:t>Solución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17230F-5B60-2DE8-96D0-4639FDA78566}"/>
              </a:ext>
            </a:extLst>
          </p:cNvPr>
          <p:cNvGrpSpPr/>
          <p:nvPr/>
        </p:nvGrpSpPr>
        <p:grpSpPr>
          <a:xfrm>
            <a:off x="447123" y="1343884"/>
            <a:ext cx="9183958" cy="5711753"/>
            <a:chOff x="447123" y="1343884"/>
            <a:chExt cx="9183958" cy="571175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DC571474-1CFA-026A-0A92-2854F41DD66D}"/>
                </a:ext>
              </a:extLst>
            </p:cNvPr>
            <p:cNvSpPr/>
            <p:nvPr/>
          </p:nvSpPr>
          <p:spPr>
            <a:xfrm>
              <a:off x="447123" y="1747802"/>
              <a:ext cx="2666884" cy="51976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B2FE0738-5C80-E128-50F2-01C2BC58D110}"/>
                </a:ext>
              </a:extLst>
            </p:cNvPr>
            <p:cNvSpPr/>
            <p:nvPr/>
          </p:nvSpPr>
          <p:spPr>
            <a:xfrm>
              <a:off x="5711040" y="1754998"/>
              <a:ext cx="3920041" cy="5300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A6EA405-C764-BD02-5C3A-05FB1574C2CF}"/>
                </a:ext>
              </a:extLst>
            </p:cNvPr>
            <p:cNvSpPr/>
            <p:nvPr/>
          </p:nvSpPr>
          <p:spPr>
            <a:xfrm>
              <a:off x="6592677" y="1887842"/>
              <a:ext cx="2781723" cy="3099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Crear</a:t>
              </a:r>
              <a:r>
                <a:rPr lang="en-GB" sz="14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claves (</a:t>
              </a:r>
              <a:r>
                <a:rPr lang="en-GB" sz="14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n-GB" sz="14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4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n-GB" sz="14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D174810-FFB7-8F0F-93FE-6FC6FBC594D3}"/>
                </a:ext>
              </a:extLst>
            </p:cNvPr>
            <p:cNvSpPr/>
            <p:nvPr/>
          </p:nvSpPr>
          <p:spPr>
            <a:xfrm>
              <a:off x="708842" y="3182761"/>
              <a:ext cx="2259720" cy="3099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Elegir</a:t>
              </a:r>
              <a:r>
                <a:rPr lang="en-GB" sz="14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4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secreto</a:t>
              </a:r>
              <a:r>
                <a:rPr lang="en-GB" sz="14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s</a:t>
              </a:r>
              <a:endParaRPr lang="en-GB" sz="14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89AA812-39C3-5CF0-1CCA-4195F9677902}"/>
                </a:ext>
              </a:extLst>
            </p:cNvPr>
            <p:cNvSpPr/>
            <p:nvPr/>
          </p:nvSpPr>
          <p:spPr>
            <a:xfrm>
              <a:off x="708842" y="4595399"/>
              <a:ext cx="4970157" cy="309240"/>
            </a:xfrm>
            <a:custGeom>
              <a:avLst>
                <a:gd name="f0" fmla="val 14094"/>
                <a:gd name="f1" fmla="val 856"/>
                <a:gd name="f2" fmla="val 18417"/>
                <a:gd name="f3" fmla="val 3867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k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F3AFFD-71E7-C8A3-73EF-32E83D0412B6}"/>
                </a:ext>
              </a:extLst>
            </p:cNvPr>
            <p:cNvSpPr/>
            <p:nvPr/>
          </p:nvSpPr>
          <p:spPr>
            <a:xfrm>
              <a:off x="1857237" y="1343884"/>
              <a:ext cx="1101595" cy="339480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Amaia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59811F-88DE-F52D-6091-945EF617A7F0}"/>
                </a:ext>
              </a:extLst>
            </p:cNvPr>
            <p:cNvSpPr/>
            <p:nvPr/>
          </p:nvSpPr>
          <p:spPr>
            <a:xfrm>
              <a:off x="7166518" y="1343884"/>
              <a:ext cx="1007997" cy="339480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Borja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11BD307-8593-CA68-71D0-327BD91860E0}"/>
                </a:ext>
              </a:extLst>
            </p:cNvPr>
            <p:cNvSpPr/>
            <p:nvPr/>
          </p:nvSpPr>
          <p:spPr>
            <a:xfrm>
              <a:off x="5935681" y="4500722"/>
              <a:ext cx="3438720" cy="91728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Descifrar</a:t>
              </a:r>
              <a:r>
                <a:rPr lang="en-GB" sz="14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k con r</a:t>
              </a:r>
              <a:endParaRPr lang="en-GB" sz="14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s=D(</a:t>
              </a:r>
              <a:r>
                <a:rPr lang="en-GB" sz="14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n-GB" sz="14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4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n-GB" sz="14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F772B1D2-DCC9-B7DE-B9ED-1A6C6450D5AA}"/>
                </a:ext>
              </a:extLst>
            </p:cNvPr>
            <p:cNvSpPr/>
            <p:nvPr/>
          </p:nvSpPr>
          <p:spPr>
            <a:xfrm flipH="1" flipV="1">
              <a:off x="3252237" y="2412717"/>
              <a:ext cx="2660401" cy="313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71999" cap="flat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90004" tIns="46798" rIns="90004" bIns="46798" anchor="t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773B4BF-0D2E-AF5A-92A7-8C81A5FB78C0}"/>
                </a:ext>
              </a:extLst>
            </p:cNvPr>
            <p:cNvSpPr/>
            <p:nvPr/>
          </p:nvSpPr>
          <p:spPr>
            <a:xfrm>
              <a:off x="599041" y="2269440"/>
              <a:ext cx="2404798" cy="3099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Verificar</a:t>
              </a:r>
              <a:r>
                <a:rPr lang="en-GB" sz="14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4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Certificado</a:t>
              </a:r>
              <a:r>
                <a:rPr lang="en-GB" sz="14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Digital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304620C-8506-7A52-B780-765159FE7261}"/>
                </a:ext>
              </a:extLst>
            </p:cNvPr>
            <p:cNvSpPr/>
            <p:nvPr/>
          </p:nvSpPr>
          <p:spPr>
            <a:xfrm>
              <a:off x="708842" y="2626559"/>
              <a:ext cx="2259720" cy="3099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Extraer</a:t>
              </a:r>
              <a:r>
                <a:rPr lang="en-GB" sz="140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4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n-GB" sz="140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del </a:t>
              </a:r>
              <a:r>
                <a:rPr lang="en-GB" sz="140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Certificado</a:t>
              </a:r>
              <a:endParaRPr lang="en-GB" sz="140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1449179-C61E-14B7-F1AC-B96CCB8E7B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92677" y="2381755"/>
            <a:ext cx="2852644" cy="158687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99FE3580-E99F-841D-AF75-9BE7370F2A3B}"/>
              </a:ext>
            </a:extLst>
          </p:cNvPr>
          <p:cNvSpPr/>
          <p:nvPr/>
        </p:nvSpPr>
        <p:spPr>
          <a:xfrm>
            <a:off x="739512" y="3660867"/>
            <a:ext cx="2198380" cy="87773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s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con </a:t>
            </a:r>
            <a:r>
              <a: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clave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 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 C(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s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BE0C14CF-9E3E-3B53-9CEC-BA78D4068351}"/>
              </a:ext>
            </a:extLst>
          </p:cNvPr>
          <p:cNvSpPr/>
          <p:nvPr/>
        </p:nvSpPr>
        <p:spPr>
          <a:xfrm>
            <a:off x="1521360" y="5792218"/>
            <a:ext cx="6047274" cy="1375559"/>
          </a:xfrm>
          <a:custGeom>
            <a:avLst>
              <a:gd name="f0" fmla="val 4400"/>
              <a:gd name="f1" fmla="val 8314"/>
              <a:gd name="f2" fmla="val 2767"/>
              <a:gd name="f3" fmla="val 9471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10800"/>
              <a:gd name="f16" fmla="pin 0 f3 10800"/>
              <a:gd name="f17" fmla="+- f14 0 f13"/>
              <a:gd name="f18" fmla="val f15"/>
              <a:gd name="f19" fmla="val f16"/>
              <a:gd name="f20" fmla="*/ f15 f11 1"/>
              <a:gd name="f21" fmla="*/ 0 f12 1"/>
              <a:gd name="f22" fmla="*/ f16 f12 1"/>
              <a:gd name="f23" fmla="*/ 0 f11 1"/>
              <a:gd name="f24" fmla="*/ f17 1 21600"/>
              <a:gd name="f25" fmla="+- 21600 0 f18"/>
              <a:gd name="f26" fmla="+- 21600 0 f19"/>
              <a:gd name="f27" fmla="pin 0 f2 f18"/>
              <a:gd name="f28" fmla="pin 0 f1 f19"/>
              <a:gd name="f29" fmla="*/ f18 f11 1"/>
              <a:gd name="f30" fmla="val f27"/>
              <a:gd name="f31" fmla="val f28"/>
              <a:gd name="f32" fmla="*/ 21600 f24 1"/>
              <a:gd name="f33" fmla="*/ 0 f24 1"/>
              <a:gd name="f34" fmla="*/ f27 f11 1"/>
              <a:gd name="f35" fmla="*/ f28 f12 1"/>
              <a:gd name="f36" fmla="*/ f25 f11 1"/>
              <a:gd name="f37" fmla="+- 21600 0 f31"/>
              <a:gd name="f38" fmla="+- 21600 0 f30"/>
              <a:gd name="f39" fmla="*/ f33 1 f24"/>
              <a:gd name="f40" fmla="*/ f32 1 f24"/>
              <a:gd name="f41" fmla="*/ f40 f12 1"/>
              <a:gd name="f42" fmla="*/ f39 f12 1"/>
            </a:gdLst>
            <a:ahLst>
              <a:ahXY gdRefX="f0" minX="f6" maxX="f8">
                <a:pos x="f20" y="f21"/>
              </a:ahXY>
              <a:ahXY gdRefX="f2" minX="f6" maxX="f18" gdRefY="f3" minY="f6" maxY="f8">
                <a:pos x="f34" y="f22"/>
              </a:ahXY>
              <a:ahXY gdRefY="f1" minY="f6" maxY="f19">
                <a:pos x="f23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9" t="f42" r="f36" b="f41"/>
            <a:pathLst>
              <a:path w="21600" h="21600">
                <a:moveTo>
                  <a:pt x="f18" y="f6"/>
                </a:moveTo>
                <a:lnTo>
                  <a:pt x="f25" y="f6"/>
                </a:lnTo>
                <a:lnTo>
                  <a:pt x="f25" y="f19"/>
                </a:lnTo>
                <a:lnTo>
                  <a:pt x="f38" y="f19"/>
                </a:lnTo>
                <a:lnTo>
                  <a:pt x="f38" y="f31"/>
                </a:lnTo>
                <a:lnTo>
                  <a:pt x="f7" y="f8"/>
                </a:lnTo>
                <a:lnTo>
                  <a:pt x="f38" y="f37"/>
                </a:lnTo>
                <a:lnTo>
                  <a:pt x="f38" y="f26"/>
                </a:lnTo>
                <a:lnTo>
                  <a:pt x="f25" y="f26"/>
                </a:lnTo>
                <a:lnTo>
                  <a:pt x="f25" y="f7"/>
                </a:lnTo>
                <a:lnTo>
                  <a:pt x="f18" y="f7"/>
                </a:lnTo>
                <a:lnTo>
                  <a:pt x="f18" y="f26"/>
                </a:lnTo>
                <a:lnTo>
                  <a:pt x="f30" y="f26"/>
                </a:lnTo>
                <a:lnTo>
                  <a:pt x="f30" y="f37"/>
                </a:lnTo>
                <a:lnTo>
                  <a:pt x="f6" y="f8"/>
                </a:lnTo>
                <a:lnTo>
                  <a:pt x="f30" y="f31"/>
                </a:lnTo>
                <a:lnTo>
                  <a:pt x="f30" y="f19"/>
                </a:lnTo>
                <a:lnTo>
                  <a:pt x="f18" y="f19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Usar s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para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Comunicaciones </a:t>
            </a:r>
            <a:r>
              <a:rPr lang="en-GB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confidenciales</a:t>
            </a:r>
            <a:endParaRPr lang="en-GB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(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usando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cripto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. clave secreta)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5946-184F-898D-676B-17C7AF4E85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386178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 err="1"/>
              <a:t>Certificados</a:t>
            </a:r>
            <a:r>
              <a:rPr lang="en-GB" dirty="0"/>
              <a:t> </a:t>
            </a:r>
            <a:r>
              <a:rPr lang="en-GB" dirty="0" err="1"/>
              <a:t>Digitales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2A097-EA0F-C7CA-E2F1-C20DAB443D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7077" y="1511996"/>
            <a:ext cx="8564041" cy="4468452"/>
          </a:xfrm>
        </p:spPr>
        <p:txBody>
          <a:bodyPr lIns="90361" tIns="44284" rIns="90361" bIns="44284">
            <a:sp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ct val="75000"/>
              <a:buFont typeface="Wingdings" pitchFamily="2"/>
              <a:buChar char=""/>
            </a:pPr>
            <a:r>
              <a:rPr lang="en-GB" sz="3400" dirty="0"/>
              <a:t> </a:t>
            </a:r>
            <a:r>
              <a:rPr lang="en-GB" sz="3400" dirty="0" err="1"/>
              <a:t>Autoridad</a:t>
            </a:r>
            <a:r>
              <a:rPr lang="en-GB" sz="3400" dirty="0"/>
              <a:t> de </a:t>
            </a:r>
            <a:r>
              <a:rPr lang="en-GB" sz="3400" dirty="0" err="1"/>
              <a:t>Certificación</a:t>
            </a:r>
            <a:r>
              <a:rPr lang="en-GB" sz="3400" dirty="0"/>
              <a:t> (AC) </a:t>
            </a:r>
            <a:r>
              <a:rPr lang="en-GB" sz="3400" dirty="0" err="1"/>
              <a:t>firma</a:t>
            </a:r>
            <a:r>
              <a:rPr lang="en-GB" sz="3400" dirty="0"/>
              <a:t> la clave </a:t>
            </a:r>
            <a:r>
              <a:rPr lang="en-GB" sz="3400" dirty="0" err="1"/>
              <a:t>pública</a:t>
            </a:r>
            <a:r>
              <a:rPr lang="en-GB" sz="3400" dirty="0"/>
              <a:t> de </a:t>
            </a:r>
            <a:r>
              <a:rPr lang="en-GB" sz="3400" dirty="0" err="1"/>
              <a:t>una</a:t>
            </a:r>
            <a:r>
              <a:rPr lang="en-GB" sz="3400" dirty="0"/>
              <a:t> persona, </a:t>
            </a:r>
            <a:r>
              <a:rPr lang="en-GB" sz="3400" dirty="0" err="1"/>
              <a:t>emitiendo</a:t>
            </a:r>
            <a:r>
              <a:rPr lang="en-GB" sz="3400" dirty="0"/>
              <a:t> un </a:t>
            </a:r>
            <a:r>
              <a:rPr lang="en-GB" sz="3400" dirty="0" err="1"/>
              <a:t>Certificado</a:t>
            </a:r>
            <a:r>
              <a:rPr lang="en-GB" sz="3400" dirty="0"/>
              <a:t> Digital (CD)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ct val="75000"/>
              <a:buFont typeface="Wingdings" pitchFamily="2"/>
              <a:buChar char=""/>
            </a:pPr>
            <a:r>
              <a:rPr lang="en-GB" dirty="0"/>
              <a:t> Un CD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autenticar</a:t>
            </a:r>
            <a:r>
              <a:rPr lang="en-GB" dirty="0"/>
              <a:t>:</a:t>
            </a:r>
          </a:p>
          <a:p>
            <a:pPr marL="457200" lvl="2" indent="0" hangingPunc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itchFamily="2"/>
              <a:buChar char=""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</a:pPr>
            <a:r>
              <a:rPr lang="en-GB" sz="2910" dirty="0">
                <a:latin typeface="Arial" pitchFamily="34"/>
              </a:rPr>
              <a:t> Al </a:t>
            </a:r>
            <a:r>
              <a:rPr lang="en-GB" sz="2910" dirty="0" err="1">
                <a:latin typeface="Arial" pitchFamily="34"/>
              </a:rPr>
              <a:t>cliente</a:t>
            </a:r>
            <a:endParaRPr lang="en-GB" sz="2910" dirty="0">
              <a:latin typeface="Arial" pitchFamily="34"/>
            </a:endParaRPr>
          </a:p>
          <a:p>
            <a:pPr marL="457200" lvl="2" indent="0" hangingPunc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itchFamily="2"/>
              <a:buChar char=""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</a:pPr>
            <a:r>
              <a:rPr lang="en-GB" sz="2910" dirty="0">
                <a:latin typeface="Arial" pitchFamily="34"/>
              </a:rPr>
              <a:t> Al </a:t>
            </a:r>
            <a:r>
              <a:rPr lang="en-GB" sz="2910" dirty="0" err="1">
                <a:latin typeface="Arial" pitchFamily="34"/>
              </a:rPr>
              <a:t>servidor</a:t>
            </a:r>
            <a:endParaRPr lang="en-GB" sz="2910" dirty="0">
              <a:latin typeface="Arial" pitchFamily="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E632-44E4-DEB0-B14A-64FB52401E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386178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 err="1"/>
              <a:t>Uso</a:t>
            </a:r>
            <a:r>
              <a:rPr lang="en-GB" dirty="0"/>
              <a:t> de </a:t>
            </a:r>
            <a:r>
              <a:rPr lang="en-GB" dirty="0" err="1"/>
              <a:t>certificados</a:t>
            </a:r>
            <a:r>
              <a:rPr lang="en-GB" dirty="0"/>
              <a:t> </a:t>
            </a:r>
            <a:r>
              <a:rPr lang="en-GB" dirty="0" err="1"/>
              <a:t>digitales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AC6D-4C1C-E60D-A25B-970C15CC07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7077" y="1427396"/>
            <a:ext cx="8564041" cy="4999751"/>
          </a:xfrm>
        </p:spPr>
        <p:txBody>
          <a:bodyPr lIns="90361" tIns="44284" rIns="90361" bIns="44284">
            <a:spAutoFit/>
          </a:bodyPr>
          <a:lstStyle/>
          <a:p>
            <a:pPr lvl="0">
              <a:lnSpc>
                <a:spcPct val="140000"/>
              </a:lnSpc>
              <a:buClr>
                <a:srgbClr val="000000"/>
              </a:buClr>
              <a:buSzPct val="75000"/>
              <a:buFont typeface="Wingdings" pitchFamily="2"/>
              <a:buChar char=""/>
            </a:pPr>
            <a:r>
              <a:rPr lang="en-GB" dirty="0"/>
              <a:t> </a:t>
            </a:r>
            <a:r>
              <a:rPr lang="en-GB" dirty="0" err="1"/>
              <a:t>Formatos</a:t>
            </a:r>
            <a:endParaRPr lang="en-GB" dirty="0"/>
          </a:p>
          <a:p>
            <a:pPr marL="0" lvl="1" indent="0" hangingPunct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itchFamily="2"/>
              <a:buChar char=""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</a:pPr>
            <a:r>
              <a:rPr lang="en-GB" sz="3310" dirty="0">
                <a:latin typeface="Arial" pitchFamily="34"/>
              </a:rPr>
              <a:t> X.509</a:t>
            </a:r>
          </a:p>
          <a:p>
            <a:pPr marL="0" lvl="1" indent="0" hangingPunct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itchFamily="2"/>
              <a:buChar char=""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</a:pPr>
            <a:r>
              <a:rPr lang="en-GB" sz="3310" dirty="0">
                <a:latin typeface="Arial" pitchFamily="34"/>
              </a:rPr>
              <a:t> PGP</a:t>
            </a:r>
          </a:p>
          <a:p>
            <a:pPr lvl="0">
              <a:lnSpc>
                <a:spcPct val="140000"/>
              </a:lnSpc>
              <a:buClr>
                <a:srgbClr val="000000"/>
              </a:buClr>
              <a:buSzPct val="75000"/>
              <a:buFont typeface="Wingdings" pitchFamily="2"/>
              <a:buChar char=""/>
            </a:pPr>
            <a:r>
              <a:rPr lang="en-GB" dirty="0"/>
              <a:t> </a:t>
            </a:r>
            <a:r>
              <a:rPr lang="en-GB" dirty="0" err="1"/>
              <a:t>Aplicaciones</a:t>
            </a:r>
            <a:endParaRPr lang="en-GB" dirty="0"/>
          </a:p>
          <a:p>
            <a:pPr marL="0" lvl="1" indent="0" hangingPunct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itchFamily="2"/>
              <a:buChar char=""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</a:pPr>
            <a:r>
              <a:rPr lang="en-GB" sz="3310" dirty="0">
                <a:latin typeface="Arial" pitchFamily="34"/>
              </a:rPr>
              <a:t> SSL/TLS</a:t>
            </a:r>
          </a:p>
          <a:p>
            <a:pPr marL="0" lvl="1" indent="0" hangingPunct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itchFamily="2"/>
              <a:buChar char=""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</a:pPr>
            <a:r>
              <a:rPr lang="en-GB" sz="3310" dirty="0">
                <a:latin typeface="Arial" pitchFamily="34"/>
              </a:rPr>
              <a:t> </a:t>
            </a:r>
            <a:r>
              <a:rPr lang="en-GB" sz="3310" dirty="0" err="1">
                <a:latin typeface="Arial" pitchFamily="34"/>
              </a:rPr>
              <a:t>Firma</a:t>
            </a:r>
            <a:r>
              <a:rPr lang="en-GB" sz="3310" dirty="0">
                <a:latin typeface="Arial" pitchFamily="34"/>
              </a:rPr>
              <a:t> digital de </a:t>
            </a:r>
            <a:r>
              <a:rPr lang="en-GB" sz="3310" dirty="0" err="1">
                <a:latin typeface="Arial" pitchFamily="34"/>
              </a:rPr>
              <a:t>documentos</a:t>
            </a:r>
            <a:endParaRPr lang="en-GB" sz="3310" dirty="0">
              <a:latin typeface="Arial" pitchFamily="34"/>
            </a:endParaRPr>
          </a:p>
          <a:p>
            <a:pPr marL="0" lvl="1" indent="0" hangingPunct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itchFamily="2"/>
              <a:buChar char=""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</a:pPr>
            <a:r>
              <a:rPr lang="en-GB" sz="3310" dirty="0">
                <a:latin typeface="Arial" pitchFamily="34"/>
              </a:rPr>
              <a:t> </a:t>
            </a:r>
            <a:r>
              <a:rPr lang="en-GB" sz="3310" dirty="0" err="1">
                <a:latin typeface="Arial" pitchFamily="34"/>
              </a:rPr>
              <a:t>Correo</a:t>
            </a:r>
            <a:r>
              <a:rPr lang="en-GB" sz="3310" dirty="0">
                <a:latin typeface="Arial" pitchFamily="34"/>
              </a:rPr>
              <a:t> </a:t>
            </a:r>
            <a:r>
              <a:rPr lang="en-GB" sz="3310" dirty="0" err="1">
                <a:latin typeface="Arial" pitchFamily="34"/>
              </a:rPr>
              <a:t>Electrónico</a:t>
            </a:r>
            <a:r>
              <a:rPr lang="en-GB" sz="3310" dirty="0">
                <a:latin typeface="Arial" pitchFamily="34"/>
              </a:rPr>
              <a:t> Seguro (S/MIME)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4F09-D549-4229-E294-D1EA887B3F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9000" y="509659"/>
            <a:ext cx="9281882" cy="643426"/>
          </a:xfrm>
        </p:spPr>
        <p:txBody>
          <a:bodyPr lIns="90361" tIns="44284" rIns="90361" bIns="44284" anchor="b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3600"/>
              <a:t>Criptografía de Clave Pública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B2549DC-D284-C046-1123-CEE291A071E6}"/>
              </a:ext>
            </a:extLst>
          </p:cNvPr>
          <p:cNvSpPr/>
          <p:nvPr/>
        </p:nvSpPr>
        <p:spPr>
          <a:xfrm rot="20488214">
            <a:off x="6252879" y="2537555"/>
            <a:ext cx="2009184" cy="727419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7229"/>
              <a:gd name="f5" fmla="val 2299"/>
              <a:gd name="f6" fmla="val 343"/>
              <a:gd name="f7" fmla="val -1"/>
              <a:gd name="f8" fmla="val 686"/>
              <a:gd name="f9" fmla="val 2"/>
              <a:gd name="f10" fmla="val 1032"/>
              <a:gd name="f11" fmla="val 67"/>
              <a:gd name="f12" fmla="val 1447"/>
              <a:gd name="f13" fmla="val 144"/>
              <a:gd name="f14" fmla="val 1879"/>
              <a:gd name="f15" fmla="val 104"/>
              <a:gd name="f16" fmla="val 2296"/>
              <a:gd name="f17" fmla="val 2683"/>
              <a:gd name="f18" fmla="val 251"/>
              <a:gd name="f19" fmla="val 3079"/>
              <a:gd name="f20" fmla="val 226"/>
              <a:gd name="f21" fmla="val 3467"/>
              <a:gd name="f22" fmla="val 294"/>
              <a:gd name="f23" fmla="val 3786"/>
              <a:gd name="f24" fmla="val 350"/>
              <a:gd name="f25" fmla="val 4104"/>
              <a:gd name="f26" fmla="val 413"/>
              <a:gd name="f27" fmla="val 4424"/>
              <a:gd name="f28" fmla="val 491"/>
              <a:gd name="f29" fmla="val 4877"/>
              <a:gd name="f30" fmla="val 601"/>
              <a:gd name="f31" fmla="val 5319"/>
              <a:gd name="f32" fmla="val 718"/>
              <a:gd name="f33" fmla="val 5754"/>
              <a:gd name="f34" fmla="val 874"/>
              <a:gd name="f35" fmla="val 6063"/>
              <a:gd name="f36" fmla="val 985"/>
              <a:gd name="f37" fmla="val 6282"/>
              <a:gd name="f38" fmla="val 1252"/>
              <a:gd name="f39" fmla="val 6561"/>
              <a:gd name="f40" fmla="val 1424"/>
              <a:gd name="f41" fmla="val 6839"/>
              <a:gd name="f42" fmla="val 1703"/>
              <a:gd name="f43" fmla="val 7062"/>
              <a:gd name="f44" fmla="val 1964"/>
              <a:gd name="f45" fmla="*/ f1 1 7229"/>
              <a:gd name="f46" fmla="*/ f2 1 2299"/>
              <a:gd name="f47" fmla="val f3"/>
              <a:gd name="f48" fmla="val f4"/>
              <a:gd name="f49" fmla="val f5"/>
              <a:gd name="f50" fmla="+- f49 0 f47"/>
              <a:gd name="f51" fmla="+- f48 0 f47"/>
              <a:gd name="f52" fmla="*/ f51 1 7229"/>
              <a:gd name="f53" fmla="*/ f50 1 2299"/>
              <a:gd name="f54" fmla="*/ f47 1 f52"/>
              <a:gd name="f55" fmla="*/ f48 1 f52"/>
              <a:gd name="f56" fmla="*/ f47 1 f53"/>
              <a:gd name="f57" fmla="*/ f49 1 f53"/>
              <a:gd name="f58" fmla="*/ f54 f45 1"/>
              <a:gd name="f59" fmla="*/ f55 f45 1"/>
              <a:gd name="f60" fmla="*/ f57 f46 1"/>
              <a:gd name="f61" fmla="*/ f56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8" t="f61" r="f59" b="f60"/>
            <a:pathLst>
              <a:path w="7229" h="2299">
                <a:moveTo>
                  <a:pt x="f3" y="f3"/>
                </a:moveTo>
                <a:cubicBezTo>
                  <a:pt x="f6" y="f7"/>
                  <a:pt x="f8" y="f9"/>
                  <a:pt x="f10" y="f11"/>
                </a:cubicBezTo>
                <a:cubicBezTo>
                  <a:pt x="f12" y="f13"/>
                  <a:pt x="f14" y="f15"/>
                  <a:pt x="f16" y="f0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lnTo>
                  <a:pt x="f41" y="f42"/>
                </a:lnTo>
                <a:lnTo>
                  <a:pt x="f43" y="f44"/>
                </a:lnTo>
                <a:lnTo>
                  <a:pt x="f4" y="f5"/>
                </a:lnTo>
              </a:path>
            </a:pathLst>
          </a:custGeom>
          <a:noFill/>
          <a:ln w="18361" cap="flat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18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5305E-7155-7A3C-FA99-092FE9AA78B4}"/>
              </a:ext>
            </a:extLst>
          </p:cNvPr>
          <p:cNvSpPr txBox="1"/>
          <p:nvPr/>
        </p:nvSpPr>
        <p:spPr>
          <a:xfrm>
            <a:off x="7995227" y="3173509"/>
            <a:ext cx="1799996" cy="4789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320" tIns="51114" rIns="94320" bIns="51114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4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Purisa" pitchFamily="18"/>
                <a:ea typeface="WenQuanYi Zen Hei" pitchFamily="2"/>
                <a:cs typeface="Lohit Hindi" pitchFamily="2"/>
              </a:rPr>
              <a:t>¡</a:t>
            </a:r>
            <a:r>
              <a:rPr lang="eu-ES" sz="24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Purisa" pitchFamily="18"/>
                <a:ea typeface="WenQuanYi Zen Hei" pitchFamily="2"/>
                <a:cs typeface="Lohit Hindi" pitchFamily="2"/>
              </a:rPr>
              <a:t>Distintas</a:t>
            </a:r>
            <a:r>
              <a:rPr lang="eu-ES" sz="24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Purisa" pitchFamily="18"/>
                <a:ea typeface="WenQuanYi Zen Hei" pitchFamily="2"/>
                <a:cs typeface="Lohit Hindi" pitchFamily="2"/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F0882-50C2-5D69-938A-E5C1F1D5BCA5}"/>
              </a:ext>
            </a:extLst>
          </p:cNvPr>
          <p:cNvSpPr txBox="1"/>
          <p:nvPr/>
        </p:nvSpPr>
        <p:spPr>
          <a:xfrm>
            <a:off x="1593797" y="2825281"/>
            <a:ext cx="9183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ES" dirty="0"/>
              <a:t>Cifrado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F92D8-D205-011C-D513-729E5B235D30}"/>
              </a:ext>
            </a:extLst>
          </p:cNvPr>
          <p:cNvSpPr txBox="1"/>
          <p:nvPr/>
        </p:nvSpPr>
        <p:spPr>
          <a:xfrm>
            <a:off x="1243989" y="1699088"/>
            <a:ext cx="187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Mensaje en claro</a:t>
            </a:r>
          </a:p>
        </p:txBody>
      </p:sp>
      <p:pic>
        <p:nvPicPr>
          <p:cNvPr id="1026" name="Picture 2" descr="Key Clip Art Images – Browse 57,767 ...">
            <a:extLst>
              <a:ext uri="{FF2B5EF4-FFF2-40B4-BE49-F238E27FC236}">
                <a16:creationId xmlns:a16="http://schemas.microsoft.com/office/drawing/2014/main" id="{B83FCF41-C1C6-F3DF-B024-7E1B4406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305" y="2638660"/>
            <a:ext cx="949855" cy="5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F832C7-02E9-BA8B-4616-F4CE59E6D8A0}"/>
              </a:ext>
            </a:extLst>
          </p:cNvPr>
          <p:cNvSpPr txBox="1"/>
          <p:nvPr/>
        </p:nvSpPr>
        <p:spPr>
          <a:xfrm>
            <a:off x="3724275" y="2733208"/>
            <a:ext cx="246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374327 (Clave pública)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0E18CF1-BA5A-3E8B-3DBE-38064581AA81}"/>
              </a:ext>
            </a:extLst>
          </p:cNvPr>
          <p:cNvSpPr/>
          <p:nvPr/>
        </p:nvSpPr>
        <p:spPr>
          <a:xfrm rot="20488214" flipV="1">
            <a:off x="6589133" y="4163644"/>
            <a:ext cx="2080918" cy="513400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7229"/>
              <a:gd name="f5" fmla="val 2299"/>
              <a:gd name="f6" fmla="val 343"/>
              <a:gd name="f7" fmla="val -1"/>
              <a:gd name="f8" fmla="val 686"/>
              <a:gd name="f9" fmla="val 2"/>
              <a:gd name="f10" fmla="val 1032"/>
              <a:gd name="f11" fmla="val 67"/>
              <a:gd name="f12" fmla="val 1447"/>
              <a:gd name="f13" fmla="val 144"/>
              <a:gd name="f14" fmla="val 1879"/>
              <a:gd name="f15" fmla="val 104"/>
              <a:gd name="f16" fmla="val 2296"/>
              <a:gd name="f17" fmla="val 2683"/>
              <a:gd name="f18" fmla="val 251"/>
              <a:gd name="f19" fmla="val 3079"/>
              <a:gd name="f20" fmla="val 226"/>
              <a:gd name="f21" fmla="val 3467"/>
              <a:gd name="f22" fmla="val 294"/>
              <a:gd name="f23" fmla="val 3786"/>
              <a:gd name="f24" fmla="val 350"/>
              <a:gd name="f25" fmla="val 4104"/>
              <a:gd name="f26" fmla="val 413"/>
              <a:gd name="f27" fmla="val 4424"/>
              <a:gd name="f28" fmla="val 491"/>
              <a:gd name="f29" fmla="val 4877"/>
              <a:gd name="f30" fmla="val 601"/>
              <a:gd name="f31" fmla="val 5319"/>
              <a:gd name="f32" fmla="val 718"/>
              <a:gd name="f33" fmla="val 5754"/>
              <a:gd name="f34" fmla="val 874"/>
              <a:gd name="f35" fmla="val 6063"/>
              <a:gd name="f36" fmla="val 985"/>
              <a:gd name="f37" fmla="val 6282"/>
              <a:gd name="f38" fmla="val 1252"/>
              <a:gd name="f39" fmla="val 6561"/>
              <a:gd name="f40" fmla="val 1424"/>
              <a:gd name="f41" fmla="val 6839"/>
              <a:gd name="f42" fmla="val 1703"/>
              <a:gd name="f43" fmla="val 7062"/>
              <a:gd name="f44" fmla="val 1964"/>
              <a:gd name="f45" fmla="*/ f1 1 7229"/>
              <a:gd name="f46" fmla="*/ f2 1 2299"/>
              <a:gd name="f47" fmla="val f3"/>
              <a:gd name="f48" fmla="val f4"/>
              <a:gd name="f49" fmla="val f5"/>
              <a:gd name="f50" fmla="+- f49 0 f47"/>
              <a:gd name="f51" fmla="+- f48 0 f47"/>
              <a:gd name="f52" fmla="*/ f51 1 7229"/>
              <a:gd name="f53" fmla="*/ f50 1 2299"/>
              <a:gd name="f54" fmla="*/ f47 1 f52"/>
              <a:gd name="f55" fmla="*/ f48 1 f52"/>
              <a:gd name="f56" fmla="*/ f47 1 f53"/>
              <a:gd name="f57" fmla="*/ f49 1 f53"/>
              <a:gd name="f58" fmla="*/ f54 f45 1"/>
              <a:gd name="f59" fmla="*/ f55 f45 1"/>
              <a:gd name="f60" fmla="*/ f57 f46 1"/>
              <a:gd name="f61" fmla="*/ f56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8" t="f61" r="f59" b="f60"/>
            <a:pathLst>
              <a:path w="7229" h="2299">
                <a:moveTo>
                  <a:pt x="f3" y="f3"/>
                </a:moveTo>
                <a:cubicBezTo>
                  <a:pt x="f6" y="f7"/>
                  <a:pt x="f8" y="f9"/>
                  <a:pt x="f10" y="f11"/>
                </a:cubicBezTo>
                <a:cubicBezTo>
                  <a:pt x="f12" y="f13"/>
                  <a:pt x="f14" y="f15"/>
                  <a:pt x="f16" y="f0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lnTo>
                  <a:pt x="f41" y="f42"/>
                </a:lnTo>
                <a:lnTo>
                  <a:pt x="f43" y="f44"/>
                </a:lnTo>
                <a:lnTo>
                  <a:pt x="f4" y="f5"/>
                </a:lnTo>
              </a:path>
            </a:pathLst>
          </a:custGeom>
          <a:noFill/>
          <a:ln w="18361" cap="flat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18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3E3BF88D-46A9-5E1D-7D5F-75460AACD9D5}"/>
              </a:ext>
            </a:extLst>
          </p:cNvPr>
          <p:cNvSpPr/>
          <p:nvPr/>
        </p:nvSpPr>
        <p:spPr>
          <a:xfrm>
            <a:off x="1948741" y="3303121"/>
            <a:ext cx="293341" cy="6502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E7A6E35-7915-95F4-72F4-799F23FED765}"/>
              </a:ext>
            </a:extLst>
          </p:cNvPr>
          <p:cNvSpPr/>
          <p:nvPr/>
        </p:nvSpPr>
        <p:spPr>
          <a:xfrm>
            <a:off x="1954471" y="2135095"/>
            <a:ext cx="293341" cy="6502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018B72-0476-D446-7E04-16931F8B2F70}"/>
              </a:ext>
            </a:extLst>
          </p:cNvPr>
          <p:cNvSpPr txBox="1"/>
          <p:nvPr/>
        </p:nvSpPr>
        <p:spPr>
          <a:xfrm>
            <a:off x="885675" y="3965672"/>
            <a:ext cx="30235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ES" dirty="0"/>
              <a:t>18492432346736342983745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87BBD-832D-2374-8C51-5F131DC80CE7}"/>
              </a:ext>
            </a:extLst>
          </p:cNvPr>
          <p:cNvSpPr txBox="1"/>
          <p:nvPr/>
        </p:nvSpPr>
        <p:spPr>
          <a:xfrm>
            <a:off x="1427640" y="5083288"/>
            <a:ext cx="1272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ES" dirty="0"/>
              <a:t>Descifrado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85B050-2A38-D7C9-850A-85A6166A063C}"/>
              </a:ext>
            </a:extLst>
          </p:cNvPr>
          <p:cNvSpPr/>
          <p:nvPr/>
        </p:nvSpPr>
        <p:spPr>
          <a:xfrm>
            <a:off x="1906322" y="4349135"/>
            <a:ext cx="293341" cy="6502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438EE135-53B6-6FDE-4F2B-7DE7451B8A88}"/>
              </a:ext>
            </a:extLst>
          </p:cNvPr>
          <p:cNvSpPr/>
          <p:nvPr/>
        </p:nvSpPr>
        <p:spPr>
          <a:xfrm>
            <a:off x="1869708" y="5607832"/>
            <a:ext cx="293341" cy="6502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D857E4-5F55-5803-C959-81751D6DC6FA}"/>
              </a:ext>
            </a:extLst>
          </p:cNvPr>
          <p:cNvSpPr txBox="1"/>
          <p:nvPr/>
        </p:nvSpPr>
        <p:spPr>
          <a:xfrm>
            <a:off x="1262515" y="6203248"/>
            <a:ext cx="187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Mensaje en claro</a:t>
            </a:r>
          </a:p>
        </p:txBody>
      </p:sp>
      <p:pic>
        <p:nvPicPr>
          <p:cNvPr id="20" name="Picture 2" descr="Key Clip Art Images – Browse 57,767 ...">
            <a:extLst>
              <a:ext uri="{FF2B5EF4-FFF2-40B4-BE49-F238E27FC236}">
                <a16:creationId xmlns:a16="http://schemas.microsoft.com/office/drawing/2014/main" id="{386E7A24-0F48-7C34-934A-5F407B39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72" y="4984169"/>
            <a:ext cx="949855" cy="5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016111-F669-3E43-80F5-0A85A21BEA81}"/>
              </a:ext>
            </a:extLst>
          </p:cNvPr>
          <p:cNvSpPr txBox="1"/>
          <p:nvPr/>
        </p:nvSpPr>
        <p:spPr>
          <a:xfrm>
            <a:off x="3880311" y="5048933"/>
            <a:ext cx="258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8352102 (Clave privada)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D980-7BB3-C24D-BD26-369D96DCB7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9397" y="91328"/>
            <a:ext cx="9281882" cy="704986"/>
          </a:xfrm>
        </p:spPr>
        <p:txBody>
          <a:bodyPr lIns="90361" tIns="44284" rIns="90361" bIns="44284" anchor="b">
            <a:spAutoFit/>
          </a:bodyPr>
          <a:lstStyle/>
          <a:p>
            <a:pPr lvl="0">
              <a:lnSpc>
                <a:spcPct val="100000"/>
              </a:lnSpc>
            </a:pPr>
            <a:r>
              <a:rPr lang="es-ES_tradnl" sz="4000" dirty="0"/>
              <a:t>Criptografía de Clave Pública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38BFE-1CAF-C070-AAD6-D3F58D66882F}"/>
              </a:ext>
            </a:extLst>
          </p:cNvPr>
          <p:cNvSpPr txBox="1"/>
          <p:nvPr/>
        </p:nvSpPr>
        <p:spPr>
          <a:xfrm>
            <a:off x="780842" y="1019162"/>
            <a:ext cx="8639383" cy="2548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361" tIns="44284" rIns="90361" bIns="44284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6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Claves asimétricas</a:t>
            </a:r>
          </a:p>
          <a:p>
            <a:pPr marL="0" marR="0" lvl="1" indent="0" algn="l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_tradnl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1" indent="0" algn="l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2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Dos claves relacionadas entre sí</a:t>
            </a:r>
          </a:p>
          <a:p>
            <a:pPr marL="457200" lvl="2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4"/>
              <a:buChar char="–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200" b="0" i="0" u="none" strike="noStrike" kern="1200" cap="none" spc="0" baseline="0" dirty="0">
                <a:solidFill>
                  <a:srgbClr val="008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Clave </a:t>
            </a:r>
            <a:r>
              <a:rPr lang="es-ES_tradnl" sz="2200" b="1" i="0" u="none" strike="noStrike" kern="1200" cap="none" spc="0" baseline="0" dirty="0">
                <a:solidFill>
                  <a:srgbClr val="008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Pública</a:t>
            </a:r>
            <a:r>
              <a:rPr lang="es-ES_tradnl" sz="2200" b="0" i="0" u="none" strike="noStrike" kern="1200" cap="none" spc="0" baseline="0" dirty="0">
                <a:solidFill>
                  <a:srgbClr val="008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(se puede distribuir)</a:t>
            </a:r>
          </a:p>
          <a:p>
            <a:pPr marL="457200" lvl="2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4"/>
              <a:buChar char="–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200" b="0" i="0" u="none" strike="noStrike" kern="1200" cap="none" spc="0" baseline="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Clave </a:t>
            </a:r>
            <a:r>
              <a:rPr lang="es-ES_tradnl" sz="2200" b="1" i="0" u="none" strike="noStrike" kern="1200" cap="none" spc="0" baseline="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Privada</a:t>
            </a:r>
            <a:r>
              <a:rPr lang="es-ES_tradnl" sz="2200" b="0" i="0" u="none" strike="noStrike" kern="1200" cap="none" spc="0" baseline="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(debe mantenerse en secreto)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2EE0C-4E66-F05D-CA20-CADE8EED2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A1B8-4C57-A4EE-9C98-CEF686272E7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9397" y="91328"/>
            <a:ext cx="9281882" cy="704986"/>
          </a:xfrm>
        </p:spPr>
        <p:txBody>
          <a:bodyPr lIns="90361" tIns="44284" rIns="90361" bIns="44284" anchor="b">
            <a:spAutoFit/>
          </a:bodyPr>
          <a:lstStyle/>
          <a:p>
            <a:pPr lvl="0">
              <a:lnSpc>
                <a:spcPct val="100000"/>
              </a:lnSpc>
            </a:pPr>
            <a:r>
              <a:rPr lang="es-ES_tradnl" sz="4000" dirty="0"/>
              <a:t>Criptografía de Clave Pública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ADC00-0B11-38BA-4864-D7E93F7C83E1}"/>
              </a:ext>
            </a:extLst>
          </p:cNvPr>
          <p:cNvSpPr txBox="1"/>
          <p:nvPr/>
        </p:nvSpPr>
        <p:spPr>
          <a:xfrm>
            <a:off x="637967" y="1924037"/>
            <a:ext cx="8639383" cy="31302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361" tIns="44284" rIns="90361" bIns="44284" anchor="t" anchorCtr="0" compatLnSpc="0">
            <a:spAutoFit/>
          </a:bodyPr>
          <a:lstStyle/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Los mensajes cifrados con la </a:t>
            </a: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_tradnl" sz="2000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18"/>
              <a:ea typeface="WenQuanYi Zen Hei" pitchFamily="2"/>
              <a:cs typeface="Lohit Hindi" pitchFamily="2"/>
            </a:endParaRP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	</a:t>
            </a:r>
            <a:r>
              <a:rPr lang="es-ES_tradnl" sz="2000" b="1" i="0" u="none" strike="noStrike" kern="1200" cap="none" spc="0" baseline="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clave pública </a:t>
            </a: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de una persona X </a:t>
            </a: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_tradnl" sz="2000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18"/>
              <a:ea typeface="WenQuanYi Zen Hei" pitchFamily="2"/>
              <a:cs typeface="Lohit Hindi" pitchFamily="2"/>
            </a:endParaRP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sólo pueden ser descifrados con la </a:t>
            </a: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_tradnl" sz="2000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18"/>
              <a:ea typeface="WenQuanYi Zen Hei" pitchFamily="2"/>
              <a:cs typeface="Lohit Hindi" pitchFamily="2"/>
            </a:endParaRP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	</a:t>
            </a:r>
            <a:r>
              <a:rPr lang="es-ES_tradnl" sz="2000" b="1" i="0" u="none" strike="noStrike" kern="1200" cap="none" spc="0" baseline="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clave privada </a:t>
            </a: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de esa persona X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CD50D86-613D-C199-A9F0-4E7CE80FB03D}"/>
              </a:ext>
            </a:extLst>
          </p:cNvPr>
          <p:cNvSpPr/>
          <p:nvPr/>
        </p:nvSpPr>
        <p:spPr>
          <a:xfrm>
            <a:off x="6353175" y="1924037"/>
            <a:ext cx="542925" cy="37242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7806-7773-AD3E-5773-64C688FF57ED}"/>
              </a:ext>
            </a:extLst>
          </p:cNvPr>
          <p:cNvSpPr txBox="1"/>
          <p:nvPr/>
        </p:nvSpPr>
        <p:spPr>
          <a:xfrm>
            <a:off x="6813384" y="2933700"/>
            <a:ext cx="3076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u="sng" dirty="0"/>
              <a:t>Cifrado</a:t>
            </a:r>
          </a:p>
          <a:p>
            <a:endParaRPr lang="en-ES" dirty="0"/>
          </a:p>
          <a:p>
            <a:r>
              <a:rPr lang="en-ES" dirty="0"/>
              <a:t>(Garantizar confidencialidad)</a:t>
            </a:r>
          </a:p>
        </p:txBody>
      </p:sp>
    </p:spTree>
    <p:extLst>
      <p:ext uri="{BB962C8B-B14F-4D97-AF65-F5344CB8AC3E}">
        <p14:creationId xmlns:p14="http://schemas.microsoft.com/office/powerpoint/2010/main" val="51567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EECCD-08B8-9A1B-3A1B-90B947220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A8B6-A0B2-D1A2-DE37-6ABE08AD3D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9397" y="91328"/>
            <a:ext cx="9281882" cy="704986"/>
          </a:xfrm>
        </p:spPr>
        <p:txBody>
          <a:bodyPr lIns="90361" tIns="44284" rIns="90361" bIns="44284" anchor="b">
            <a:spAutoFit/>
          </a:bodyPr>
          <a:lstStyle/>
          <a:p>
            <a:pPr lvl="0">
              <a:lnSpc>
                <a:spcPct val="100000"/>
              </a:lnSpc>
            </a:pPr>
            <a:r>
              <a:rPr lang="es-ES_tradnl" sz="4000" dirty="0"/>
              <a:t>Criptografía de Clave Pública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9A213-BDB4-8EEB-C055-BFB934795A82}"/>
              </a:ext>
            </a:extLst>
          </p:cNvPr>
          <p:cNvSpPr txBox="1"/>
          <p:nvPr/>
        </p:nvSpPr>
        <p:spPr>
          <a:xfrm>
            <a:off x="637967" y="1924037"/>
            <a:ext cx="8639383" cy="31302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361" tIns="44284" rIns="90361" bIns="44284" anchor="t" anchorCtr="0" compatLnSpc="0">
            <a:spAutoFit/>
          </a:bodyPr>
          <a:lstStyle/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Los mensajes cifrados con la </a:t>
            </a: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_tradnl" sz="2000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18"/>
              <a:ea typeface="WenQuanYi Zen Hei" pitchFamily="2"/>
              <a:cs typeface="Lohit Hindi" pitchFamily="2"/>
            </a:endParaRP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	</a:t>
            </a:r>
            <a:r>
              <a:rPr lang="es-ES_tradnl" sz="2000" b="1" i="0" u="none" strike="noStrike" kern="1200" cap="none" spc="0" baseline="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clave privada </a:t>
            </a: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de una persona X </a:t>
            </a: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_tradnl" sz="2000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18"/>
              <a:ea typeface="WenQuanYi Zen Hei" pitchFamily="2"/>
              <a:cs typeface="Lohit Hindi" pitchFamily="2"/>
            </a:endParaRP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sólo pueden ser descifrados con la </a:t>
            </a: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_tradnl" sz="2000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18"/>
              <a:ea typeface="WenQuanYi Zen Hei" pitchFamily="2"/>
              <a:cs typeface="Lohit Hindi" pitchFamily="2"/>
            </a:endParaRP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	</a:t>
            </a:r>
            <a:r>
              <a:rPr lang="es-ES_tradnl" sz="2000" b="1" i="0" u="none" strike="noStrike" kern="1200" cap="none" spc="0" baseline="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clave pública </a:t>
            </a: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de esa persona X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DE9C1A6-0CC9-08EA-8A65-B14534E07063}"/>
              </a:ext>
            </a:extLst>
          </p:cNvPr>
          <p:cNvSpPr/>
          <p:nvPr/>
        </p:nvSpPr>
        <p:spPr>
          <a:xfrm>
            <a:off x="6353175" y="1924037"/>
            <a:ext cx="542925" cy="37242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28809-3393-5A40-18A2-503F7457A5F1}"/>
              </a:ext>
            </a:extLst>
          </p:cNvPr>
          <p:cNvSpPr txBox="1"/>
          <p:nvPr/>
        </p:nvSpPr>
        <p:spPr>
          <a:xfrm>
            <a:off x="6991350" y="2933700"/>
            <a:ext cx="2780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u="sng" dirty="0"/>
              <a:t>Firma digital</a:t>
            </a:r>
          </a:p>
          <a:p>
            <a:endParaRPr lang="en-ES" dirty="0"/>
          </a:p>
          <a:p>
            <a:r>
              <a:rPr lang="en-ES" dirty="0"/>
              <a:t>(Garantizar autenticación)</a:t>
            </a:r>
          </a:p>
          <a:p>
            <a:r>
              <a:rPr lang="en-ES" dirty="0"/>
              <a:t>(Garantizar integridad)</a:t>
            </a:r>
          </a:p>
        </p:txBody>
      </p:sp>
    </p:spTree>
    <p:extLst>
      <p:ext uri="{BB962C8B-B14F-4D97-AF65-F5344CB8AC3E}">
        <p14:creationId xmlns:p14="http://schemas.microsoft.com/office/powerpoint/2010/main" val="409228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0C4C02-6BFD-5753-C210-0BE4FC30572F}"/>
              </a:ext>
            </a:extLst>
          </p:cNvPr>
          <p:cNvSpPr txBox="1">
            <a:spLocks/>
          </p:cNvSpPr>
          <p:nvPr/>
        </p:nvSpPr>
        <p:spPr>
          <a:xfrm>
            <a:off x="755276" y="114180"/>
            <a:ext cx="8566922" cy="1038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1" tIns="44284" rIns="90361" bIns="44284" anchor="b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u-ES" sz="458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defRPr>
            </a:lvl1pPr>
          </a:lstStyle>
          <a:p>
            <a:r>
              <a:rPr lang="es-ES_tradnl" sz="2800" dirty="0"/>
              <a:t>Criptografía de Clave Pública</a:t>
            </a:r>
            <a:br>
              <a:rPr lang="es-ES_tradnl" sz="2800" dirty="0"/>
            </a:br>
            <a:r>
              <a:rPr lang="es-ES_tradnl" sz="2800" dirty="0"/>
              <a:t>Requerimiento: </a:t>
            </a:r>
            <a:r>
              <a:rPr lang="es-ES_tradnl" sz="2800" b="1" u="sng" dirty="0"/>
              <a:t>eficiencia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F5D3031-AC1C-8D5A-D402-8E7FE05262F7}"/>
              </a:ext>
            </a:extLst>
          </p:cNvPr>
          <p:cNvSpPr txBox="1">
            <a:spLocks/>
          </p:cNvSpPr>
          <p:nvPr/>
        </p:nvSpPr>
        <p:spPr>
          <a:xfrm>
            <a:off x="757077" y="1511996"/>
            <a:ext cx="8564041" cy="750448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1" tIns="44284" rIns="90361" bIns="44284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16000"/>
              </a:lnSpc>
              <a:spcBef>
                <a:spcPts val="660"/>
              </a:spcBef>
              <a:spcAft>
                <a:spcPts val="0"/>
              </a:spcAft>
              <a:buNone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  <a:defRPr lang="en-GB" sz="265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75000"/>
              <a:buFont typeface="Wingdings" pitchFamily="2"/>
              <a:buChar char=""/>
            </a:pPr>
            <a:r>
              <a:rPr lang="en-GB"/>
              <a:t> Procedimiento “sencillo”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35B57B-A415-A293-40C4-49C0975AF1E4}"/>
              </a:ext>
            </a:extLst>
          </p:cNvPr>
          <p:cNvGrpSpPr/>
          <p:nvPr/>
        </p:nvGrpSpPr>
        <p:grpSpPr>
          <a:xfrm>
            <a:off x="6387338" y="2781897"/>
            <a:ext cx="1378399" cy="980144"/>
            <a:chOff x="6018142" y="3290542"/>
            <a:chExt cx="1378399" cy="98014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2BCAE23-906A-492D-0534-9A9D3D0D987A}"/>
                </a:ext>
              </a:extLst>
            </p:cNvPr>
            <p:cNvSpPr/>
            <p:nvPr/>
          </p:nvSpPr>
          <p:spPr>
            <a:xfrm rot="21155510">
              <a:off x="6083170" y="3290542"/>
              <a:ext cx="1313371" cy="211747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+- 21600 0 f14"/>
                <a:gd name="f21" fmla="*/ f15 f8 1"/>
                <a:gd name="f22" fmla="*/ 0 f18 1"/>
                <a:gd name="f23" fmla="*/ f20 f15 1"/>
                <a:gd name="f24" fmla="*/ f19 f8 1"/>
                <a:gd name="f25" fmla="*/ f23 1 10800"/>
                <a:gd name="f26" fmla="*/ f22 1 f18"/>
                <a:gd name="f27" fmla="+- f14 f25 0"/>
                <a:gd name="f28" fmla="*/ f26 f7 1"/>
                <a:gd name="f29" fmla="*/ f27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21" r="f29" b="f24"/>
              <a:pathLst>
                <a:path w="21600" h="21600">
                  <a:moveTo>
                    <a:pt x="f4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5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4" y="f19"/>
                  </a:ln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E8940E2-19E1-DFC3-25EC-E5F65D95719A}"/>
                </a:ext>
              </a:extLst>
            </p:cNvPr>
            <p:cNvSpPr/>
            <p:nvPr/>
          </p:nvSpPr>
          <p:spPr>
            <a:xfrm rot="1799988" flipV="1">
              <a:off x="6018142" y="3985924"/>
              <a:ext cx="1258561" cy="284762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+- 21600 0 f14"/>
                <a:gd name="f21" fmla="*/ f15 f8 1"/>
                <a:gd name="f22" fmla="*/ 0 f18 1"/>
                <a:gd name="f23" fmla="*/ f20 f15 1"/>
                <a:gd name="f24" fmla="*/ f19 f8 1"/>
                <a:gd name="f25" fmla="*/ f23 1 10800"/>
                <a:gd name="f26" fmla="*/ f22 1 f18"/>
                <a:gd name="f27" fmla="+- f14 f25 0"/>
                <a:gd name="f28" fmla="*/ f26 f7 1"/>
                <a:gd name="f29" fmla="*/ f27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21" r="f29" b="f24"/>
              <a:pathLst>
                <a:path w="21600" h="21600">
                  <a:moveTo>
                    <a:pt x="f4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5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4" y="f19"/>
                  </a:ln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2B52225F-EB9E-A821-52FB-858B5B8E1086}"/>
              </a:ext>
            </a:extLst>
          </p:cNvPr>
          <p:cNvSpPr/>
          <p:nvPr/>
        </p:nvSpPr>
        <p:spPr>
          <a:xfrm>
            <a:off x="3359158" y="2896197"/>
            <a:ext cx="3134883" cy="58103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bg1"/>
          </a:solidFill>
          <a:ln cap="flat">
            <a:solidFill>
              <a:schemeClr val="accent1"/>
            </a:solidFill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65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icrosoft Sans Serif" panose="020B0604020202020204" pitchFamily="34" charset="0"/>
                <a:ea typeface="WenQuanYi Zen Hei" pitchFamily="2"/>
                <a:cs typeface="Microsoft Sans Serif" panose="020B0604020202020204" pitchFamily="34" charset="0"/>
              </a:rPr>
              <a:t>Crear claves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EEACA41-B312-1798-8950-45E6195C9D53}"/>
              </a:ext>
            </a:extLst>
          </p:cNvPr>
          <p:cNvSpPr/>
          <p:nvPr/>
        </p:nvSpPr>
        <p:spPr>
          <a:xfrm>
            <a:off x="7587718" y="2500198"/>
            <a:ext cx="356039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EF153A1-8852-568F-FB53-AA30AD88E851}"/>
              </a:ext>
            </a:extLst>
          </p:cNvPr>
          <p:cNvSpPr/>
          <p:nvPr/>
        </p:nvSpPr>
        <p:spPr>
          <a:xfrm>
            <a:off x="7586639" y="3431523"/>
            <a:ext cx="342360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87AE30E-B9AF-8AB6-FB95-72B443C4DFBE}"/>
              </a:ext>
            </a:extLst>
          </p:cNvPr>
          <p:cNvSpPr/>
          <p:nvPr/>
        </p:nvSpPr>
        <p:spPr>
          <a:xfrm rot="424943" flipV="1">
            <a:off x="2324104" y="4244715"/>
            <a:ext cx="1024995" cy="22660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A78E480-77E2-4F36-741F-756506BC6D52}"/>
              </a:ext>
            </a:extLst>
          </p:cNvPr>
          <p:cNvSpPr/>
          <p:nvPr/>
        </p:nvSpPr>
        <p:spPr>
          <a:xfrm rot="20697690">
            <a:off x="2434209" y="4898833"/>
            <a:ext cx="907138" cy="257015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CFDB67E-5FE0-65C1-CAFA-EE26BED9BC34}"/>
              </a:ext>
            </a:extLst>
          </p:cNvPr>
          <p:cNvSpPr/>
          <p:nvPr/>
        </p:nvSpPr>
        <p:spPr>
          <a:xfrm>
            <a:off x="7584838" y="4478036"/>
            <a:ext cx="386635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CE9E003-01F5-BEAC-87E6-6EB3B4C07AAB}"/>
              </a:ext>
            </a:extLst>
          </p:cNvPr>
          <p:cNvSpPr/>
          <p:nvPr/>
        </p:nvSpPr>
        <p:spPr>
          <a:xfrm>
            <a:off x="1894682" y="3989883"/>
            <a:ext cx="478075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33906E1-C3BE-5C9D-3DF2-F33D52B544C2}"/>
              </a:ext>
            </a:extLst>
          </p:cNvPr>
          <p:cNvSpPr/>
          <p:nvPr/>
        </p:nvSpPr>
        <p:spPr>
          <a:xfrm>
            <a:off x="2016718" y="4896173"/>
            <a:ext cx="356039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2C5D6E6-8314-D548-19F8-7CF34D6565B2}"/>
              </a:ext>
            </a:extLst>
          </p:cNvPr>
          <p:cNvSpPr/>
          <p:nvPr/>
        </p:nvSpPr>
        <p:spPr>
          <a:xfrm>
            <a:off x="6158520" y="4530595"/>
            <a:ext cx="1232638" cy="29052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8FCA62-528F-E032-D6A8-4FFBEFD83CBA}"/>
              </a:ext>
            </a:extLst>
          </p:cNvPr>
          <p:cNvSpPr/>
          <p:nvPr/>
        </p:nvSpPr>
        <p:spPr>
          <a:xfrm>
            <a:off x="3359158" y="4383359"/>
            <a:ext cx="3134883" cy="58283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bg1"/>
          </a:solidFill>
          <a:ln cap="flat">
            <a:solidFill>
              <a:schemeClr val="accent1"/>
            </a:solidFill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65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icrosoft Sans Serif" panose="020B0604020202020204" pitchFamily="34" charset="0"/>
                <a:ea typeface="WenQuanYi Zen Hei" pitchFamily="2"/>
                <a:cs typeface="Microsoft Sans Serif" panose="020B0604020202020204" pitchFamily="34" charset="0"/>
              </a:rPr>
              <a:t>Cifrar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CB14F3B-A9F6-B795-65A5-7CD6636B7140}"/>
              </a:ext>
            </a:extLst>
          </p:cNvPr>
          <p:cNvSpPr/>
          <p:nvPr/>
        </p:nvSpPr>
        <p:spPr>
          <a:xfrm rot="750228" flipV="1">
            <a:off x="2298825" y="5839599"/>
            <a:ext cx="986405" cy="2840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CEFCA3B-8856-EF4C-1AF0-F7DD4A2D156A}"/>
              </a:ext>
            </a:extLst>
          </p:cNvPr>
          <p:cNvSpPr/>
          <p:nvPr/>
        </p:nvSpPr>
        <p:spPr>
          <a:xfrm rot="19800012">
            <a:off x="2199413" y="6357525"/>
            <a:ext cx="1257482" cy="284762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38F4C4D-427A-0063-2687-D6C2094FA5DB}"/>
              </a:ext>
            </a:extLst>
          </p:cNvPr>
          <p:cNvSpPr/>
          <p:nvPr/>
        </p:nvSpPr>
        <p:spPr>
          <a:xfrm>
            <a:off x="7581957" y="5967356"/>
            <a:ext cx="478075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7E64815-B05B-478E-546F-C8D1046193F5}"/>
              </a:ext>
            </a:extLst>
          </p:cNvPr>
          <p:cNvSpPr/>
          <p:nvPr/>
        </p:nvSpPr>
        <p:spPr>
          <a:xfrm>
            <a:off x="1897562" y="5479203"/>
            <a:ext cx="386635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C339519-1F0E-9C2C-B169-3FC03E4654A2}"/>
              </a:ext>
            </a:extLst>
          </p:cNvPr>
          <p:cNvSpPr/>
          <p:nvPr/>
        </p:nvSpPr>
        <p:spPr>
          <a:xfrm>
            <a:off x="1899364" y="6407996"/>
            <a:ext cx="342360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856F9B9-4E0B-F54D-85C5-5A2C1D77FC9B}"/>
              </a:ext>
            </a:extLst>
          </p:cNvPr>
          <p:cNvSpPr/>
          <p:nvPr/>
        </p:nvSpPr>
        <p:spPr>
          <a:xfrm>
            <a:off x="6158520" y="6018123"/>
            <a:ext cx="1232638" cy="29195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80BD1E9-C98D-C901-A224-4AD357952DEA}"/>
              </a:ext>
            </a:extLst>
          </p:cNvPr>
          <p:cNvSpPr/>
          <p:nvPr/>
        </p:nvSpPr>
        <p:spPr>
          <a:xfrm>
            <a:off x="3359158" y="5872679"/>
            <a:ext cx="3134883" cy="5824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bg1"/>
          </a:solidFill>
          <a:ln cap="flat">
            <a:solidFill>
              <a:schemeClr val="accent1"/>
            </a:solidFill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65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icrosoft Sans Serif" panose="020B0604020202020204" pitchFamily="34" charset="0"/>
                <a:ea typeface="WenQuanYi Zen Hei" pitchFamily="2"/>
                <a:cs typeface="Microsoft Sans Serif" panose="020B0604020202020204" pitchFamily="34" charset="0"/>
              </a:rPr>
              <a:t>Descifrar</a:t>
            </a:r>
          </a:p>
        </p:txBody>
      </p:sp>
    </p:spTree>
    <p:extLst>
      <p:ext uri="{BB962C8B-B14F-4D97-AF65-F5344CB8AC3E}">
        <p14:creationId xmlns:p14="http://schemas.microsoft.com/office/powerpoint/2010/main" val="80075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B37CE-7850-C946-7CA0-580507469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E2020A-300F-6B3D-A4A2-E1EE5A9BF036}"/>
              </a:ext>
            </a:extLst>
          </p:cNvPr>
          <p:cNvSpPr txBox="1">
            <a:spLocks/>
          </p:cNvSpPr>
          <p:nvPr/>
        </p:nvSpPr>
        <p:spPr>
          <a:xfrm>
            <a:off x="755276" y="114180"/>
            <a:ext cx="8566922" cy="1038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1" tIns="44284" rIns="90361" bIns="44284" anchor="b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u-ES" sz="458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defRPr>
            </a:lvl1pPr>
          </a:lstStyle>
          <a:p>
            <a:r>
              <a:rPr lang="es-ES_tradnl" sz="2800" dirty="0"/>
              <a:t>Criptografía de Clave Pública</a:t>
            </a:r>
            <a:br>
              <a:rPr lang="es-ES_tradnl" sz="2800" dirty="0"/>
            </a:br>
            <a:r>
              <a:rPr lang="es-ES_tradnl" sz="2800" dirty="0"/>
              <a:t>Requerimiento: </a:t>
            </a:r>
            <a:r>
              <a:rPr lang="es-ES_tradnl" sz="2800" b="1" dirty="0"/>
              <a:t>seguridad</a:t>
            </a:r>
            <a:r>
              <a:rPr lang="es-ES_tradnl" sz="2800" dirty="0"/>
              <a:t>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CFE8F8D-3F31-33F6-008A-03F687A19D85}"/>
              </a:ext>
            </a:extLst>
          </p:cNvPr>
          <p:cNvSpPr txBox="1">
            <a:spLocks/>
          </p:cNvSpPr>
          <p:nvPr/>
        </p:nvSpPr>
        <p:spPr>
          <a:xfrm>
            <a:off x="757077" y="1511996"/>
            <a:ext cx="8564041" cy="61861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1" tIns="44284" rIns="90361" bIns="44284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16000"/>
              </a:lnSpc>
              <a:spcBef>
                <a:spcPts val="660"/>
              </a:spcBef>
              <a:spcAft>
                <a:spcPts val="0"/>
              </a:spcAft>
              <a:buNone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  <a:defRPr lang="en-GB" sz="265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75000"/>
              <a:buFont typeface="Wingdings" pitchFamily="2"/>
              <a:buChar char=""/>
            </a:pPr>
            <a:r>
              <a:rPr lang="es-ES_tradnl" dirty="0"/>
              <a:t> Procedimiento “complejo”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3E743AA-DA0C-F4F5-7FA5-6700668252AB}"/>
              </a:ext>
            </a:extLst>
          </p:cNvPr>
          <p:cNvSpPr/>
          <p:nvPr/>
        </p:nvSpPr>
        <p:spPr>
          <a:xfrm>
            <a:off x="7694639" y="3466801"/>
            <a:ext cx="478075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E942FAD-B118-B4C7-5F24-EDE59753BD48}"/>
              </a:ext>
            </a:extLst>
          </p:cNvPr>
          <p:cNvSpPr/>
          <p:nvPr/>
        </p:nvSpPr>
        <p:spPr>
          <a:xfrm rot="1799988" flipV="1">
            <a:off x="2199054" y="3232298"/>
            <a:ext cx="1257482" cy="2840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66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B6A1412-69F5-9611-C7D4-3726B5F564E6}"/>
              </a:ext>
            </a:extLst>
          </p:cNvPr>
          <p:cNvSpPr/>
          <p:nvPr/>
        </p:nvSpPr>
        <p:spPr>
          <a:xfrm rot="19800012">
            <a:off x="2242629" y="4126679"/>
            <a:ext cx="1257482" cy="284762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66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D2F7F16-6CEB-7F60-2B00-C56E9A800DC9}"/>
              </a:ext>
            </a:extLst>
          </p:cNvPr>
          <p:cNvSpPr/>
          <p:nvPr/>
        </p:nvSpPr>
        <p:spPr>
          <a:xfrm>
            <a:off x="1897562" y="2791443"/>
            <a:ext cx="386635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762846B-9622-3410-B2B7-7988B6A05580}"/>
              </a:ext>
            </a:extLst>
          </p:cNvPr>
          <p:cNvSpPr/>
          <p:nvPr/>
        </p:nvSpPr>
        <p:spPr>
          <a:xfrm>
            <a:off x="1900443" y="4140000"/>
            <a:ext cx="356039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1CB934-4D9A-8277-4B25-98D4AA8C2B15}"/>
              </a:ext>
            </a:extLst>
          </p:cNvPr>
          <p:cNvSpPr/>
          <p:nvPr/>
        </p:nvSpPr>
        <p:spPr>
          <a:xfrm>
            <a:off x="6271558" y="3517559"/>
            <a:ext cx="1230837" cy="29195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66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8C06926-CA32-B3C5-E221-A4BF00BC79D8}"/>
              </a:ext>
            </a:extLst>
          </p:cNvPr>
          <p:cNvSpPr/>
          <p:nvPr/>
        </p:nvSpPr>
        <p:spPr>
          <a:xfrm>
            <a:off x="3247921" y="2848676"/>
            <a:ext cx="3359523" cy="1629003"/>
          </a:xfrm>
          <a:custGeom>
            <a:avLst>
              <a:gd name="f0" fmla="val 27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7200"/>
              <a:gd name="f11" fmla="*/ 10800 10800 1"/>
              <a:gd name="f12" fmla="+- 0 0 23592960"/>
              <a:gd name="f13" fmla="val 10800"/>
              <a:gd name="f14" fmla="val -2147483647"/>
              <a:gd name="f15" fmla="val 2147483647"/>
              <a:gd name="f16" fmla="+- 0 0 0"/>
              <a:gd name="f17" fmla="*/ f5 1 21600"/>
              <a:gd name="f18" fmla="*/ f6 1 21600"/>
              <a:gd name="f19" fmla="val f7"/>
              <a:gd name="f20" fmla="val f8"/>
              <a:gd name="f21" fmla="*/ f9 1 180"/>
              <a:gd name="f22" fmla="*/ 0 f9 1"/>
              <a:gd name="f23" fmla="*/ f7 f2 1"/>
              <a:gd name="f24" fmla="*/ f12 f2 1"/>
              <a:gd name="f25" fmla="pin 0 f0 7200"/>
              <a:gd name="f26" fmla="*/ f16 f2 1"/>
              <a:gd name="f27" fmla="+- f20 0 f19"/>
              <a:gd name="f28" fmla="val f25"/>
              <a:gd name="f29" fmla="*/ 45 f21 1"/>
              <a:gd name="f30" fmla="*/ f22 1 f4"/>
              <a:gd name="f31" fmla="*/ f23 1 f4"/>
              <a:gd name="f32" fmla="*/ f24 1 f4"/>
              <a:gd name="f33" fmla="*/ f25 f17 1"/>
              <a:gd name="f34" fmla="*/ f26 1 f4"/>
              <a:gd name="f35" fmla="*/ f27 1 21600"/>
              <a:gd name="f36" fmla="+- 21600 0 f28"/>
              <a:gd name="f37" fmla="+- 10800 0 f28"/>
              <a:gd name="f38" fmla="*/ f28 1 2"/>
              <a:gd name="f39" fmla="+- 0 0 f29"/>
              <a:gd name="f40" fmla="+- 0 0 f30"/>
              <a:gd name="f41" fmla="+- f31 0 f3"/>
              <a:gd name="f42" fmla="+- f32 0 f3"/>
              <a:gd name="f43" fmla="+- f34 0 f3"/>
              <a:gd name="f44" fmla="*/ 10800 f35 1"/>
              <a:gd name="f45" fmla="*/ 3200 f35 1"/>
              <a:gd name="f46" fmla="*/ 18400 f35 1"/>
              <a:gd name="f47" fmla="*/ 0 f35 1"/>
              <a:gd name="f48" fmla="*/ 3160 f35 1"/>
              <a:gd name="f49" fmla="*/ 18440 f35 1"/>
              <a:gd name="f50" fmla="*/ 21600 f35 1"/>
              <a:gd name="f51" fmla="*/ f37 f37 1"/>
              <a:gd name="f52" fmla="*/ f38 f38 1"/>
              <a:gd name="f53" fmla="+- 10800 0 f38"/>
              <a:gd name="f54" fmla="+- 10800 f38 0"/>
              <a:gd name="f55" fmla="min f28 f36"/>
              <a:gd name="f56" fmla="max f28 f36"/>
              <a:gd name="f57" fmla="*/ f39 f2 1"/>
              <a:gd name="f58" fmla="*/ f40 f2 1"/>
              <a:gd name="f59" fmla="+- f42 0 f41"/>
              <a:gd name="f60" fmla="+- f51 0 f52"/>
              <a:gd name="f61" fmla="+- f53 0 10800"/>
              <a:gd name="f62" fmla="+- f54 0 10800"/>
              <a:gd name="f63" fmla="+- f56 0 f55"/>
              <a:gd name="f64" fmla="*/ f57 1 f9"/>
              <a:gd name="f65" fmla="*/ f58 1 f9"/>
              <a:gd name="f66" fmla="*/ f44 1 f35"/>
              <a:gd name="f67" fmla="*/ f47 1 f35"/>
              <a:gd name="f68" fmla="*/ f48 1 f35"/>
              <a:gd name="f69" fmla="*/ f49 1 f35"/>
              <a:gd name="f70" fmla="*/ f50 1 f35"/>
              <a:gd name="f71" fmla="*/ f45 1 f35"/>
              <a:gd name="f72" fmla="*/ f46 1 f35"/>
              <a:gd name="f73" fmla="sqrt f60"/>
              <a:gd name="f74" fmla="*/ f63 1 2"/>
              <a:gd name="f75" fmla="+- f64 0 f3"/>
              <a:gd name="f76" fmla="+- f65 0 f3"/>
              <a:gd name="f77" fmla="*/ f66 f18 1"/>
              <a:gd name="f78" fmla="*/ f71 f17 1"/>
              <a:gd name="f79" fmla="*/ f72 f17 1"/>
              <a:gd name="f80" fmla="*/ f72 f18 1"/>
              <a:gd name="f81" fmla="*/ f71 f18 1"/>
              <a:gd name="f82" fmla="*/ f66 f17 1"/>
              <a:gd name="f83" fmla="*/ f67 f18 1"/>
              <a:gd name="f84" fmla="*/ f68 f17 1"/>
              <a:gd name="f85" fmla="*/ f68 f18 1"/>
              <a:gd name="f86" fmla="*/ f67 f17 1"/>
              <a:gd name="f87" fmla="*/ f69 f18 1"/>
              <a:gd name="f88" fmla="*/ f70 f18 1"/>
              <a:gd name="f89" fmla="*/ f69 f17 1"/>
              <a:gd name="f90" fmla="*/ f70 f17 1"/>
              <a:gd name="f91" fmla="+- 10800 0 f73"/>
              <a:gd name="f92" fmla="+- 10800 f73 0"/>
              <a:gd name="f93" fmla="+- f55 f74 0"/>
              <a:gd name="f94" fmla="*/ f74 f74 1"/>
              <a:gd name="f95" fmla="+- f75 f3 0"/>
              <a:gd name="f96" fmla="+- f76 f3 0"/>
              <a:gd name="f97" fmla="+- f91 0 10800"/>
              <a:gd name="f98" fmla="*/ f95 f9 1"/>
              <a:gd name="f99" fmla="+- f92 0 10800"/>
              <a:gd name="f100" fmla="*/ f96 f9 1"/>
              <a:gd name="f101" fmla="*/ f98 1 f2"/>
              <a:gd name="f102" fmla="*/ f100 1 f2"/>
              <a:gd name="f103" fmla="+- 0 0 f101"/>
              <a:gd name="f104" fmla="+- 0 0 f102"/>
              <a:gd name="f105" fmla="+- 0 0 f103"/>
              <a:gd name="f106" fmla="+- 0 0 f104"/>
              <a:gd name="f107" fmla="*/ f105 f2 1"/>
              <a:gd name="f108" fmla="*/ f106 f2 1"/>
              <a:gd name="f109" fmla="*/ f107 1 f9"/>
              <a:gd name="f110" fmla="*/ f108 1 f9"/>
              <a:gd name="f111" fmla="+- f109 0 f3"/>
              <a:gd name="f112" fmla="+- f110 0 f3"/>
              <a:gd name="f113" fmla="sin 1 f111"/>
              <a:gd name="f114" fmla="cos 1 f111"/>
              <a:gd name="f115" fmla="cos 1 f112"/>
              <a:gd name="f116" fmla="sin 1 f112"/>
              <a:gd name="f117" fmla="+- 0 0 f113"/>
              <a:gd name="f118" fmla="+- 0 0 f114"/>
              <a:gd name="f119" fmla="+- 0 0 f115"/>
              <a:gd name="f120" fmla="+- 0 0 f116"/>
              <a:gd name="f121" fmla="+- 0 0 f117"/>
              <a:gd name="f122" fmla="+- 0 0 f118"/>
              <a:gd name="f123" fmla="+- 0 0 f119"/>
              <a:gd name="f124" fmla="+- 0 0 f120"/>
              <a:gd name="f125" fmla="val f121"/>
              <a:gd name="f126" fmla="val f122"/>
              <a:gd name="f127" fmla="val f123"/>
              <a:gd name="f128" fmla="val f124"/>
              <a:gd name="f129" fmla="+- 0 0 f125"/>
              <a:gd name="f130" fmla="+- 0 0 f126"/>
              <a:gd name="f131" fmla="+- 0 0 f127"/>
              <a:gd name="f132" fmla="+- 0 0 f128"/>
              <a:gd name="f133" fmla="*/ f129 f61 1"/>
              <a:gd name="f134" fmla="*/ f130 f97 1"/>
              <a:gd name="f135" fmla="*/ f130 f61 1"/>
              <a:gd name="f136" fmla="*/ f129 f97 1"/>
              <a:gd name="f137" fmla="*/ f130 f99 1"/>
              <a:gd name="f138" fmla="*/ f129 f99 1"/>
              <a:gd name="f139" fmla="*/ f129 f62 1"/>
              <a:gd name="f140" fmla="*/ f130 f62 1"/>
              <a:gd name="f141" fmla="*/ 10800 f131 1"/>
              <a:gd name="f142" fmla="*/ 10800 f132 1"/>
              <a:gd name="f143" fmla="+- f133 f134 0"/>
              <a:gd name="f144" fmla="+- f135 0 f136"/>
              <a:gd name="f145" fmla="+- f133 f137 0"/>
              <a:gd name="f146" fmla="+- f135 0 f138"/>
              <a:gd name="f147" fmla="+- f139 f137 0"/>
              <a:gd name="f148" fmla="+- f140 0 f138"/>
              <a:gd name="f149" fmla="+- f139 f134 0"/>
              <a:gd name="f150" fmla="+- f140 0 f136"/>
              <a:gd name="f151" fmla="*/ f141 f141 1"/>
              <a:gd name="f152" fmla="*/ f142 f142 1"/>
              <a:gd name="f153" fmla="+- f143 10800 0"/>
              <a:gd name="f154" fmla="+- 0 0 f144"/>
              <a:gd name="f155" fmla="+- f145 10800 0"/>
              <a:gd name="f156" fmla="+- 0 0 f146"/>
              <a:gd name="f157" fmla="+- f147 10800 0"/>
              <a:gd name="f158" fmla="+- 0 0 f148"/>
              <a:gd name="f159" fmla="+- f149 10800 0"/>
              <a:gd name="f160" fmla="+- 0 0 f150"/>
              <a:gd name="f161" fmla="+- f151 f152 0"/>
              <a:gd name="f162" fmla="+- f154 10800 0"/>
              <a:gd name="f163" fmla="+- f156 10800 0"/>
              <a:gd name="f164" fmla="+- f158 10800 0"/>
              <a:gd name="f165" fmla="+- f160 10800 0"/>
              <a:gd name="f166" fmla="sqrt f161"/>
              <a:gd name="f167" fmla="+- f153 0 f93"/>
              <a:gd name="f168" fmla="+- f155 0 f93"/>
              <a:gd name="f169" fmla="+- f157 0 f93"/>
              <a:gd name="f170" fmla="+- f159 0 f93"/>
              <a:gd name="f171" fmla="*/ f11 1 f166"/>
              <a:gd name="f172" fmla="+- f162 0 f93"/>
              <a:gd name="f173" fmla="+- f163 0 f93"/>
              <a:gd name="f174" fmla="+- f164 0 f93"/>
              <a:gd name="f175" fmla="+- f165 0 f93"/>
              <a:gd name="f176" fmla="+- 0 0 f167"/>
              <a:gd name="f177" fmla="+- 0 0 f168"/>
              <a:gd name="f178" fmla="+- 0 0 f169"/>
              <a:gd name="f179" fmla="+- 0 0 f170"/>
              <a:gd name="f180" fmla="*/ f131 f171 1"/>
              <a:gd name="f181" fmla="*/ f132 f171 1"/>
              <a:gd name="f182" fmla="+- 0 0 f172"/>
              <a:gd name="f183" fmla="+- 0 0 f176"/>
              <a:gd name="f184" fmla="+- 0 0 f173"/>
              <a:gd name="f185" fmla="+- 0 0 f177"/>
              <a:gd name="f186" fmla="+- 0 0 f174"/>
              <a:gd name="f187" fmla="+- 0 0 f178"/>
              <a:gd name="f188" fmla="+- 0 0 f175"/>
              <a:gd name="f189" fmla="+- 0 0 f179"/>
              <a:gd name="f190" fmla="+- 0 0 f182"/>
              <a:gd name="f191" fmla="+- 0 0 f184"/>
              <a:gd name="f192" fmla="+- 0 0 f186"/>
              <a:gd name="f193" fmla="+- 0 0 f188"/>
              <a:gd name="f194" fmla="+- 10800 0 f180"/>
              <a:gd name="f195" fmla="+- 10800 0 f181"/>
              <a:gd name="f196" fmla="at2 f183 f190"/>
              <a:gd name="f197" fmla="at2 f185 f191"/>
              <a:gd name="f198" fmla="at2 f187 f192"/>
              <a:gd name="f199" fmla="at2 f189 f193"/>
              <a:gd name="f200" fmla="+- f196 f3 0"/>
              <a:gd name="f201" fmla="+- f197 f3 0"/>
              <a:gd name="f202" fmla="+- f198 f3 0"/>
              <a:gd name="f203" fmla="+- f199 f3 0"/>
              <a:gd name="f204" fmla="*/ f200 f9 1"/>
              <a:gd name="f205" fmla="*/ f201 f9 1"/>
              <a:gd name="f206" fmla="*/ f202 f9 1"/>
              <a:gd name="f207" fmla="*/ f203 f9 1"/>
              <a:gd name="f208" fmla="*/ f204 1 f2"/>
              <a:gd name="f209" fmla="*/ f205 1 f2"/>
              <a:gd name="f210" fmla="*/ f206 1 f2"/>
              <a:gd name="f211" fmla="*/ f207 1 f2"/>
              <a:gd name="f212" fmla="+- 0 0 f208"/>
              <a:gd name="f213" fmla="+- 0 0 f209"/>
              <a:gd name="f214" fmla="+- 0 0 f210"/>
              <a:gd name="f215" fmla="+- 0 0 f211"/>
              <a:gd name="f216" fmla="val f212"/>
              <a:gd name="f217" fmla="val f213"/>
              <a:gd name="f218" fmla="val f214"/>
              <a:gd name="f219" fmla="val f215"/>
              <a:gd name="f220" fmla="+- 0 0 f216"/>
              <a:gd name="f221" fmla="+- 0 0 f217"/>
              <a:gd name="f222" fmla="+- 0 0 f218"/>
              <a:gd name="f223" fmla="+- 0 0 f219"/>
              <a:gd name="f224" fmla="*/ f220 f2 1"/>
              <a:gd name="f225" fmla="*/ f221 f2 1"/>
              <a:gd name="f226" fmla="*/ f222 f2 1"/>
              <a:gd name="f227" fmla="*/ f223 f2 1"/>
              <a:gd name="f228" fmla="*/ f224 1 f9"/>
              <a:gd name="f229" fmla="*/ f225 1 f9"/>
              <a:gd name="f230" fmla="*/ f226 1 f9"/>
              <a:gd name="f231" fmla="*/ f227 1 f9"/>
              <a:gd name="f232" fmla="+- f228 0 f3"/>
              <a:gd name="f233" fmla="+- f229 0 f3"/>
              <a:gd name="f234" fmla="+- f230 0 f3"/>
              <a:gd name="f235" fmla="+- f231 0 f3"/>
              <a:gd name="f236" fmla="+- f232 f3 0"/>
              <a:gd name="f237" fmla="+- f233 0 f232"/>
              <a:gd name="f238" fmla="+- f234 f3 0"/>
              <a:gd name="f239" fmla="+- f235 0 f234"/>
              <a:gd name="f240" fmla="*/ f236 f9 1"/>
              <a:gd name="f241" fmla="*/ f238 f9 1"/>
              <a:gd name="f242" fmla="+- f237 0 f1"/>
              <a:gd name="f243" fmla="+- f239 0 f1"/>
              <a:gd name="f244" fmla="*/ f240 1 f2"/>
              <a:gd name="f245" fmla="*/ f241 1 f2"/>
              <a:gd name="f246" fmla="?: f237 f242 f237"/>
              <a:gd name="f247" fmla="?: f239 f243 f239"/>
              <a:gd name="f248" fmla="+- 0 0 f244"/>
              <a:gd name="f249" fmla="+- 0 0 f245"/>
              <a:gd name="f250" fmla="+- 0 0 f248"/>
              <a:gd name="f251" fmla="+- 0 0 f249"/>
              <a:gd name="f252" fmla="*/ f250 f2 1"/>
              <a:gd name="f253" fmla="*/ f251 f2 1"/>
              <a:gd name="f254" fmla="*/ f252 1 f9"/>
              <a:gd name="f255" fmla="*/ f253 1 f9"/>
              <a:gd name="f256" fmla="+- f254 0 f3"/>
              <a:gd name="f257" fmla="+- f255 0 f3"/>
              <a:gd name="f258" fmla="cos 1 f256"/>
              <a:gd name="f259" fmla="sin 1 f256"/>
              <a:gd name="f260" fmla="cos 1 f257"/>
              <a:gd name="f261" fmla="sin 1 f257"/>
              <a:gd name="f262" fmla="+- 0 0 f258"/>
              <a:gd name="f263" fmla="+- 0 0 f259"/>
              <a:gd name="f264" fmla="+- 0 0 f260"/>
              <a:gd name="f265" fmla="+- 0 0 f261"/>
              <a:gd name="f266" fmla="+- 0 0 f262"/>
              <a:gd name="f267" fmla="+- 0 0 f263"/>
              <a:gd name="f268" fmla="+- 0 0 f264"/>
              <a:gd name="f269" fmla="+- 0 0 f265"/>
              <a:gd name="f270" fmla="val f266"/>
              <a:gd name="f271" fmla="val f267"/>
              <a:gd name="f272" fmla="val f268"/>
              <a:gd name="f273" fmla="val f269"/>
              <a:gd name="f274" fmla="+- 0 0 f270"/>
              <a:gd name="f275" fmla="+- 0 0 f271"/>
              <a:gd name="f276" fmla="+- 0 0 f272"/>
              <a:gd name="f277" fmla="+- 0 0 f273"/>
              <a:gd name="f278" fmla="*/ f74 f274 1"/>
              <a:gd name="f279" fmla="*/ f74 f275 1"/>
              <a:gd name="f280" fmla="*/ f74 f276 1"/>
              <a:gd name="f281" fmla="*/ f74 f277 1"/>
              <a:gd name="f282" fmla="*/ f278 f278 1"/>
              <a:gd name="f283" fmla="*/ f279 f279 1"/>
              <a:gd name="f284" fmla="*/ f280 f280 1"/>
              <a:gd name="f285" fmla="*/ f281 f281 1"/>
              <a:gd name="f286" fmla="+- f282 f283 0"/>
              <a:gd name="f287" fmla="+- f284 f285 0"/>
              <a:gd name="f288" fmla="sqrt f286"/>
              <a:gd name="f289" fmla="sqrt f287"/>
              <a:gd name="f290" fmla="*/ f94 1 f288"/>
              <a:gd name="f291" fmla="*/ f94 1 f289"/>
              <a:gd name="f292" fmla="*/ f274 f290 1"/>
              <a:gd name="f293" fmla="*/ f275 f290 1"/>
              <a:gd name="f294" fmla="*/ f276 f291 1"/>
              <a:gd name="f295" fmla="*/ f277 f291 1"/>
              <a:gd name="f296" fmla="+- f93 0 f292"/>
              <a:gd name="f297" fmla="+- f93 0 f293"/>
              <a:gd name="f298" fmla="+- f93 0 f294"/>
              <a:gd name="f299" fmla="+- f93 0 f295"/>
            </a:gdLst>
            <a:ahLst>
              <a:ahXY gdRefX="f0" minX="f7" maxX="f10">
                <a:pos x="f33" y="f7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82" y="f83"/>
              </a:cxn>
              <a:cxn ang="f43">
                <a:pos x="f84" y="f85"/>
              </a:cxn>
              <a:cxn ang="f43">
                <a:pos x="f86" y="f77"/>
              </a:cxn>
              <a:cxn ang="f43">
                <a:pos x="f84" y="f87"/>
              </a:cxn>
              <a:cxn ang="f43">
                <a:pos x="f82" y="f88"/>
              </a:cxn>
              <a:cxn ang="f43">
                <a:pos x="f89" y="f87"/>
              </a:cxn>
              <a:cxn ang="f43">
                <a:pos x="f90" y="f77"/>
              </a:cxn>
              <a:cxn ang="f43">
                <a:pos x="f89" y="f85"/>
              </a:cxn>
            </a:cxnLst>
            <a:rect l="f78" t="f81" r="f79" b="f80"/>
            <a:pathLst>
              <a:path w="21600" h="21600">
                <a:moveTo>
                  <a:pt x="f194" y="f195"/>
                </a:moveTo>
                <a:arcTo wR="f13" hR="f13" stAng="f41" swAng="f59"/>
                <a:close/>
                <a:moveTo>
                  <a:pt x="f296" y="f297"/>
                </a:moveTo>
                <a:arcTo wR="f74" hR="f74" stAng="f232" swAng="f246"/>
                <a:close/>
                <a:moveTo>
                  <a:pt x="f298" y="f299"/>
                </a:moveTo>
                <a:arcTo wR="f74" hR="f74" stAng="f234" swAng="f247"/>
                <a:close/>
              </a:path>
            </a:pathLst>
          </a:custGeom>
          <a:solidFill>
            <a:srgbClr val="FF66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65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</a:t>
            </a:r>
            <a:r>
              <a:rPr lang="es-ES_tradnl" sz="265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riptoanálisis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B157E145-DE35-4C0D-BF54-F1ED8B93F680}"/>
              </a:ext>
            </a:extLst>
          </p:cNvPr>
          <p:cNvSpPr/>
          <p:nvPr/>
        </p:nvSpPr>
        <p:spPr>
          <a:xfrm>
            <a:off x="7699677" y="5617076"/>
            <a:ext cx="342360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2CA3BD8-3EC1-7518-E94D-C2E2F1F51FEA}"/>
              </a:ext>
            </a:extLst>
          </p:cNvPr>
          <p:cNvSpPr/>
          <p:nvPr/>
        </p:nvSpPr>
        <p:spPr>
          <a:xfrm>
            <a:off x="1900443" y="5617076"/>
            <a:ext cx="356039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F709C6-4125-0C01-BEE3-C85E85F89212}"/>
              </a:ext>
            </a:extLst>
          </p:cNvPr>
          <p:cNvSpPr/>
          <p:nvPr/>
        </p:nvSpPr>
        <p:spPr>
          <a:xfrm>
            <a:off x="6271558" y="5670002"/>
            <a:ext cx="1230837" cy="29052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66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9CDF0D6-A851-D2C8-8A34-D9FDAD88929E}"/>
              </a:ext>
            </a:extLst>
          </p:cNvPr>
          <p:cNvSpPr/>
          <p:nvPr/>
        </p:nvSpPr>
        <p:spPr>
          <a:xfrm>
            <a:off x="3247921" y="5001118"/>
            <a:ext cx="3359523" cy="1627558"/>
          </a:xfrm>
          <a:custGeom>
            <a:avLst>
              <a:gd name="f0" fmla="val 27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7200"/>
              <a:gd name="f11" fmla="*/ 10800 10800 1"/>
              <a:gd name="f12" fmla="+- 0 0 23592960"/>
              <a:gd name="f13" fmla="val 10800"/>
              <a:gd name="f14" fmla="val -2147483647"/>
              <a:gd name="f15" fmla="val 2147483647"/>
              <a:gd name="f16" fmla="+- 0 0 0"/>
              <a:gd name="f17" fmla="*/ f5 1 21600"/>
              <a:gd name="f18" fmla="*/ f6 1 21600"/>
              <a:gd name="f19" fmla="val f7"/>
              <a:gd name="f20" fmla="val f8"/>
              <a:gd name="f21" fmla="*/ f9 1 180"/>
              <a:gd name="f22" fmla="*/ 0 f9 1"/>
              <a:gd name="f23" fmla="*/ f7 f2 1"/>
              <a:gd name="f24" fmla="*/ f12 f2 1"/>
              <a:gd name="f25" fmla="pin 0 f0 7200"/>
              <a:gd name="f26" fmla="*/ f16 f2 1"/>
              <a:gd name="f27" fmla="+- f20 0 f19"/>
              <a:gd name="f28" fmla="val f25"/>
              <a:gd name="f29" fmla="*/ 45 f21 1"/>
              <a:gd name="f30" fmla="*/ f22 1 f4"/>
              <a:gd name="f31" fmla="*/ f23 1 f4"/>
              <a:gd name="f32" fmla="*/ f24 1 f4"/>
              <a:gd name="f33" fmla="*/ f25 f17 1"/>
              <a:gd name="f34" fmla="*/ f26 1 f4"/>
              <a:gd name="f35" fmla="*/ f27 1 21600"/>
              <a:gd name="f36" fmla="+- 21600 0 f28"/>
              <a:gd name="f37" fmla="+- 10800 0 f28"/>
              <a:gd name="f38" fmla="*/ f28 1 2"/>
              <a:gd name="f39" fmla="+- 0 0 f29"/>
              <a:gd name="f40" fmla="+- 0 0 f30"/>
              <a:gd name="f41" fmla="+- f31 0 f3"/>
              <a:gd name="f42" fmla="+- f32 0 f3"/>
              <a:gd name="f43" fmla="+- f34 0 f3"/>
              <a:gd name="f44" fmla="*/ 10800 f35 1"/>
              <a:gd name="f45" fmla="*/ 3200 f35 1"/>
              <a:gd name="f46" fmla="*/ 18400 f35 1"/>
              <a:gd name="f47" fmla="*/ 0 f35 1"/>
              <a:gd name="f48" fmla="*/ 3160 f35 1"/>
              <a:gd name="f49" fmla="*/ 18440 f35 1"/>
              <a:gd name="f50" fmla="*/ 21600 f35 1"/>
              <a:gd name="f51" fmla="*/ f37 f37 1"/>
              <a:gd name="f52" fmla="*/ f38 f38 1"/>
              <a:gd name="f53" fmla="+- 10800 0 f38"/>
              <a:gd name="f54" fmla="+- 10800 f38 0"/>
              <a:gd name="f55" fmla="min f28 f36"/>
              <a:gd name="f56" fmla="max f28 f36"/>
              <a:gd name="f57" fmla="*/ f39 f2 1"/>
              <a:gd name="f58" fmla="*/ f40 f2 1"/>
              <a:gd name="f59" fmla="+- f42 0 f41"/>
              <a:gd name="f60" fmla="+- f51 0 f52"/>
              <a:gd name="f61" fmla="+- f53 0 10800"/>
              <a:gd name="f62" fmla="+- f54 0 10800"/>
              <a:gd name="f63" fmla="+- f56 0 f55"/>
              <a:gd name="f64" fmla="*/ f57 1 f9"/>
              <a:gd name="f65" fmla="*/ f58 1 f9"/>
              <a:gd name="f66" fmla="*/ f44 1 f35"/>
              <a:gd name="f67" fmla="*/ f47 1 f35"/>
              <a:gd name="f68" fmla="*/ f48 1 f35"/>
              <a:gd name="f69" fmla="*/ f49 1 f35"/>
              <a:gd name="f70" fmla="*/ f50 1 f35"/>
              <a:gd name="f71" fmla="*/ f45 1 f35"/>
              <a:gd name="f72" fmla="*/ f46 1 f35"/>
              <a:gd name="f73" fmla="sqrt f60"/>
              <a:gd name="f74" fmla="*/ f63 1 2"/>
              <a:gd name="f75" fmla="+- f64 0 f3"/>
              <a:gd name="f76" fmla="+- f65 0 f3"/>
              <a:gd name="f77" fmla="*/ f66 f18 1"/>
              <a:gd name="f78" fmla="*/ f71 f17 1"/>
              <a:gd name="f79" fmla="*/ f72 f17 1"/>
              <a:gd name="f80" fmla="*/ f72 f18 1"/>
              <a:gd name="f81" fmla="*/ f71 f18 1"/>
              <a:gd name="f82" fmla="*/ f66 f17 1"/>
              <a:gd name="f83" fmla="*/ f67 f18 1"/>
              <a:gd name="f84" fmla="*/ f68 f17 1"/>
              <a:gd name="f85" fmla="*/ f68 f18 1"/>
              <a:gd name="f86" fmla="*/ f67 f17 1"/>
              <a:gd name="f87" fmla="*/ f69 f18 1"/>
              <a:gd name="f88" fmla="*/ f70 f18 1"/>
              <a:gd name="f89" fmla="*/ f69 f17 1"/>
              <a:gd name="f90" fmla="*/ f70 f17 1"/>
              <a:gd name="f91" fmla="+- 10800 0 f73"/>
              <a:gd name="f92" fmla="+- 10800 f73 0"/>
              <a:gd name="f93" fmla="+- f55 f74 0"/>
              <a:gd name="f94" fmla="*/ f74 f74 1"/>
              <a:gd name="f95" fmla="+- f75 f3 0"/>
              <a:gd name="f96" fmla="+- f76 f3 0"/>
              <a:gd name="f97" fmla="+- f91 0 10800"/>
              <a:gd name="f98" fmla="*/ f95 f9 1"/>
              <a:gd name="f99" fmla="+- f92 0 10800"/>
              <a:gd name="f100" fmla="*/ f96 f9 1"/>
              <a:gd name="f101" fmla="*/ f98 1 f2"/>
              <a:gd name="f102" fmla="*/ f100 1 f2"/>
              <a:gd name="f103" fmla="+- 0 0 f101"/>
              <a:gd name="f104" fmla="+- 0 0 f102"/>
              <a:gd name="f105" fmla="+- 0 0 f103"/>
              <a:gd name="f106" fmla="+- 0 0 f104"/>
              <a:gd name="f107" fmla="*/ f105 f2 1"/>
              <a:gd name="f108" fmla="*/ f106 f2 1"/>
              <a:gd name="f109" fmla="*/ f107 1 f9"/>
              <a:gd name="f110" fmla="*/ f108 1 f9"/>
              <a:gd name="f111" fmla="+- f109 0 f3"/>
              <a:gd name="f112" fmla="+- f110 0 f3"/>
              <a:gd name="f113" fmla="sin 1 f111"/>
              <a:gd name="f114" fmla="cos 1 f111"/>
              <a:gd name="f115" fmla="cos 1 f112"/>
              <a:gd name="f116" fmla="sin 1 f112"/>
              <a:gd name="f117" fmla="+- 0 0 f113"/>
              <a:gd name="f118" fmla="+- 0 0 f114"/>
              <a:gd name="f119" fmla="+- 0 0 f115"/>
              <a:gd name="f120" fmla="+- 0 0 f116"/>
              <a:gd name="f121" fmla="+- 0 0 f117"/>
              <a:gd name="f122" fmla="+- 0 0 f118"/>
              <a:gd name="f123" fmla="+- 0 0 f119"/>
              <a:gd name="f124" fmla="+- 0 0 f120"/>
              <a:gd name="f125" fmla="val f121"/>
              <a:gd name="f126" fmla="val f122"/>
              <a:gd name="f127" fmla="val f123"/>
              <a:gd name="f128" fmla="val f124"/>
              <a:gd name="f129" fmla="+- 0 0 f125"/>
              <a:gd name="f130" fmla="+- 0 0 f126"/>
              <a:gd name="f131" fmla="+- 0 0 f127"/>
              <a:gd name="f132" fmla="+- 0 0 f128"/>
              <a:gd name="f133" fmla="*/ f129 f61 1"/>
              <a:gd name="f134" fmla="*/ f130 f97 1"/>
              <a:gd name="f135" fmla="*/ f130 f61 1"/>
              <a:gd name="f136" fmla="*/ f129 f97 1"/>
              <a:gd name="f137" fmla="*/ f130 f99 1"/>
              <a:gd name="f138" fmla="*/ f129 f99 1"/>
              <a:gd name="f139" fmla="*/ f129 f62 1"/>
              <a:gd name="f140" fmla="*/ f130 f62 1"/>
              <a:gd name="f141" fmla="*/ 10800 f131 1"/>
              <a:gd name="f142" fmla="*/ 10800 f132 1"/>
              <a:gd name="f143" fmla="+- f133 f134 0"/>
              <a:gd name="f144" fmla="+- f135 0 f136"/>
              <a:gd name="f145" fmla="+- f133 f137 0"/>
              <a:gd name="f146" fmla="+- f135 0 f138"/>
              <a:gd name="f147" fmla="+- f139 f137 0"/>
              <a:gd name="f148" fmla="+- f140 0 f138"/>
              <a:gd name="f149" fmla="+- f139 f134 0"/>
              <a:gd name="f150" fmla="+- f140 0 f136"/>
              <a:gd name="f151" fmla="*/ f141 f141 1"/>
              <a:gd name="f152" fmla="*/ f142 f142 1"/>
              <a:gd name="f153" fmla="+- f143 10800 0"/>
              <a:gd name="f154" fmla="+- 0 0 f144"/>
              <a:gd name="f155" fmla="+- f145 10800 0"/>
              <a:gd name="f156" fmla="+- 0 0 f146"/>
              <a:gd name="f157" fmla="+- f147 10800 0"/>
              <a:gd name="f158" fmla="+- 0 0 f148"/>
              <a:gd name="f159" fmla="+- f149 10800 0"/>
              <a:gd name="f160" fmla="+- 0 0 f150"/>
              <a:gd name="f161" fmla="+- f151 f152 0"/>
              <a:gd name="f162" fmla="+- f154 10800 0"/>
              <a:gd name="f163" fmla="+- f156 10800 0"/>
              <a:gd name="f164" fmla="+- f158 10800 0"/>
              <a:gd name="f165" fmla="+- f160 10800 0"/>
              <a:gd name="f166" fmla="sqrt f161"/>
              <a:gd name="f167" fmla="+- f153 0 f93"/>
              <a:gd name="f168" fmla="+- f155 0 f93"/>
              <a:gd name="f169" fmla="+- f157 0 f93"/>
              <a:gd name="f170" fmla="+- f159 0 f93"/>
              <a:gd name="f171" fmla="*/ f11 1 f166"/>
              <a:gd name="f172" fmla="+- f162 0 f93"/>
              <a:gd name="f173" fmla="+- f163 0 f93"/>
              <a:gd name="f174" fmla="+- f164 0 f93"/>
              <a:gd name="f175" fmla="+- f165 0 f93"/>
              <a:gd name="f176" fmla="+- 0 0 f167"/>
              <a:gd name="f177" fmla="+- 0 0 f168"/>
              <a:gd name="f178" fmla="+- 0 0 f169"/>
              <a:gd name="f179" fmla="+- 0 0 f170"/>
              <a:gd name="f180" fmla="*/ f131 f171 1"/>
              <a:gd name="f181" fmla="*/ f132 f171 1"/>
              <a:gd name="f182" fmla="+- 0 0 f172"/>
              <a:gd name="f183" fmla="+- 0 0 f176"/>
              <a:gd name="f184" fmla="+- 0 0 f173"/>
              <a:gd name="f185" fmla="+- 0 0 f177"/>
              <a:gd name="f186" fmla="+- 0 0 f174"/>
              <a:gd name="f187" fmla="+- 0 0 f178"/>
              <a:gd name="f188" fmla="+- 0 0 f175"/>
              <a:gd name="f189" fmla="+- 0 0 f179"/>
              <a:gd name="f190" fmla="+- 0 0 f182"/>
              <a:gd name="f191" fmla="+- 0 0 f184"/>
              <a:gd name="f192" fmla="+- 0 0 f186"/>
              <a:gd name="f193" fmla="+- 0 0 f188"/>
              <a:gd name="f194" fmla="+- 10800 0 f180"/>
              <a:gd name="f195" fmla="+- 10800 0 f181"/>
              <a:gd name="f196" fmla="at2 f183 f190"/>
              <a:gd name="f197" fmla="at2 f185 f191"/>
              <a:gd name="f198" fmla="at2 f187 f192"/>
              <a:gd name="f199" fmla="at2 f189 f193"/>
              <a:gd name="f200" fmla="+- f196 f3 0"/>
              <a:gd name="f201" fmla="+- f197 f3 0"/>
              <a:gd name="f202" fmla="+- f198 f3 0"/>
              <a:gd name="f203" fmla="+- f199 f3 0"/>
              <a:gd name="f204" fmla="*/ f200 f9 1"/>
              <a:gd name="f205" fmla="*/ f201 f9 1"/>
              <a:gd name="f206" fmla="*/ f202 f9 1"/>
              <a:gd name="f207" fmla="*/ f203 f9 1"/>
              <a:gd name="f208" fmla="*/ f204 1 f2"/>
              <a:gd name="f209" fmla="*/ f205 1 f2"/>
              <a:gd name="f210" fmla="*/ f206 1 f2"/>
              <a:gd name="f211" fmla="*/ f207 1 f2"/>
              <a:gd name="f212" fmla="+- 0 0 f208"/>
              <a:gd name="f213" fmla="+- 0 0 f209"/>
              <a:gd name="f214" fmla="+- 0 0 f210"/>
              <a:gd name="f215" fmla="+- 0 0 f211"/>
              <a:gd name="f216" fmla="val f212"/>
              <a:gd name="f217" fmla="val f213"/>
              <a:gd name="f218" fmla="val f214"/>
              <a:gd name="f219" fmla="val f215"/>
              <a:gd name="f220" fmla="+- 0 0 f216"/>
              <a:gd name="f221" fmla="+- 0 0 f217"/>
              <a:gd name="f222" fmla="+- 0 0 f218"/>
              <a:gd name="f223" fmla="+- 0 0 f219"/>
              <a:gd name="f224" fmla="*/ f220 f2 1"/>
              <a:gd name="f225" fmla="*/ f221 f2 1"/>
              <a:gd name="f226" fmla="*/ f222 f2 1"/>
              <a:gd name="f227" fmla="*/ f223 f2 1"/>
              <a:gd name="f228" fmla="*/ f224 1 f9"/>
              <a:gd name="f229" fmla="*/ f225 1 f9"/>
              <a:gd name="f230" fmla="*/ f226 1 f9"/>
              <a:gd name="f231" fmla="*/ f227 1 f9"/>
              <a:gd name="f232" fmla="+- f228 0 f3"/>
              <a:gd name="f233" fmla="+- f229 0 f3"/>
              <a:gd name="f234" fmla="+- f230 0 f3"/>
              <a:gd name="f235" fmla="+- f231 0 f3"/>
              <a:gd name="f236" fmla="+- f232 f3 0"/>
              <a:gd name="f237" fmla="+- f233 0 f232"/>
              <a:gd name="f238" fmla="+- f234 f3 0"/>
              <a:gd name="f239" fmla="+- f235 0 f234"/>
              <a:gd name="f240" fmla="*/ f236 f9 1"/>
              <a:gd name="f241" fmla="*/ f238 f9 1"/>
              <a:gd name="f242" fmla="+- f237 0 f1"/>
              <a:gd name="f243" fmla="+- f239 0 f1"/>
              <a:gd name="f244" fmla="*/ f240 1 f2"/>
              <a:gd name="f245" fmla="*/ f241 1 f2"/>
              <a:gd name="f246" fmla="?: f237 f242 f237"/>
              <a:gd name="f247" fmla="?: f239 f243 f239"/>
              <a:gd name="f248" fmla="+- 0 0 f244"/>
              <a:gd name="f249" fmla="+- 0 0 f245"/>
              <a:gd name="f250" fmla="+- 0 0 f248"/>
              <a:gd name="f251" fmla="+- 0 0 f249"/>
              <a:gd name="f252" fmla="*/ f250 f2 1"/>
              <a:gd name="f253" fmla="*/ f251 f2 1"/>
              <a:gd name="f254" fmla="*/ f252 1 f9"/>
              <a:gd name="f255" fmla="*/ f253 1 f9"/>
              <a:gd name="f256" fmla="+- f254 0 f3"/>
              <a:gd name="f257" fmla="+- f255 0 f3"/>
              <a:gd name="f258" fmla="cos 1 f256"/>
              <a:gd name="f259" fmla="sin 1 f256"/>
              <a:gd name="f260" fmla="cos 1 f257"/>
              <a:gd name="f261" fmla="sin 1 f257"/>
              <a:gd name="f262" fmla="+- 0 0 f258"/>
              <a:gd name="f263" fmla="+- 0 0 f259"/>
              <a:gd name="f264" fmla="+- 0 0 f260"/>
              <a:gd name="f265" fmla="+- 0 0 f261"/>
              <a:gd name="f266" fmla="+- 0 0 f262"/>
              <a:gd name="f267" fmla="+- 0 0 f263"/>
              <a:gd name="f268" fmla="+- 0 0 f264"/>
              <a:gd name="f269" fmla="+- 0 0 f265"/>
              <a:gd name="f270" fmla="val f266"/>
              <a:gd name="f271" fmla="val f267"/>
              <a:gd name="f272" fmla="val f268"/>
              <a:gd name="f273" fmla="val f269"/>
              <a:gd name="f274" fmla="+- 0 0 f270"/>
              <a:gd name="f275" fmla="+- 0 0 f271"/>
              <a:gd name="f276" fmla="+- 0 0 f272"/>
              <a:gd name="f277" fmla="+- 0 0 f273"/>
              <a:gd name="f278" fmla="*/ f74 f274 1"/>
              <a:gd name="f279" fmla="*/ f74 f275 1"/>
              <a:gd name="f280" fmla="*/ f74 f276 1"/>
              <a:gd name="f281" fmla="*/ f74 f277 1"/>
              <a:gd name="f282" fmla="*/ f278 f278 1"/>
              <a:gd name="f283" fmla="*/ f279 f279 1"/>
              <a:gd name="f284" fmla="*/ f280 f280 1"/>
              <a:gd name="f285" fmla="*/ f281 f281 1"/>
              <a:gd name="f286" fmla="+- f282 f283 0"/>
              <a:gd name="f287" fmla="+- f284 f285 0"/>
              <a:gd name="f288" fmla="sqrt f286"/>
              <a:gd name="f289" fmla="sqrt f287"/>
              <a:gd name="f290" fmla="*/ f94 1 f288"/>
              <a:gd name="f291" fmla="*/ f94 1 f289"/>
              <a:gd name="f292" fmla="*/ f274 f290 1"/>
              <a:gd name="f293" fmla="*/ f275 f290 1"/>
              <a:gd name="f294" fmla="*/ f276 f291 1"/>
              <a:gd name="f295" fmla="*/ f277 f291 1"/>
              <a:gd name="f296" fmla="+- f93 0 f292"/>
              <a:gd name="f297" fmla="+- f93 0 f293"/>
              <a:gd name="f298" fmla="+- f93 0 f294"/>
              <a:gd name="f299" fmla="+- f93 0 f295"/>
            </a:gdLst>
            <a:ahLst>
              <a:ahXY gdRefX="f0" minX="f7" maxX="f10">
                <a:pos x="f33" y="f7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82" y="f83"/>
              </a:cxn>
              <a:cxn ang="f43">
                <a:pos x="f84" y="f85"/>
              </a:cxn>
              <a:cxn ang="f43">
                <a:pos x="f86" y="f77"/>
              </a:cxn>
              <a:cxn ang="f43">
                <a:pos x="f84" y="f87"/>
              </a:cxn>
              <a:cxn ang="f43">
                <a:pos x="f82" y="f88"/>
              </a:cxn>
              <a:cxn ang="f43">
                <a:pos x="f89" y="f87"/>
              </a:cxn>
              <a:cxn ang="f43">
                <a:pos x="f90" y="f77"/>
              </a:cxn>
              <a:cxn ang="f43">
                <a:pos x="f89" y="f85"/>
              </a:cxn>
            </a:cxnLst>
            <a:rect l="f78" t="f81" r="f79" b="f80"/>
            <a:pathLst>
              <a:path w="21600" h="21600">
                <a:moveTo>
                  <a:pt x="f194" y="f195"/>
                </a:moveTo>
                <a:arcTo wR="f13" hR="f13" stAng="f41" swAng="f59"/>
                <a:close/>
                <a:moveTo>
                  <a:pt x="f296" y="f297"/>
                </a:moveTo>
                <a:arcTo wR="f74" hR="f74" stAng="f232" swAng="f246"/>
                <a:close/>
                <a:moveTo>
                  <a:pt x="f298" y="f299"/>
                </a:moveTo>
                <a:arcTo wR="f74" hR="f74" stAng="f234" swAng="f247"/>
                <a:close/>
              </a:path>
            </a:pathLst>
          </a:custGeom>
          <a:solidFill>
            <a:srgbClr val="FF66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65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Recuperación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65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de clave</a:t>
            </a:r>
            <a:endParaRPr lang="es-ES_tradnl" sz="2650" b="1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3671C18-9542-3E69-9DF7-B589B9421209}"/>
              </a:ext>
            </a:extLst>
          </p:cNvPr>
          <p:cNvSpPr/>
          <p:nvPr/>
        </p:nvSpPr>
        <p:spPr>
          <a:xfrm>
            <a:off x="2463119" y="5640119"/>
            <a:ext cx="1120679" cy="29195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66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1968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2BAA-8D9A-36BD-CA12-46D809ED7F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139956"/>
            <a:ext cx="8566922" cy="1012763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s-ES_tradnl" sz="3000" dirty="0">
                <a:latin typeface="Verdana" pitchFamily="34"/>
              </a:rPr>
              <a:t>Comunicaciones Confidenciales con</a:t>
            </a:r>
            <a:br>
              <a:rPr lang="es-ES_tradnl" sz="3000" dirty="0">
                <a:latin typeface="Verdana" pitchFamily="34"/>
              </a:rPr>
            </a:br>
            <a:r>
              <a:rPr lang="es-ES_tradnl" sz="3000" dirty="0">
                <a:latin typeface="Verdana" pitchFamily="34"/>
              </a:rPr>
              <a:t>Criptografía de Clave Pública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A54854-8EBC-1749-BB3B-C99AC756E13C}"/>
              </a:ext>
            </a:extLst>
          </p:cNvPr>
          <p:cNvGrpSpPr/>
          <p:nvPr/>
        </p:nvGrpSpPr>
        <p:grpSpPr>
          <a:xfrm>
            <a:off x="447123" y="1259640"/>
            <a:ext cx="9183950" cy="5880241"/>
            <a:chOff x="447123" y="1259640"/>
            <a:chExt cx="9183950" cy="5880241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6A7D412-1570-3DFA-CE1D-D7251E172826}"/>
                </a:ext>
              </a:extLst>
            </p:cNvPr>
            <p:cNvSpPr/>
            <p:nvPr/>
          </p:nvSpPr>
          <p:spPr>
            <a:xfrm>
              <a:off x="447123" y="3459239"/>
              <a:ext cx="3920041" cy="36806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55F16F0-7936-B4D8-BA5B-851F4C8D9278}"/>
                </a:ext>
              </a:extLst>
            </p:cNvPr>
            <p:cNvSpPr/>
            <p:nvPr/>
          </p:nvSpPr>
          <p:spPr>
            <a:xfrm>
              <a:off x="447123" y="1688403"/>
              <a:ext cx="3920041" cy="163619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8EC40B4-9D67-3C12-5153-A4177E4AEBDB}"/>
                </a:ext>
              </a:extLst>
            </p:cNvPr>
            <p:cNvSpPr/>
            <p:nvPr/>
          </p:nvSpPr>
          <p:spPr>
            <a:xfrm>
              <a:off x="5711397" y="3459239"/>
              <a:ext cx="3919676" cy="36806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7FC9F61-7EDF-D362-F1E4-232C29AB3C55}"/>
                </a:ext>
              </a:extLst>
            </p:cNvPr>
            <p:cNvSpPr/>
            <p:nvPr/>
          </p:nvSpPr>
          <p:spPr>
            <a:xfrm>
              <a:off x="5711397" y="1688403"/>
              <a:ext cx="3919676" cy="163619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15CB4BA-E04A-79B7-5773-F842A4F1747C}"/>
                </a:ext>
              </a:extLst>
            </p:cNvPr>
            <p:cNvSpPr/>
            <p:nvPr/>
          </p:nvSpPr>
          <p:spPr>
            <a:xfrm>
              <a:off x="5935681" y="1824840"/>
              <a:ext cx="3438720" cy="6440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algn="ctr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crear claves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(</a:t>
              </a:r>
              <a:r>
                <a:rPr lang="es-ES_tradnl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s-ES_tradnl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s-ES_tradnl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 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B81763D-B2DB-C72C-F62F-83DE0ABE4EC7}"/>
                </a:ext>
              </a:extLst>
            </p:cNvPr>
            <p:cNvSpPr/>
            <p:nvPr/>
          </p:nvSpPr>
          <p:spPr>
            <a:xfrm>
              <a:off x="671763" y="3596042"/>
              <a:ext cx="3438720" cy="1288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Cifrar M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b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</a:b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con clave pública </a:t>
              </a: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b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</a:b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=C(</a:t>
              </a: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M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 </a:t>
              </a: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66EDE21-6776-F0C4-513E-B721C58F7AFE}"/>
                </a:ext>
              </a:extLst>
            </p:cNvPr>
            <p:cNvSpPr/>
            <p:nvPr/>
          </p:nvSpPr>
          <p:spPr>
            <a:xfrm>
              <a:off x="5935681" y="5708516"/>
              <a:ext cx="3438720" cy="128772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Descifrar 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criptograma </a:t>
              </a: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b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</a:b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con clave privada </a:t>
              </a: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endParaRPr lang="es-ES_tradnl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M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=D(</a:t>
              </a:r>
              <a:r>
                <a:rPr lang="es-ES_tradnl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s-ES_tradnl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s-ES_tradnl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  <a:b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</a:b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recuperando el mensaje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4427457-748F-B3E6-5994-4B941CEF19CC}"/>
                </a:ext>
              </a:extLst>
            </p:cNvPr>
            <p:cNvSpPr/>
            <p:nvPr/>
          </p:nvSpPr>
          <p:spPr>
            <a:xfrm>
              <a:off x="4110474" y="2573999"/>
              <a:ext cx="5263917" cy="643682"/>
            </a:xfrm>
            <a:custGeom>
              <a:avLst>
                <a:gd name="f0" fmla="val 7430"/>
                <a:gd name="f1" fmla="val 5400"/>
                <a:gd name="f2" fmla="val 3600"/>
                <a:gd name="f3" fmla="val 8100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0 f11 1"/>
                <a:gd name="f24" fmla="*/ f17 1 21600"/>
                <a:gd name="f25" fmla="+- 21600 0 f19"/>
                <a:gd name="f26" fmla="pin 0 f2 f18"/>
                <a:gd name="f27" fmla="pin 0 f1 f19"/>
                <a:gd name="f28" fmla="*/ f18 f11 1"/>
                <a:gd name="f29" fmla="val f26"/>
                <a:gd name="f30" fmla="val f27"/>
                <a:gd name="f31" fmla="*/ 21600 f24 1"/>
                <a:gd name="f32" fmla="*/ 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6 f12 1"/>
                <a:gd name="f40" fmla="*/ f37 f12 1"/>
              </a:gdLst>
              <a:ahLst>
                <a:ahXY gdRefX="f0" minX="f6" maxX="f7">
                  <a:pos x="f20" y="f21"/>
                </a:ahXY>
                <a:ahXY gdRefX="f2" minX="f6" maxX="f18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40" r="f38" b="f39"/>
              <a:pathLst>
                <a:path w="21600" h="21600">
                  <a:moveTo>
                    <a:pt x="f18" y="f6"/>
                  </a:moveTo>
                  <a:lnTo>
                    <a:pt x="f7" y="f6"/>
                  </a:lnTo>
                  <a:lnTo>
                    <a:pt x="f7" y="f7"/>
                  </a:lnTo>
                  <a:lnTo>
                    <a:pt x="f18" y="f7"/>
                  </a:lnTo>
                  <a:lnTo>
                    <a:pt x="f18" y="f25"/>
                  </a:lnTo>
                  <a:lnTo>
                    <a:pt x="f29" y="f25"/>
                  </a:lnTo>
                  <a:lnTo>
                    <a:pt x="f29" y="f35"/>
                  </a:lnTo>
                  <a:lnTo>
                    <a:pt x="f6" y="f8"/>
                  </a:lnTo>
                  <a:lnTo>
                    <a:pt x="f29" y="f30"/>
                  </a:lnTo>
                  <a:lnTo>
                    <a:pt x="f29" y="f19"/>
                  </a:lnTo>
                  <a:lnTo>
                    <a:pt x="f18" y="f19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enviar clave pública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87400C8-67C6-20DB-360E-35421AFC08AE}"/>
                </a:ext>
              </a:extLst>
            </p:cNvPr>
            <p:cNvSpPr/>
            <p:nvPr/>
          </p:nvSpPr>
          <p:spPr>
            <a:xfrm>
              <a:off x="671763" y="4961159"/>
              <a:ext cx="5263917" cy="641881"/>
            </a:xfrm>
            <a:custGeom>
              <a:avLst>
                <a:gd name="f0" fmla="val 14094"/>
                <a:gd name="f1" fmla="val 5400"/>
                <a:gd name="f2" fmla="val 18000"/>
                <a:gd name="f3" fmla="val 8100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enviar criptograma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endParaRPr lang="es-ES_tradnl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73AD2B-E407-42A0-9892-AEFD24EAA4B2}"/>
                </a:ext>
              </a:extLst>
            </p:cNvPr>
            <p:cNvSpPr/>
            <p:nvPr/>
          </p:nvSpPr>
          <p:spPr>
            <a:xfrm>
              <a:off x="1857237" y="1259640"/>
              <a:ext cx="1101961" cy="353516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Amaia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7775A3-8D9A-6116-4F59-908D1D8D0234}"/>
                </a:ext>
              </a:extLst>
            </p:cNvPr>
            <p:cNvSpPr/>
            <p:nvPr/>
          </p:nvSpPr>
          <p:spPr>
            <a:xfrm>
              <a:off x="7166518" y="1259640"/>
              <a:ext cx="1007997" cy="353516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Beñat</a:t>
              </a:r>
            </a:p>
          </p:txBody>
        </p: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2241D8CE-17DB-49E1-C641-F57BADEB744A}"/>
              </a:ext>
            </a:extLst>
          </p:cNvPr>
          <p:cNvSpPr/>
          <p:nvPr/>
        </p:nvSpPr>
        <p:spPr>
          <a:xfrm>
            <a:off x="4186077" y="3443758"/>
            <a:ext cx="4497119" cy="22679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1464"/>
              <a:gd name="f8" fmla="val 4340"/>
              <a:gd name="f9" fmla="val 9722"/>
              <a:gd name="f10" fmla="val 1887"/>
              <a:gd name="f11" fmla="val 8548"/>
              <a:gd name="f12" fmla="val 6383"/>
              <a:gd name="f13" fmla="val 4503"/>
              <a:gd name="f14" fmla="val 3626"/>
              <a:gd name="f15" fmla="val 5373"/>
              <a:gd name="f16" fmla="val 7816"/>
              <a:gd name="f17" fmla="val 1174"/>
              <a:gd name="f18" fmla="val 8270"/>
              <a:gd name="f19" fmla="val 3934"/>
              <a:gd name="f20" fmla="val 11592"/>
              <a:gd name="f21" fmla="val 12875"/>
              <a:gd name="f22" fmla="val 3329"/>
              <a:gd name="f23" fmla="val 15372"/>
              <a:gd name="f24" fmla="val 1283"/>
              <a:gd name="f25" fmla="val 17824"/>
              <a:gd name="f26" fmla="val 4804"/>
              <a:gd name="f27" fmla="val 18239"/>
              <a:gd name="f28" fmla="val 4918"/>
              <a:gd name="f29" fmla="val 7525"/>
              <a:gd name="f30" fmla="val 18125"/>
              <a:gd name="f31" fmla="val 8698"/>
              <a:gd name="f32" fmla="val 19712"/>
              <a:gd name="f33" fmla="val 9871"/>
              <a:gd name="f34" fmla="val 17371"/>
              <a:gd name="f35" fmla="val 11614"/>
              <a:gd name="f36" fmla="val 18844"/>
              <a:gd name="f37" fmla="val 12178"/>
              <a:gd name="f38" fmla="val 15937"/>
              <a:gd name="f39" fmla="val 14943"/>
              <a:gd name="f40" fmla="val 14640"/>
              <a:gd name="f41" fmla="val 14348"/>
              <a:gd name="f42" fmla="val 18878"/>
              <a:gd name="f43" fmla="val 15632"/>
              <a:gd name="f44" fmla="val 16382"/>
              <a:gd name="f45" fmla="val 12311"/>
              <a:gd name="f46" fmla="val 18270"/>
              <a:gd name="f47" fmla="val 11292"/>
              <a:gd name="f48" fmla="val 16986"/>
              <a:gd name="f49" fmla="val 9404"/>
              <a:gd name="f50" fmla="val 6646"/>
              <a:gd name="f51" fmla="val 6533"/>
              <a:gd name="f52" fmla="val 18005"/>
              <a:gd name="f53" fmla="val 3172"/>
              <a:gd name="f54" fmla="val 14524"/>
              <a:gd name="f55" fmla="val 5778"/>
              <a:gd name="f56" fmla="val 14789"/>
              <a:gd name="f57" fmla="+- 0 0 0"/>
              <a:gd name="f58" fmla="*/ f3 1 21600"/>
              <a:gd name="f59" fmla="*/ f4 1 21600"/>
              <a:gd name="f60" fmla="val f5"/>
              <a:gd name="f61" fmla="val f6"/>
              <a:gd name="f62" fmla="*/ f57 f0 1"/>
              <a:gd name="f63" fmla="+- f61 0 f60"/>
              <a:gd name="f64" fmla="*/ f62 1 f2"/>
              <a:gd name="f65" fmla="*/ f63 1 21600"/>
              <a:gd name="f66" fmla="+- f64 0 f1"/>
              <a:gd name="f67" fmla="*/ 5400 f65 1"/>
              <a:gd name="f68" fmla="*/ 14160 f65 1"/>
              <a:gd name="f69" fmla="*/ 15290 f65 1"/>
              <a:gd name="f70" fmla="*/ 6570 f65 1"/>
              <a:gd name="f71" fmla="*/ 9722 f65 1"/>
              <a:gd name="f72" fmla="*/ 1887 f65 1"/>
              <a:gd name="f73" fmla="*/ 0 f65 1"/>
              <a:gd name="f74" fmla="*/ 12875 f65 1"/>
              <a:gd name="f75" fmla="*/ 11614 f65 1"/>
              <a:gd name="f76" fmla="*/ 18844 f65 1"/>
              <a:gd name="f77" fmla="*/ 21600 f65 1"/>
              <a:gd name="f78" fmla="*/ 6646 f65 1"/>
              <a:gd name="f79" fmla="*/ f71 1 f65"/>
              <a:gd name="f80" fmla="*/ f72 1 f65"/>
              <a:gd name="f81" fmla="*/ f73 1 f65"/>
              <a:gd name="f82" fmla="*/ f74 1 f65"/>
              <a:gd name="f83" fmla="*/ f75 1 f65"/>
              <a:gd name="f84" fmla="*/ f76 1 f65"/>
              <a:gd name="f85" fmla="*/ f77 1 f65"/>
              <a:gd name="f86" fmla="*/ f78 1 f65"/>
              <a:gd name="f87" fmla="*/ f67 1 f65"/>
              <a:gd name="f88" fmla="*/ f68 1 f65"/>
              <a:gd name="f89" fmla="*/ f70 1 f65"/>
              <a:gd name="f90" fmla="*/ f69 1 f65"/>
              <a:gd name="f91" fmla="*/ f87 f58 1"/>
              <a:gd name="f92" fmla="*/ f88 f58 1"/>
              <a:gd name="f93" fmla="*/ f90 f59 1"/>
              <a:gd name="f94" fmla="*/ f89 f59 1"/>
              <a:gd name="f95" fmla="*/ f79 f58 1"/>
              <a:gd name="f96" fmla="*/ f80 f59 1"/>
              <a:gd name="f97" fmla="*/ f81 f58 1"/>
              <a:gd name="f98" fmla="*/ f82 f59 1"/>
              <a:gd name="f99" fmla="*/ f83 f58 1"/>
              <a:gd name="f100" fmla="*/ f84 f59 1"/>
              <a:gd name="f101" fmla="*/ f85 f58 1"/>
              <a:gd name="f102" fmla="*/ f86 f5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6">
                <a:pos x="f95" y="f96"/>
              </a:cxn>
              <a:cxn ang="f66">
                <a:pos x="f97" y="f98"/>
              </a:cxn>
              <a:cxn ang="f66">
                <a:pos x="f99" y="f100"/>
              </a:cxn>
              <a:cxn ang="f66">
                <a:pos x="f101" y="f102"/>
              </a:cxn>
            </a:cxnLst>
            <a:rect l="f91" t="f94" r="f92" b="f9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5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6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4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6" y="f50"/>
                </a:lnTo>
                <a:lnTo>
                  <a:pt x="f44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"/>
                </a:lnTo>
                <a:lnTo>
                  <a:pt x="f7" y="f8"/>
                </a:lnTo>
                <a:close/>
              </a:path>
            </a:pathLst>
          </a:custGeom>
          <a:solidFill>
            <a:srgbClr val="C6CAEE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4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¿Quién envió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4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el mensaje?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692FE94-7D8A-38EF-164D-B9F9C415FDC8}"/>
              </a:ext>
            </a:extLst>
          </p:cNvPr>
          <p:cNvSpPr/>
          <p:nvPr/>
        </p:nvSpPr>
        <p:spPr>
          <a:xfrm>
            <a:off x="4186077" y="3483767"/>
            <a:ext cx="4497119" cy="22679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1464"/>
              <a:gd name="f8" fmla="val 4340"/>
              <a:gd name="f9" fmla="val 9722"/>
              <a:gd name="f10" fmla="val 1887"/>
              <a:gd name="f11" fmla="val 8548"/>
              <a:gd name="f12" fmla="val 6383"/>
              <a:gd name="f13" fmla="val 4503"/>
              <a:gd name="f14" fmla="val 3626"/>
              <a:gd name="f15" fmla="val 5373"/>
              <a:gd name="f16" fmla="val 7816"/>
              <a:gd name="f17" fmla="val 1174"/>
              <a:gd name="f18" fmla="val 8270"/>
              <a:gd name="f19" fmla="val 3934"/>
              <a:gd name="f20" fmla="val 11592"/>
              <a:gd name="f21" fmla="val 12875"/>
              <a:gd name="f22" fmla="val 3329"/>
              <a:gd name="f23" fmla="val 15372"/>
              <a:gd name="f24" fmla="val 1283"/>
              <a:gd name="f25" fmla="val 17824"/>
              <a:gd name="f26" fmla="val 4804"/>
              <a:gd name="f27" fmla="val 18239"/>
              <a:gd name="f28" fmla="val 4918"/>
              <a:gd name="f29" fmla="val 7525"/>
              <a:gd name="f30" fmla="val 18125"/>
              <a:gd name="f31" fmla="val 8698"/>
              <a:gd name="f32" fmla="val 19712"/>
              <a:gd name="f33" fmla="val 9871"/>
              <a:gd name="f34" fmla="val 17371"/>
              <a:gd name="f35" fmla="val 11614"/>
              <a:gd name="f36" fmla="val 18844"/>
              <a:gd name="f37" fmla="val 12178"/>
              <a:gd name="f38" fmla="val 15937"/>
              <a:gd name="f39" fmla="val 14943"/>
              <a:gd name="f40" fmla="val 14640"/>
              <a:gd name="f41" fmla="val 14348"/>
              <a:gd name="f42" fmla="val 18878"/>
              <a:gd name="f43" fmla="val 15632"/>
              <a:gd name="f44" fmla="val 16382"/>
              <a:gd name="f45" fmla="val 12311"/>
              <a:gd name="f46" fmla="val 18270"/>
              <a:gd name="f47" fmla="val 11292"/>
              <a:gd name="f48" fmla="val 16986"/>
              <a:gd name="f49" fmla="val 9404"/>
              <a:gd name="f50" fmla="val 6646"/>
              <a:gd name="f51" fmla="val 6533"/>
              <a:gd name="f52" fmla="val 18005"/>
              <a:gd name="f53" fmla="val 3172"/>
              <a:gd name="f54" fmla="val 14524"/>
              <a:gd name="f55" fmla="val 5778"/>
              <a:gd name="f56" fmla="val 14789"/>
              <a:gd name="f57" fmla="+- 0 0 0"/>
              <a:gd name="f58" fmla="*/ f3 1 21600"/>
              <a:gd name="f59" fmla="*/ f4 1 21600"/>
              <a:gd name="f60" fmla="val f5"/>
              <a:gd name="f61" fmla="val f6"/>
              <a:gd name="f62" fmla="*/ f57 f0 1"/>
              <a:gd name="f63" fmla="+- f61 0 f60"/>
              <a:gd name="f64" fmla="*/ f62 1 f2"/>
              <a:gd name="f65" fmla="*/ f63 1 21600"/>
              <a:gd name="f66" fmla="+- f64 0 f1"/>
              <a:gd name="f67" fmla="*/ 5400 f65 1"/>
              <a:gd name="f68" fmla="*/ 14160 f65 1"/>
              <a:gd name="f69" fmla="*/ 15290 f65 1"/>
              <a:gd name="f70" fmla="*/ 6570 f65 1"/>
              <a:gd name="f71" fmla="*/ 9722 f65 1"/>
              <a:gd name="f72" fmla="*/ 1887 f65 1"/>
              <a:gd name="f73" fmla="*/ 0 f65 1"/>
              <a:gd name="f74" fmla="*/ 12875 f65 1"/>
              <a:gd name="f75" fmla="*/ 11614 f65 1"/>
              <a:gd name="f76" fmla="*/ 18844 f65 1"/>
              <a:gd name="f77" fmla="*/ 21600 f65 1"/>
              <a:gd name="f78" fmla="*/ 6646 f65 1"/>
              <a:gd name="f79" fmla="*/ f71 1 f65"/>
              <a:gd name="f80" fmla="*/ f72 1 f65"/>
              <a:gd name="f81" fmla="*/ f73 1 f65"/>
              <a:gd name="f82" fmla="*/ f74 1 f65"/>
              <a:gd name="f83" fmla="*/ f75 1 f65"/>
              <a:gd name="f84" fmla="*/ f76 1 f65"/>
              <a:gd name="f85" fmla="*/ f77 1 f65"/>
              <a:gd name="f86" fmla="*/ f78 1 f65"/>
              <a:gd name="f87" fmla="*/ f67 1 f65"/>
              <a:gd name="f88" fmla="*/ f68 1 f65"/>
              <a:gd name="f89" fmla="*/ f70 1 f65"/>
              <a:gd name="f90" fmla="*/ f69 1 f65"/>
              <a:gd name="f91" fmla="*/ f87 f58 1"/>
              <a:gd name="f92" fmla="*/ f88 f58 1"/>
              <a:gd name="f93" fmla="*/ f90 f59 1"/>
              <a:gd name="f94" fmla="*/ f89 f59 1"/>
              <a:gd name="f95" fmla="*/ f79 f58 1"/>
              <a:gd name="f96" fmla="*/ f80 f59 1"/>
              <a:gd name="f97" fmla="*/ f81 f58 1"/>
              <a:gd name="f98" fmla="*/ f82 f59 1"/>
              <a:gd name="f99" fmla="*/ f83 f58 1"/>
              <a:gd name="f100" fmla="*/ f84 f59 1"/>
              <a:gd name="f101" fmla="*/ f85 f58 1"/>
              <a:gd name="f102" fmla="*/ f86 f5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6">
                <a:pos x="f95" y="f96"/>
              </a:cxn>
              <a:cxn ang="f66">
                <a:pos x="f97" y="f98"/>
              </a:cxn>
              <a:cxn ang="f66">
                <a:pos x="f99" y="f100"/>
              </a:cxn>
              <a:cxn ang="f66">
                <a:pos x="f101" y="f102"/>
              </a:cxn>
            </a:cxnLst>
            <a:rect l="f91" t="f94" r="f92" b="f9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5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6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4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6" y="f50"/>
                </a:lnTo>
                <a:lnTo>
                  <a:pt x="f44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"/>
                </a:lnTo>
                <a:lnTo>
                  <a:pt x="f7" y="f8"/>
                </a:lnTo>
                <a:close/>
              </a:path>
            </a:pathLst>
          </a:custGeom>
          <a:solidFill>
            <a:srgbClr val="C6CAEE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¿Y si</a:t>
            </a:r>
            <a:r>
              <a:rPr lang="es-ES_tradnl" sz="2800" b="1" i="0" u="none" strike="noStrike" kern="1200" cap="none" spc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invertimos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800" b="1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  <a:ea typeface="WenQuanYi Zen Hei" pitchFamily="2"/>
                <a:cs typeface="Lohit Hindi" pitchFamily="2"/>
              </a:rPr>
              <a:t>el</a:t>
            </a:r>
            <a:r>
              <a:rPr lang="es-ES_tradnl" sz="28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  <a:ea typeface="WenQuanYi Zen Hei" pitchFamily="2"/>
                <a:cs typeface="Lohit Hindi" pitchFamily="2"/>
              </a:rPr>
              <a:t> proceso</a:t>
            </a:r>
            <a:r>
              <a:rPr lang="es-ES_tradnl" sz="2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4FED-1D22-D58E-FF21-BE5B70C066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-44710"/>
            <a:ext cx="9036424" cy="1197429"/>
          </a:xfrm>
        </p:spPr>
        <p:txBody>
          <a:bodyPr wrap="square" lIns="90361" tIns="44284" rIns="90361" bIns="44284" anchor="b">
            <a:spAutoFit/>
          </a:bodyPr>
          <a:lstStyle/>
          <a:p>
            <a:pPr lvl="0"/>
            <a:r>
              <a:rPr lang="es-ES_tradnl" sz="3600" dirty="0">
                <a:latin typeface="Verdana" pitchFamily="34"/>
              </a:rPr>
              <a:t>Autenticación de Comunicaciones con Criptografía de Clave Pública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A23AD8-A939-0C84-5997-F75354A54442}"/>
              </a:ext>
            </a:extLst>
          </p:cNvPr>
          <p:cNvGrpSpPr/>
          <p:nvPr/>
        </p:nvGrpSpPr>
        <p:grpSpPr>
          <a:xfrm>
            <a:off x="447123" y="1343884"/>
            <a:ext cx="9183950" cy="5795997"/>
            <a:chOff x="447123" y="1343884"/>
            <a:chExt cx="9183950" cy="579599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81C7C26-0819-3B83-DCAD-26505D448B74}"/>
                </a:ext>
              </a:extLst>
            </p:cNvPr>
            <p:cNvSpPr/>
            <p:nvPr/>
          </p:nvSpPr>
          <p:spPr>
            <a:xfrm>
              <a:off x="447123" y="3511798"/>
              <a:ext cx="3920041" cy="36280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04347E4-F163-5BA7-B831-F06BEBD6356C}"/>
                </a:ext>
              </a:extLst>
            </p:cNvPr>
            <p:cNvSpPr/>
            <p:nvPr/>
          </p:nvSpPr>
          <p:spPr>
            <a:xfrm>
              <a:off x="447123" y="1765441"/>
              <a:ext cx="3920041" cy="161352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275FA50-A501-C2D5-D493-E82B0D30CC68}"/>
                </a:ext>
              </a:extLst>
            </p:cNvPr>
            <p:cNvSpPr/>
            <p:nvPr/>
          </p:nvSpPr>
          <p:spPr>
            <a:xfrm>
              <a:off x="5711397" y="3511798"/>
              <a:ext cx="3919676" cy="36280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F554260-C597-DE22-2E58-62390921E0B7}"/>
                </a:ext>
              </a:extLst>
            </p:cNvPr>
            <p:cNvSpPr/>
            <p:nvPr/>
          </p:nvSpPr>
          <p:spPr>
            <a:xfrm>
              <a:off x="5711397" y="1765441"/>
              <a:ext cx="3919676" cy="161352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2FB166C-EB44-6B2F-91C1-E367A05E1C92}"/>
                </a:ext>
              </a:extLst>
            </p:cNvPr>
            <p:cNvSpPr/>
            <p:nvPr/>
          </p:nvSpPr>
          <p:spPr>
            <a:xfrm>
              <a:off x="671763" y="3646800"/>
              <a:ext cx="3438720" cy="126863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Cifrar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M</a:t>
              </a:r>
              <a:endPara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endParaRP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Con clave 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privada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=C(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M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51E5431-5F6F-D069-553A-7F94F6AD69A2}"/>
                </a:ext>
              </a:extLst>
            </p:cNvPr>
            <p:cNvSpPr/>
            <p:nvPr/>
          </p:nvSpPr>
          <p:spPr>
            <a:xfrm>
              <a:off x="5935681" y="5720404"/>
              <a:ext cx="3438720" cy="126863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Descifrar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K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Con clave </a:t>
              </a:r>
              <a:r>
                <a:rPr lang="en-GB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pública</a:t>
              </a:r>
              <a:r>
                <a:rPr lang="en-GB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M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=D(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9E7D662-6254-5B9D-866F-3BBE34372922}"/>
                </a:ext>
              </a:extLst>
            </p:cNvPr>
            <p:cNvSpPr/>
            <p:nvPr/>
          </p:nvSpPr>
          <p:spPr>
            <a:xfrm>
              <a:off x="671763" y="2621520"/>
              <a:ext cx="5263917" cy="635041"/>
            </a:xfrm>
            <a:custGeom>
              <a:avLst>
                <a:gd name="f0" fmla="val 14094"/>
                <a:gd name="f1" fmla="val 5400"/>
                <a:gd name="f2" fmla="val 18000"/>
                <a:gd name="f3" fmla="val 8100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clave 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pública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u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0BABB21-DB20-5FAF-0AF8-0B08DF861DE5}"/>
                </a:ext>
              </a:extLst>
            </p:cNvPr>
            <p:cNvSpPr/>
            <p:nvPr/>
          </p:nvSpPr>
          <p:spPr>
            <a:xfrm>
              <a:off x="671763" y="4982044"/>
              <a:ext cx="5263917" cy="635041"/>
            </a:xfrm>
            <a:custGeom>
              <a:avLst>
                <a:gd name="f0" fmla="val 14094"/>
                <a:gd name="f1" fmla="val 5400"/>
                <a:gd name="f2" fmla="val 18000"/>
                <a:gd name="f3" fmla="val 8100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K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C7EA5-999B-A95A-2249-E1DF8C5C0C31}"/>
                </a:ext>
              </a:extLst>
            </p:cNvPr>
            <p:cNvSpPr/>
            <p:nvPr/>
          </p:nvSpPr>
          <p:spPr>
            <a:xfrm>
              <a:off x="1857237" y="1343884"/>
              <a:ext cx="1101961" cy="348121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Amaia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29793D-6458-8BBF-5062-315610EA2AB3}"/>
                </a:ext>
              </a:extLst>
            </p:cNvPr>
            <p:cNvSpPr/>
            <p:nvPr/>
          </p:nvSpPr>
          <p:spPr>
            <a:xfrm>
              <a:off x="7166518" y="1343884"/>
              <a:ext cx="1007997" cy="348121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Beñat</a:t>
              </a:r>
            </a:p>
          </p:txBody>
        </p: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78095997-1526-89C5-EC24-4BC739E396FA}"/>
              </a:ext>
            </a:extLst>
          </p:cNvPr>
          <p:cNvSpPr/>
          <p:nvPr/>
        </p:nvSpPr>
        <p:spPr>
          <a:xfrm>
            <a:off x="4186077" y="3443758"/>
            <a:ext cx="4538823" cy="22679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1464"/>
              <a:gd name="f8" fmla="val 4340"/>
              <a:gd name="f9" fmla="val 9722"/>
              <a:gd name="f10" fmla="val 1887"/>
              <a:gd name="f11" fmla="val 8548"/>
              <a:gd name="f12" fmla="val 6383"/>
              <a:gd name="f13" fmla="val 4503"/>
              <a:gd name="f14" fmla="val 3626"/>
              <a:gd name="f15" fmla="val 5373"/>
              <a:gd name="f16" fmla="val 7816"/>
              <a:gd name="f17" fmla="val 1174"/>
              <a:gd name="f18" fmla="val 8270"/>
              <a:gd name="f19" fmla="val 3934"/>
              <a:gd name="f20" fmla="val 11592"/>
              <a:gd name="f21" fmla="val 12875"/>
              <a:gd name="f22" fmla="val 3329"/>
              <a:gd name="f23" fmla="val 15372"/>
              <a:gd name="f24" fmla="val 1283"/>
              <a:gd name="f25" fmla="val 17824"/>
              <a:gd name="f26" fmla="val 4804"/>
              <a:gd name="f27" fmla="val 18239"/>
              <a:gd name="f28" fmla="val 4918"/>
              <a:gd name="f29" fmla="val 7525"/>
              <a:gd name="f30" fmla="val 18125"/>
              <a:gd name="f31" fmla="val 8698"/>
              <a:gd name="f32" fmla="val 19712"/>
              <a:gd name="f33" fmla="val 9871"/>
              <a:gd name="f34" fmla="val 17371"/>
              <a:gd name="f35" fmla="val 11614"/>
              <a:gd name="f36" fmla="val 18844"/>
              <a:gd name="f37" fmla="val 12178"/>
              <a:gd name="f38" fmla="val 15937"/>
              <a:gd name="f39" fmla="val 14943"/>
              <a:gd name="f40" fmla="val 14640"/>
              <a:gd name="f41" fmla="val 14348"/>
              <a:gd name="f42" fmla="val 18878"/>
              <a:gd name="f43" fmla="val 15632"/>
              <a:gd name="f44" fmla="val 16382"/>
              <a:gd name="f45" fmla="val 12311"/>
              <a:gd name="f46" fmla="val 18270"/>
              <a:gd name="f47" fmla="val 11292"/>
              <a:gd name="f48" fmla="val 16986"/>
              <a:gd name="f49" fmla="val 9404"/>
              <a:gd name="f50" fmla="val 6646"/>
              <a:gd name="f51" fmla="val 6533"/>
              <a:gd name="f52" fmla="val 18005"/>
              <a:gd name="f53" fmla="val 3172"/>
              <a:gd name="f54" fmla="val 14524"/>
              <a:gd name="f55" fmla="val 5778"/>
              <a:gd name="f56" fmla="val 14789"/>
              <a:gd name="f57" fmla="+- 0 0 0"/>
              <a:gd name="f58" fmla="*/ f3 1 21600"/>
              <a:gd name="f59" fmla="*/ f4 1 21600"/>
              <a:gd name="f60" fmla="val f5"/>
              <a:gd name="f61" fmla="val f6"/>
              <a:gd name="f62" fmla="*/ f57 f0 1"/>
              <a:gd name="f63" fmla="+- f61 0 f60"/>
              <a:gd name="f64" fmla="*/ f62 1 f2"/>
              <a:gd name="f65" fmla="*/ f63 1 21600"/>
              <a:gd name="f66" fmla="+- f64 0 f1"/>
              <a:gd name="f67" fmla="*/ 5400 f65 1"/>
              <a:gd name="f68" fmla="*/ 14160 f65 1"/>
              <a:gd name="f69" fmla="*/ 15290 f65 1"/>
              <a:gd name="f70" fmla="*/ 6570 f65 1"/>
              <a:gd name="f71" fmla="*/ 9722 f65 1"/>
              <a:gd name="f72" fmla="*/ 1887 f65 1"/>
              <a:gd name="f73" fmla="*/ 0 f65 1"/>
              <a:gd name="f74" fmla="*/ 12875 f65 1"/>
              <a:gd name="f75" fmla="*/ 11614 f65 1"/>
              <a:gd name="f76" fmla="*/ 18844 f65 1"/>
              <a:gd name="f77" fmla="*/ 21600 f65 1"/>
              <a:gd name="f78" fmla="*/ 6646 f65 1"/>
              <a:gd name="f79" fmla="*/ f71 1 f65"/>
              <a:gd name="f80" fmla="*/ f72 1 f65"/>
              <a:gd name="f81" fmla="*/ f73 1 f65"/>
              <a:gd name="f82" fmla="*/ f74 1 f65"/>
              <a:gd name="f83" fmla="*/ f75 1 f65"/>
              <a:gd name="f84" fmla="*/ f76 1 f65"/>
              <a:gd name="f85" fmla="*/ f77 1 f65"/>
              <a:gd name="f86" fmla="*/ f78 1 f65"/>
              <a:gd name="f87" fmla="*/ f67 1 f65"/>
              <a:gd name="f88" fmla="*/ f68 1 f65"/>
              <a:gd name="f89" fmla="*/ f70 1 f65"/>
              <a:gd name="f90" fmla="*/ f69 1 f65"/>
              <a:gd name="f91" fmla="*/ f87 f58 1"/>
              <a:gd name="f92" fmla="*/ f88 f58 1"/>
              <a:gd name="f93" fmla="*/ f90 f59 1"/>
              <a:gd name="f94" fmla="*/ f89 f59 1"/>
              <a:gd name="f95" fmla="*/ f79 f58 1"/>
              <a:gd name="f96" fmla="*/ f80 f59 1"/>
              <a:gd name="f97" fmla="*/ f81 f58 1"/>
              <a:gd name="f98" fmla="*/ f82 f59 1"/>
              <a:gd name="f99" fmla="*/ f83 f58 1"/>
              <a:gd name="f100" fmla="*/ f84 f59 1"/>
              <a:gd name="f101" fmla="*/ f85 f58 1"/>
              <a:gd name="f102" fmla="*/ f86 f5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6">
                <a:pos x="f95" y="f96"/>
              </a:cxn>
              <a:cxn ang="f66">
                <a:pos x="f97" y="f98"/>
              </a:cxn>
              <a:cxn ang="f66">
                <a:pos x="f99" y="f100"/>
              </a:cxn>
              <a:cxn ang="f66">
                <a:pos x="f101" y="f102"/>
              </a:cxn>
            </a:cxnLst>
            <a:rect l="f91" t="f94" r="f92" b="f9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5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6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4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6" y="f50"/>
                </a:lnTo>
                <a:lnTo>
                  <a:pt x="f44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"/>
                </a:lnTo>
                <a:lnTo>
                  <a:pt x="f7" y="f8"/>
                </a:lnTo>
                <a:close/>
              </a:path>
            </a:pathLst>
          </a:custGeom>
          <a:solidFill>
            <a:srgbClr val="FA3D02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Cualquier</a:t>
            </a:r>
            <a:r>
              <a:rPr lang="en-GB" sz="2000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  <a:ea typeface="WenQuanYi Zen Hei" pitchFamily="2"/>
                <a:cs typeface="Lohit Hindi" pitchFamily="2"/>
              </a:rPr>
              <a:t>a</a:t>
            </a:r>
            <a:r>
              <a:rPr lang="en-GB" sz="20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  <a:ea typeface="WenQuanYi Zen Hei" pitchFamily="2"/>
                <a:cs typeface="Lohit Hindi" pitchFamily="2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  <a:ea typeface="WenQuanYi Zen Hei" pitchFamily="2"/>
                <a:cs typeface="Lohit Hindi" pitchFamily="2"/>
              </a:rPr>
              <a:t>puede</a:t>
            </a:r>
            <a:endParaRPr lang="en-GB" sz="2000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leer</a:t>
            </a:r>
            <a:r>
              <a:rPr lang="en-GB" sz="2000" b="1" i="0" u="none" strike="noStrike" kern="1200" cap="none" spc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</a:t>
            </a:r>
            <a:r>
              <a:rPr lang="en-GB" sz="2000" b="1" i="0" u="none" strike="noStrike" kern="1200" cap="none" spc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el</a:t>
            </a:r>
            <a:r>
              <a:rPr lang="en-GB" sz="2000" b="1" i="0" u="none" strike="noStrike" kern="1200" cap="none" spc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</a:t>
            </a:r>
            <a:r>
              <a:rPr lang="en-GB" sz="2000" b="1" i="0" u="none" strike="noStrike" kern="1200" cap="none" spc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mensaje</a:t>
            </a:r>
            <a:endParaRPr lang="en-GB" sz="2000" b="1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32F5D02-C38D-6474-8982-CC2E98273371}"/>
              </a:ext>
            </a:extLst>
          </p:cNvPr>
          <p:cNvSpPr/>
          <p:nvPr/>
        </p:nvSpPr>
        <p:spPr>
          <a:xfrm>
            <a:off x="671763" y="1897026"/>
            <a:ext cx="3438720" cy="64403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crear claves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(</a:t>
            </a:r>
            <a:r>
              <a:rPr lang="es-ES_tradnl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  <a:r>
              <a:rPr lang="es-ES_tradnl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s-ES_tradnl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</a:t>
            </a:r>
            <a:r>
              <a:rPr lang="es-ES_tradnl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rra_hori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Predeterminad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934</Words>
  <Application>Microsoft Macintosh PowerPoint</Application>
  <PresentationFormat>Custom</PresentationFormat>
  <Paragraphs>243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Aptos</vt:lpstr>
      <vt:lpstr>Arial</vt:lpstr>
      <vt:lpstr>Comic Sans MS</vt:lpstr>
      <vt:lpstr>Microsoft Sans Serif</vt:lpstr>
      <vt:lpstr>Purisa</vt:lpstr>
      <vt:lpstr>Times New Roman</vt:lpstr>
      <vt:lpstr>Verdana</vt:lpstr>
      <vt:lpstr>WenQuanYi Zen Hei</vt:lpstr>
      <vt:lpstr>Wingdings</vt:lpstr>
      <vt:lpstr>Default</vt:lpstr>
      <vt:lpstr>marra_horia</vt:lpstr>
      <vt:lpstr>Predeterminado</vt:lpstr>
      <vt:lpstr>PowerPoint Presentation</vt:lpstr>
      <vt:lpstr>Criptografía de Clave Pública</vt:lpstr>
      <vt:lpstr>Criptografía de Clave Pública</vt:lpstr>
      <vt:lpstr>Criptografía de Clave Pública</vt:lpstr>
      <vt:lpstr>Criptografía de Clave Pública</vt:lpstr>
      <vt:lpstr>PowerPoint Presentation</vt:lpstr>
      <vt:lpstr>PowerPoint Presentation</vt:lpstr>
      <vt:lpstr>Comunicaciones Confidenciales con Criptografía de Clave Pública</vt:lpstr>
      <vt:lpstr>Autenticación de Comunicaciones con Criptografía de Clave Pública</vt:lpstr>
      <vt:lpstr>Firma Digital I</vt:lpstr>
      <vt:lpstr>Firma Digital II</vt:lpstr>
      <vt:lpstr>Firma Digital III</vt:lpstr>
      <vt:lpstr>Protocolo de autenticación segura </vt:lpstr>
      <vt:lpstr>Claves de sesión</vt:lpstr>
      <vt:lpstr>Ataque “Man-in-the-middle”</vt:lpstr>
      <vt:lpstr>MITM - Solución</vt:lpstr>
      <vt:lpstr>Certificados Digitales</vt:lpstr>
      <vt:lpstr>Uso de certificados digitales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JUANAN PEREIRA VARELA</cp:lastModifiedBy>
  <cp:revision>60</cp:revision>
  <dcterms:created xsi:type="dcterms:W3CDTF">2012-08-13T10:55:19Z</dcterms:created>
  <dcterms:modified xsi:type="dcterms:W3CDTF">2024-10-07T09:32:06Z</dcterms:modified>
</cp:coreProperties>
</file>