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4660"/>
  </p:normalViewPr>
  <p:slideViewPr>
    <p:cSldViewPr snapToGrid="0">
      <p:cViewPr>
        <p:scale>
          <a:sx n="50" d="100"/>
          <a:sy n="50" d="100"/>
        </p:scale>
        <p:origin x="1572"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EC445-F220-4233-B2E6-B0E57AC3A8B2}" type="datetimeFigureOut">
              <a:rPr lang="en-US" smtClean="0"/>
              <a:t>12/28/2022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1D33E8-9B60-446A-AD82-00AB9BBE0EFA}" type="slidenum">
              <a:rPr lang="en-US" smtClean="0"/>
              <a:t>‹#›</a:t>
            </a:fld>
            <a:endParaRPr lang="en-US"/>
          </a:p>
        </p:txBody>
      </p:sp>
    </p:spTree>
    <p:extLst>
      <p:ext uri="{BB962C8B-B14F-4D97-AF65-F5344CB8AC3E}">
        <p14:creationId xmlns:p14="http://schemas.microsoft.com/office/powerpoint/2010/main" val="610224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prove can also be done by truth table but since there are</a:t>
            </a:r>
            <a:r>
              <a:rPr lang="en-US" baseline="0" dirty="0" smtClean="0"/>
              <a:t> 5 variable.. We need 32 rows for truth table construction.</a:t>
            </a:r>
            <a:endParaRPr lang="en-US" dirty="0"/>
          </a:p>
        </p:txBody>
      </p:sp>
      <p:sp>
        <p:nvSpPr>
          <p:cNvPr id="4" name="Slide Number Placeholder 3"/>
          <p:cNvSpPr>
            <a:spLocks noGrp="1"/>
          </p:cNvSpPr>
          <p:nvPr>
            <p:ph type="sldNum" sz="quarter" idx="10"/>
          </p:nvPr>
        </p:nvSpPr>
        <p:spPr/>
        <p:txBody>
          <a:bodyPr/>
          <a:lstStyle/>
          <a:p>
            <a:fld id="{EFE41A72-0C54-4B39-B25E-E4AD177662B0}" type="slidenum">
              <a:rPr lang="en-US" smtClean="0"/>
              <a:t>86</a:t>
            </a:fld>
            <a:endParaRPr lang="en-US"/>
          </a:p>
        </p:txBody>
      </p:sp>
    </p:spTree>
    <p:extLst>
      <p:ext uri="{BB962C8B-B14F-4D97-AF65-F5344CB8AC3E}">
        <p14:creationId xmlns:p14="http://schemas.microsoft.com/office/powerpoint/2010/main" val="876927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4EE492-0D8F-4BBD-90E6-B4D3BBDF82F5}"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F7005-4EC5-4196-8D33-355CB3444722}" type="slidenum">
              <a:rPr lang="en-US" smtClean="0"/>
              <a:t>‹#›</a:t>
            </a:fld>
            <a:endParaRPr lang="en-US"/>
          </a:p>
        </p:txBody>
      </p:sp>
    </p:spTree>
    <p:extLst>
      <p:ext uri="{BB962C8B-B14F-4D97-AF65-F5344CB8AC3E}">
        <p14:creationId xmlns:p14="http://schemas.microsoft.com/office/powerpoint/2010/main" val="1683180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4EE492-0D8F-4BBD-90E6-B4D3BBDF82F5}"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F7005-4EC5-4196-8D33-355CB3444722}" type="slidenum">
              <a:rPr lang="en-US" smtClean="0"/>
              <a:t>‹#›</a:t>
            </a:fld>
            <a:endParaRPr lang="en-US"/>
          </a:p>
        </p:txBody>
      </p:sp>
    </p:spTree>
    <p:extLst>
      <p:ext uri="{BB962C8B-B14F-4D97-AF65-F5344CB8AC3E}">
        <p14:creationId xmlns:p14="http://schemas.microsoft.com/office/powerpoint/2010/main" val="2956181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4EE492-0D8F-4BBD-90E6-B4D3BBDF82F5}"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F7005-4EC5-4196-8D33-355CB3444722}" type="slidenum">
              <a:rPr lang="en-US" smtClean="0"/>
              <a:t>‹#›</a:t>
            </a:fld>
            <a:endParaRPr lang="en-US"/>
          </a:p>
        </p:txBody>
      </p:sp>
    </p:spTree>
    <p:extLst>
      <p:ext uri="{BB962C8B-B14F-4D97-AF65-F5344CB8AC3E}">
        <p14:creationId xmlns:p14="http://schemas.microsoft.com/office/powerpoint/2010/main" val="40251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4EE492-0D8F-4BBD-90E6-B4D3BBDF82F5}"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F7005-4EC5-4196-8D33-355CB3444722}" type="slidenum">
              <a:rPr lang="en-US" smtClean="0"/>
              <a:t>‹#›</a:t>
            </a:fld>
            <a:endParaRPr lang="en-US"/>
          </a:p>
        </p:txBody>
      </p:sp>
    </p:spTree>
    <p:extLst>
      <p:ext uri="{BB962C8B-B14F-4D97-AF65-F5344CB8AC3E}">
        <p14:creationId xmlns:p14="http://schemas.microsoft.com/office/powerpoint/2010/main" val="1404136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54EE492-0D8F-4BBD-90E6-B4D3BBDF82F5}"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F7005-4EC5-4196-8D33-355CB3444722}" type="slidenum">
              <a:rPr lang="en-US" smtClean="0"/>
              <a:t>‹#›</a:t>
            </a:fld>
            <a:endParaRPr lang="en-US"/>
          </a:p>
        </p:txBody>
      </p:sp>
    </p:spTree>
    <p:extLst>
      <p:ext uri="{BB962C8B-B14F-4D97-AF65-F5344CB8AC3E}">
        <p14:creationId xmlns:p14="http://schemas.microsoft.com/office/powerpoint/2010/main" val="1778033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4EE492-0D8F-4BBD-90E6-B4D3BBDF82F5}"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AF7005-4EC5-4196-8D33-355CB3444722}" type="slidenum">
              <a:rPr lang="en-US" smtClean="0"/>
              <a:t>‹#›</a:t>
            </a:fld>
            <a:endParaRPr lang="en-US"/>
          </a:p>
        </p:txBody>
      </p:sp>
    </p:spTree>
    <p:extLst>
      <p:ext uri="{BB962C8B-B14F-4D97-AF65-F5344CB8AC3E}">
        <p14:creationId xmlns:p14="http://schemas.microsoft.com/office/powerpoint/2010/main" val="314866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4EE492-0D8F-4BBD-90E6-B4D3BBDF82F5}" type="datetimeFigureOut">
              <a:rPr lang="en-US" smtClean="0"/>
              <a:t>12/28/2022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AF7005-4EC5-4196-8D33-355CB3444722}" type="slidenum">
              <a:rPr lang="en-US" smtClean="0"/>
              <a:t>‹#›</a:t>
            </a:fld>
            <a:endParaRPr lang="en-US"/>
          </a:p>
        </p:txBody>
      </p:sp>
    </p:spTree>
    <p:extLst>
      <p:ext uri="{BB962C8B-B14F-4D97-AF65-F5344CB8AC3E}">
        <p14:creationId xmlns:p14="http://schemas.microsoft.com/office/powerpoint/2010/main" val="3513387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4EE492-0D8F-4BBD-90E6-B4D3BBDF82F5}" type="datetimeFigureOut">
              <a:rPr lang="en-US" smtClean="0"/>
              <a:t>12/28/2022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AF7005-4EC5-4196-8D33-355CB3444722}" type="slidenum">
              <a:rPr lang="en-US" smtClean="0"/>
              <a:t>‹#›</a:t>
            </a:fld>
            <a:endParaRPr lang="en-US"/>
          </a:p>
        </p:txBody>
      </p:sp>
    </p:spTree>
    <p:extLst>
      <p:ext uri="{BB962C8B-B14F-4D97-AF65-F5344CB8AC3E}">
        <p14:creationId xmlns:p14="http://schemas.microsoft.com/office/powerpoint/2010/main" val="2947038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4EE492-0D8F-4BBD-90E6-B4D3BBDF82F5}" type="datetimeFigureOut">
              <a:rPr lang="en-US" smtClean="0"/>
              <a:t>12/28/2022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AF7005-4EC5-4196-8D33-355CB3444722}" type="slidenum">
              <a:rPr lang="en-US" smtClean="0"/>
              <a:t>‹#›</a:t>
            </a:fld>
            <a:endParaRPr lang="en-US"/>
          </a:p>
        </p:txBody>
      </p:sp>
    </p:spTree>
    <p:extLst>
      <p:ext uri="{BB962C8B-B14F-4D97-AF65-F5344CB8AC3E}">
        <p14:creationId xmlns:p14="http://schemas.microsoft.com/office/powerpoint/2010/main" val="52947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54EE492-0D8F-4BBD-90E6-B4D3BBDF82F5}"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AF7005-4EC5-4196-8D33-355CB3444722}" type="slidenum">
              <a:rPr lang="en-US" smtClean="0"/>
              <a:t>‹#›</a:t>
            </a:fld>
            <a:endParaRPr lang="en-US"/>
          </a:p>
        </p:txBody>
      </p:sp>
    </p:spTree>
    <p:extLst>
      <p:ext uri="{BB962C8B-B14F-4D97-AF65-F5344CB8AC3E}">
        <p14:creationId xmlns:p14="http://schemas.microsoft.com/office/powerpoint/2010/main" val="2321455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54EE492-0D8F-4BBD-90E6-B4D3BBDF82F5}"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AF7005-4EC5-4196-8D33-355CB3444722}" type="slidenum">
              <a:rPr lang="en-US" smtClean="0"/>
              <a:t>‹#›</a:t>
            </a:fld>
            <a:endParaRPr lang="en-US"/>
          </a:p>
        </p:txBody>
      </p:sp>
    </p:spTree>
    <p:extLst>
      <p:ext uri="{BB962C8B-B14F-4D97-AF65-F5344CB8AC3E}">
        <p14:creationId xmlns:p14="http://schemas.microsoft.com/office/powerpoint/2010/main" val="31064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4EE492-0D8F-4BBD-90E6-B4D3BBDF82F5}" type="datetimeFigureOut">
              <a:rPr lang="en-US" smtClean="0"/>
              <a:t>12/28/2022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AF7005-4EC5-4196-8D33-355CB3444722}" type="slidenum">
              <a:rPr lang="en-US" smtClean="0"/>
              <a:t>‹#›</a:t>
            </a:fld>
            <a:endParaRPr lang="en-US"/>
          </a:p>
        </p:txBody>
      </p:sp>
    </p:spTree>
    <p:extLst>
      <p:ext uri="{BB962C8B-B14F-4D97-AF65-F5344CB8AC3E}">
        <p14:creationId xmlns:p14="http://schemas.microsoft.com/office/powerpoint/2010/main" val="57426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discrete mathematics?</a:t>
            </a:r>
            <a:endParaRPr lang="en-US" dirty="0"/>
          </a:p>
        </p:txBody>
      </p:sp>
      <p:sp>
        <p:nvSpPr>
          <p:cNvPr id="3" name="Content Placeholder 2"/>
          <p:cNvSpPr>
            <a:spLocks noGrp="1"/>
          </p:cNvSpPr>
          <p:nvPr>
            <p:ph idx="1"/>
          </p:nvPr>
        </p:nvSpPr>
        <p:spPr/>
        <p:txBody>
          <a:bodyPr/>
          <a:lstStyle/>
          <a:p>
            <a:r>
              <a:rPr lang="en-US" dirty="0"/>
              <a:t>Discrete mathematics is the branch of mathematics dealing with objects that can assume only </a:t>
            </a:r>
            <a:r>
              <a:rPr lang="en-US" b="1" dirty="0">
                <a:solidFill>
                  <a:srgbClr val="FF0000"/>
                </a:solidFill>
              </a:rPr>
              <a:t>distinct, separated values</a:t>
            </a:r>
            <a:r>
              <a:rPr lang="en-US" dirty="0"/>
              <a:t>. </a:t>
            </a:r>
            <a:endParaRPr lang="en-US" dirty="0" smtClean="0"/>
          </a:p>
          <a:p>
            <a:r>
              <a:rPr lang="en-US" dirty="0" smtClean="0"/>
              <a:t>The </a:t>
            </a:r>
            <a:r>
              <a:rPr lang="en-US" dirty="0"/>
              <a:t>term "discrete mathematics" is therefore used in contrast with "continuous mathematics," which is the branch of mathematics dealing with objects that can vary smoothly (and which includes, for example, calculus</a:t>
            </a:r>
            <a:r>
              <a:rPr lang="en-US" dirty="0" smtClean="0"/>
              <a:t>)</a:t>
            </a:r>
          </a:p>
          <a:p>
            <a:r>
              <a:rPr lang="en-US" dirty="0"/>
              <a:t> It is used in programming languages, software development, cryptography, algorithms etc. </a:t>
            </a:r>
            <a:endParaRPr lang="en-US" dirty="0" smtClean="0"/>
          </a:p>
          <a:p>
            <a:r>
              <a:rPr lang="en-US" dirty="0" smtClean="0"/>
              <a:t>Discrete </a:t>
            </a:r>
            <a:r>
              <a:rPr lang="en-US" dirty="0"/>
              <a:t>Mathematics covers some important concepts such as set theory, graph theory, logic, permutation and combination as </a:t>
            </a:r>
            <a:r>
              <a:rPr lang="en-US" dirty="0" smtClean="0"/>
              <a:t>well.</a:t>
            </a:r>
            <a:endParaRPr lang="en-US" dirty="0"/>
          </a:p>
        </p:txBody>
      </p:sp>
    </p:spTree>
    <p:extLst>
      <p:ext uri="{BB962C8B-B14F-4D97-AF65-F5344CB8AC3E}">
        <p14:creationId xmlns:p14="http://schemas.microsoft.com/office/powerpoint/2010/main" val="37351535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r>
              <a:rPr lang="en-US" dirty="0" smtClean="0"/>
              <a:t>We use variable to denote proposition.</a:t>
            </a:r>
          </a:p>
          <a:p>
            <a:r>
              <a:rPr lang="en-US" dirty="0"/>
              <a:t>C</a:t>
            </a:r>
            <a:r>
              <a:rPr lang="en-US" dirty="0" smtClean="0"/>
              <a:t>onventional letters used for propositional variables are p, q, r, s, . . . . The truth value of a proposition is true, denoted by T, if it is a true proposition, and the truth value of a proposition is false, denoted by F, if it is a false proposition.</a:t>
            </a:r>
          </a:p>
          <a:p>
            <a:r>
              <a:rPr lang="en-US" dirty="0" smtClean="0"/>
              <a:t>The area of logic that deals with propositions is called the </a:t>
            </a:r>
            <a:r>
              <a:rPr lang="en-US" b="1" dirty="0" smtClean="0"/>
              <a:t>propositional calculus </a:t>
            </a:r>
            <a:r>
              <a:rPr lang="en-US" dirty="0" smtClean="0"/>
              <a:t>or </a:t>
            </a:r>
            <a:r>
              <a:rPr lang="en-US" b="1" dirty="0" smtClean="0"/>
              <a:t>propositional logic</a:t>
            </a:r>
            <a:r>
              <a:rPr lang="en-US" dirty="0" smtClean="0"/>
              <a:t>.</a:t>
            </a:r>
          </a:p>
          <a:p>
            <a:r>
              <a:rPr lang="en-US" dirty="0"/>
              <a:t>A </a:t>
            </a:r>
            <a:r>
              <a:rPr lang="en-US" b="1" dirty="0"/>
              <a:t>proposition</a:t>
            </a:r>
            <a:r>
              <a:rPr lang="en-US" dirty="0"/>
              <a:t> is simply a statement. </a:t>
            </a:r>
            <a:r>
              <a:rPr lang="en-US" b="1" dirty="0"/>
              <a:t>Propositional logic</a:t>
            </a:r>
            <a:r>
              <a:rPr lang="en-US" dirty="0"/>
              <a:t> studies the ways statements can interact with each other.</a:t>
            </a:r>
          </a:p>
        </p:txBody>
      </p:sp>
    </p:spTree>
    <p:extLst>
      <p:ext uri="{BB962C8B-B14F-4D97-AF65-F5344CB8AC3E}">
        <p14:creationId xmlns:p14="http://schemas.microsoft.com/office/powerpoint/2010/main" val="1692676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modifying proposition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Negation: Let </a:t>
                </a:r>
                <a:r>
                  <a:rPr lang="en-US" dirty="0" smtClean="0">
                    <a:solidFill>
                      <a:srgbClr val="FF0000"/>
                    </a:solidFill>
                  </a:rPr>
                  <a:t>p </a:t>
                </a:r>
                <a:r>
                  <a:rPr lang="en-US" dirty="0" smtClean="0"/>
                  <a:t>be a proposition. The negation of p, denoted by </a:t>
                </a:r>
                <a:r>
                  <a:rPr lang="en-US" b="1" dirty="0" smtClean="0">
                    <a:solidFill>
                      <a:srgbClr val="FF0000"/>
                    </a:solidFill>
                  </a:rPr>
                  <a:t>¬p </a:t>
                </a:r>
                <a:r>
                  <a:rPr lang="en-US" dirty="0" smtClean="0"/>
                  <a:t>(also denoted by </a:t>
                </a:r>
                <a14:m>
                  <m:oMath xmlns:m="http://schemas.openxmlformats.org/officeDocument/2006/math">
                    <m:bar>
                      <m:barPr>
                        <m:pos m:val="top"/>
                        <m:ctrlPr>
                          <a:rPr lang="en-US" i="1" smtClean="0">
                            <a:latin typeface="Cambria Math" panose="02040503050406030204" pitchFamily="18" charset="0"/>
                          </a:rPr>
                        </m:ctrlPr>
                      </m:barPr>
                      <m:e>
                        <m:r>
                          <a:rPr lang="en-US" b="0" i="1" smtClean="0">
                            <a:latin typeface="Cambria Math" panose="02040503050406030204" pitchFamily="18" charset="0"/>
                          </a:rPr>
                          <m:t>𝑝</m:t>
                        </m:r>
                      </m:e>
                    </m:bar>
                  </m:oMath>
                </a14:m>
                <a:r>
                  <a:rPr lang="en-US" dirty="0" smtClean="0"/>
                  <a:t>), is the statement “It is not the case that p.”</a:t>
                </a:r>
              </a:p>
              <a:p>
                <a:pPr marL="0" indent="0">
                  <a:buNone/>
                </a:pPr>
                <a:r>
                  <a:rPr lang="en-US" dirty="0"/>
                  <a:t> </a:t>
                </a:r>
                <a:r>
                  <a:rPr lang="en-US" dirty="0" smtClean="0"/>
                  <a:t>      for example: </a:t>
                </a:r>
                <a:r>
                  <a:rPr lang="en-US" dirty="0" smtClean="0">
                    <a:solidFill>
                      <a:srgbClr val="FF0000"/>
                    </a:solidFill>
                  </a:rPr>
                  <a:t>p</a:t>
                </a:r>
                <a:r>
                  <a:rPr lang="en-US" dirty="0" smtClean="0"/>
                  <a:t>: Michael’s PC runs Linux</a:t>
                </a:r>
              </a:p>
              <a:p>
                <a:r>
                  <a:rPr lang="en-US" dirty="0"/>
                  <a:t> </a:t>
                </a:r>
                <a:r>
                  <a:rPr lang="en-US" dirty="0" smtClean="0"/>
                  <a:t>   Negation of above statement is : </a:t>
                </a:r>
                <a:r>
                  <a:rPr lang="en-US" b="1" dirty="0" smtClean="0">
                    <a:solidFill>
                      <a:srgbClr val="FF0000"/>
                    </a:solidFill>
                  </a:rPr>
                  <a:t>¬p :</a:t>
                </a:r>
                <a:r>
                  <a:rPr lang="en-US" dirty="0" smtClean="0"/>
                  <a:t>“It is not the case that          	Michael’s PC runs Linux.”</a:t>
                </a:r>
                <a:endParaRPr lang="en-US" dirty="0"/>
              </a:p>
              <a:p>
                <a:r>
                  <a:rPr lang="en-US" dirty="0" smtClean="0"/>
                  <a:t>This negation can be more simply expressed as </a:t>
                </a:r>
              </a:p>
              <a:p>
                <a:pPr marL="0" indent="0">
                  <a:buNone/>
                </a:pPr>
                <a:r>
                  <a:rPr lang="en-US" dirty="0"/>
                  <a:t> </a:t>
                </a:r>
                <a:r>
                  <a:rPr lang="en-US" dirty="0" smtClean="0"/>
                  <a:t>     “Michael’s PC does not run Linux.”</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graphicFrame>
        <p:nvGraphicFramePr>
          <p:cNvPr id="4" name="Table 3"/>
          <p:cNvGraphicFramePr>
            <a:graphicFrameLocks noGrp="1"/>
          </p:cNvGraphicFramePr>
          <p:nvPr>
            <p:extLst/>
          </p:nvPr>
        </p:nvGraphicFramePr>
        <p:xfrm>
          <a:off x="8258629" y="3869265"/>
          <a:ext cx="3095172" cy="2096106"/>
        </p:xfrm>
        <a:graphic>
          <a:graphicData uri="http://schemas.openxmlformats.org/drawingml/2006/table">
            <a:tbl>
              <a:tblPr firstRow="1" bandRow="1">
                <a:tableStyleId>{5C22544A-7EE6-4342-B048-85BDC9FD1C3A}</a:tableStyleId>
              </a:tblPr>
              <a:tblGrid>
                <a:gridCol w="1547586">
                  <a:extLst>
                    <a:ext uri="{9D8B030D-6E8A-4147-A177-3AD203B41FA5}">
                      <a16:colId xmlns:a16="http://schemas.microsoft.com/office/drawing/2014/main" val="1854639717"/>
                    </a:ext>
                  </a:extLst>
                </a:gridCol>
                <a:gridCol w="1547586">
                  <a:extLst>
                    <a:ext uri="{9D8B030D-6E8A-4147-A177-3AD203B41FA5}">
                      <a16:colId xmlns:a16="http://schemas.microsoft.com/office/drawing/2014/main" val="1309892255"/>
                    </a:ext>
                  </a:extLst>
                </a:gridCol>
              </a:tblGrid>
              <a:tr h="698702">
                <a:tc>
                  <a:txBody>
                    <a:bodyPr/>
                    <a:lstStyle/>
                    <a:p>
                      <a:r>
                        <a:rPr lang="en-US" dirty="0" smtClean="0">
                          <a:solidFill>
                            <a:srgbClr val="FF0000"/>
                          </a:solidFill>
                        </a:rPr>
                        <a:t>p</a:t>
                      </a:r>
                      <a:endParaRPr lang="en-US" dirty="0">
                        <a:solidFill>
                          <a:srgbClr val="FF0000"/>
                        </a:solidFill>
                      </a:endParaRPr>
                    </a:p>
                  </a:txBody>
                  <a:tcPr/>
                </a:tc>
                <a:tc>
                  <a:txBody>
                    <a:bodyPr/>
                    <a:lstStyle/>
                    <a:p>
                      <a:r>
                        <a:rPr lang="en-US" b="1" dirty="0" smtClean="0">
                          <a:solidFill>
                            <a:srgbClr val="FF0000"/>
                          </a:solidFill>
                        </a:rPr>
                        <a:t>¬p </a:t>
                      </a:r>
                      <a:endParaRPr lang="en-US" dirty="0"/>
                    </a:p>
                  </a:txBody>
                  <a:tcPr/>
                </a:tc>
                <a:extLst>
                  <a:ext uri="{0D108BD9-81ED-4DB2-BD59-A6C34878D82A}">
                    <a16:rowId xmlns:a16="http://schemas.microsoft.com/office/drawing/2014/main" val="628495827"/>
                  </a:ext>
                </a:extLst>
              </a:tr>
              <a:tr h="698702">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817243173"/>
                  </a:ext>
                </a:extLst>
              </a:tr>
              <a:tr h="698702">
                <a:tc>
                  <a:txBody>
                    <a:bodyPr/>
                    <a:lstStyle/>
                    <a:p>
                      <a:r>
                        <a:rPr lang="en-US" dirty="0" smtClean="0"/>
                        <a:t>F</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417926346"/>
                  </a:ext>
                </a:extLst>
              </a:tr>
            </a:tbl>
          </a:graphicData>
        </a:graphic>
      </p:graphicFrame>
    </p:spTree>
    <p:extLst>
      <p:ext uri="{BB962C8B-B14F-4D97-AF65-F5344CB8AC3E}">
        <p14:creationId xmlns:p14="http://schemas.microsoft.com/office/powerpoint/2010/main" val="145684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Find the negation of the proposition </a:t>
            </a:r>
          </a:p>
          <a:p>
            <a:pPr marL="0" indent="0">
              <a:buNone/>
            </a:pPr>
            <a:r>
              <a:rPr lang="en-US" b="1" dirty="0">
                <a:solidFill>
                  <a:srgbClr val="FF0000"/>
                </a:solidFill>
              </a:rPr>
              <a:t>p</a:t>
            </a:r>
            <a:r>
              <a:rPr lang="en-US" dirty="0" smtClean="0"/>
              <a:t>: “</a:t>
            </a:r>
            <a:r>
              <a:rPr lang="en-US" dirty="0" err="1" smtClean="0"/>
              <a:t>Vandana’s</a:t>
            </a:r>
            <a:r>
              <a:rPr lang="en-US" dirty="0" smtClean="0"/>
              <a:t> smartphone has at least 32GB of memory” .</a:t>
            </a:r>
          </a:p>
          <a:p>
            <a:r>
              <a:rPr lang="en-US" dirty="0" smtClean="0"/>
              <a:t>Solution: The negation is   </a:t>
            </a:r>
            <a:r>
              <a:rPr lang="en-US" b="1" dirty="0" smtClean="0">
                <a:solidFill>
                  <a:srgbClr val="FF0000"/>
                </a:solidFill>
              </a:rPr>
              <a:t>¬p :</a:t>
            </a:r>
            <a:r>
              <a:rPr lang="en-US" dirty="0" smtClean="0"/>
              <a:t>“It is not the case that </a:t>
            </a:r>
            <a:r>
              <a:rPr lang="en-US" dirty="0" err="1" smtClean="0"/>
              <a:t>Vandana’s</a:t>
            </a:r>
            <a:r>
              <a:rPr lang="en-US" dirty="0" smtClean="0"/>
              <a:t> smartphone has at least 32GB of memory.” </a:t>
            </a:r>
          </a:p>
          <a:p>
            <a:r>
              <a:rPr lang="en-US" dirty="0" smtClean="0"/>
              <a:t>This negation can also be expressed as  </a:t>
            </a:r>
            <a:r>
              <a:rPr lang="en-US" b="1" dirty="0" smtClean="0">
                <a:solidFill>
                  <a:srgbClr val="FF0000"/>
                </a:solidFill>
              </a:rPr>
              <a:t>¬p :</a:t>
            </a:r>
            <a:r>
              <a:rPr lang="en-US" dirty="0" smtClean="0"/>
              <a:t>“</a:t>
            </a:r>
            <a:r>
              <a:rPr lang="en-US" dirty="0" err="1" smtClean="0"/>
              <a:t>Vandana’s</a:t>
            </a:r>
            <a:r>
              <a:rPr lang="en-US" dirty="0" smtClean="0"/>
              <a:t> smartphone does not have at least 32GB of memory” </a:t>
            </a:r>
          </a:p>
          <a:p>
            <a:r>
              <a:rPr lang="en-US" dirty="0" smtClean="0"/>
              <a:t>or even more simply as </a:t>
            </a:r>
            <a:r>
              <a:rPr lang="en-US" b="1" dirty="0" smtClean="0">
                <a:solidFill>
                  <a:srgbClr val="FF0000"/>
                </a:solidFill>
              </a:rPr>
              <a:t>¬p :</a:t>
            </a:r>
            <a:r>
              <a:rPr lang="en-US" dirty="0" smtClean="0"/>
              <a:t> “</a:t>
            </a:r>
            <a:r>
              <a:rPr lang="en-US" dirty="0" err="1" smtClean="0"/>
              <a:t>Vandana’s</a:t>
            </a:r>
            <a:r>
              <a:rPr lang="en-US" dirty="0" smtClean="0"/>
              <a:t> smartphone has less than 32GB of memory.”</a:t>
            </a:r>
          </a:p>
          <a:p>
            <a:endParaRPr lang="en-US" dirty="0"/>
          </a:p>
        </p:txBody>
      </p:sp>
    </p:spTree>
    <p:extLst>
      <p:ext uri="{BB962C8B-B14F-4D97-AF65-F5344CB8AC3E}">
        <p14:creationId xmlns:p14="http://schemas.microsoft.com/office/powerpoint/2010/main" val="3356678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Conjunction(continued…)</a:t>
            </a:r>
            <a:endParaRPr lang="en-US" dirty="0"/>
          </a:p>
        </p:txBody>
      </p:sp>
      <p:sp>
        <p:nvSpPr>
          <p:cNvPr id="3" name="Content Placeholder 2"/>
          <p:cNvSpPr>
            <a:spLocks noGrp="1"/>
          </p:cNvSpPr>
          <p:nvPr>
            <p:ph idx="1"/>
          </p:nvPr>
        </p:nvSpPr>
        <p:spPr>
          <a:xfrm>
            <a:off x="707571" y="1690687"/>
            <a:ext cx="10515600" cy="4739141"/>
          </a:xfrm>
        </p:spPr>
        <p:txBody>
          <a:bodyPr>
            <a:normAutofit fontScale="92500" lnSpcReduction="10000"/>
          </a:bodyPr>
          <a:lstStyle/>
          <a:p>
            <a:r>
              <a:rPr lang="en-US" dirty="0" smtClean="0"/>
              <a:t>Let p and q be propositions. </a:t>
            </a:r>
          </a:p>
          <a:p>
            <a:r>
              <a:rPr lang="en-US" dirty="0" smtClean="0"/>
              <a:t>The conjunction of p and q, denoted by </a:t>
            </a:r>
            <a:r>
              <a:rPr lang="en-US" b="1" dirty="0" smtClean="0">
                <a:solidFill>
                  <a:srgbClr val="FF0000"/>
                </a:solidFill>
              </a:rPr>
              <a:t>p ∧ q</a:t>
            </a:r>
            <a:r>
              <a:rPr lang="en-US" dirty="0" smtClean="0"/>
              <a:t>, is the proposition “</a:t>
            </a:r>
            <a:r>
              <a:rPr lang="en-US" b="1" dirty="0" smtClean="0">
                <a:solidFill>
                  <a:srgbClr val="FF0000"/>
                </a:solidFill>
              </a:rPr>
              <a:t>p and q</a:t>
            </a:r>
            <a:r>
              <a:rPr lang="en-US" dirty="0" smtClean="0"/>
              <a:t>.” The conjunction p ∧ q is true when both p and q are true and is false otherwise.</a:t>
            </a:r>
          </a:p>
          <a:p>
            <a:r>
              <a:rPr lang="en-US" dirty="0" smtClean="0"/>
              <a:t>If p: the sun is shinning, q: it is raining.</a:t>
            </a:r>
          </a:p>
          <a:p>
            <a:r>
              <a:rPr lang="en-US" dirty="0" smtClean="0"/>
              <a:t>Then </a:t>
            </a:r>
            <a:r>
              <a:rPr lang="en-US" b="1" dirty="0" smtClean="0">
                <a:solidFill>
                  <a:srgbClr val="FF0000"/>
                </a:solidFill>
              </a:rPr>
              <a:t>p ∧ q : </a:t>
            </a:r>
            <a:r>
              <a:rPr lang="en-US" dirty="0" smtClean="0"/>
              <a:t>the sun is shinning and it is raining.</a:t>
            </a:r>
          </a:p>
          <a:p>
            <a:r>
              <a:rPr lang="en-US" dirty="0" smtClean="0"/>
              <a:t>For this conjunction to be true, both conditions</a:t>
            </a:r>
          </a:p>
          <a:p>
            <a:pPr marL="0" indent="0">
              <a:buNone/>
            </a:pPr>
            <a:r>
              <a:rPr lang="en-US" dirty="0" smtClean="0"/>
              <a:t> given must be true. It is false, when one or both of </a:t>
            </a:r>
          </a:p>
          <a:p>
            <a:pPr marL="0" indent="0">
              <a:buNone/>
            </a:pPr>
            <a:r>
              <a:rPr lang="en-US" dirty="0"/>
              <a:t> </a:t>
            </a:r>
            <a:r>
              <a:rPr lang="en-US" dirty="0" smtClean="0"/>
              <a:t>these conditions are false.</a:t>
            </a:r>
          </a:p>
          <a:p>
            <a:endParaRPr lang="en-US" dirty="0" smtClean="0"/>
          </a:p>
          <a:p>
            <a:r>
              <a:rPr lang="en-US" dirty="0" smtClean="0"/>
              <a:t>It Is like AND operation.</a:t>
            </a:r>
            <a:endParaRPr lang="en-US" dirty="0"/>
          </a:p>
        </p:txBody>
      </p:sp>
      <p:graphicFrame>
        <p:nvGraphicFramePr>
          <p:cNvPr id="4" name="Table 3"/>
          <p:cNvGraphicFramePr>
            <a:graphicFrameLocks noGrp="1"/>
          </p:cNvGraphicFramePr>
          <p:nvPr>
            <p:extLst/>
          </p:nvPr>
        </p:nvGraphicFramePr>
        <p:xfrm>
          <a:off x="7855856" y="3016251"/>
          <a:ext cx="3135087" cy="2879875"/>
        </p:xfrm>
        <a:graphic>
          <a:graphicData uri="http://schemas.openxmlformats.org/drawingml/2006/table">
            <a:tbl>
              <a:tblPr firstRow="1" bandRow="1">
                <a:tableStyleId>{5C22544A-7EE6-4342-B048-85BDC9FD1C3A}</a:tableStyleId>
              </a:tblPr>
              <a:tblGrid>
                <a:gridCol w="1045029">
                  <a:extLst>
                    <a:ext uri="{9D8B030D-6E8A-4147-A177-3AD203B41FA5}">
                      <a16:colId xmlns:a16="http://schemas.microsoft.com/office/drawing/2014/main" val="2689284224"/>
                    </a:ext>
                  </a:extLst>
                </a:gridCol>
                <a:gridCol w="1045029">
                  <a:extLst>
                    <a:ext uri="{9D8B030D-6E8A-4147-A177-3AD203B41FA5}">
                      <a16:colId xmlns:a16="http://schemas.microsoft.com/office/drawing/2014/main" val="500588531"/>
                    </a:ext>
                  </a:extLst>
                </a:gridCol>
                <a:gridCol w="1045029">
                  <a:extLst>
                    <a:ext uri="{9D8B030D-6E8A-4147-A177-3AD203B41FA5}">
                      <a16:colId xmlns:a16="http://schemas.microsoft.com/office/drawing/2014/main" val="1447839603"/>
                    </a:ext>
                  </a:extLst>
                </a:gridCol>
              </a:tblGrid>
              <a:tr h="575975">
                <a:tc>
                  <a:txBody>
                    <a:bodyPr/>
                    <a:lstStyle/>
                    <a:p>
                      <a:r>
                        <a:rPr lang="en-US" dirty="0" smtClean="0">
                          <a:solidFill>
                            <a:srgbClr val="FF0000"/>
                          </a:solidFill>
                        </a:rPr>
                        <a:t>p</a:t>
                      </a:r>
                      <a:endParaRPr lang="en-US" dirty="0">
                        <a:solidFill>
                          <a:srgbClr val="FF0000"/>
                        </a:solidFill>
                      </a:endParaRPr>
                    </a:p>
                  </a:txBody>
                  <a:tcPr/>
                </a:tc>
                <a:tc>
                  <a:txBody>
                    <a:bodyPr/>
                    <a:lstStyle/>
                    <a:p>
                      <a:r>
                        <a:rPr lang="en-US" dirty="0" smtClean="0">
                          <a:solidFill>
                            <a:srgbClr val="FF0000"/>
                          </a:solidFill>
                        </a:rPr>
                        <a:t>q</a:t>
                      </a:r>
                      <a:endParaRPr lang="en-US" dirty="0">
                        <a:solidFill>
                          <a:srgbClr val="FF0000"/>
                        </a:solidFill>
                      </a:endParaRPr>
                    </a:p>
                  </a:txBody>
                  <a:tcPr/>
                </a:tc>
                <a:tc>
                  <a:txBody>
                    <a:bodyPr/>
                    <a:lstStyle/>
                    <a:p>
                      <a:r>
                        <a:rPr lang="en-US" b="1" dirty="0" smtClean="0">
                          <a:solidFill>
                            <a:srgbClr val="FF0000"/>
                          </a:solidFill>
                        </a:rPr>
                        <a:t>p ∧ q</a:t>
                      </a:r>
                      <a:endParaRPr lang="en-US" dirty="0"/>
                    </a:p>
                  </a:txBody>
                  <a:tcPr/>
                </a:tc>
                <a:extLst>
                  <a:ext uri="{0D108BD9-81ED-4DB2-BD59-A6C34878D82A}">
                    <a16:rowId xmlns:a16="http://schemas.microsoft.com/office/drawing/2014/main" val="4255782940"/>
                  </a:ext>
                </a:extLst>
              </a:tr>
              <a:tr h="575975">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716367678"/>
                  </a:ext>
                </a:extLst>
              </a:tr>
              <a:tr h="575975">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943481622"/>
                  </a:ext>
                </a:extLst>
              </a:tr>
              <a:tr h="575975">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2560719776"/>
                  </a:ext>
                </a:extLst>
              </a:tr>
              <a:tr h="575975">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3432792692"/>
                  </a:ext>
                </a:extLst>
              </a:tr>
            </a:tbl>
          </a:graphicData>
        </a:graphic>
      </p:graphicFrame>
    </p:spTree>
    <p:extLst>
      <p:ext uri="{BB962C8B-B14F-4D97-AF65-F5344CB8AC3E}">
        <p14:creationId xmlns:p14="http://schemas.microsoft.com/office/powerpoint/2010/main" val="2737192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Disjunction </a:t>
            </a:r>
            <a:endParaRPr lang="en-US" dirty="0"/>
          </a:p>
        </p:txBody>
      </p:sp>
      <p:sp>
        <p:nvSpPr>
          <p:cNvPr id="3" name="Content Placeholder 2"/>
          <p:cNvSpPr>
            <a:spLocks noGrp="1"/>
          </p:cNvSpPr>
          <p:nvPr>
            <p:ph idx="1"/>
          </p:nvPr>
        </p:nvSpPr>
        <p:spPr>
          <a:xfrm>
            <a:off x="838200" y="1825625"/>
            <a:ext cx="10515600" cy="4923518"/>
          </a:xfrm>
        </p:spPr>
        <p:txBody>
          <a:bodyPr>
            <a:normAutofit lnSpcReduction="10000"/>
          </a:bodyPr>
          <a:lstStyle/>
          <a:p>
            <a:r>
              <a:rPr lang="en-US" dirty="0" smtClean="0"/>
              <a:t>Let p and q be propositions. </a:t>
            </a:r>
          </a:p>
          <a:p>
            <a:r>
              <a:rPr lang="en-US" dirty="0" smtClean="0"/>
              <a:t>The disjunction of p and q, denoted by </a:t>
            </a:r>
            <a:r>
              <a:rPr lang="en-US" b="1" dirty="0" smtClean="0">
                <a:solidFill>
                  <a:srgbClr val="FF0000"/>
                </a:solidFill>
              </a:rPr>
              <a:t>p ∨ q</a:t>
            </a:r>
            <a:r>
              <a:rPr lang="en-US" dirty="0" smtClean="0"/>
              <a:t>, is the proposition “</a:t>
            </a:r>
            <a:r>
              <a:rPr lang="en-US" b="1" dirty="0" smtClean="0">
                <a:solidFill>
                  <a:srgbClr val="FF0000"/>
                </a:solidFill>
              </a:rPr>
              <a:t>p or q</a:t>
            </a:r>
            <a:r>
              <a:rPr lang="en-US" dirty="0" smtClean="0"/>
              <a:t>.” The disjunction p ∨ q is false when both p and q are false and is true otherwise.</a:t>
            </a:r>
          </a:p>
          <a:p>
            <a:r>
              <a:rPr lang="en-US" dirty="0" smtClean="0"/>
              <a:t>Students who have taken calculus </a:t>
            </a:r>
            <a:r>
              <a:rPr lang="en-US" b="1" dirty="0" smtClean="0">
                <a:solidFill>
                  <a:srgbClr val="FF0000"/>
                </a:solidFill>
              </a:rPr>
              <a:t>or</a:t>
            </a:r>
            <a:r>
              <a:rPr lang="en-US" dirty="0" smtClean="0"/>
              <a:t> computer science can take this class.</a:t>
            </a:r>
          </a:p>
          <a:p>
            <a:r>
              <a:rPr lang="en-US" dirty="0" smtClean="0"/>
              <a:t>Here, we mean that students who have taken</a:t>
            </a:r>
          </a:p>
          <a:p>
            <a:pPr marL="0" indent="0">
              <a:buNone/>
            </a:pPr>
            <a:r>
              <a:rPr lang="en-US" dirty="0" smtClean="0"/>
              <a:t> both calculus and computer science can take </a:t>
            </a:r>
          </a:p>
          <a:p>
            <a:pPr marL="0" indent="0">
              <a:buNone/>
            </a:pPr>
            <a:r>
              <a:rPr lang="en-US" dirty="0"/>
              <a:t> </a:t>
            </a:r>
            <a:r>
              <a:rPr lang="en-US" dirty="0" smtClean="0"/>
              <a:t>the class, as well as the students who have taken </a:t>
            </a:r>
          </a:p>
          <a:p>
            <a:pPr marL="0" indent="0">
              <a:buNone/>
            </a:pPr>
            <a:r>
              <a:rPr lang="en-US" dirty="0"/>
              <a:t> </a:t>
            </a:r>
            <a:r>
              <a:rPr lang="en-US" dirty="0" smtClean="0"/>
              <a:t>only one of the two subjects.</a:t>
            </a:r>
          </a:p>
          <a:p>
            <a:r>
              <a:rPr lang="en-US" dirty="0" smtClean="0"/>
              <a:t>Also sometime referred as inclusive OR.</a:t>
            </a:r>
            <a:endParaRPr lang="en-US" dirty="0"/>
          </a:p>
        </p:txBody>
      </p:sp>
      <p:graphicFrame>
        <p:nvGraphicFramePr>
          <p:cNvPr id="5" name="Table 4"/>
          <p:cNvGraphicFramePr>
            <a:graphicFrameLocks noGrp="1"/>
          </p:cNvGraphicFramePr>
          <p:nvPr>
            <p:extLst/>
          </p:nvPr>
        </p:nvGraphicFramePr>
        <p:xfrm>
          <a:off x="8218713" y="3869268"/>
          <a:ext cx="3135087" cy="2879875"/>
        </p:xfrm>
        <a:graphic>
          <a:graphicData uri="http://schemas.openxmlformats.org/drawingml/2006/table">
            <a:tbl>
              <a:tblPr firstRow="1" bandRow="1">
                <a:tableStyleId>{5C22544A-7EE6-4342-B048-85BDC9FD1C3A}</a:tableStyleId>
              </a:tblPr>
              <a:tblGrid>
                <a:gridCol w="1045029">
                  <a:extLst>
                    <a:ext uri="{9D8B030D-6E8A-4147-A177-3AD203B41FA5}">
                      <a16:colId xmlns:a16="http://schemas.microsoft.com/office/drawing/2014/main" val="2689284224"/>
                    </a:ext>
                  </a:extLst>
                </a:gridCol>
                <a:gridCol w="1045029">
                  <a:extLst>
                    <a:ext uri="{9D8B030D-6E8A-4147-A177-3AD203B41FA5}">
                      <a16:colId xmlns:a16="http://schemas.microsoft.com/office/drawing/2014/main" val="500588531"/>
                    </a:ext>
                  </a:extLst>
                </a:gridCol>
                <a:gridCol w="1045029">
                  <a:extLst>
                    <a:ext uri="{9D8B030D-6E8A-4147-A177-3AD203B41FA5}">
                      <a16:colId xmlns:a16="http://schemas.microsoft.com/office/drawing/2014/main" val="1447839603"/>
                    </a:ext>
                  </a:extLst>
                </a:gridCol>
              </a:tblGrid>
              <a:tr h="575975">
                <a:tc>
                  <a:txBody>
                    <a:bodyPr/>
                    <a:lstStyle/>
                    <a:p>
                      <a:r>
                        <a:rPr lang="en-US" dirty="0" smtClean="0">
                          <a:solidFill>
                            <a:srgbClr val="FF0000"/>
                          </a:solidFill>
                        </a:rPr>
                        <a:t>p</a:t>
                      </a:r>
                      <a:endParaRPr lang="en-US" dirty="0">
                        <a:solidFill>
                          <a:srgbClr val="FF0000"/>
                        </a:solidFill>
                      </a:endParaRPr>
                    </a:p>
                  </a:txBody>
                  <a:tcPr/>
                </a:tc>
                <a:tc>
                  <a:txBody>
                    <a:bodyPr/>
                    <a:lstStyle/>
                    <a:p>
                      <a:r>
                        <a:rPr lang="en-US" dirty="0" smtClean="0">
                          <a:solidFill>
                            <a:srgbClr val="FF0000"/>
                          </a:solidFill>
                        </a:rPr>
                        <a:t>q</a:t>
                      </a:r>
                      <a:endParaRPr lang="en-US" dirty="0">
                        <a:solidFill>
                          <a:srgbClr val="FF0000"/>
                        </a:solidFill>
                      </a:endParaRPr>
                    </a:p>
                  </a:txBody>
                  <a:tcPr/>
                </a:tc>
                <a:tc>
                  <a:txBody>
                    <a:bodyPr/>
                    <a:lstStyle/>
                    <a:p>
                      <a:r>
                        <a:rPr lang="en-US" b="1" dirty="0" smtClean="0">
                          <a:solidFill>
                            <a:srgbClr val="FF0000"/>
                          </a:solidFill>
                        </a:rPr>
                        <a:t>p ∨ q</a:t>
                      </a:r>
                      <a:endParaRPr lang="en-US" dirty="0"/>
                    </a:p>
                  </a:txBody>
                  <a:tcPr/>
                </a:tc>
                <a:extLst>
                  <a:ext uri="{0D108BD9-81ED-4DB2-BD59-A6C34878D82A}">
                    <a16:rowId xmlns:a16="http://schemas.microsoft.com/office/drawing/2014/main" val="4255782940"/>
                  </a:ext>
                </a:extLst>
              </a:tr>
              <a:tr h="575975">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716367678"/>
                  </a:ext>
                </a:extLst>
              </a:tr>
              <a:tr h="575975">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943481622"/>
                  </a:ext>
                </a:extLst>
              </a:tr>
              <a:tr h="575975">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2560719776"/>
                  </a:ext>
                </a:extLst>
              </a:tr>
              <a:tr h="575975">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3432792692"/>
                  </a:ext>
                </a:extLst>
              </a:tr>
            </a:tbl>
          </a:graphicData>
        </a:graphic>
      </p:graphicFrame>
    </p:spTree>
    <p:extLst>
      <p:ext uri="{BB962C8B-B14F-4D97-AF65-F5344CB8AC3E}">
        <p14:creationId xmlns:p14="http://schemas.microsoft.com/office/powerpoint/2010/main" val="3387081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Exclusive OR</a:t>
            </a:r>
            <a:endParaRPr lang="en-US" dirty="0"/>
          </a:p>
        </p:txBody>
      </p:sp>
      <p:sp>
        <p:nvSpPr>
          <p:cNvPr id="3" name="Content Placeholder 2"/>
          <p:cNvSpPr>
            <a:spLocks noGrp="1"/>
          </p:cNvSpPr>
          <p:nvPr>
            <p:ph idx="1"/>
          </p:nvPr>
        </p:nvSpPr>
        <p:spPr/>
        <p:txBody>
          <a:bodyPr>
            <a:normAutofit lnSpcReduction="10000"/>
          </a:bodyPr>
          <a:lstStyle/>
          <a:p>
            <a:r>
              <a:rPr lang="en-US" dirty="0" smtClean="0"/>
              <a:t>Let p and q be propositions. The exclusive or of p and q, denoted by </a:t>
            </a:r>
            <a:r>
              <a:rPr lang="en-US" b="1" dirty="0" smtClean="0">
                <a:solidFill>
                  <a:srgbClr val="FF0000"/>
                </a:solidFill>
              </a:rPr>
              <a:t>p ⊕ q</a:t>
            </a:r>
            <a:r>
              <a:rPr lang="en-US" dirty="0" smtClean="0"/>
              <a:t>, is the proposition that is true when exactly one of p and q is true and is false otherwise.</a:t>
            </a:r>
          </a:p>
          <a:p>
            <a:r>
              <a:rPr lang="en-US" dirty="0" smtClean="0"/>
              <a:t>Consider the statement: in order to get job in this company, </a:t>
            </a:r>
            <a:r>
              <a:rPr lang="en-US" dirty="0" err="1" smtClean="0"/>
              <a:t>c++</a:t>
            </a:r>
            <a:r>
              <a:rPr lang="en-US" dirty="0" smtClean="0"/>
              <a:t> or java experience </a:t>
            </a:r>
            <a:r>
              <a:rPr lang="en-US" smtClean="0"/>
              <a:t>but not </a:t>
            </a:r>
            <a:r>
              <a:rPr lang="en-US" dirty="0" smtClean="0"/>
              <a:t>both is mandatory.</a:t>
            </a:r>
          </a:p>
          <a:p>
            <a:r>
              <a:rPr lang="en-US" dirty="0" smtClean="0"/>
              <a:t>You get job if you have experience in </a:t>
            </a:r>
            <a:r>
              <a:rPr lang="en-US" dirty="0" err="1" smtClean="0"/>
              <a:t>c++</a:t>
            </a:r>
            <a:r>
              <a:rPr lang="en-US" dirty="0" smtClean="0"/>
              <a:t>. </a:t>
            </a:r>
          </a:p>
          <a:p>
            <a:pPr marL="0" indent="0">
              <a:buNone/>
            </a:pPr>
            <a:r>
              <a:rPr lang="en-US" dirty="0" smtClean="0"/>
              <a:t>   If you have experience in java. If experience </a:t>
            </a:r>
          </a:p>
          <a:p>
            <a:pPr marL="0" indent="0">
              <a:buNone/>
            </a:pPr>
            <a:r>
              <a:rPr lang="en-US" dirty="0" smtClean="0"/>
              <a:t>   in both, you don’t get.</a:t>
            </a:r>
          </a:p>
          <a:p>
            <a:r>
              <a:rPr lang="en-US" dirty="0" smtClean="0"/>
              <a:t>What about this???</a:t>
            </a:r>
          </a:p>
          <a:p>
            <a:pPr lvl="1"/>
            <a:r>
              <a:rPr lang="en-US" dirty="0" smtClean="0"/>
              <a:t>Soup or salad comes free with this food item.</a:t>
            </a:r>
            <a:endParaRPr lang="en-US" dirty="0"/>
          </a:p>
        </p:txBody>
      </p:sp>
      <p:graphicFrame>
        <p:nvGraphicFramePr>
          <p:cNvPr id="5" name="Table 4"/>
          <p:cNvGraphicFramePr>
            <a:graphicFrameLocks noGrp="1"/>
          </p:cNvGraphicFramePr>
          <p:nvPr>
            <p:extLst/>
          </p:nvPr>
        </p:nvGraphicFramePr>
        <p:xfrm>
          <a:off x="8218713" y="3432025"/>
          <a:ext cx="3135087" cy="2879875"/>
        </p:xfrm>
        <a:graphic>
          <a:graphicData uri="http://schemas.openxmlformats.org/drawingml/2006/table">
            <a:tbl>
              <a:tblPr firstRow="1" bandRow="1">
                <a:tableStyleId>{5C22544A-7EE6-4342-B048-85BDC9FD1C3A}</a:tableStyleId>
              </a:tblPr>
              <a:tblGrid>
                <a:gridCol w="1045029">
                  <a:extLst>
                    <a:ext uri="{9D8B030D-6E8A-4147-A177-3AD203B41FA5}">
                      <a16:colId xmlns:a16="http://schemas.microsoft.com/office/drawing/2014/main" val="2689284224"/>
                    </a:ext>
                  </a:extLst>
                </a:gridCol>
                <a:gridCol w="1045029">
                  <a:extLst>
                    <a:ext uri="{9D8B030D-6E8A-4147-A177-3AD203B41FA5}">
                      <a16:colId xmlns:a16="http://schemas.microsoft.com/office/drawing/2014/main" val="500588531"/>
                    </a:ext>
                  </a:extLst>
                </a:gridCol>
                <a:gridCol w="1045029">
                  <a:extLst>
                    <a:ext uri="{9D8B030D-6E8A-4147-A177-3AD203B41FA5}">
                      <a16:colId xmlns:a16="http://schemas.microsoft.com/office/drawing/2014/main" val="1447839603"/>
                    </a:ext>
                  </a:extLst>
                </a:gridCol>
              </a:tblGrid>
              <a:tr h="575975">
                <a:tc>
                  <a:txBody>
                    <a:bodyPr/>
                    <a:lstStyle/>
                    <a:p>
                      <a:r>
                        <a:rPr lang="en-US" dirty="0" smtClean="0">
                          <a:solidFill>
                            <a:srgbClr val="FF0000"/>
                          </a:solidFill>
                        </a:rPr>
                        <a:t>p</a:t>
                      </a:r>
                      <a:endParaRPr lang="en-US" dirty="0">
                        <a:solidFill>
                          <a:srgbClr val="FF0000"/>
                        </a:solidFill>
                      </a:endParaRPr>
                    </a:p>
                  </a:txBody>
                  <a:tcPr/>
                </a:tc>
                <a:tc>
                  <a:txBody>
                    <a:bodyPr/>
                    <a:lstStyle/>
                    <a:p>
                      <a:r>
                        <a:rPr lang="en-US" dirty="0" smtClean="0">
                          <a:solidFill>
                            <a:srgbClr val="FF0000"/>
                          </a:solidFill>
                        </a:rPr>
                        <a:t>q</a:t>
                      </a:r>
                      <a:endParaRPr lang="en-US" dirty="0">
                        <a:solidFill>
                          <a:srgbClr val="FF0000"/>
                        </a:solidFill>
                      </a:endParaRPr>
                    </a:p>
                  </a:txBody>
                  <a:tcPr/>
                </a:tc>
                <a:tc>
                  <a:txBody>
                    <a:bodyPr/>
                    <a:lstStyle/>
                    <a:p>
                      <a:r>
                        <a:rPr lang="en-US" b="1" dirty="0" smtClean="0">
                          <a:solidFill>
                            <a:srgbClr val="FF0000"/>
                          </a:solidFill>
                        </a:rPr>
                        <a:t>p ⊕ q</a:t>
                      </a:r>
                      <a:endParaRPr lang="en-US" dirty="0"/>
                    </a:p>
                  </a:txBody>
                  <a:tcPr/>
                </a:tc>
                <a:extLst>
                  <a:ext uri="{0D108BD9-81ED-4DB2-BD59-A6C34878D82A}">
                    <a16:rowId xmlns:a16="http://schemas.microsoft.com/office/drawing/2014/main" val="4255782940"/>
                  </a:ext>
                </a:extLst>
              </a:tr>
              <a:tr h="575975">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716367678"/>
                  </a:ext>
                </a:extLst>
              </a:tr>
              <a:tr h="575975">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943481622"/>
                  </a:ext>
                </a:extLst>
              </a:tr>
              <a:tr h="575975">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2560719776"/>
                  </a:ext>
                </a:extLst>
              </a:tr>
              <a:tr h="575975">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3432792692"/>
                  </a:ext>
                </a:extLst>
              </a:tr>
            </a:tbl>
          </a:graphicData>
        </a:graphic>
      </p:graphicFrame>
    </p:spTree>
    <p:extLst>
      <p:ext uri="{BB962C8B-B14F-4D97-AF65-F5344CB8AC3E}">
        <p14:creationId xmlns:p14="http://schemas.microsoft.com/office/powerpoint/2010/main" val="344932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 </a:t>
            </a:r>
            <a:endParaRPr lang="en-US" dirty="0"/>
          </a:p>
        </p:txBody>
      </p:sp>
      <p:sp>
        <p:nvSpPr>
          <p:cNvPr id="3" name="Content Placeholder 2"/>
          <p:cNvSpPr>
            <a:spLocks noGrp="1"/>
          </p:cNvSpPr>
          <p:nvPr>
            <p:ph idx="1"/>
          </p:nvPr>
        </p:nvSpPr>
        <p:spPr>
          <a:xfrm>
            <a:off x="838200" y="1825625"/>
            <a:ext cx="10515600" cy="4645932"/>
          </a:xfrm>
        </p:spPr>
        <p:txBody>
          <a:bodyPr/>
          <a:lstStyle/>
          <a:p>
            <a:r>
              <a:rPr lang="en-US" dirty="0"/>
              <a:t>Let p and q be propositions. The conditional statement p → q is the proposition “if p, then q.” </a:t>
            </a:r>
            <a:endParaRPr lang="en-US" dirty="0" smtClean="0"/>
          </a:p>
          <a:p>
            <a:r>
              <a:rPr lang="en-US" dirty="0"/>
              <a:t>In the conditional statement p → q, </a:t>
            </a:r>
            <a:r>
              <a:rPr lang="en-US" b="1" dirty="0">
                <a:solidFill>
                  <a:srgbClr val="FF0000"/>
                </a:solidFill>
              </a:rPr>
              <a:t>p is called the hypothesis </a:t>
            </a:r>
            <a:r>
              <a:rPr lang="en-US" dirty="0"/>
              <a:t>(or antecedent or premise) and </a:t>
            </a:r>
            <a:r>
              <a:rPr lang="en-US" b="1" dirty="0">
                <a:solidFill>
                  <a:srgbClr val="FF0000"/>
                </a:solidFill>
              </a:rPr>
              <a:t>q is called the conclusion </a:t>
            </a:r>
            <a:r>
              <a:rPr lang="en-US" dirty="0"/>
              <a:t>(or consequence</a:t>
            </a:r>
            <a:r>
              <a:rPr lang="en-US" dirty="0" smtClean="0"/>
              <a:t>).</a:t>
            </a:r>
          </a:p>
          <a:p>
            <a:r>
              <a:rPr lang="en-US" dirty="0"/>
              <a:t>Note that the statement p → q is true </a:t>
            </a:r>
            <a:r>
              <a:rPr lang="en-US" dirty="0" smtClean="0"/>
              <a:t>when</a:t>
            </a:r>
          </a:p>
          <a:p>
            <a:pPr marL="0" indent="0">
              <a:buNone/>
            </a:pPr>
            <a:r>
              <a:rPr lang="en-US" dirty="0" smtClean="0"/>
              <a:t> </a:t>
            </a:r>
            <a:r>
              <a:rPr lang="en-US" dirty="0"/>
              <a:t>both p and q are true and when p is </a:t>
            </a:r>
            <a:r>
              <a:rPr lang="en-US" dirty="0" smtClean="0"/>
              <a:t>false, it</a:t>
            </a:r>
          </a:p>
          <a:p>
            <a:pPr marL="0" indent="0">
              <a:buNone/>
            </a:pPr>
            <a:r>
              <a:rPr lang="en-US" dirty="0" smtClean="0"/>
              <a:t> Is always true no </a:t>
            </a:r>
            <a:r>
              <a:rPr lang="en-US" dirty="0"/>
              <a:t>matter what truth </a:t>
            </a:r>
            <a:r>
              <a:rPr lang="en-US" dirty="0" smtClean="0"/>
              <a:t>value</a:t>
            </a:r>
          </a:p>
          <a:p>
            <a:pPr marL="0" indent="0">
              <a:buNone/>
            </a:pPr>
            <a:r>
              <a:rPr lang="en-US" dirty="0" smtClean="0"/>
              <a:t> </a:t>
            </a:r>
            <a:r>
              <a:rPr lang="en-US" dirty="0"/>
              <a:t>q </a:t>
            </a:r>
            <a:r>
              <a:rPr lang="en-US" dirty="0" smtClean="0"/>
              <a:t>has.</a:t>
            </a:r>
          </a:p>
          <a:p>
            <a:endParaRPr lang="en-US" dirty="0"/>
          </a:p>
        </p:txBody>
      </p:sp>
      <p:graphicFrame>
        <p:nvGraphicFramePr>
          <p:cNvPr id="5" name="Table 4"/>
          <p:cNvGraphicFramePr>
            <a:graphicFrameLocks noGrp="1"/>
          </p:cNvGraphicFramePr>
          <p:nvPr>
            <p:extLst/>
          </p:nvPr>
        </p:nvGraphicFramePr>
        <p:xfrm>
          <a:off x="7628424" y="3591682"/>
          <a:ext cx="3135087" cy="2879875"/>
        </p:xfrm>
        <a:graphic>
          <a:graphicData uri="http://schemas.openxmlformats.org/drawingml/2006/table">
            <a:tbl>
              <a:tblPr firstRow="1" bandRow="1">
                <a:tableStyleId>{5C22544A-7EE6-4342-B048-85BDC9FD1C3A}</a:tableStyleId>
              </a:tblPr>
              <a:tblGrid>
                <a:gridCol w="1045029">
                  <a:extLst>
                    <a:ext uri="{9D8B030D-6E8A-4147-A177-3AD203B41FA5}">
                      <a16:colId xmlns:a16="http://schemas.microsoft.com/office/drawing/2014/main" val="2689284224"/>
                    </a:ext>
                  </a:extLst>
                </a:gridCol>
                <a:gridCol w="1045029">
                  <a:extLst>
                    <a:ext uri="{9D8B030D-6E8A-4147-A177-3AD203B41FA5}">
                      <a16:colId xmlns:a16="http://schemas.microsoft.com/office/drawing/2014/main" val="500588531"/>
                    </a:ext>
                  </a:extLst>
                </a:gridCol>
                <a:gridCol w="1045029">
                  <a:extLst>
                    <a:ext uri="{9D8B030D-6E8A-4147-A177-3AD203B41FA5}">
                      <a16:colId xmlns:a16="http://schemas.microsoft.com/office/drawing/2014/main" val="1447839603"/>
                    </a:ext>
                  </a:extLst>
                </a:gridCol>
              </a:tblGrid>
              <a:tr h="575975">
                <a:tc>
                  <a:txBody>
                    <a:bodyPr/>
                    <a:lstStyle/>
                    <a:p>
                      <a:r>
                        <a:rPr lang="en-US" dirty="0" smtClean="0">
                          <a:solidFill>
                            <a:srgbClr val="FF0000"/>
                          </a:solidFill>
                        </a:rPr>
                        <a:t>p</a:t>
                      </a:r>
                      <a:endParaRPr lang="en-US" dirty="0">
                        <a:solidFill>
                          <a:srgbClr val="FF0000"/>
                        </a:solidFill>
                      </a:endParaRPr>
                    </a:p>
                  </a:txBody>
                  <a:tcPr/>
                </a:tc>
                <a:tc>
                  <a:txBody>
                    <a:bodyPr/>
                    <a:lstStyle/>
                    <a:p>
                      <a:r>
                        <a:rPr lang="en-US" dirty="0" smtClean="0">
                          <a:solidFill>
                            <a:srgbClr val="FF0000"/>
                          </a:solidFill>
                        </a:rPr>
                        <a:t>q</a:t>
                      </a:r>
                      <a:endParaRPr lang="en-US" dirty="0">
                        <a:solidFill>
                          <a:srgbClr val="FF0000"/>
                        </a:solidFill>
                      </a:endParaRPr>
                    </a:p>
                  </a:txBody>
                  <a:tcPr/>
                </a:tc>
                <a:tc>
                  <a:txBody>
                    <a:bodyPr/>
                    <a:lstStyle/>
                    <a:p>
                      <a:r>
                        <a:rPr lang="en-US" dirty="0" smtClean="0">
                          <a:solidFill>
                            <a:srgbClr val="FF0000"/>
                          </a:solidFill>
                        </a:rPr>
                        <a:t>p → q</a:t>
                      </a:r>
                      <a:endParaRPr lang="en-US" dirty="0">
                        <a:solidFill>
                          <a:srgbClr val="FF0000"/>
                        </a:solidFill>
                      </a:endParaRPr>
                    </a:p>
                  </a:txBody>
                  <a:tcPr/>
                </a:tc>
                <a:extLst>
                  <a:ext uri="{0D108BD9-81ED-4DB2-BD59-A6C34878D82A}">
                    <a16:rowId xmlns:a16="http://schemas.microsoft.com/office/drawing/2014/main" val="4255782940"/>
                  </a:ext>
                </a:extLst>
              </a:tr>
              <a:tr h="575975">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716367678"/>
                  </a:ext>
                </a:extLst>
              </a:tr>
              <a:tr h="575975">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943481622"/>
                  </a:ext>
                </a:extLst>
              </a:tr>
              <a:tr h="575975">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2560719776"/>
                  </a:ext>
                </a:extLst>
              </a:tr>
              <a:tr h="575975">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3432792692"/>
                  </a:ext>
                </a:extLst>
              </a:tr>
            </a:tbl>
          </a:graphicData>
        </a:graphic>
      </p:graphicFrame>
    </p:spTree>
    <p:extLst>
      <p:ext uri="{BB962C8B-B14F-4D97-AF65-F5344CB8AC3E}">
        <p14:creationId xmlns:p14="http://schemas.microsoft.com/office/powerpoint/2010/main" val="37261573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 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“If you get 100% marks on final exam, then you will get award”</a:t>
            </a:r>
          </a:p>
          <a:p>
            <a:pPr marL="0" indent="0">
              <a:buNone/>
            </a:pPr>
            <a:r>
              <a:rPr lang="en-US" dirty="0" smtClean="0"/>
              <a:t>Case i: p: you got 100%, q:you got award. </a:t>
            </a:r>
          </a:p>
          <a:p>
            <a:pPr marL="0" indent="0">
              <a:buNone/>
            </a:pPr>
            <a:r>
              <a:rPr lang="en-US" dirty="0" smtClean="0"/>
              <a:t>true</a:t>
            </a:r>
            <a:endParaRPr lang="en-US" dirty="0"/>
          </a:p>
          <a:p>
            <a:pPr marL="0" indent="0">
              <a:buNone/>
            </a:pPr>
            <a:r>
              <a:rPr lang="en-US" dirty="0" smtClean="0"/>
              <a:t>Case ii: </a:t>
            </a:r>
            <a:r>
              <a:rPr lang="en-US" dirty="0"/>
              <a:t>p: you got 100%, q:you </a:t>
            </a:r>
            <a:r>
              <a:rPr lang="en-US" dirty="0" smtClean="0"/>
              <a:t>didn’t get </a:t>
            </a:r>
            <a:r>
              <a:rPr lang="en-US" dirty="0"/>
              <a:t>award. </a:t>
            </a:r>
          </a:p>
          <a:p>
            <a:pPr marL="0" indent="0">
              <a:buNone/>
            </a:pPr>
            <a:r>
              <a:rPr lang="en-US" dirty="0" smtClean="0"/>
              <a:t>false</a:t>
            </a:r>
          </a:p>
          <a:p>
            <a:pPr marL="0" indent="0">
              <a:buNone/>
            </a:pPr>
            <a:r>
              <a:rPr lang="en-US" dirty="0" smtClean="0"/>
              <a:t>Case iii: </a:t>
            </a:r>
            <a:r>
              <a:rPr lang="en-US" dirty="0"/>
              <a:t>p: you </a:t>
            </a:r>
            <a:r>
              <a:rPr lang="en-US" dirty="0" smtClean="0"/>
              <a:t>didn’t get </a:t>
            </a:r>
            <a:r>
              <a:rPr lang="en-US" dirty="0"/>
              <a:t>100%, q:you got </a:t>
            </a:r>
            <a:r>
              <a:rPr lang="en-US" dirty="0" smtClean="0"/>
              <a:t>award. </a:t>
            </a:r>
          </a:p>
          <a:p>
            <a:pPr marL="0" indent="0">
              <a:buNone/>
            </a:pPr>
            <a:r>
              <a:rPr lang="en-US" dirty="0" smtClean="0"/>
              <a:t>true.</a:t>
            </a:r>
          </a:p>
          <a:p>
            <a:pPr marL="0" indent="0">
              <a:buNone/>
            </a:pPr>
            <a:r>
              <a:rPr lang="en-US" dirty="0" smtClean="0"/>
              <a:t>Case iv: </a:t>
            </a:r>
            <a:r>
              <a:rPr lang="en-US" dirty="0"/>
              <a:t>p: </a:t>
            </a:r>
            <a:r>
              <a:rPr lang="en-US" dirty="0" smtClean="0"/>
              <a:t>you didn’t get </a:t>
            </a:r>
            <a:r>
              <a:rPr lang="en-US" dirty="0"/>
              <a:t>100%, q:you </a:t>
            </a:r>
            <a:r>
              <a:rPr lang="en-US" dirty="0" smtClean="0"/>
              <a:t>didn’t get </a:t>
            </a:r>
            <a:r>
              <a:rPr lang="en-US" dirty="0"/>
              <a:t>award. </a:t>
            </a:r>
          </a:p>
          <a:p>
            <a:pPr marL="0" indent="0">
              <a:buNone/>
            </a:pPr>
            <a:r>
              <a:rPr lang="en-US" dirty="0" smtClean="0"/>
              <a:t>true</a:t>
            </a:r>
            <a:r>
              <a:rPr lang="en-US" dirty="0"/>
              <a: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778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Trick or approach…..</a:t>
            </a:r>
            <a:endParaRPr lang="en-US" dirty="0"/>
          </a:p>
        </p:txBody>
      </p:sp>
      <p:sp>
        <p:nvSpPr>
          <p:cNvPr id="3" name="Content Placeholder 2"/>
          <p:cNvSpPr>
            <a:spLocks noGrp="1"/>
          </p:cNvSpPr>
          <p:nvPr>
            <p:ph idx="1"/>
          </p:nvPr>
        </p:nvSpPr>
        <p:spPr/>
        <p:txBody>
          <a:bodyPr/>
          <a:lstStyle/>
          <a:p>
            <a:r>
              <a:rPr lang="en-US" dirty="0" smtClean="0"/>
              <a:t>If </a:t>
            </a:r>
            <a:r>
              <a:rPr lang="en-US" dirty="0"/>
              <a:t>I guessed RIGHT then answered RIGHT, it make sense(it is RIGHT) </a:t>
            </a:r>
            <a:endParaRPr lang="en-US" dirty="0" smtClean="0"/>
          </a:p>
          <a:p>
            <a:r>
              <a:rPr lang="en-US" dirty="0" smtClean="0"/>
              <a:t>If </a:t>
            </a:r>
            <a:r>
              <a:rPr lang="en-US" dirty="0"/>
              <a:t>I guessed RIGHT then answered WRONG, it doesn't make sense (it is WRONG) </a:t>
            </a:r>
            <a:endParaRPr lang="en-US" dirty="0" smtClean="0"/>
          </a:p>
          <a:p>
            <a:r>
              <a:rPr lang="en-US" dirty="0" smtClean="0"/>
              <a:t>If </a:t>
            </a:r>
            <a:r>
              <a:rPr lang="en-US" dirty="0"/>
              <a:t>I guessed WRONG then answered RIGHT, it still make sense (It is RIGHT) </a:t>
            </a:r>
            <a:endParaRPr lang="en-US" dirty="0" smtClean="0"/>
          </a:p>
          <a:p>
            <a:r>
              <a:rPr lang="en-US" dirty="0" smtClean="0"/>
              <a:t>If </a:t>
            </a:r>
            <a:r>
              <a:rPr lang="en-US" dirty="0"/>
              <a:t>I guessed WRONG then answered WRONG, it still make sense (It is RIGHT)</a:t>
            </a:r>
          </a:p>
        </p:txBody>
      </p:sp>
    </p:spTree>
    <p:extLst>
      <p:ext uri="{BB962C8B-B14F-4D97-AF65-F5344CB8AC3E}">
        <p14:creationId xmlns:p14="http://schemas.microsoft.com/office/powerpoint/2010/main" val="172684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of implication</a:t>
            </a:r>
            <a:endParaRPr lang="en-US" dirty="0"/>
          </a:p>
        </p:txBody>
      </p:sp>
      <p:sp>
        <p:nvSpPr>
          <p:cNvPr id="3" name="Content Placeholder 2"/>
          <p:cNvSpPr>
            <a:spLocks noGrp="1"/>
          </p:cNvSpPr>
          <p:nvPr>
            <p:ph idx="1"/>
          </p:nvPr>
        </p:nvSpPr>
        <p:spPr/>
        <p:txBody>
          <a:bodyPr numCol="2"/>
          <a:lstStyle/>
          <a:p>
            <a:r>
              <a:rPr lang="en-US" dirty="0"/>
              <a:t>“if p, then q” </a:t>
            </a:r>
            <a:endParaRPr lang="en-US" dirty="0" smtClean="0"/>
          </a:p>
          <a:p>
            <a:r>
              <a:rPr lang="en-US" dirty="0" smtClean="0"/>
              <a:t>“</a:t>
            </a:r>
            <a:r>
              <a:rPr lang="en-US" dirty="0"/>
              <a:t>p implies q” </a:t>
            </a:r>
            <a:endParaRPr lang="en-US" dirty="0" smtClean="0"/>
          </a:p>
          <a:p>
            <a:r>
              <a:rPr lang="en-US" dirty="0" smtClean="0"/>
              <a:t>“</a:t>
            </a:r>
            <a:r>
              <a:rPr lang="en-US" dirty="0"/>
              <a:t>if p, q” </a:t>
            </a:r>
            <a:endParaRPr lang="en-US" dirty="0" smtClean="0"/>
          </a:p>
          <a:p>
            <a:r>
              <a:rPr lang="en-US" dirty="0" smtClean="0"/>
              <a:t>“</a:t>
            </a:r>
            <a:r>
              <a:rPr lang="en-US" dirty="0"/>
              <a:t>p is sufficient for q” </a:t>
            </a:r>
            <a:endParaRPr lang="en-US" dirty="0" smtClean="0"/>
          </a:p>
          <a:p>
            <a:r>
              <a:rPr lang="en-US" dirty="0" smtClean="0"/>
              <a:t>“</a:t>
            </a:r>
            <a:r>
              <a:rPr lang="en-US" dirty="0"/>
              <a:t>a sufficient condition for q is p” </a:t>
            </a:r>
            <a:endParaRPr lang="en-US" dirty="0" smtClean="0"/>
          </a:p>
          <a:p>
            <a:r>
              <a:rPr lang="en-US" dirty="0" smtClean="0"/>
              <a:t>“</a:t>
            </a:r>
            <a:r>
              <a:rPr lang="en-US" dirty="0"/>
              <a:t>q if p” </a:t>
            </a:r>
            <a:endParaRPr lang="en-US" dirty="0" smtClean="0"/>
          </a:p>
          <a:p>
            <a:r>
              <a:rPr lang="en-US" dirty="0" smtClean="0"/>
              <a:t>“</a:t>
            </a:r>
            <a:r>
              <a:rPr lang="en-US" dirty="0"/>
              <a:t>q whenever p” </a:t>
            </a:r>
            <a:endParaRPr lang="en-US" dirty="0" smtClean="0"/>
          </a:p>
          <a:p>
            <a:r>
              <a:rPr lang="en-US" dirty="0" smtClean="0"/>
              <a:t>“</a:t>
            </a:r>
            <a:r>
              <a:rPr lang="en-US" dirty="0"/>
              <a:t>q when p” </a:t>
            </a:r>
            <a:endParaRPr lang="en-US" dirty="0" smtClean="0"/>
          </a:p>
          <a:p>
            <a:r>
              <a:rPr lang="en-US" dirty="0" smtClean="0"/>
              <a:t>“</a:t>
            </a:r>
            <a:r>
              <a:rPr lang="en-US" dirty="0"/>
              <a:t>q is necessary for p” </a:t>
            </a:r>
            <a:endParaRPr lang="en-US" dirty="0" smtClean="0"/>
          </a:p>
          <a:p>
            <a:r>
              <a:rPr lang="en-US" dirty="0"/>
              <a:t>“p only if q” </a:t>
            </a:r>
            <a:endParaRPr lang="en-US" dirty="0" smtClean="0"/>
          </a:p>
          <a:p>
            <a:r>
              <a:rPr lang="en-US" dirty="0" smtClean="0"/>
              <a:t>“</a:t>
            </a:r>
            <a:r>
              <a:rPr lang="en-US" dirty="0"/>
              <a:t>a necessary condition for p is q</a:t>
            </a:r>
            <a:r>
              <a:rPr lang="en-US" dirty="0" smtClean="0"/>
              <a:t>”</a:t>
            </a:r>
          </a:p>
          <a:p>
            <a:r>
              <a:rPr lang="en-US" dirty="0" smtClean="0"/>
              <a:t> </a:t>
            </a:r>
            <a:r>
              <a:rPr lang="en-US" dirty="0"/>
              <a:t>“q follows from p” </a:t>
            </a:r>
            <a:endParaRPr lang="en-US" dirty="0" smtClean="0"/>
          </a:p>
          <a:p>
            <a:r>
              <a:rPr lang="en-US" dirty="0" smtClean="0"/>
              <a:t>“</a:t>
            </a:r>
            <a:r>
              <a:rPr lang="en-US" dirty="0"/>
              <a:t>q unless ¬p” </a:t>
            </a:r>
          </a:p>
        </p:txBody>
      </p:sp>
    </p:spTree>
    <p:extLst>
      <p:ext uri="{BB962C8B-B14F-4D97-AF65-F5344CB8AC3E}">
        <p14:creationId xmlns:p14="http://schemas.microsoft.com/office/powerpoint/2010/main" val="162113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dirty="0"/>
              <a:t>Determine in how many ways can three gifts be shared among 4 boys in the following conditions-</a:t>
            </a:r>
          </a:p>
          <a:p>
            <a:pPr marL="0" indent="0">
              <a:buNone/>
            </a:pPr>
            <a:r>
              <a:rPr lang="en-US" dirty="0" smtClean="0"/>
              <a:t> </a:t>
            </a:r>
            <a:r>
              <a:rPr lang="en-US" dirty="0"/>
              <a:t>No one gets more than one gift.</a:t>
            </a:r>
          </a:p>
          <a:p>
            <a:pPr marL="0" indent="0">
              <a:buNone/>
            </a:pPr>
            <a:endParaRPr lang="en-US" dirty="0"/>
          </a:p>
          <a:p>
            <a:pPr marL="0" indent="0">
              <a:buNone/>
            </a:pPr>
            <a:r>
              <a:rPr lang="en-US" dirty="0" smtClean="0"/>
              <a:t>Solution:</a:t>
            </a:r>
          </a:p>
          <a:p>
            <a:pPr marL="0" indent="0">
              <a:buNone/>
            </a:pPr>
            <a:r>
              <a:rPr lang="en-US" dirty="0" smtClean="0"/>
              <a:t>The </a:t>
            </a:r>
            <a:r>
              <a:rPr lang="en-US" dirty="0"/>
              <a:t>first gift can be given in 4 ways as one cannot get more than one gift, the remaining two gifts can be given in 3 and 2 ways respectively</a:t>
            </a:r>
            <a:r>
              <a:rPr lang="en-US" dirty="0" smtClean="0"/>
              <a:t>.</a:t>
            </a:r>
          </a:p>
          <a:p>
            <a:pPr marL="0" indent="0">
              <a:buNone/>
            </a:pPr>
            <a:r>
              <a:rPr lang="en-US" dirty="0"/>
              <a:t>The total number of ways = 4 x 3 x 2 = </a:t>
            </a:r>
            <a:r>
              <a:rPr lang="en-US" dirty="0" smtClean="0"/>
              <a:t>24.</a:t>
            </a:r>
            <a:endParaRPr lang="en-US" dirty="0"/>
          </a:p>
        </p:txBody>
      </p:sp>
    </p:spTree>
    <p:extLst>
      <p:ext uri="{BB962C8B-B14F-4D97-AF65-F5344CB8AC3E}">
        <p14:creationId xmlns:p14="http://schemas.microsoft.com/office/powerpoint/2010/main" val="5904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500"/>
                                        <p:tgtEl>
                                          <p:spTgt spid="3">
                                            <p:txEl>
                                              <p:pRg st="4" end="4"/>
                                            </p:txEl>
                                          </p:spTgt>
                                        </p:tgtEl>
                                      </p:cBhvr>
                                    </p:animEffect>
                                    <p:anim calcmode="lin" valueType="num">
                                      <p:cBhvr>
                                        <p:cTn id="8" dur="1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500"/>
                                        <p:tgtEl>
                                          <p:spTgt spid="3">
                                            <p:txEl>
                                              <p:pRg st="5" end="5"/>
                                            </p:txEl>
                                          </p:spTgt>
                                        </p:tgtEl>
                                      </p:cBhvr>
                                    </p:animEffect>
                                    <p:anim calcmode="lin" valueType="num">
                                      <p:cBhvr>
                                        <p:cTn id="15" dur="1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Converse ,inverse and contrapositive</a:t>
            </a:r>
            <a:endParaRPr lang="en-US" dirty="0"/>
          </a:p>
        </p:txBody>
      </p:sp>
      <p:sp>
        <p:nvSpPr>
          <p:cNvPr id="3" name="Content Placeholder 2"/>
          <p:cNvSpPr>
            <a:spLocks noGrp="1"/>
          </p:cNvSpPr>
          <p:nvPr>
            <p:ph idx="1"/>
          </p:nvPr>
        </p:nvSpPr>
        <p:spPr>
          <a:xfrm>
            <a:off x="838200" y="1825625"/>
            <a:ext cx="10515600" cy="4618718"/>
          </a:xfrm>
        </p:spPr>
        <p:txBody>
          <a:bodyPr/>
          <a:lstStyle/>
          <a:p>
            <a:r>
              <a:rPr lang="en-US" dirty="0"/>
              <a:t>We can form some new conditional statements starting with a conditional statement p → q</a:t>
            </a:r>
            <a:r>
              <a:rPr lang="en-US" dirty="0" smtClean="0"/>
              <a:t>.</a:t>
            </a:r>
          </a:p>
          <a:p>
            <a:r>
              <a:rPr lang="en-US" dirty="0"/>
              <a:t>The proposition q → p is called the</a:t>
            </a:r>
            <a:r>
              <a:rPr lang="en-US" dirty="0">
                <a:solidFill>
                  <a:srgbClr val="FF0000"/>
                </a:solidFill>
              </a:rPr>
              <a:t> converse </a:t>
            </a:r>
            <a:r>
              <a:rPr lang="en-US" dirty="0"/>
              <a:t>of p → </a:t>
            </a:r>
            <a:r>
              <a:rPr lang="en-US" dirty="0" smtClean="0"/>
              <a:t>q</a:t>
            </a:r>
          </a:p>
          <a:p>
            <a:r>
              <a:rPr lang="en-US" dirty="0"/>
              <a:t>The proposition ¬p → ¬q is called the</a:t>
            </a:r>
            <a:r>
              <a:rPr lang="en-US" dirty="0">
                <a:solidFill>
                  <a:srgbClr val="FF0000"/>
                </a:solidFill>
              </a:rPr>
              <a:t> inverse </a:t>
            </a:r>
            <a:r>
              <a:rPr lang="en-US" dirty="0"/>
              <a:t>of p → </a:t>
            </a:r>
            <a:r>
              <a:rPr lang="en-US" dirty="0" smtClean="0"/>
              <a:t>q</a:t>
            </a:r>
          </a:p>
          <a:p>
            <a:r>
              <a:rPr lang="en-US" dirty="0"/>
              <a:t>The</a:t>
            </a:r>
            <a:r>
              <a:rPr lang="en-US" dirty="0">
                <a:solidFill>
                  <a:srgbClr val="FF0000"/>
                </a:solidFill>
              </a:rPr>
              <a:t> contrapositive </a:t>
            </a:r>
            <a:r>
              <a:rPr lang="en-US" dirty="0"/>
              <a:t>of p → q is the proposition ¬q → ¬</a:t>
            </a:r>
            <a:r>
              <a:rPr lang="en-US" dirty="0" smtClean="0"/>
              <a:t>p</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2198" y="4048125"/>
            <a:ext cx="5057775" cy="2809875"/>
          </a:xfrm>
          <a:prstGeom prst="rect">
            <a:avLst/>
          </a:prstGeom>
        </p:spPr>
      </p:pic>
    </p:spTree>
    <p:extLst>
      <p:ext uri="{BB962C8B-B14F-4D97-AF65-F5344CB8AC3E}">
        <p14:creationId xmlns:p14="http://schemas.microsoft.com/office/powerpoint/2010/main" val="20255351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fontAlgn="base"/>
            <a:r>
              <a:rPr lang="en-US" dirty="0"/>
              <a:t>C</a:t>
            </a:r>
            <a:r>
              <a:rPr lang="en-US" dirty="0" smtClean="0"/>
              <a:t>onverse </a:t>
            </a:r>
            <a:r>
              <a:rPr lang="en-US" dirty="0"/>
              <a:t>statement (q → p) and inverse statement (∼p → ∼q) are equivalent to each other.</a:t>
            </a:r>
          </a:p>
          <a:p>
            <a:pPr fontAlgn="base"/>
            <a:r>
              <a:rPr lang="en-US" dirty="0"/>
              <a:t>p → q and its contrapositive statement (∼q → ∼p) are equivalent to each other</a:t>
            </a:r>
            <a:r>
              <a:rPr lang="en-US" dirty="0" smtClean="0"/>
              <a:t>.</a:t>
            </a:r>
          </a:p>
          <a:p>
            <a:pPr fontAlgn="base"/>
            <a:r>
              <a:rPr lang="en-US" dirty="0" smtClean="0"/>
              <a:t>Example:</a:t>
            </a:r>
          </a:p>
          <a:p>
            <a:pPr fontAlgn="base"/>
            <a:r>
              <a:rPr lang="en-US" dirty="0"/>
              <a:t>p → q </a:t>
            </a:r>
            <a:r>
              <a:rPr lang="en-US" dirty="0" smtClean="0"/>
              <a:t>:If </a:t>
            </a:r>
            <a:r>
              <a:rPr lang="en-US" dirty="0"/>
              <a:t>today is Sunday, then it is a holiday</a:t>
            </a:r>
            <a:r>
              <a:rPr lang="en-US" dirty="0" smtClean="0"/>
              <a:t>.</a:t>
            </a:r>
          </a:p>
          <a:p>
            <a:pPr marL="0" indent="0" fontAlgn="base">
              <a:buNone/>
            </a:pPr>
            <a:r>
              <a:rPr lang="en-US" dirty="0"/>
              <a:t> </a:t>
            </a:r>
            <a:r>
              <a:rPr lang="en-US" dirty="0" smtClean="0"/>
              <a:t>  p: </a:t>
            </a:r>
            <a:r>
              <a:rPr lang="en-US" dirty="0"/>
              <a:t>today is </a:t>
            </a:r>
            <a:r>
              <a:rPr lang="en-US" dirty="0" smtClean="0"/>
              <a:t>Sunday</a:t>
            </a:r>
          </a:p>
          <a:p>
            <a:pPr marL="0" indent="0" fontAlgn="base">
              <a:buNone/>
            </a:pPr>
            <a:r>
              <a:rPr lang="en-US" dirty="0"/>
              <a:t> </a:t>
            </a:r>
            <a:r>
              <a:rPr lang="en-US" dirty="0" smtClean="0"/>
              <a:t>  q: </a:t>
            </a:r>
            <a:r>
              <a:rPr lang="en-US" dirty="0"/>
              <a:t>it is a holiday</a:t>
            </a:r>
          </a:p>
          <a:p>
            <a:pPr fontAlgn="base"/>
            <a:endParaRPr lang="en-US" dirty="0"/>
          </a:p>
        </p:txBody>
      </p:sp>
    </p:spTree>
    <p:extLst>
      <p:ext uri="{BB962C8B-B14F-4D97-AF65-F5344CB8AC3E}">
        <p14:creationId xmlns:p14="http://schemas.microsoft.com/office/powerpoint/2010/main" val="45684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fontAlgn="base"/>
            <a:r>
              <a:rPr lang="en-US" b="1" dirty="0"/>
              <a:t>Converse Statement-</a:t>
            </a:r>
            <a:r>
              <a:rPr lang="en-US" dirty="0"/>
              <a:t> If it is a holiday, then today is Sunday.</a:t>
            </a:r>
          </a:p>
          <a:p>
            <a:pPr fontAlgn="base"/>
            <a:r>
              <a:rPr lang="en-US" b="1" dirty="0"/>
              <a:t>Inverse Statement- </a:t>
            </a:r>
            <a:r>
              <a:rPr lang="en-US" dirty="0"/>
              <a:t>If today is not Sunday, then it is not a holiday.</a:t>
            </a:r>
          </a:p>
          <a:p>
            <a:pPr fontAlgn="base"/>
            <a:r>
              <a:rPr lang="en-US" b="1" dirty="0"/>
              <a:t>Contrapositive Statement-</a:t>
            </a:r>
            <a:r>
              <a:rPr lang="en-US" dirty="0"/>
              <a:t> If it is not a holiday, then today is not Sunday</a:t>
            </a:r>
            <a:r>
              <a:rPr lang="en-US" dirty="0" smtClean="0"/>
              <a:t>.</a:t>
            </a:r>
          </a:p>
          <a:p>
            <a:pPr marL="0" indent="0" fontAlgn="base">
              <a:buNone/>
            </a:pPr>
            <a:r>
              <a:rPr lang="en-US" dirty="0" smtClean="0"/>
              <a:t>2. </a:t>
            </a:r>
            <a:r>
              <a:rPr lang="en-US" dirty="0"/>
              <a:t>“If it rains, then I will stay at home</a:t>
            </a:r>
            <a:r>
              <a:rPr lang="en-US" dirty="0" smtClean="0"/>
              <a:t>.”</a:t>
            </a:r>
          </a:p>
          <a:p>
            <a:pPr fontAlgn="base"/>
            <a:r>
              <a:rPr lang="en-US" b="1" dirty="0"/>
              <a:t>Converse Statement-</a:t>
            </a:r>
            <a:r>
              <a:rPr lang="en-US" dirty="0"/>
              <a:t> If I will stay at home, then it rains.</a:t>
            </a:r>
          </a:p>
          <a:p>
            <a:pPr fontAlgn="base"/>
            <a:r>
              <a:rPr lang="en-US" b="1" dirty="0"/>
              <a:t>Inverse Statement-</a:t>
            </a:r>
            <a:r>
              <a:rPr lang="en-US" dirty="0"/>
              <a:t> If it does not rain, then I will not stay at home.</a:t>
            </a:r>
          </a:p>
          <a:p>
            <a:pPr fontAlgn="base"/>
            <a:r>
              <a:rPr lang="en-US" b="1" dirty="0"/>
              <a:t>Contrapositive Statement-</a:t>
            </a:r>
            <a:r>
              <a:rPr lang="en-US" dirty="0"/>
              <a:t> If I will not stay at home, then it does not rain.</a:t>
            </a:r>
          </a:p>
          <a:p>
            <a:pPr marL="0" indent="0" fontAlgn="base">
              <a:buNone/>
            </a:pPr>
            <a:endParaRPr lang="en-US" dirty="0"/>
          </a:p>
        </p:txBody>
      </p:sp>
    </p:spTree>
    <p:extLst>
      <p:ext uri="{BB962C8B-B14F-4D97-AF65-F5344CB8AC3E}">
        <p14:creationId xmlns:p14="http://schemas.microsoft.com/office/powerpoint/2010/main" val="26046884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logical equivalency</a:t>
            </a:r>
            <a:endParaRPr lang="en-US" dirty="0"/>
          </a:p>
        </p:txBody>
      </p:sp>
      <p:sp>
        <p:nvSpPr>
          <p:cNvPr id="3" name="Content Placeholder 2"/>
          <p:cNvSpPr>
            <a:spLocks noGrp="1"/>
          </p:cNvSpPr>
          <p:nvPr>
            <p:ph idx="1"/>
          </p:nvPr>
        </p:nvSpPr>
        <p:spPr/>
        <p:txBody>
          <a:bodyPr/>
          <a:lstStyle/>
          <a:p>
            <a:r>
              <a:rPr lang="en-US" dirty="0" smtClean="0"/>
              <a:t>Let the conditional statement be “if a polygon is a square, then it also a quadrilateral.”</a:t>
            </a:r>
          </a:p>
          <a:p>
            <a:r>
              <a:rPr lang="en-US" dirty="0" smtClean="0"/>
              <a:t>Converse: “if it is a quadrilateral, then it is a square.”</a:t>
            </a:r>
          </a:p>
          <a:p>
            <a:r>
              <a:rPr lang="en-US" dirty="0" smtClean="0"/>
              <a:t>Think whether it is true or false?</a:t>
            </a:r>
          </a:p>
          <a:p>
            <a:r>
              <a:rPr lang="en-US" dirty="0" smtClean="0"/>
              <a:t>It may or mayn’t be square.</a:t>
            </a:r>
          </a:p>
          <a:p>
            <a:r>
              <a:rPr lang="en-US" dirty="0" smtClean="0"/>
              <a:t>Inverse:  “if polygon isn’t square, then it also not quadrilateral.”</a:t>
            </a:r>
          </a:p>
          <a:p>
            <a:r>
              <a:rPr lang="en-US" dirty="0" smtClean="0"/>
              <a:t>What about this?</a:t>
            </a:r>
          </a:p>
          <a:p>
            <a:r>
              <a:rPr lang="en-US" dirty="0" smtClean="0"/>
              <a:t>Only square is not a quadrilateral.</a:t>
            </a:r>
            <a:endParaRPr lang="en-US" dirty="0"/>
          </a:p>
        </p:txBody>
      </p:sp>
    </p:spTree>
    <p:extLst>
      <p:ext uri="{BB962C8B-B14F-4D97-AF65-F5344CB8AC3E}">
        <p14:creationId xmlns:p14="http://schemas.microsoft.com/office/powerpoint/2010/main" val="71606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Biconditional</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r>
              <a:rPr lang="en-US" dirty="0"/>
              <a:t>Let p and q be propositions. The </a:t>
            </a:r>
            <a:r>
              <a:rPr lang="en-US" dirty="0" err="1"/>
              <a:t>biconditional</a:t>
            </a:r>
            <a:r>
              <a:rPr lang="en-US" dirty="0"/>
              <a:t> statement </a:t>
            </a:r>
            <a:r>
              <a:rPr lang="en-US" b="1" dirty="0">
                <a:solidFill>
                  <a:srgbClr val="FF0000"/>
                </a:solidFill>
              </a:rPr>
              <a:t>p ↔ q </a:t>
            </a:r>
            <a:r>
              <a:rPr lang="en-US" dirty="0"/>
              <a:t>is the proposition “p if and only if q.” </a:t>
            </a:r>
            <a:r>
              <a:rPr lang="en-US" b="1" dirty="0">
                <a:solidFill>
                  <a:srgbClr val="FF0000"/>
                </a:solidFill>
              </a:rPr>
              <a:t>The </a:t>
            </a:r>
            <a:r>
              <a:rPr lang="en-US" b="1" dirty="0" err="1">
                <a:solidFill>
                  <a:srgbClr val="FF0000"/>
                </a:solidFill>
              </a:rPr>
              <a:t>biconditional</a:t>
            </a:r>
            <a:r>
              <a:rPr lang="en-US" b="1" dirty="0">
                <a:solidFill>
                  <a:srgbClr val="FF0000"/>
                </a:solidFill>
              </a:rPr>
              <a:t> statement p ↔ q is true when p and q have the same truth values</a:t>
            </a:r>
            <a:r>
              <a:rPr lang="en-US" dirty="0"/>
              <a:t>, and is false otherwise. </a:t>
            </a:r>
            <a:endParaRPr lang="en-US" dirty="0" smtClean="0"/>
          </a:p>
          <a:p>
            <a:r>
              <a:rPr lang="en-US" dirty="0" err="1" smtClean="0"/>
              <a:t>Biconditional</a:t>
            </a:r>
            <a:r>
              <a:rPr lang="en-US" dirty="0" smtClean="0"/>
              <a:t> </a:t>
            </a:r>
            <a:r>
              <a:rPr lang="en-US" dirty="0"/>
              <a:t>statements are also called bi-implications</a:t>
            </a:r>
            <a:r>
              <a:rPr lang="en-US" dirty="0" smtClean="0"/>
              <a:t>.</a:t>
            </a:r>
          </a:p>
          <a:p>
            <a:r>
              <a:rPr lang="en-US" dirty="0"/>
              <a:t>p if and only if </a:t>
            </a:r>
            <a:r>
              <a:rPr lang="en-US" dirty="0" smtClean="0"/>
              <a:t>q is composed of two sentence.</a:t>
            </a:r>
          </a:p>
          <a:p>
            <a:r>
              <a:rPr lang="en-US" dirty="0" smtClean="0"/>
              <a:t>“p if q” and “p only if q”.</a:t>
            </a:r>
          </a:p>
          <a:p>
            <a:r>
              <a:rPr lang="en-US" dirty="0"/>
              <a:t>“p only if q</a:t>
            </a:r>
            <a:r>
              <a:rPr lang="en-US" dirty="0" smtClean="0"/>
              <a:t>” is equivalent to “if p then q”. Also “p if q” is equivalent to “if q then p”.</a:t>
            </a:r>
          </a:p>
          <a:p>
            <a:r>
              <a:rPr lang="en-US" dirty="0" smtClean="0"/>
              <a:t>Therefore it represent </a:t>
            </a:r>
            <a:r>
              <a:rPr lang="en-US" dirty="0" err="1" smtClean="0"/>
              <a:t>biconditional</a:t>
            </a:r>
            <a:r>
              <a:rPr lang="en-US" dirty="0" smtClean="0"/>
              <a:t> statement.</a:t>
            </a:r>
            <a:endParaRPr lang="en-US" dirty="0"/>
          </a:p>
        </p:txBody>
      </p:sp>
    </p:spTree>
    <p:extLst>
      <p:ext uri="{BB962C8B-B14F-4D97-AF65-F5344CB8AC3E}">
        <p14:creationId xmlns:p14="http://schemas.microsoft.com/office/powerpoint/2010/main" val="19853367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t>. There are some other common ways to express p ↔ q: </a:t>
            </a:r>
            <a:endParaRPr lang="en-US" dirty="0" smtClean="0"/>
          </a:p>
          <a:p>
            <a:pPr lvl="1"/>
            <a:r>
              <a:rPr lang="en-US" dirty="0" smtClean="0"/>
              <a:t>“</a:t>
            </a:r>
            <a:r>
              <a:rPr lang="en-US" dirty="0"/>
              <a:t>p is necessary and sufficient for q” </a:t>
            </a:r>
            <a:endParaRPr lang="en-US" dirty="0" smtClean="0"/>
          </a:p>
          <a:p>
            <a:pPr lvl="1"/>
            <a:r>
              <a:rPr lang="en-US" dirty="0" smtClean="0"/>
              <a:t>“</a:t>
            </a:r>
            <a:r>
              <a:rPr lang="en-US" dirty="0"/>
              <a:t>if p then q, and conversely” </a:t>
            </a:r>
            <a:endParaRPr lang="en-US" dirty="0" smtClean="0"/>
          </a:p>
          <a:p>
            <a:pPr lvl="1"/>
            <a:r>
              <a:rPr lang="en-US" dirty="0" smtClean="0"/>
              <a:t>“</a:t>
            </a:r>
            <a:r>
              <a:rPr lang="en-US" dirty="0"/>
              <a:t>p </a:t>
            </a:r>
            <a:r>
              <a:rPr lang="en-US" dirty="0" err="1"/>
              <a:t>iff</a:t>
            </a:r>
            <a:r>
              <a:rPr lang="en-US" dirty="0"/>
              <a:t> q</a:t>
            </a:r>
            <a:r>
              <a:rPr lang="en-US" dirty="0" smtClean="0"/>
              <a:t>.”</a:t>
            </a:r>
          </a:p>
          <a:p>
            <a:endParaRPr lang="en-US" dirty="0" smtClean="0"/>
          </a:p>
        </p:txBody>
      </p:sp>
      <p:graphicFrame>
        <p:nvGraphicFramePr>
          <p:cNvPr id="4" name="Table 3"/>
          <p:cNvGraphicFramePr>
            <a:graphicFrameLocks noGrp="1"/>
          </p:cNvGraphicFramePr>
          <p:nvPr>
            <p:extLst/>
          </p:nvPr>
        </p:nvGraphicFramePr>
        <p:xfrm>
          <a:off x="1494972" y="3622523"/>
          <a:ext cx="5544456" cy="2400905"/>
        </p:xfrm>
        <a:graphic>
          <a:graphicData uri="http://schemas.openxmlformats.org/drawingml/2006/table">
            <a:tbl>
              <a:tblPr firstRow="1" bandRow="1">
                <a:tableStyleId>{5C22544A-7EE6-4342-B048-85BDC9FD1C3A}</a:tableStyleId>
              </a:tblPr>
              <a:tblGrid>
                <a:gridCol w="1848152">
                  <a:extLst>
                    <a:ext uri="{9D8B030D-6E8A-4147-A177-3AD203B41FA5}">
                      <a16:colId xmlns:a16="http://schemas.microsoft.com/office/drawing/2014/main" val="3953355561"/>
                    </a:ext>
                  </a:extLst>
                </a:gridCol>
                <a:gridCol w="1848152">
                  <a:extLst>
                    <a:ext uri="{9D8B030D-6E8A-4147-A177-3AD203B41FA5}">
                      <a16:colId xmlns:a16="http://schemas.microsoft.com/office/drawing/2014/main" val="1631500596"/>
                    </a:ext>
                  </a:extLst>
                </a:gridCol>
                <a:gridCol w="1848152">
                  <a:extLst>
                    <a:ext uri="{9D8B030D-6E8A-4147-A177-3AD203B41FA5}">
                      <a16:colId xmlns:a16="http://schemas.microsoft.com/office/drawing/2014/main" val="78619752"/>
                    </a:ext>
                  </a:extLst>
                </a:gridCol>
              </a:tblGrid>
              <a:tr h="480181">
                <a:tc>
                  <a:txBody>
                    <a:bodyPr/>
                    <a:lstStyle/>
                    <a:p>
                      <a:r>
                        <a:rPr lang="en-US" dirty="0" smtClean="0">
                          <a:solidFill>
                            <a:srgbClr val="FF0000"/>
                          </a:solidFill>
                        </a:rPr>
                        <a:t>p</a:t>
                      </a:r>
                      <a:endParaRPr lang="en-US" dirty="0">
                        <a:solidFill>
                          <a:srgbClr val="FF0000"/>
                        </a:solidFill>
                      </a:endParaRPr>
                    </a:p>
                  </a:txBody>
                  <a:tcPr/>
                </a:tc>
                <a:tc>
                  <a:txBody>
                    <a:bodyPr/>
                    <a:lstStyle/>
                    <a:p>
                      <a:r>
                        <a:rPr lang="en-US" dirty="0" smtClean="0">
                          <a:solidFill>
                            <a:srgbClr val="FF0000"/>
                          </a:solidFill>
                        </a:rPr>
                        <a:t>q</a:t>
                      </a:r>
                      <a:endParaRPr lang="en-US" dirty="0">
                        <a:solidFill>
                          <a:srgbClr val="FF0000"/>
                        </a:solidFill>
                      </a:endParaRPr>
                    </a:p>
                  </a:txBody>
                  <a:tcPr/>
                </a:tc>
                <a:tc>
                  <a:txBody>
                    <a:bodyPr/>
                    <a:lstStyle/>
                    <a:p>
                      <a:r>
                        <a:rPr lang="en-US" dirty="0" smtClean="0">
                          <a:solidFill>
                            <a:srgbClr val="FF0000"/>
                          </a:solidFill>
                        </a:rPr>
                        <a:t>p ↔ q</a:t>
                      </a:r>
                      <a:endParaRPr lang="en-US" dirty="0">
                        <a:solidFill>
                          <a:srgbClr val="FF0000"/>
                        </a:solidFill>
                      </a:endParaRPr>
                    </a:p>
                  </a:txBody>
                  <a:tcPr/>
                </a:tc>
                <a:extLst>
                  <a:ext uri="{0D108BD9-81ED-4DB2-BD59-A6C34878D82A}">
                    <a16:rowId xmlns:a16="http://schemas.microsoft.com/office/drawing/2014/main" val="3575134618"/>
                  </a:ext>
                </a:extLst>
              </a:tr>
              <a:tr h="480181">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2363573029"/>
                  </a:ext>
                </a:extLst>
              </a:tr>
              <a:tr h="480181">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2688952728"/>
                  </a:ext>
                </a:extLst>
              </a:tr>
              <a:tr h="480181">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989618545"/>
                  </a:ext>
                </a:extLst>
              </a:tr>
              <a:tr h="480181">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578390140"/>
                  </a:ext>
                </a:extLst>
              </a:tr>
            </a:tbl>
          </a:graphicData>
        </a:graphic>
      </p:graphicFrame>
    </p:spTree>
    <p:extLst>
      <p:ext uri="{BB962C8B-B14F-4D97-AF65-F5344CB8AC3E}">
        <p14:creationId xmlns:p14="http://schemas.microsoft.com/office/powerpoint/2010/main" val="37974363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Truth table of compound proposition</a:t>
            </a:r>
            <a:endParaRPr lang="en-US" dirty="0"/>
          </a:p>
        </p:txBody>
      </p:sp>
      <p:sp>
        <p:nvSpPr>
          <p:cNvPr id="3" name="Content Placeholder 2"/>
          <p:cNvSpPr>
            <a:spLocks noGrp="1"/>
          </p:cNvSpPr>
          <p:nvPr>
            <p:ph idx="1"/>
          </p:nvPr>
        </p:nvSpPr>
        <p:spPr/>
        <p:txBody>
          <a:bodyPr/>
          <a:lstStyle/>
          <a:p>
            <a:r>
              <a:rPr lang="en-US" dirty="0" smtClean="0"/>
              <a:t>To construct the truth table of compound proposition, we need to know the precedence of different operator.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312" y="2915670"/>
            <a:ext cx="3457802" cy="2846501"/>
          </a:xfrm>
          <a:prstGeom prst="rect">
            <a:avLst/>
          </a:prstGeom>
        </p:spPr>
      </p:pic>
    </p:spTree>
    <p:extLst>
      <p:ext uri="{BB962C8B-B14F-4D97-AF65-F5344CB8AC3E}">
        <p14:creationId xmlns:p14="http://schemas.microsoft.com/office/powerpoint/2010/main" val="13524030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Construct the truth table of the compound proposition </a:t>
            </a:r>
            <a:endParaRPr lang="en-US" dirty="0" smtClean="0"/>
          </a:p>
          <a:p>
            <a:pPr marL="0" indent="0">
              <a:buNone/>
            </a:pPr>
            <a:r>
              <a:rPr lang="en-US" dirty="0"/>
              <a:t> </a:t>
            </a:r>
            <a:r>
              <a:rPr lang="en-US" dirty="0" smtClean="0"/>
              <a:t>     (</a:t>
            </a:r>
            <a:r>
              <a:rPr lang="en-US" dirty="0"/>
              <a:t>p ∨ ¬q) → (p ∧ q</a:t>
            </a:r>
            <a:r>
              <a:rPr lang="en-US" dirty="0" smtClean="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601" y="3052218"/>
            <a:ext cx="8965855" cy="3259682"/>
          </a:xfrm>
          <a:prstGeom prst="rect">
            <a:avLst/>
          </a:prstGeom>
        </p:spPr>
      </p:pic>
    </p:spTree>
    <p:extLst>
      <p:ext uri="{BB962C8B-B14F-4D97-AF65-F5344CB8AC3E}">
        <p14:creationId xmlns:p14="http://schemas.microsoft.com/office/powerpoint/2010/main" val="6920571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proposition logic</a:t>
            </a:r>
            <a:endParaRPr lang="en-US" dirty="0"/>
          </a:p>
        </p:txBody>
      </p:sp>
      <p:sp>
        <p:nvSpPr>
          <p:cNvPr id="3" name="Content Placeholder 2"/>
          <p:cNvSpPr>
            <a:spLocks noGrp="1"/>
          </p:cNvSpPr>
          <p:nvPr>
            <p:ph idx="1"/>
          </p:nvPr>
        </p:nvSpPr>
        <p:spPr/>
        <p:txBody>
          <a:bodyPr>
            <a:normAutofit lnSpcReduction="10000"/>
          </a:bodyPr>
          <a:lstStyle/>
          <a:p>
            <a:r>
              <a:rPr lang="en-US" dirty="0"/>
              <a:t>Logic has many important applications to mathematics, computer science, and numerous other disciplines</a:t>
            </a:r>
            <a:r>
              <a:rPr lang="en-US" dirty="0" smtClean="0"/>
              <a:t>.</a:t>
            </a:r>
          </a:p>
          <a:p>
            <a:r>
              <a:rPr lang="en-US" dirty="0"/>
              <a:t>P</a:t>
            </a:r>
            <a:r>
              <a:rPr lang="en-US" dirty="0" smtClean="0"/>
              <a:t>ropositional </a:t>
            </a:r>
            <a:r>
              <a:rPr lang="en-US" dirty="0"/>
              <a:t>logic and its rules can be used to design computer circuits, to construct computer programs, to verify the correctness of programs, and to build expert systems</a:t>
            </a:r>
            <a:r>
              <a:rPr lang="en-US" dirty="0" smtClean="0"/>
              <a:t>.</a:t>
            </a:r>
          </a:p>
          <a:p>
            <a:r>
              <a:rPr lang="en-US" dirty="0" smtClean="0"/>
              <a:t>Some of the application are:</a:t>
            </a:r>
          </a:p>
          <a:p>
            <a:pPr lvl="1"/>
            <a:r>
              <a:rPr lang="en-US" dirty="0"/>
              <a:t>Translating English </a:t>
            </a:r>
            <a:r>
              <a:rPr lang="en-US" dirty="0" smtClean="0"/>
              <a:t>Sentences</a:t>
            </a:r>
          </a:p>
          <a:p>
            <a:pPr lvl="1"/>
            <a:r>
              <a:rPr lang="en-US" dirty="0"/>
              <a:t>System </a:t>
            </a:r>
            <a:r>
              <a:rPr lang="en-US" dirty="0" smtClean="0"/>
              <a:t>Specifications</a:t>
            </a:r>
          </a:p>
          <a:p>
            <a:pPr lvl="1"/>
            <a:r>
              <a:rPr lang="en-US" dirty="0"/>
              <a:t>Boolean </a:t>
            </a:r>
            <a:r>
              <a:rPr lang="en-US" dirty="0" smtClean="0"/>
              <a:t>Searches</a:t>
            </a:r>
          </a:p>
          <a:p>
            <a:pPr lvl="1"/>
            <a:r>
              <a:rPr lang="en-US" dirty="0"/>
              <a:t>Logic </a:t>
            </a:r>
            <a:r>
              <a:rPr lang="en-US" dirty="0" smtClean="0"/>
              <a:t>Puzzles</a:t>
            </a:r>
          </a:p>
          <a:p>
            <a:pPr lvl="1"/>
            <a:r>
              <a:rPr lang="en-US" dirty="0"/>
              <a:t>Logic Circuits</a:t>
            </a:r>
            <a:endParaRPr lang="en-US" dirty="0" smtClean="0"/>
          </a:p>
          <a:p>
            <a:pPr lvl="1"/>
            <a:endParaRPr lang="en-US" dirty="0"/>
          </a:p>
        </p:txBody>
      </p:sp>
    </p:spTree>
    <p:extLst>
      <p:ext uri="{BB962C8B-B14F-4D97-AF65-F5344CB8AC3E}">
        <p14:creationId xmlns:p14="http://schemas.microsoft.com/office/powerpoint/2010/main" val="13078665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English sentence</a:t>
            </a:r>
            <a:endParaRPr lang="en-US" dirty="0"/>
          </a:p>
        </p:txBody>
      </p:sp>
      <p:sp>
        <p:nvSpPr>
          <p:cNvPr id="3" name="Content Placeholder 2"/>
          <p:cNvSpPr>
            <a:spLocks noGrp="1"/>
          </p:cNvSpPr>
          <p:nvPr>
            <p:ph idx="1"/>
          </p:nvPr>
        </p:nvSpPr>
        <p:spPr/>
        <p:txBody>
          <a:bodyPr/>
          <a:lstStyle/>
          <a:p>
            <a:r>
              <a:rPr lang="en-US" dirty="0" smtClean="0"/>
              <a:t>Reason to translate English sentence into logical expression.</a:t>
            </a:r>
          </a:p>
          <a:p>
            <a:r>
              <a:rPr lang="en-US" dirty="0" smtClean="0"/>
              <a:t>To remove ambiguity.</a:t>
            </a:r>
          </a:p>
          <a:p>
            <a:r>
              <a:rPr lang="en-US" dirty="0" smtClean="0"/>
              <a:t>For </a:t>
            </a:r>
            <a:r>
              <a:rPr lang="en-US" dirty="0" err="1" smtClean="0"/>
              <a:t>eg</a:t>
            </a:r>
            <a:r>
              <a:rPr lang="en-US" dirty="0" smtClean="0"/>
              <a:t>:</a:t>
            </a:r>
          </a:p>
          <a:p>
            <a:r>
              <a:rPr lang="en-US" dirty="0"/>
              <a:t>I have never tasted a cake quite like that one before!</a:t>
            </a:r>
          </a:p>
          <a:p>
            <a:r>
              <a:rPr lang="en-US" dirty="0"/>
              <a:t>Ambiguity: Was the cake good or bad?</a:t>
            </a:r>
          </a:p>
          <a:p>
            <a:r>
              <a:rPr lang="en-US" dirty="0"/>
              <a:t>Did you see her dress?</a:t>
            </a:r>
          </a:p>
          <a:p>
            <a:r>
              <a:rPr lang="en-US" dirty="0"/>
              <a:t>Ambiguity: Is she getting dressed or are they talking about her clothes?</a:t>
            </a:r>
          </a:p>
          <a:p>
            <a:endParaRPr lang="en-US" dirty="0"/>
          </a:p>
        </p:txBody>
      </p:sp>
    </p:spTree>
    <p:extLst>
      <p:ext uri="{BB962C8B-B14F-4D97-AF65-F5344CB8AC3E}">
        <p14:creationId xmlns:p14="http://schemas.microsoft.com/office/powerpoint/2010/main" val="208365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K</a:t>
            </a:r>
            <a:r>
              <a:rPr lang="en-US" dirty="0" smtClean="0"/>
              <a:t>inds of problems solved using discrete mathematics include:</a:t>
            </a:r>
          </a:p>
          <a:p>
            <a:pPr marL="514350" indent="-514350">
              <a:buFont typeface="+mj-lt"/>
              <a:buAutoNum type="arabicPeriod"/>
            </a:pPr>
            <a:r>
              <a:rPr lang="en-US" dirty="0" smtClean="0"/>
              <a:t>How many ways are there to choose a valid password on a computer system? </a:t>
            </a:r>
          </a:p>
          <a:p>
            <a:pPr marL="514350" indent="-514350">
              <a:buFont typeface="+mj-lt"/>
              <a:buAutoNum type="arabicPeriod"/>
            </a:pPr>
            <a:r>
              <a:rPr lang="en-US" dirty="0" smtClean="0"/>
              <a:t>What is the probability of winning a lottery? </a:t>
            </a:r>
          </a:p>
          <a:p>
            <a:pPr marL="514350" indent="-514350">
              <a:buFont typeface="+mj-lt"/>
              <a:buAutoNum type="arabicPeriod"/>
            </a:pPr>
            <a:r>
              <a:rPr lang="en-US" dirty="0" smtClean="0"/>
              <a:t>Is there a link between two computers in a network? </a:t>
            </a:r>
          </a:p>
          <a:p>
            <a:pPr marL="514350" indent="-514350">
              <a:buFont typeface="+mj-lt"/>
              <a:buAutoNum type="arabicPeriod"/>
            </a:pPr>
            <a:r>
              <a:rPr lang="en-US" dirty="0" smtClean="0"/>
              <a:t>How can I identify spam e-mail messages?</a:t>
            </a:r>
          </a:p>
          <a:p>
            <a:pPr marL="514350" indent="-514350">
              <a:buFont typeface="+mj-lt"/>
              <a:buAutoNum type="arabicPeriod"/>
            </a:pPr>
            <a:r>
              <a:rPr lang="en-US" dirty="0" smtClean="0"/>
              <a:t>How can I encrypt a message so that no unintended recipient can read it?</a:t>
            </a:r>
          </a:p>
          <a:p>
            <a:pPr marL="514350" indent="-514350">
              <a:buFont typeface="+mj-lt"/>
              <a:buAutoNum type="arabicPeriod"/>
            </a:pPr>
            <a:r>
              <a:rPr lang="en-US" dirty="0" smtClean="0"/>
              <a:t>What is the shortest path between two cities using a transportation system?</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52126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a:t>
            </a:r>
            <a:endParaRPr lang="en-US" dirty="0"/>
          </a:p>
        </p:txBody>
      </p:sp>
      <p:sp>
        <p:nvSpPr>
          <p:cNvPr id="3" name="Content Placeholder 2"/>
          <p:cNvSpPr>
            <a:spLocks noGrp="1"/>
          </p:cNvSpPr>
          <p:nvPr>
            <p:ph idx="1"/>
          </p:nvPr>
        </p:nvSpPr>
        <p:spPr/>
        <p:txBody>
          <a:bodyPr/>
          <a:lstStyle/>
          <a:p>
            <a:r>
              <a:rPr lang="en-US" dirty="0" smtClean="0"/>
              <a:t>Q.1 </a:t>
            </a:r>
            <a:r>
              <a:rPr lang="en-US" dirty="0"/>
              <a:t>“You can access the Internet from </a:t>
            </a:r>
            <a:r>
              <a:rPr lang="en-US" dirty="0" smtClean="0"/>
              <a:t>campus </a:t>
            </a:r>
            <a:r>
              <a:rPr lang="en-US" dirty="0"/>
              <a:t>if you are a computer science major or you are not a freshman</a:t>
            </a:r>
            <a:r>
              <a:rPr lang="en-US" dirty="0" smtClean="0"/>
              <a:t>.”</a:t>
            </a:r>
          </a:p>
          <a:p>
            <a:r>
              <a:rPr lang="en-US" dirty="0" smtClean="0"/>
              <a:t>Solution: </a:t>
            </a:r>
          </a:p>
          <a:p>
            <a:r>
              <a:rPr lang="en-US" dirty="0" smtClean="0"/>
              <a:t>Steps: </a:t>
            </a:r>
          </a:p>
          <a:p>
            <a:r>
              <a:rPr lang="en-US" dirty="0" smtClean="0"/>
              <a:t>check for all possible proposition.</a:t>
            </a:r>
          </a:p>
          <a:p>
            <a:r>
              <a:rPr lang="en-US" dirty="0" smtClean="0"/>
              <a:t>Check for logical connectives in English form.</a:t>
            </a:r>
          </a:p>
          <a:p>
            <a:r>
              <a:rPr lang="en-US" dirty="0" smtClean="0"/>
              <a:t>Write proposition in positive term.</a:t>
            </a:r>
          </a:p>
          <a:p>
            <a:r>
              <a:rPr lang="en-US" dirty="0" smtClean="0"/>
              <a:t>Put them all logically.</a:t>
            </a:r>
            <a:endParaRPr lang="en-US" dirty="0"/>
          </a:p>
        </p:txBody>
      </p:sp>
    </p:spTree>
    <p:extLst>
      <p:ext uri="{BB962C8B-B14F-4D97-AF65-F5344CB8AC3E}">
        <p14:creationId xmlns:p14="http://schemas.microsoft.com/office/powerpoint/2010/main" val="4258745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P:</a:t>
            </a:r>
            <a:r>
              <a:rPr lang="en-US" dirty="0"/>
              <a:t> you are a computer science major </a:t>
            </a:r>
            <a:endParaRPr lang="en-US" dirty="0" smtClean="0"/>
          </a:p>
          <a:p>
            <a:r>
              <a:rPr lang="en-US" dirty="0" smtClean="0"/>
              <a:t>Q:</a:t>
            </a:r>
            <a:r>
              <a:rPr lang="en-US" dirty="0"/>
              <a:t> you are </a:t>
            </a:r>
            <a:r>
              <a:rPr lang="en-US" dirty="0" smtClean="0"/>
              <a:t>a freshman</a:t>
            </a:r>
          </a:p>
          <a:p>
            <a:r>
              <a:rPr lang="en-US" dirty="0" smtClean="0"/>
              <a:t>R:</a:t>
            </a:r>
            <a:r>
              <a:rPr lang="en-US" dirty="0"/>
              <a:t> You can access the Internet from campus </a:t>
            </a:r>
            <a:endParaRPr lang="en-US" dirty="0" smtClean="0"/>
          </a:p>
          <a:p>
            <a:r>
              <a:rPr lang="en-US" dirty="0" smtClean="0"/>
              <a:t>(p ˅ ~ q) </a:t>
            </a:r>
            <a:r>
              <a:rPr lang="en-US" dirty="0" smtClean="0">
                <a:sym typeface="Wingdings" panose="05000000000000000000" pitchFamily="2" charset="2"/>
              </a:rPr>
              <a:t> r</a:t>
            </a:r>
          </a:p>
          <a:p>
            <a:r>
              <a:rPr lang="en-US" dirty="0" smtClean="0">
                <a:sym typeface="Wingdings" panose="05000000000000000000" pitchFamily="2" charset="2"/>
              </a:rPr>
              <a:t>Q2. “if I go to movie or the store, I won’t do my homework”</a:t>
            </a:r>
          </a:p>
          <a:p>
            <a:r>
              <a:rPr lang="en-US" dirty="0"/>
              <a:t>P</a:t>
            </a:r>
            <a:r>
              <a:rPr lang="en-US" dirty="0" smtClean="0"/>
              <a:t>:</a:t>
            </a:r>
            <a:r>
              <a:rPr lang="en-US" dirty="0">
                <a:sym typeface="Wingdings" panose="05000000000000000000" pitchFamily="2" charset="2"/>
              </a:rPr>
              <a:t> I go to </a:t>
            </a:r>
            <a:r>
              <a:rPr lang="en-US" dirty="0" smtClean="0">
                <a:sym typeface="Wingdings" panose="05000000000000000000" pitchFamily="2" charset="2"/>
              </a:rPr>
              <a:t>movie. </a:t>
            </a:r>
          </a:p>
          <a:p>
            <a:r>
              <a:rPr lang="en-US" dirty="0" smtClean="0">
                <a:sym typeface="Wingdings" panose="05000000000000000000" pitchFamily="2" charset="2"/>
              </a:rPr>
              <a:t>Q:</a:t>
            </a:r>
            <a:r>
              <a:rPr lang="en-US" dirty="0">
                <a:sym typeface="Wingdings" panose="05000000000000000000" pitchFamily="2" charset="2"/>
              </a:rPr>
              <a:t> </a:t>
            </a:r>
            <a:r>
              <a:rPr lang="en-US" dirty="0" smtClean="0">
                <a:sym typeface="Wingdings" panose="05000000000000000000" pitchFamily="2" charset="2"/>
              </a:rPr>
              <a:t>I go to the store.</a:t>
            </a:r>
            <a:endParaRPr lang="en-US" dirty="0"/>
          </a:p>
          <a:p>
            <a:r>
              <a:rPr lang="en-US" dirty="0" smtClean="0"/>
              <a:t>R:</a:t>
            </a:r>
            <a:r>
              <a:rPr lang="en-US" dirty="0">
                <a:sym typeface="Wingdings" panose="05000000000000000000" pitchFamily="2" charset="2"/>
              </a:rPr>
              <a:t> </a:t>
            </a:r>
            <a:r>
              <a:rPr lang="en-US" dirty="0" smtClean="0">
                <a:sym typeface="Wingdings" panose="05000000000000000000" pitchFamily="2" charset="2"/>
              </a:rPr>
              <a:t>I </a:t>
            </a:r>
            <a:r>
              <a:rPr lang="en-US" dirty="0">
                <a:sym typeface="Wingdings" panose="05000000000000000000" pitchFamily="2" charset="2"/>
              </a:rPr>
              <a:t>do my </a:t>
            </a:r>
            <a:r>
              <a:rPr lang="en-US" dirty="0" smtClean="0">
                <a:sym typeface="Wingdings" panose="05000000000000000000" pitchFamily="2" charset="2"/>
              </a:rPr>
              <a:t>homework.</a:t>
            </a:r>
          </a:p>
          <a:p>
            <a:r>
              <a:rPr lang="en-US" dirty="0"/>
              <a:t>(p ˅ </a:t>
            </a:r>
            <a:r>
              <a:rPr lang="en-US" dirty="0" smtClean="0"/>
              <a:t>q</a:t>
            </a:r>
            <a:r>
              <a:rPr lang="en-US" dirty="0"/>
              <a:t>) </a:t>
            </a:r>
            <a:r>
              <a:rPr lang="en-US" dirty="0">
                <a:sym typeface="Wingdings" panose="05000000000000000000" pitchFamily="2" charset="2"/>
              </a:rPr>
              <a:t> </a:t>
            </a:r>
            <a:r>
              <a:rPr lang="en-US" dirty="0" smtClean="0">
                <a:sym typeface="Wingdings" panose="05000000000000000000" pitchFamily="2" charset="2"/>
              </a:rPr>
              <a:t>~ r</a:t>
            </a:r>
            <a:endParaRPr lang="en-US" dirty="0">
              <a:sym typeface="Wingdings" panose="05000000000000000000" pitchFamily="2" charset="2"/>
            </a:endParaRPr>
          </a:p>
          <a:p>
            <a:endParaRPr lang="en-US" dirty="0" smtClean="0">
              <a:sym typeface="Wingdings" panose="05000000000000000000" pitchFamily="2" charset="2"/>
            </a:endParaRPr>
          </a:p>
          <a:p>
            <a:endParaRPr lang="en-US" dirty="0"/>
          </a:p>
          <a:p>
            <a:endParaRPr lang="en-US" dirty="0" smtClean="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1747184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1000"/>
                                        <p:tgtEl>
                                          <p:spTgt spid="3">
                                            <p:txEl>
                                              <p:pRg st="8" end="8"/>
                                            </p:txEl>
                                          </p:spTgt>
                                        </p:tgtEl>
                                      </p:cBhvr>
                                    </p:animEffect>
                                    <p:anim calcmode="lin" valueType="num">
                                      <p:cBhvr>
                                        <p:cTn id="2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t>“You cannot ride the roller coaster if you are under 4 feet tall unless you are older than 16 years old</a:t>
            </a:r>
            <a:r>
              <a:rPr lang="en-US" dirty="0" smtClean="0"/>
              <a:t>.”</a:t>
            </a:r>
          </a:p>
          <a:p>
            <a:r>
              <a:rPr lang="en-US" dirty="0"/>
              <a:t>L</a:t>
            </a:r>
            <a:r>
              <a:rPr lang="en-US" dirty="0" smtClean="0"/>
              <a:t>et q:</a:t>
            </a:r>
            <a:r>
              <a:rPr lang="en-US" dirty="0"/>
              <a:t> “You can ride the roller coaster</a:t>
            </a:r>
            <a:r>
              <a:rPr lang="en-US" dirty="0" smtClean="0"/>
              <a:t>,”</a:t>
            </a:r>
          </a:p>
          <a:p>
            <a:r>
              <a:rPr lang="en-US" dirty="0" smtClean="0"/>
              <a:t> r:</a:t>
            </a:r>
            <a:r>
              <a:rPr lang="en-US" dirty="0"/>
              <a:t> “You are under 4 feet </a:t>
            </a:r>
            <a:r>
              <a:rPr lang="en-US" dirty="0" smtClean="0"/>
              <a:t>tall”, and</a:t>
            </a:r>
          </a:p>
          <a:p>
            <a:r>
              <a:rPr lang="en-US" dirty="0" smtClean="0"/>
              <a:t>S: “You </a:t>
            </a:r>
            <a:r>
              <a:rPr lang="en-US" dirty="0"/>
              <a:t>are older than 16 years old,” </a:t>
            </a:r>
          </a:p>
          <a:p>
            <a:r>
              <a:rPr lang="en-US" dirty="0" smtClean="0"/>
              <a:t>Then  </a:t>
            </a:r>
          </a:p>
          <a:p>
            <a:r>
              <a:rPr lang="en-US" dirty="0"/>
              <a:t>(r ∧ ¬s) → ¬q.</a:t>
            </a:r>
          </a:p>
        </p:txBody>
      </p:sp>
    </p:spTree>
    <p:extLst>
      <p:ext uri="{BB962C8B-B14F-4D97-AF65-F5344CB8AC3E}">
        <p14:creationId xmlns:p14="http://schemas.microsoft.com/office/powerpoint/2010/main" val="6142075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specification</a:t>
            </a:r>
            <a:endParaRPr lang="en-US" dirty="0"/>
          </a:p>
        </p:txBody>
      </p:sp>
      <p:sp>
        <p:nvSpPr>
          <p:cNvPr id="3" name="Content Placeholder 2"/>
          <p:cNvSpPr>
            <a:spLocks noGrp="1"/>
          </p:cNvSpPr>
          <p:nvPr>
            <p:ph idx="1"/>
          </p:nvPr>
        </p:nvSpPr>
        <p:spPr/>
        <p:txBody>
          <a:bodyPr/>
          <a:lstStyle/>
          <a:p>
            <a:r>
              <a:rPr lang="en-US" dirty="0"/>
              <a:t>Consistent system specifications do not contain conflicting requirements that could be used to derive a contradiction. </a:t>
            </a:r>
            <a:endParaRPr lang="en-US" dirty="0" smtClean="0"/>
          </a:p>
          <a:p>
            <a:r>
              <a:rPr lang="en-US" dirty="0" smtClean="0"/>
              <a:t>When </a:t>
            </a:r>
            <a:r>
              <a:rPr lang="en-US" dirty="0"/>
              <a:t>specifications are not consistent, there is no way to develop a system that satisfies all the specifications. </a:t>
            </a:r>
            <a:endParaRPr lang="en-US" dirty="0" smtClean="0"/>
          </a:p>
          <a:p>
            <a:r>
              <a:rPr lang="en-US" dirty="0" smtClean="0"/>
              <a:t>To </a:t>
            </a:r>
            <a:r>
              <a:rPr lang="en-US" dirty="0"/>
              <a:t>determine consistency, first translate the specifications into logical expressions; then determine whether any of the specifications conflict with one another.</a:t>
            </a:r>
          </a:p>
        </p:txBody>
      </p:sp>
    </p:spTree>
    <p:extLst>
      <p:ext uri="{BB962C8B-B14F-4D97-AF65-F5344CB8AC3E}">
        <p14:creationId xmlns:p14="http://schemas.microsoft.com/office/powerpoint/2010/main" val="297755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The system is in multiuser state if and only if it is operating normally. </a:t>
            </a:r>
          </a:p>
          <a:p>
            <a:r>
              <a:rPr lang="en-US" dirty="0" smtClean="0"/>
              <a:t>If </a:t>
            </a:r>
            <a:r>
              <a:rPr lang="en-US" dirty="0"/>
              <a:t>the system is operating normally, the kernel is functioning. </a:t>
            </a:r>
            <a:r>
              <a:rPr lang="en-US" dirty="0" smtClean="0"/>
              <a:t> </a:t>
            </a:r>
          </a:p>
          <a:p>
            <a:r>
              <a:rPr lang="en-US" dirty="0" smtClean="0"/>
              <a:t>The </a:t>
            </a:r>
            <a:r>
              <a:rPr lang="en-US" dirty="0"/>
              <a:t>kernel is not functioning or the system is in interrupt mode. </a:t>
            </a:r>
          </a:p>
          <a:p>
            <a:r>
              <a:rPr lang="en-US" dirty="0" smtClean="0"/>
              <a:t>If </a:t>
            </a:r>
            <a:r>
              <a:rPr lang="en-US" dirty="0"/>
              <a:t>the system is not in multiuser state, then it is in interrupt mode</a:t>
            </a:r>
            <a:r>
              <a:rPr lang="en-US" dirty="0" smtClean="0"/>
              <a:t>.</a:t>
            </a:r>
          </a:p>
          <a:p>
            <a:r>
              <a:rPr lang="en-US" dirty="0" smtClean="0"/>
              <a:t>The </a:t>
            </a:r>
            <a:r>
              <a:rPr lang="en-US" dirty="0"/>
              <a:t>system is not in interrupt mode</a:t>
            </a:r>
            <a:r>
              <a:rPr lang="en-US" dirty="0" smtClean="0"/>
              <a:t>.</a:t>
            </a:r>
          </a:p>
          <a:p>
            <a:pPr marL="0" indent="0">
              <a:buNone/>
            </a:pPr>
            <a:r>
              <a:rPr lang="en-US" dirty="0" smtClean="0"/>
              <a:t>Solution</a:t>
            </a:r>
          </a:p>
          <a:p>
            <a:pPr marL="0" indent="0">
              <a:buNone/>
            </a:pPr>
            <a:r>
              <a:rPr lang="en-US" dirty="0" smtClean="0"/>
              <a:t>Let p:</a:t>
            </a:r>
            <a:r>
              <a:rPr lang="en-US" dirty="0"/>
              <a:t> The system is in multiuser state </a:t>
            </a:r>
            <a:endParaRPr lang="en-US" dirty="0" smtClean="0"/>
          </a:p>
          <a:p>
            <a:pPr marL="0" indent="0">
              <a:buNone/>
            </a:pPr>
            <a:r>
              <a:rPr lang="en-US" dirty="0" smtClean="0"/>
              <a:t>q: </a:t>
            </a:r>
            <a:r>
              <a:rPr lang="en-US" dirty="0"/>
              <a:t>it is operating normally</a:t>
            </a:r>
            <a:endParaRPr lang="en-US" dirty="0" smtClean="0"/>
          </a:p>
          <a:p>
            <a:pPr marL="0" indent="0">
              <a:buNone/>
            </a:pPr>
            <a:endParaRPr lang="en-US" dirty="0"/>
          </a:p>
        </p:txBody>
      </p:sp>
    </p:spTree>
    <p:extLst>
      <p:ext uri="{BB962C8B-B14F-4D97-AF65-F5344CB8AC3E}">
        <p14:creationId xmlns:p14="http://schemas.microsoft.com/office/powerpoint/2010/main" val="2551719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r:</a:t>
            </a:r>
            <a:r>
              <a:rPr lang="en-US" dirty="0"/>
              <a:t> the kernel is </a:t>
            </a:r>
            <a:r>
              <a:rPr lang="en-US" dirty="0" smtClean="0"/>
              <a:t>functioning</a:t>
            </a:r>
          </a:p>
          <a:p>
            <a:r>
              <a:rPr lang="en-US" dirty="0" smtClean="0"/>
              <a:t>s: system </a:t>
            </a:r>
            <a:r>
              <a:rPr lang="en-US" dirty="0"/>
              <a:t>is in interrupt </a:t>
            </a:r>
            <a:r>
              <a:rPr lang="en-US" dirty="0" smtClean="0"/>
              <a:t>mode</a:t>
            </a:r>
          </a:p>
          <a:p>
            <a:r>
              <a:rPr lang="en-US" dirty="0" smtClean="0"/>
              <a:t>Now, p</a:t>
            </a:r>
            <a:r>
              <a:rPr lang="en-US" dirty="0" smtClean="0">
                <a:sym typeface="Wingdings" panose="05000000000000000000" pitchFamily="2" charset="2"/>
              </a:rPr>
              <a:t>       q, q     r, ~r ˅ s, ~p     s, ~s.</a:t>
            </a:r>
          </a:p>
          <a:p>
            <a:r>
              <a:rPr lang="en-US" dirty="0">
                <a:sym typeface="Wingdings" panose="05000000000000000000" pitchFamily="2" charset="2"/>
              </a:rPr>
              <a:t>s</a:t>
            </a:r>
            <a:r>
              <a:rPr lang="en-US" dirty="0" smtClean="0">
                <a:sym typeface="Wingdings" panose="05000000000000000000" pitchFamily="2" charset="2"/>
              </a:rPr>
              <a:t> need to be false for ~s to be true.</a:t>
            </a:r>
          </a:p>
          <a:p>
            <a:r>
              <a:rPr lang="en-US" dirty="0" smtClean="0">
                <a:sym typeface="Wingdings" panose="05000000000000000000" pitchFamily="2" charset="2"/>
              </a:rPr>
              <a:t>~p should be false for </a:t>
            </a:r>
            <a:r>
              <a:rPr lang="en-US" dirty="0">
                <a:sym typeface="Wingdings" panose="05000000000000000000" pitchFamily="2" charset="2"/>
              </a:rPr>
              <a:t>~p     </a:t>
            </a:r>
            <a:r>
              <a:rPr lang="en-US" dirty="0" smtClean="0">
                <a:sym typeface="Wingdings" panose="05000000000000000000" pitchFamily="2" charset="2"/>
              </a:rPr>
              <a:t>s to be true.</a:t>
            </a:r>
          </a:p>
          <a:p>
            <a:r>
              <a:rPr lang="en-US" dirty="0" smtClean="0">
                <a:sym typeface="Wingdings" panose="05000000000000000000" pitchFamily="2" charset="2"/>
              </a:rPr>
              <a:t>~r need to be true for </a:t>
            </a:r>
            <a:r>
              <a:rPr lang="en-US" dirty="0">
                <a:sym typeface="Wingdings" panose="05000000000000000000" pitchFamily="2" charset="2"/>
              </a:rPr>
              <a:t>~r ˅ </a:t>
            </a:r>
            <a:r>
              <a:rPr lang="en-US" dirty="0" smtClean="0">
                <a:sym typeface="Wingdings" panose="05000000000000000000" pitchFamily="2" charset="2"/>
              </a:rPr>
              <a:t>s to be true.(r is false)</a:t>
            </a:r>
          </a:p>
          <a:p>
            <a:r>
              <a:rPr lang="en-US" dirty="0" smtClean="0">
                <a:sym typeface="Wingdings" panose="05000000000000000000" pitchFamily="2" charset="2"/>
              </a:rPr>
              <a:t>q should be false for </a:t>
            </a:r>
            <a:r>
              <a:rPr lang="en-US" dirty="0">
                <a:sym typeface="Wingdings" panose="05000000000000000000" pitchFamily="2" charset="2"/>
              </a:rPr>
              <a:t>q     </a:t>
            </a:r>
            <a:r>
              <a:rPr lang="en-US" dirty="0" smtClean="0">
                <a:sym typeface="Wingdings" panose="05000000000000000000" pitchFamily="2" charset="2"/>
              </a:rPr>
              <a:t>r to be true.</a:t>
            </a:r>
          </a:p>
          <a:p>
            <a:r>
              <a:rPr lang="en-US" dirty="0" smtClean="0">
                <a:sym typeface="Wingdings" panose="05000000000000000000" pitchFamily="2" charset="2"/>
              </a:rPr>
              <a:t>p is also false if q is false for </a:t>
            </a:r>
            <a:r>
              <a:rPr lang="en-US" dirty="0" err="1" smtClean="0">
                <a:sym typeface="Wingdings" panose="05000000000000000000" pitchFamily="2" charset="2"/>
              </a:rPr>
              <a:t>biconditional</a:t>
            </a:r>
            <a:r>
              <a:rPr lang="en-US" dirty="0" smtClean="0">
                <a:sym typeface="Wingdings" panose="05000000000000000000" pitchFamily="2" charset="2"/>
              </a:rPr>
              <a:t>. Overall it is false.</a:t>
            </a:r>
          </a:p>
          <a:p>
            <a:r>
              <a:rPr lang="en-US" dirty="0" smtClean="0">
                <a:sym typeface="Wingdings" panose="05000000000000000000" pitchFamily="2" charset="2"/>
              </a:rPr>
              <a:t>Not consistent.</a:t>
            </a:r>
          </a:p>
          <a:p>
            <a:endParaRPr lang="en-US" dirty="0"/>
          </a:p>
          <a:p>
            <a:endParaRPr lang="en-US" dirty="0"/>
          </a:p>
        </p:txBody>
      </p:sp>
      <p:cxnSp>
        <p:nvCxnSpPr>
          <p:cNvPr id="5" name="Straight Arrow Connector 4"/>
          <p:cNvCxnSpPr/>
          <p:nvPr/>
        </p:nvCxnSpPr>
        <p:spPr>
          <a:xfrm>
            <a:off x="2191657" y="2975429"/>
            <a:ext cx="449943"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3323772" y="2975429"/>
            <a:ext cx="2902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5319486" y="2989943"/>
            <a:ext cx="2902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4760686" y="3955142"/>
            <a:ext cx="2902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4470400" y="4869543"/>
            <a:ext cx="2902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52947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a:t>Determine whether these system specifications are consistent: “The diagnostic message is stored in the buffer or it is retransmitted.” “The diagnostic message is not stored in the buffer.” “If the diagnostic message is stored in the buffer, then it is retransmitted</a:t>
            </a:r>
            <a:r>
              <a:rPr lang="en-US" dirty="0" smtClean="0"/>
              <a:t>.”</a:t>
            </a:r>
          </a:p>
          <a:p>
            <a:r>
              <a:rPr lang="en-US" dirty="0" smtClean="0"/>
              <a:t>Solution: </a:t>
            </a:r>
          </a:p>
          <a:p>
            <a:r>
              <a:rPr lang="en-US" dirty="0"/>
              <a:t>To determine whether these specifications are consistent, we first express them using logical expressions. Let p denote “The diagnostic message is stored in the buffer</a:t>
            </a:r>
            <a:r>
              <a:rPr lang="en-US" dirty="0" smtClean="0"/>
              <a:t>”</a:t>
            </a:r>
          </a:p>
          <a:p>
            <a:r>
              <a:rPr lang="en-US" dirty="0" smtClean="0"/>
              <a:t>q </a:t>
            </a:r>
            <a:r>
              <a:rPr lang="en-US" dirty="0"/>
              <a:t>denote “The diagnostic message is retransmitted.” </a:t>
            </a:r>
            <a:endParaRPr lang="en-US" dirty="0" smtClean="0"/>
          </a:p>
          <a:p>
            <a:r>
              <a:rPr lang="en-US" dirty="0" smtClean="0"/>
              <a:t>The </a:t>
            </a:r>
            <a:r>
              <a:rPr lang="en-US" dirty="0"/>
              <a:t>specifications can then be written as p ∨ q, ¬p, and p → q. </a:t>
            </a:r>
            <a:endParaRPr lang="en-US" dirty="0" smtClean="0"/>
          </a:p>
          <a:p>
            <a:r>
              <a:rPr lang="en-US" dirty="0" smtClean="0"/>
              <a:t>An </a:t>
            </a:r>
            <a:r>
              <a:rPr lang="en-US" dirty="0"/>
              <a:t>assignment of truth values that makes all three specifications true must have p false to make ¬p true. </a:t>
            </a:r>
          </a:p>
        </p:txBody>
      </p:sp>
    </p:spTree>
    <p:extLst>
      <p:ext uri="{BB962C8B-B14F-4D97-AF65-F5344CB8AC3E}">
        <p14:creationId xmlns:p14="http://schemas.microsoft.com/office/powerpoint/2010/main" val="15495030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t>Because we want p ∨ q to be true but p must be false, q must be true. </a:t>
            </a:r>
            <a:endParaRPr lang="en-US" dirty="0" smtClean="0"/>
          </a:p>
          <a:p>
            <a:r>
              <a:rPr lang="en-US" dirty="0" smtClean="0"/>
              <a:t>Because </a:t>
            </a:r>
            <a:r>
              <a:rPr lang="en-US" dirty="0"/>
              <a:t>p → q is true when p is false and q is true, we conclude that these specifications are consistent, because they are all true when p is false and q is true. </a:t>
            </a:r>
          </a:p>
        </p:txBody>
      </p:sp>
    </p:spTree>
    <p:extLst>
      <p:ext uri="{BB962C8B-B14F-4D97-AF65-F5344CB8AC3E}">
        <p14:creationId xmlns:p14="http://schemas.microsoft.com/office/powerpoint/2010/main" val="16073729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puzzle…</a:t>
            </a:r>
            <a:endParaRPr lang="en-US" dirty="0"/>
          </a:p>
        </p:txBody>
      </p:sp>
      <p:sp>
        <p:nvSpPr>
          <p:cNvPr id="3" name="Content Placeholder 2"/>
          <p:cNvSpPr>
            <a:spLocks noGrp="1"/>
          </p:cNvSpPr>
          <p:nvPr>
            <p:ph idx="1"/>
          </p:nvPr>
        </p:nvSpPr>
        <p:spPr/>
        <p:txBody>
          <a:bodyPr/>
          <a:lstStyle/>
          <a:p>
            <a:r>
              <a:rPr lang="en-US" dirty="0" smtClean="0"/>
              <a:t>In an island </a:t>
            </a:r>
            <a:r>
              <a:rPr lang="en-US" dirty="0"/>
              <a:t>that has two kinds of inhabitants, </a:t>
            </a:r>
            <a:r>
              <a:rPr lang="en-US" b="1" dirty="0"/>
              <a:t>knights</a:t>
            </a:r>
            <a:r>
              <a:rPr lang="en-US" dirty="0"/>
              <a:t>, who always tell the truth, and their opposites, </a:t>
            </a:r>
            <a:r>
              <a:rPr lang="en-US" b="1" dirty="0"/>
              <a:t>knaves</a:t>
            </a:r>
            <a:r>
              <a:rPr lang="en-US" dirty="0"/>
              <a:t>, who always lie. You encounter two people A and B. What are A and B if A says “B is a knight” and B says “The two of us are opposite types</a:t>
            </a:r>
            <a:r>
              <a:rPr lang="en-US" dirty="0" smtClean="0"/>
              <a:t>?”</a:t>
            </a:r>
          </a:p>
          <a:p>
            <a:pPr marL="0" indent="0">
              <a:buNone/>
            </a:pPr>
            <a:r>
              <a:rPr lang="en-US" dirty="0" smtClean="0"/>
              <a:t>Solution:                                                </a:t>
            </a:r>
          </a:p>
          <a:p>
            <a:pPr marL="0" indent="0">
              <a:buNone/>
            </a:pPr>
            <a:r>
              <a:rPr lang="en-US" dirty="0" smtClean="0"/>
              <a:t>Let p: “A is a knight”   </a:t>
            </a:r>
          </a:p>
          <a:p>
            <a:pPr marL="0" indent="0">
              <a:buNone/>
            </a:pPr>
            <a:r>
              <a:rPr lang="en-US" dirty="0" smtClean="0"/>
              <a:t>q: “B is a knight”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3256" y="3265714"/>
            <a:ext cx="3054350" cy="3275580"/>
          </a:xfrm>
          <a:prstGeom prst="rect">
            <a:avLst/>
          </a:prstGeom>
        </p:spPr>
      </p:pic>
    </p:spTree>
    <p:extLst>
      <p:ext uri="{BB962C8B-B14F-4D97-AF65-F5344CB8AC3E}">
        <p14:creationId xmlns:p14="http://schemas.microsoft.com/office/powerpoint/2010/main" val="34983792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graphicFrame>
        <p:nvGraphicFramePr>
          <p:cNvPr id="4" name="Content Placeholder 3"/>
          <p:cNvGraphicFramePr>
            <a:graphicFrameLocks noGrp="1"/>
          </p:cNvGraphicFramePr>
          <p:nvPr>
            <p:ph idx="1"/>
            <p:extLst/>
          </p:nvPr>
        </p:nvGraphicFramePr>
        <p:xfrm>
          <a:off x="838200" y="1825624"/>
          <a:ext cx="10515600" cy="31115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836727633"/>
                    </a:ext>
                  </a:extLst>
                </a:gridCol>
                <a:gridCol w="2103120">
                  <a:extLst>
                    <a:ext uri="{9D8B030D-6E8A-4147-A177-3AD203B41FA5}">
                      <a16:colId xmlns:a16="http://schemas.microsoft.com/office/drawing/2014/main" val="956851172"/>
                    </a:ext>
                  </a:extLst>
                </a:gridCol>
                <a:gridCol w="2103120">
                  <a:extLst>
                    <a:ext uri="{9D8B030D-6E8A-4147-A177-3AD203B41FA5}">
                      <a16:colId xmlns:a16="http://schemas.microsoft.com/office/drawing/2014/main" val="1369017396"/>
                    </a:ext>
                  </a:extLst>
                </a:gridCol>
                <a:gridCol w="2103120">
                  <a:extLst>
                    <a:ext uri="{9D8B030D-6E8A-4147-A177-3AD203B41FA5}">
                      <a16:colId xmlns:a16="http://schemas.microsoft.com/office/drawing/2014/main" val="408003486"/>
                    </a:ext>
                  </a:extLst>
                </a:gridCol>
                <a:gridCol w="2103120">
                  <a:extLst>
                    <a:ext uri="{9D8B030D-6E8A-4147-A177-3AD203B41FA5}">
                      <a16:colId xmlns:a16="http://schemas.microsoft.com/office/drawing/2014/main" val="1447956560"/>
                    </a:ext>
                  </a:extLst>
                </a:gridCol>
              </a:tblGrid>
              <a:tr h="549275">
                <a:tc>
                  <a:txBody>
                    <a:bodyPr/>
                    <a:lstStyle/>
                    <a:p>
                      <a:r>
                        <a:rPr lang="en-US" dirty="0" smtClean="0">
                          <a:solidFill>
                            <a:schemeClr val="tx1"/>
                          </a:solidFill>
                        </a:rPr>
                        <a:t>p</a:t>
                      </a:r>
                      <a:endParaRPr lang="en-US" dirty="0">
                        <a:solidFill>
                          <a:schemeClr val="tx1"/>
                        </a:solidFill>
                      </a:endParaRPr>
                    </a:p>
                  </a:txBody>
                  <a:tcPr/>
                </a:tc>
                <a:tc>
                  <a:txBody>
                    <a:bodyPr/>
                    <a:lstStyle/>
                    <a:p>
                      <a:r>
                        <a:rPr lang="en-US" dirty="0" smtClean="0">
                          <a:solidFill>
                            <a:schemeClr val="tx1"/>
                          </a:solidFill>
                        </a:rPr>
                        <a:t>q</a:t>
                      </a:r>
                      <a:endParaRPr lang="en-US" dirty="0">
                        <a:solidFill>
                          <a:schemeClr val="tx1"/>
                        </a:solidFill>
                      </a:endParaRPr>
                    </a:p>
                  </a:txBody>
                  <a:tcPr/>
                </a:tc>
                <a:tc>
                  <a:txBody>
                    <a:bodyPr/>
                    <a:lstStyle/>
                    <a:p>
                      <a:r>
                        <a:rPr lang="en-US" dirty="0" smtClean="0">
                          <a:solidFill>
                            <a:schemeClr val="tx1"/>
                          </a:solidFill>
                        </a:rPr>
                        <a:t>A says about B </a:t>
                      </a:r>
                      <a:r>
                        <a:rPr lang="en-US" dirty="0" err="1" smtClean="0">
                          <a:solidFill>
                            <a:schemeClr val="tx1"/>
                          </a:solidFill>
                        </a:rPr>
                        <a:t>i.e</a:t>
                      </a:r>
                      <a:r>
                        <a:rPr lang="en-US" dirty="0" smtClean="0">
                          <a:solidFill>
                            <a:schemeClr val="tx1"/>
                          </a:solidFill>
                        </a:rPr>
                        <a:t> B is a knight</a:t>
                      </a:r>
                      <a:endParaRPr lang="en-US" dirty="0">
                        <a:solidFill>
                          <a:schemeClr val="tx1"/>
                        </a:solidFill>
                      </a:endParaRPr>
                    </a:p>
                  </a:txBody>
                  <a:tcPr/>
                </a:tc>
                <a:tc>
                  <a:txBody>
                    <a:bodyPr/>
                    <a:lstStyle/>
                    <a:p>
                      <a:r>
                        <a:rPr lang="en-US" dirty="0" smtClean="0">
                          <a:solidFill>
                            <a:schemeClr val="tx1"/>
                          </a:solidFill>
                        </a:rPr>
                        <a:t>B says we are opposite types</a:t>
                      </a:r>
                    </a:p>
                    <a:p>
                      <a:r>
                        <a:rPr lang="en-US" dirty="0" smtClean="0">
                          <a:solidFill>
                            <a:schemeClr val="tx1"/>
                          </a:solidFill>
                        </a:rPr>
                        <a:t>(~</a:t>
                      </a:r>
                      <a:r>
                        <a:rPr lang="en-US" dirty="0" err="1" smtClean="0">
                          <a:solidFill>
                            <a:schemeClr val="tx1"/>
                          </a:solidFill>
                        </a:rPr>
                        <a:t>p^q</a:t>
                      </a:r>
                      <a:r>
                        <a:rPr lang="en-US" dirty="0" smtClean="0">
                          <a:solidFill>
                            <a:schemeClr val="tx1"/>
                          </a:solidFill>
                        </a:rPr>
                        <a:t>) ˅(p^~q)</a:t>
                      </a:r>
                      <a:endParaRPr lang="en-US" dirty="0">
                        <a:solidFill>
                          <a:schemeClr val="tx1"/>
                        </a:solidFill>
                      </a:endParaRPr>
                    </a:p>
                  </a:txBody>
                  <a:tcPr/>
                </a:tc>
                <a:tc>
                  <a:txBody>
                    <a:bodyPr/>
                    <a:lstStyle/>
                    <a:p>
                      <a:r>
                        <a:rPr lang="en-US" dirty="0" smtClean="0">
                          <a:solidFill>
                            <a:schemeClr val="tx1"/>
                          </a:solidFill>
                        </a:rPr>
                        <a:t>remarks</a:t>
                      </a:r>
                      <a:endParaRPr lang="en-US" dirty="0">
                        <a:solidFill>
                          <a:schemeClr val="tx1"/>
                        </a:solidFill>
                      </a:endParaRPr>
                    </a:p>
                  </a:txBody>
                  <a:tcPr/>
                </a:tc>
                <a:extLst>
                  <a:ext uri="{0D108BD9-81ED-4DB2-BD59-A6C34878D82A}">
                    <a16:rowId xmlns:a16="http://schemas.microsoft.com/office/drawing/2014/main" val="363054494"/>
                  </a:ext>
                </a:extLst>
              </a:tr>
              <a:tr h="549275">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contradiction</a:t>
                      </a:r>
                      <a:endParaRPr lang="en-US" dirty="0"/>
                    </a:p>
                  </a:txBody>
                  <a:tcPr/>
                </a:tc>
                <a:extLst>
                  <a:ext uri="{0D108BD9-81ED-4DB2-BD59-A6C34878D82A}">
                    <a16:rowId xmlns:a16="http://schemas.microsoft.com/office/drawing/2014/main" val="2891978372"/>
                  </a:ext>
                </a:extLst>
              </a:tr>
              <a:tr h="549275">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Not valid</a:t>
                      </a:r>
                      <a:endParaRPr lang="en-US" dirty="0"/>
                    </a:p>
                  </a:txBody>
                  <a:tcPr/>
                </a:tc>
                <a:extLst>
                  <a:ext uri="{0D108BD9-81ED-4DB2-BD59-A6C34878D82A}">
                    <a16:rowId xmlns:a16="http://schemas.microsoft.com/office/drawing/2014/main" val="1636074626"/>
                  </a:ext>
                </a:extLst>
              </a:tr>
              <a:tr h="549275">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Not valid</a:t>
                      </a:r>
                      <a:endParaRPr lang="en-US" dirty="0"/>
                    </a:p>
                  </a:txBody>
                  <a:tcPr/>
                </a:tc>
                <a:extLst>
                  <a:ext uri="{0D108BD9-81ED-4DB2-BD59-A6C34878D82A}">
                    <a16:rowId xmlns:a16="http://schemas.microsoft.com/office/drawing/2014/main" val="1039939393"/>
                  </a:ext>
                </a:extLst>
              </a:tr>
              <a:tr h="549275">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valid</a:t>
                      </a:r>
                      <a:endParaRPr lang="en-US" dirty="0"/>
                    </a:p>
                  </a:txBody>
                  <a:tcPr/>
                </a:tc>
                <a:extLst>
                  <a:ext uri="{0D108BD9-81ED-4DB2-BD59-A6C34878D82A}">
                    <a16:rowId xmlns:a16="http://schemas.microsoft.com/office/drawing/2014/main" val="3674518528"/>
                  </a:ext>
                </a:extLst>
              </a:tr>
            </a:tbl>
          </a:graphicData>
        </a:graphic>
      </p:graphicFrame>
      <p:sp>
        <p:nvSpPr>
          <p:cNvPr id="5" name="TextBox 4"/>
          <p:cNvSpPr txBox="1"/>
          <p:nvPr/>
        </p:nvSpPr>
        <p:spPr>
          <a:xfrm>
            <a:off x="1074058" y="5326743"/>
            <a:ext cx="7112000" cy="461665"/>
          </a:xfrm>
          <a:prstGeom prst="rect">
            <a:avLst/>
          </a:prstGeom>
          <a:noFill/>
        </p:spPr>
        <p:txBody>
          <a:bodyPr wrap="square" rtlCol="0">
            <a:spAutoFit/>
          </a:bodyPr>
          <a:lstStyle/>
          <a:p>
            <a:r>
              <a:rPr lang="en-US" sz="2400" dirty="0" smtClean="0"/>
              <a:t>Therefore both are knave from above truth table</a:t>
            </a:r>
            <a:endParaRPr lang="en-US" sz="2400" dirty="0"/>
          </a:p>
        </p:txBody>
      </p:sp>
    </p:spTree>
    <p:extLst>
      <p:ext uri="{BB962C8B-B14F-4D97-AF65-F5344CB8AC3E}">
        <p14:creationId xmlns:p14="http://schemas.microsoft.com/office/powerpoint/2010/main" val="235906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r>
              <a:rPr lang="en-US" dirty="0" smtClean="0"/>
              <a:t>How can a list of integers be sorted so that the integers are in increasing order? </a:t>
            </a:r>
          </a:p>
          <a:p>
            <a:r>
              <a:rPr lang="en-US" dirty="0" smtClean="0"/>
              <a:t>How many steps are required to do such a sorting? </a:t>
            </a:r>
            <a:endParaRPr lang="en-US" dirty="0"/>
          </a:p>
          <a:p>
            <a:r>
              <a:rPr lang="en-US" dirty="0" smtClean="0"/>
              <a:t>How can it be proved that a sorting algorithm correctly sorts a list?</a:t>
            </a:r>
          </a:p>
          <a:p>
            <a:r>
              <a:rPr lang="en-US" dirty="0" smtClean="0"/>
              <a:t>How can a circuit that adds two integers be designed?</a:t>
            </a:r>
          </a:p>
          <a:p>
            <a:r>
              <a:rPr lang="en-US" dirty="0" smtClean="0"/>
              <a:t>How many valid Internet addresses are there?</a:t>
            </a:r>
            <a:endParaRPr lang="en-US" dirty="0"/>
          </a:p>
        </p:txBody>
      </p:sp>
    </p:spTree>
    <p:extLst>
      <p:ext uri="{BB962C8B-B14F-4D97-AF65-F5344CB8AC3E}">
        <p14:creationId xmlns:p14="http://schemas.microsoft.com/office/powerpoint/2010/main" val="245707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Muddy children puzzle…</a:t>
            </a:r>
            <a:endParaRPr lang="en-US" dirty="0"/>
          </a:p>
        </p:txBody>
      </p:sp>
      <p:sp>
        <p:nvSpPr>
          <p:cNvPr id="3" name="Content Placeholder 2"/>
          <p:cNvSpPr>
            <a:spLocks noGrp="1"/>
          </p:cNvSpPr>
          <p:nvPr>
            <p:ph idx="1"/>
          </p:nvPr>
        </p:nvSpPr>
        <p:spPr/>
        <p:txBody>
          <a:bodyPr/>
          <a:lstStyle/>
          <a:p>
            <a:r>
              <a:rPr lang="en-US" dirty="0"/>
              <a:t>A father tells his two children, a boy and a girl, to play in their backyard without getting dirty. However, while playing, both children get mud on their foreheads. When the children stop playing, the father says “At least one of you has a muddy forehead,” and then asks the children to answer “Yes” or “No” to the question: “Do you know whether you have a muddy forehead?” The father asks this question twice. What will the children answer each time this question is asked, assuming that a child can see whether his or her sibling has a muddy forehead, but cannot see his or her own forehead? Assume that both children are honest and that the children answer each question simultaneously.</a:t>
            </a:r>
          </a:p>
        </p:txBody>
      </p:sp>
    </p:spTree>
    <p:extLst>
      <p:ext uri="{BB962C8B-B14F-4D97-AF65-F5344CB8AC3E}">
        <p14:creationId xmlns:p14="http://schemas.microsoft.com/office/powerpoint/2010/main" val="3561629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838200" y="1825625"/>
            <a:ext cx="10515600" cy="4618718"/>
          </a:xfrm>
        </p:spPr>
        <p:txBody>
          <a:bodyPr/>
          <a:lstStyle/>
          <a:p>
            <a:r>
              <a:rPr lang="en-US" dirty="0" smtClean="0"/>
              <a:t>Let s : “son </a:t>
            </a:r>
            <a:r>
              <a:rPr lang="en-US" dirty="0"/>
              <a:t>has a muddy </a:t>
            </a:r>
            <a:r>
              <a:rPr lang="en-US" dirty="0" smtClean="0"/>
              <a:t>forehead” </a:t>
            </a:r>
            <a:r>
              <a:rPr lang="en-US" dirty="0"/>
              <a:t>and </a:t>
            </a:r>
            <a:r>
              <a:rPr lang="en-US" dirty="0" smtClean="0"/>
              <a:t> d: “daughter </a:t>
            </a:r>
            <a:r>
              <a:rPr lang="en-US" dirty="0"/>
              <a:t>has a muddy forehead</a:t>
            </a:r>
            <a:r>
              <a:rPr lang="en-US" dirty="0" smtClean="0"/>
              <a:t>.”</a:t>
            </a:r>
          </a:p>
          <a:p>
            <a:endParaRPr lang="en-US" dirty="0"/>
          </a:p>
        </p:txBody>
      </p:sp>
      <p:graphicFrame>
        <p:nvGraphicFramePr>
          <p:cNvPr id="5" name="Table 4"/>
          <p:cNvGraphicFramePr>
            <a:graphicFrameLocks noGrp="1"/>
          </p:cNvGraphicFramePr>
          <p:nvPr>
            <p:extLst/>
          </p:nvPr>
        </p:nvGraphicFramePr>
        <p:xfrm>
          <a:off x="1088573" y="2853266"/>
          <a:ext cx="5210628" cy="1854200"/>
        </p:xfrm>
        <a:graphic>
          <a:graphicData uri="http://schemas.openxmlformats.org/drawingml/2006/table">
            <a:tbl>
              <a:tblPr firstRow="1" bandRow="1">
                <a:tableStyleId>{5C22544A-7EE6-4342-B048-85BDC9FD1C3A}</a:tableStyleId>
              </a:tblPr>
              <a:tblGrid>
                <a:gridCol w="1736876">
                  <a:extLst>
                    <a:ext uri="{9D8B030D-6E8A-4147-A177-3AD203B41FA5}">
                      <a16:colId xmlns:a16="http://schemas.microsoft.com/office/drawing/2014/main" val="3349046814"/>
                    </a:ext>
                  </a:extLst>
                </a:gridCol>
                <a:gridCol w="1736876">
                  <a:extLst>
                    <a:ext uri="{9D8B030D-6E8A-4147-A177-3AD203B41FA5}">
                      <a16:colId xmlns:a16="http://schemas.microsoft.com/office/drawing/2014/main" val="3184608016"/>
                    </a:ext>
                  </a:extLst>
                </a:gridCol>
                <a:gridCol w="1736876">
                  <a:extLst>
                    <a:ext uri="{9D8B030D-6E8A-4147-A177-3AD203B41FA5}">
                      <a16:colId xmlns:a16="http://schemas.microsoft.com/office/drawing/2014/main" val="1172222841"/>
                    </a:ext>
                  </a:extLst>
                </a:gridCol>
              </a:tblGrid>
              <a:tr h="370840">
                <a:tc>
                  <a:txBody>
                    <a:bodyPr/>
                    <a:lstStyle/>
                    <a:p>
                      <a:r>
                        <a:rPr lang="en-US" dirty="0" smtClean="0"/>
                        <a:t>s</a:t>
                      </a:r>
                      <a:endParaRPr lang="en-US" dirty="0"/>
                    </a:p>
                  </a:txBody>
                  <a:tcPr/>
                </a:tc>
                <a:tc>
                  <a:txBody>
                    <a:bodyPr/>
                    <a:lstStyle/>
                    <a:p>
                      <a:r>
                        <a:rPr lang="en-US" dirty="0" smtClean="0"/>
                        <a:t>d</a:t>
                      </a:r>
                      <a:endParaRPr lang="en-US" dirty="0"/>
                    </a:p>
                  </a:txBody>
                  <a:tcPr/>
                </a:tc>
                <a:tc>
                  <a:txBody>
                    <a:bodyPr/>
                    <a:lstStyle/>
                    <a:p>
                      <a:r>
                        <a:rPr lang="en-US" dirty="0" err="1" smtClean="0"/>
                        <a:t>s˅d</a:t>
                      </a:r>
                      <a:endParaRPr lang="en-US" dirty="0"/>
                    </a:p>
                  </a:txBody>
                  <a:tcPr/>
                </a:tc>
                <a:extLst>
                  <a:ext uri="{0D108BD9-81ED-4DB2-BD59-A6C34878D82A}">
                    <a16:rowId xmlns:a16="http://schemas.microsoft.com/office/drawing/2014/main" val="2880811379"/>
                  </a:ext>
                </a:extLst>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151020533"/>
                  </a:ext>
                </a:extLst>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3049205289"/>
                  </a:ext>
                </a:extLst>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818487796"/>
                  </a:ext>
                </a:extLst>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F(not valid)</a:t>
                      </a:r>
                      <a:endParaRPr lang="en-US" dirty="0"/>
                    </a:p>
                  </a:txBody>
                  <a:tcPr/>
                </a:tc>
                <a:extLst>
                  <a:ext uri="{0D108BD9-81ED-4DB2-BD59-A6C34878D82A}">
                    <a16:rowId xmlns:a16="http://schemas.microsoft.com/office/drawing/2014/main" val="1258669672"/>
                  </a:ext>
                </a:extLst>
              </a:tr>
            </a:tbl>
          </a:graphicData>
        </a:graphic>
      </p:graphicFrame>
      <p:sp>
        <p:nvSpPr>
          <p:cNvPr id="7" name="TextBox 6"/>
          <p:cNvSpPr txBox="1"/>
          <p:nvPr/>
        </p:nvSpPr>
        <p:spPr>
          <a:xfrm>
            <a:off x="6662057" y="3178629"/>
            <a:ext cx="3962400" cy="1200329"/>
          </a:xfrm>
          <a:prstGeom prst="rect">
            <a:avLst/>
          </a:prstGeom>
          <a:noFill/>
        </p:spPr>
        <p:txBody>
          <a:bodyPr wrap="square" rtlCol="0">
            <a:spAutoFit/>
          </a:bodyPr>
          <a:lstStyle/>
          <a:p>
            <a:r>
              <a:rPr lang="en-US" sz="2400" dirty="0" smtClean="0"/>
              <a:t>First time both will answer no as they are in doubt whether they have or not </a:t>
            </a:r>
            <a:endParaRPr lang="en-US" sz="2400" dirty="0"/>
          </a:p>
        </p:txBody>
      </p:sp>
      <p:sp>
        <p:nvSpPr>
          <p:cNvPr id="8" name="TextBox 7"/>
          <p:cNvSpPr txBox="1"/>
          <p:nvPr/>
        </p:nvSpPr>
        <p:spPr>
          <a:xfrm>
            <a:off x="838200" y="5391238"/>
            <a:ext cx="8725274" cy="461665"/>
          </a:xfrm>
          <a:prstGeom prst="rect">
            <a:avLst/>
          </a:prstGeom>
          <a:noFill/>
        </p:spPr>
        <p:txBody>
          <a:bodyPr wrap="none" rtlCol="0">
            <a:spAutoFit/>
          </a:bodyPr>
          <a:lstStyle/>
          <a:p>
            <a:r>
              <a:rPr lang="en-US" sz="2400" dirty="0" smtClean="0"/>
              <a:t>Second time both will answer yes as they know each other condition</a:t>
            </a:r>
            <a:endParaRPr lang="en-US" sz="2400" dirty="0"/>
          </a:p>
        </p:txBody>
      </p:sp>
    </p:spTree>
    <p:extLst>
      <p:ext uri="{BB962C8B-B14F-4D97-AF65-F5344CB8AC3E}">
        <p14:creationId xmlns:p14="http://schemas.microsoft.com/office/powerpoint/2010/main" val="6440173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514" y="435428"/>
            <a:ext cx="8843736" cy="6422571"/>
          </a:xfrm>
          <a:prstGeom prst="rect">
            <a:avLst/>
          </a:prstGeom>
        </p:spPr>
      </p:pic>
    </p:spTree>
    <p:extLst>
      <p:ext uri="{BB962C8B-B14F-4D97-AF65-F5344CB8AC3E}">
        <p14:creationId xmlns:p14="http://schemas.microsoft.com/office/powerpoint/2010/main" val="18208602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Lady or the Tiger Puzzle</a:t>
            </a:r>
          </a:p>
        </p:txBody>
      </p:sp>
      <p:sp>
        <p:nvSpPr>
          <p:cNvPr id="3" name="Content Placeholder 2"/>
          <p:cNvSpPr>
            <a:spLocks noGrp="1"/>
          </p:cNvSpPr>
          <p:nvPr>
            <p:ph idx="1"/>
          </p:nvPr>
        </p:nvSpPr>
        <p:spPr/>
        <p:txBody>
          <a:bodyPr/>
          <a:lstStyle/>
          <a:p>
            <a:r>
              <a:rPr lang="en-US" dirty="0" smtClean="0"/>
              <a:t>Two door leads to different room. Each room contain either lady or tiger. The goal is to locate the lady. In this puzzle truth table of two door match. Room 1 has written “at least one of this room contain lady”  and room 2 has written “the tiger is in other room”.</a:t>
            </a:r>
          </a:p>
          <a:p>
            <a:pPr marL="0" indent="0">
              <a:buNone/>
            </a:pPr>
            <a:r>
              <a:rPr lang="en-US" dirty="0" smtClean="0"/>
              <a:t>Solution:</a:t>
            </a:r>
          </a:p>
          <a:p>
            <a:pPr marL="0" indent="0">
              <a:buNone/>
            </a:pPr>
            <a:r>
              <a:rPr lang="en-US" dirty="0" smtClean="0"/>
              <a:t>Let p: “room 1 contain lady” and q: “room 2 contain lady.”</a:t>
            </a:r>
            <a:endParaRPr lang="en-US" dirty="0"/>
          </a:p>
        </p:txBody>
      </p:sp>
    </p:spTree>
    <p:extLst>
      <p:ext uri="{BB962C8B-B14F-4D97-AF65-F5344CB8AC3E}">
        <p14:creationId xmlns:p14="http://schemas.microsoft.com/office/powerpoint/2010/main" val="15876794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smtClean="0"/>
              <a:t>…</a:t>
            </a:r>
            <a:endParaRPr lang="en-US" dirty="0"/>
          </a:p>
        </p:txBody>
      </p:sp>
      <p:graphicFrame>
        <p:nvGraphicFramePr>
          <p:cNvPr id="4" name="Content Placeholder 3"/>
          <p:cNvGraphicFramePr>
            <a:graphicFrameLocks noGrp="1"/>
          </p:cNvGraphicFramePr>
          <p:nvPr>
            <p:ph idx="1"/>
            <p:extLst/>
          </p:nvPr>
        </p:nvGraphicFramePr>
        <p:xfrm>
          <a:off x="838200" y="1825624"/>
          <a:ext cx="10515600" cy="2746375"/>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523594542"/>
                    </a:ext>
                  </a:extLst>
                </a:gridCol>
                <a:gridCol w="2103120">
                  <a:extLst>
                    <a:ext uri="{9D8B030D-6E8A-4147-A177-3AD203B41FA5}">
                      <a16:colId xmlns:a16="http://schemas.microsoft.com/office/drawing/2014/main" val="3767526817"/>
                    </a:ext>
                  </a:extLst>
                </a:gridCol>
                <a:gridCol w="2103120">
                  <a:extLst>
                    <a:ext uri="{9D8B030D-6E8A-4147-A177-3AD203B41FA5}">
                      <a16:colId xmlns:a16="http://schemas.microsoft.com/office/drawing/2014/main" val="2639085660"/>
                    </a:ext>
                  </a:extLst>
                </a:gridCol>
                <a:gridCol w="2103120">
                  <a:extLst>
                    <a:ext uri="{9D8B030D-6E8A-4147-A177-3AD203B41FA5}">
                      <a16:colId xmlns:a16="http://schemas.microsoft.com/office/drawing/2014/main" val="1336000773"/>
                    </a:ext>
                  </a:extLst>
                </a:gridCol>
                <a:gridCol w="2103120">
                  <a:extLst>
                    <a:ext uri="{9D8B030D-6E8A-4147-A177-3AD203B41FA5}">
                      <a16:colId xmlns:a16="http://schemas.microsoft.com/office/drawing/2014/main" val="113938357"/>
                    </a:ext>
                  </a:extLst>
                </a:gridCol>
              </a:tblGrid>
              <a:tr h="549275">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t>Room 1 says p˅ q</a:t>
                      </a:r>
                      <a:endParaRPr lang="en-US" dirty="0"/>
                    </a:p>
                  </a:txBody>
                  <a:tcPr/>
                </a:tc>
                <a:tc>
                  <a:txBody>
                    <a:bodyPr/>
                    <a:lstStyle/>
                    <a:p>
                      <a:r>
                        <a:rPr lang="en-US" dirty="0" smtClean="0"/>
                        <a:t>Room 2 says ~p</a:t>
                      </a:r>
                      <a:endParaRPr lang="en-US" dirty="0"/>
                    </a:p>
                  </a:txBody>
                  <a:tcPr/>
                </a:tc>
                <a:tc>
                  <a:txBody>
                    <a:bodyPr/>
                    <a:lstStyle/>
                    <a:p>
                      <a:r>
                        <a:rPr lang="en-US" dirty="0" smtClean="0"/>
                        <a:t>remarks</a:t>
                      </a:r>
                      <a:endParaRPr lang="en-US" dirty="0"/>
                    </a:p>
                  </a:txBody>
                  <a:tcPr/>
                </a:tc>
                <a:extLst>
                  <a:ext uri="{0D108BD9-81ED-4DB2-BD59-A6C34878D82A}">
                    <a16:rowId xmlns:a16="http://schemas.microsoft.com/office/drawing/2014/main" val="387913691"/>
                  </a:ext>
                </a:extLst>
              </a:tr>
              <a:tr h="549275">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X</a:t>
                      </a:r>
                      <a:endParaRPr lang="en-US" dirty="0"/>
                    </a:p>
                  </a:txBody>
                  <a:tcPr/>
                </a:tc>
                <a:extLst>
                  <a:ext uri="{0D108BD9-81ED-4DB2-BD59-A6C34878D82A}">
                    <a16:rowId xmlns:a16="http://schemas.microsoft.com/office/drawing/2014/main" val="2580377466"/>
                  </a:ext>
                </a:extLst>
              </a:tr>
              <a:tr h="549275">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X</a:t>
                      </a:r>
                      <a:endParaRPr lang="en-US" dirty="0"/>
                    </a:p>
                  </a:txBody>
                  <a:tcPr/>
                </a:tc>
                <a:extLst>
                  <a:ext uri="{0D108BD9-81ED-4DB2-BD59-A6C34878D82A}">
                    <a16:rowId xmlns:a16="http://schemas.microsoft.com/office/drawing/2014/main" val="3324556980"/>
                  </a:ext>
                </a:extLst>
              </a:tr>
              <a:tr h="549275">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Valid</a:t>
                      </a:r>
                      <a:endParaRPr lang="en-US" dirty="0"/>
                    </a:p>
                  </a:txBody>
                  <a:tcPr/>
                </a:tc>
                <a:extLst>
                  <a:ext uri="{0D108BD9-81ED-4DB2-BD59-A6C34878D82A}">
                    <a16:rowId xmlns:a16="http://schemas.microsoft.com/office/drawing/2014/main" val="929685138"/>
                  </a:ext>
                </a:extLst>
              </a:tr>
              <a:tr h="549275">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X</a:t>
                      </a:r>
                      <a:endParaRPr lang="en-US" dirty="0"/>
                    </a:p>
                  </a:txBody>
                  <a:tcPr/>
                </a:tc>
                <a:extLst>
                  <a:ext uri="{0D108BD9-81ED-4DB2-BD59-A6C34878D82A}">
                    <a16:rowId xmlns:a16="http://schemas.microsoft.com/office/drawing/2014/main" val="3076576967"/>
                  </a:ext>
                </a:extLst>
              </a:tr>
            </a:tbl>
          </a:graphicData>
        </a:graphic>
      </p:graphicFrame>
    </p:spTree>
    <p:extLst>
      <p:ext uri="{BB962C8B-B14F-4D97-AF65-F5344CB8AC3E}">
        <p14:creationId xmlns:p14="http://schemas.microsoft.com/office/powerpoint/2010/main" val="37779778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circuits.</a:t>
            </a:r>
            <a:endParaRPr lang="en-US" dirty="0"/>
          </a:p>
        </p:txBody>
      </p:sp>
      <p:sp>
        <p:nvSpPr>
          <p:cNvPr id="3" name="Content Placeholder 2"/>
          <p:cNvSpPr>
            <a:spLocks noGrp="1"/>
          </p:cNvSpPr>
          <p:nvPr>
            <p:ph idx="1"/>
          </p:nvPr>
        </p:nvSpPr>
        <p:spPr/>
        <p:txBody>
          <a:bodyPr/>
          <a:lstStyle/>
          <a:p>
            <a:r>
              <a:rPr lang="en-US" dirty="0"/>
              <a:t>Propositional logic can be applied to the design of computer hardware. </a:t>
            </a:r>
            <a:endParaRPr lang="en-US" dirty="0" smtClean="0"/>
          </a:p>
          <a:p>
            <a:r>
              <a:rPr lang="en-US" dirty="0"/>
              <a:t>A logic circuit (or digital circuit) receives input signals p1, p2,...,</a:t>
            </a:r>
            <a:r>
              <a:rPr lang="en-US" dirty="0" err="1"/>
              <a:t>pn</a:t>
            </a:r>
            <a:r>
              <a:rPr lang="en-US" dirty="0"/>
              <a:t>, each a bit [either 0 (off) or 1 (on)], and produces output signals s1, s2,...,</a:t>
            </a:r>
            <a:r>
              <a:rPr lang="en-US" dirty="0" err="1"/>
              <a:t>sn</a:t>
            </a:r>
            <a:r>
              <a:rPr lang="en-US" dirty="0"/>
              <a:t>, each a </a:t>
            </a:r>
            <a:r>
              <a:rPr lang="en-US" dirty="0" smtClean="0"/>
              <a:t>bit.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229" y="4273034"/>
            <a:ext cx="8258628" cy="1489137"/>
          </a:xfrm>
          <a:prstGeom prst="rect">
            <a:avLst/>
          </a:prstGeom>
        </p:spPr>
      </p:pic>
      <p:sp>
        <p:nvSpPr>
          <p:cNvPr id="5" name="TextBox 4"/>
          <p:cNvSpPr txBox="1"/>
          <p:nvPr/>
        </p:nvSpPr>
        <p:spPr>
          <a:xfrm>
            <a:off x="4876800" y="6176963"/>
            <a:ext cx="1693797" cy="369332"/>
          </a:xfrm>
          <a:prstGeom prst="rect">
            <a:avLst/>
          </a:prstGeom>
          <a:noFill/>
        </p:spPr>
        <p:txBody>
          <a:bodyPr wrap="none" rtlCol="0">
            <a:spAutoFit/>
          </a:bodyPr>
          <a:lstStyle/>
          <a:p>
            <a:r>
              <a:rPr lang="en-US" dirty="0" smtClean="0"/>
              <a:t>Basic logic gates</a:t>
            </a:r>
            <a:endParaRPr lang="en-US" dirty="0"/>
          </a:p>
        </p:txBody>
      </p:sp>
    </p:spTree>
    <p:extLst>
      <p:ext uri="{BB962C8B-B14F-4D97-AF65-F5344CB8AC3E}">
        <p14:creationId xmlns:p14="http://schemas.microsoft.com/office/powerpoint/2010/main" val="40400847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Complicated digital circuits can be constructed from three basic circuits, called </a:t>
            </a:r>
            <a:r>
              <a:rPr lang="en-US" dirty="0" smtClean="0"/>
              <a:t>gates.</a:t>
            </a:r>
          </a:p>
          <a:p>
            <a:r>
              <a:rPr lang="en-US" dirty="0"/>
              <a:t>The inverter, or NOT gate, takes an input bit p, and produces as output ¬p. </a:t>
            </a:r>
            <a:endParaRPr lang="en-US" dirty="0" smtClean="0"/>
          </a:p>
          <a:p>
            <a:r>
              <a:rPr lang="en-US" dirty="0" smtClean="0"/>
              <a:t>The </a:t>
            </a:r>
            <a:r>
              <a:rPr lang="en-US" dirty="0"/>
              <a:t>OR gate takes two input signals p and q, each a bit, and produces as output the signal p ∨ q</a:t>
            </a:r>
            <a:r>
              <a:rPr lang="en-US" dirty="0" smtClean="0"/>
              <a:t>.</a:t>
            </a:r>
          </a:p>
          <a:p>
            <a:r>
              <a:rPr lang="en-US" dirty="0" smtClean="0"/>
              <a:t>Finally</a:t>
            </a:r>
            <a:r>
              <a:rPr lang="en-US" dirty="0"/>
              <a:t>, the AND gate takes two input signals p and q, each a bit, and produces as output the signal p ∧ q</a:t>
            </a:r>
            <a:r>
              <a:rPr lang="en-US" dirty="0" smtClean="0"/>
              <a:t>.</a:t>
            </a:r>
          </a:p>
          <a:p>
            <a:r>
              <a:rPr lang="en-US" dirty="0" smtClean="0"/>
              <a:t>We </a:t>
            </a:r>
            <a:r>
              <a:rPr lang="en-US" dirty="0"/>
              <a:t>use combinations of these three basic gates to build more complicated circuits,</a:t>
            </a:r>
          </a:p>
        </p:txBody>
      </p:sp>
    </p:spTree>
    <p:extLst>
      <p:ext uri="{BB962C8B-B14F-4D97-AF65-F5344CB8AC3E}">
        <p14:creationId xmlns:p14="http://schemas.microsoft.com/office/powerpoint/2010/main" val="23482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a:t>
            </a:r>
            <a:r>
              <a:rPr lang="en-US" sz="3600" dirty="0" smtClean="0"/>
              <a:t> </a:t>
            </a:r>
            <a:r>
              <a:rPr lang="en-US" sz="3600" dirty="0"/>
              <a:t>Build a digital circuit that produces the output (p ∨ ¬r) ∧ (¬p ∨ (q ∨ ¬r)) when given input bits p, q, and 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286" y="2104570"/>
            <a:ext cx="9492343" cy="3730173"/>
          </a:xfrm>
        </p:spPr>
      </p:pic>
    </p:spTree>
    <p:extLst>
      <p:ext uri="{BB962C8B-B14F-4D97-AF65-F5344CB8AC3E}">
        <p14:creationId xmlns:p14="http://schemas.microsoft.com/office/powerpoint/2010/main" val="1641191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equivalences</a:t>
            </a:r>
            <a:endParaRPr lang="en-US" dirty="0"/>
          </a:p>
        </p:txBody>
      </p:sp>
      <p:sp>
        <p:nvSpPr>
          <p:cNvPr id="3" name="Content Placeholder 2"/>
          <p:cNvSpPr>
            <a:spLocks noGrp="1"/>
          </p:cNvSpPr>
          <p:nvPr>
            <p:ph idx="1"/>
          </p:nvPr>
        </p:nvSpPr>
        <p:spPr/>
        <p:txBody>
          <a:bodyPr>
            <a:normAutofit lnSpcReduction="10000"/>
          </a:bodyPr>
          <a:lstStyle/>
          <a:p>
            <a:r>
              <a:rPr lang="en-US" sz="3200" b="1" dirty="0" smtClean="0"/>
              <a:t>Tautology</a:t>
            </a:r>
            <a:r>
              <a:rPr lang="en-US" sz="3200" dirty="0" smtClean="0"/>
              <a:t> : compound </a:t>
            </a:r>
            <a:r>
              <a:rPr lang="en-US" sz="3200" dirty="0"/>
              <a:t>proposition that is always true, no matter what the truth values of the </a:t>
            </a:r>
            <a:r>
              <a:rPr lang="en-US" sz="3200" dirty="0" smtClean="0"/>
              <a:t>propositional </a:t>
            </a:r>
            <a:r>
              <a:rPr lang="en-US" sz="3200" dirty="0"/>
              <a:t>variables that occur in </a:t>
            </a:r>
            <a:r>
              <a:rPr lang="en-US" sz="3200" dirty="0" smtClean="0"/>
              <a:t>it.</a:t>
            </a:r>
          </a:p>
          <a:p>
            <a:r>
              <a:rPr lang="en-US" sz="3200" b="1" dirty="0" smtClean="0"/>
              <a:t>Contradiction</a:t>
            </a:r>
            <a:r>
              <a:rPr lang="en-US" sz="3200" dirty="0" smtClean="0"/>
              <a:t>:  A </a:t>
            </a:r>
            <a:r>
              <a:rPr lang="en-US" sz="3200" dirty="0"/>
              <a:t>compound proposition that is always </a:t>
            </a:r>
            <a:r>
              <a:rPr lang="en-US" sz="3200" dirty="0" smtClean="0"/>
              <a:t>false.</a:t>
            </a:r>
          </a:p>
          <a:p>
            <a:r>
              <a:rPr lang="en-US" sz="3200" b="1" dirty="0" smtClean="0"/>
              <a:t>Contingency</a:t>
            </a:r>
            <a:r>
              <a:rPr lang="en-US" sz="3200" dirty="0" smtClean="0"/>
              <a:t>: A </a:t>
            </a:r>
            <a:r>
              <a:rPr lang="en-US" sz="3200" dirty="0"/>
              <a:t>compound proposition that is neither a tautology nor a contradiction </a:t>
            </a:r>
            <a:r>
              <a:rPr lang="en-US" sz="3200" dirty="0" smtClean="0"/>
              <a:t>i.e. sometime true and sometime false.</a:t>
            </a:r>
          </a:p>
          <a:p>
            <a:r>
              <a:rPr lang="en-US" sz="3200" dirty="0"/>
              <a:t>Tautologies and contradictions are often important in mathematical reasoning</a:t>
            </a:r>
            <a:r>
              <a:rPr lang="en-US" sz="3200" dirty="0" smtClean="0"/>
              <a:t>.</a:t>
            </a:r>
          </a:p>
          <a:p>
            <a:pPr marL="0" indent="0">
              <a:buNone/>
            </a:pPr>
            <a:endParaRPr lang="en-US" dirty="0"/>
          </a:p>
        </p:txBody>
      </p:sp>
    </p:spTree>
    <p:extLst>
      <p:ext uri="{BB962C8B-B14F-4D97-AF65-F5344CB8AC3E}">
        <p14:creationId xmlns:p14="http://schemas.microsoft.com/office/powerpoint/2010/main" val="1568070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graphicFrame>
        <p:nvGraphicFramePr>
          <p:cNvPr id="4" name="Content Placeholder 3"/>
          <p:cNvGraphicFramePr>
            <a:graphicFrameLocks noGrp="1"/>
          </p:cNvGraphicFramePr>
          <p:nvPr>
            <p:ph idx="1"/>
            <p:extLst/>
          </p:nvPr>
        </p:nvGraphicFramePr>
        <p:xfrm>
          <a:off x="838200" y="1825625"/>
          <a:ext cx="3327399" cy="1112520"/>
        </p:xfrm>
        <a:graphic>
          <a:graphicData uri="http://schemas.openxmlformats.org/drawingml/2006/table">
            <a:tbl>
              <a:tblPr firstRow="1" bandRow="1">
                <a:tableStyleId>{5C22544A-7EE6-4342-B048-85BDC9FD1C3A}</a:tableStyleId>
              </a:tblPr>
              <a:tblGrid>
                <a:gridCol w="1109133">
                  <a:extLst>
                    <a:ext uri="{9D8B030D-6E8A-4147-A177-3AD203B41FA5}">
                      <a16:colId xmlns:a16="http://schemas.microsoft.com/office/drawing/2014/main" val="469148210"/>
                    </a:ext>
                  </a:extLst>
                </a:gridCol>
                <a:gridCol w="1109133">
                  <a:extLst>
                    <a:ext uri="{9D8B030D-6E8A-4147-A177-3AD203B41FA5}">
                      <a16:colId xmlns:a16="http://schemas.microsoft.com/office/drawing/2014/main" val="2729337102"/>
                    </a:ext>
                  </a:extLst>
                </a:gridCol>
                <a:gridCol w="1109133">
                  <a:extLst>
                    <a:ext uri="{9D8B030D-6E8A-4147-A177-3AD203B41FA5}">
                      <a16:colId xmlns:a16="http://schemas.microsoft.com/office/drawing/2014/main" val="3215632356"/>
                    </a:ext>
                  </a:extLst>
                </a:gridCol>
              </a:tblGrid>
              <a:tr h="370840">
                <a:tc>
                  <a:txBody>
                    <a:bodyPr/>
                    <a:lstStyle/>
                    <a:p>
                      <a:r>
                        <a:rPr lang="en-US" dirty="0" smtClean="0"/>
                        <a:t>P</a:t>
                      </a:r>
                      <a:endParaRPr lang="en-US" dirty="0"/>
                    </a:p>
                  </a:txBody>
                  <a:tcPr/>
                </a:tc>
                <a:tc>
                  <a:txBody>
                    <a:bodyPr/>
                    <a:lstStyle/>
                    <a:p>
                      <a:r>
                        <a:rPr lang="en-US" dirty="0" smtClean="0"/>
                        <a:t>~p</a:t>
                      </a:r>
                      <a:endParaRPr lang="en-US" dirty="0"/>
                    </a:p>
                  </a:txBody>
                  <a:tcPr/>
                </a:tc>
                <a:tc>
                  <a:txBody>
                    <a:bodyPr/>
                    <a:lstStyle/>
                    <a:p>
                      <a:r>
                        <a:rPr lang="en-US" dirty="0" smtClean="0"/>
                        <a:t>P ˅ ~P</a:t>
                      </a:r>
                      <a:endParaRPr lang="en-US" dirty="0"/>
                    </a:p>
                  </a:txBody>
                  <a:tcPr/>
                </a:tc>
                <a:extLst>
                  <a:ext uri="{0D108BD9-81ED-4DB2-BD59-A6C34878D82A}">
                    <a16:rowId xmlns:a16="http://schemas.microsoft.com/office/drawing/2014/main" val="4190757226"/>
                  </a:ext>
                </a:extLst>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3312440887"/>
                  </a:ext>
                </a:extLst>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2367874163"/>
                  </a:ext>
                </a:extLst>
              </a:tr>
            </a:tbl>
          </a:graphicData>
        </a:graphic>
      </p:graphicFrame>
      <p:sp>
        <p:nvSpPr>
          <p:cNvPr id="5" name="TextBox 4"/>
          <p:cNvSpPr txBox="1"/>
          <p:nvPr/>
        </p:nvSpPr>
        <p:spPr>
          <a:xfrm flipH="1">
            <a:off x="1328418" y="3269733"/>
            <a:ext cx="1173481" cy="369332"/>
          </a:xfrm>
          <a:prstGeom prst="rect">
            <a:avLst/>
          </a:prstGeom>
          <a:noFill/>
        </p:spPr>
        <p:txBody>
          <a:bodyPr wrap="square" rtlCol="0">
            <a:spAutoFit/>
          </a:bodyPr>
          <a:lstStyle/>
          <a:p>
            <a:r>
              <a:rPr lang="en-US" dirty="0" smtClean="0"/>
              <a:t>Tautology</a:t>
            </a:r>
            <a:endParaRPr lang="en-US" dirty="0"/>
          </a:p>
        </p:txBody>
      </p:sp>
      <p:graphicFrame>
        <p:nvGraphicFramePr>
          <p:cNvPr id="6" name="Content Placeholder 3"/>
          <p:cNvGraphicFramePr>
            <a:graphicFrameLocks/>
          </p:cNvGraphicFramePr>
          <p:nvPr>
            <p:extLst/>
          </p:nvPr>
        </p:nvGraphicFramePr>
        <p:xfrm>
          <a:off x="6185261" y="1825625"/>
          <a:ext cx="3327399" cy="1112520"/>
        </p:xfrm>
        <a:graphic>
          <a:graphicData uri="http://schemas.openxmlformats.org/drawingml/2006/table">
            <a:tbl>
              <a:tblPr firstRow="1" bandRow="1">
                <a:tableStyleId>{5C22544A-7EE6-4342-B048-85BDC9FD1C3A}</a:tableStyleId>
              </a:tblPr>
              <a:tblGrid>
                <a:gridCol w="1109133">
                  <a:extLst>
                    <a:ext uri="{9D8B030D-6E8A-4147-A177-3AD203B41FA5}">
                      <a16:colId xmlns:a16="http://schemas.microsoft.com/office/drawing/2014/main" val="469148210"/>
                    </a:ext>
                  </a:extLst>
                </a:gridCol>
                <a:gridCol w="1109133">
                  <a:extLst>
                    <a:ext uri="{9D8B030D-6E8A-4147-A177-3AD203B41FA5}">
                      <a16:colId xmlns:a16="http://schemas.microsoft.com/office/drawing/2014/main" val="2729337102"/>
                    </a:ext>
                  </a:extLst>
                </a:gridCol>
                <a:gridCol w="1109133">
                  <a:extLst>
                    <a:ext uri="{9D8B030D-6E8A-4147-A177-3AD203B41FA5}">
                      <a16:colId xmlns:a16="http://schemas.microsoft.com/office/drawing/2014/main" val="3215632356"/>
                    </a:ext>
                  </a:extLst>
                </a:gridCol>
              </a:tblGrid>
              <a:tr h="370840">
                <a:tc>
                  <a:txBody>
                    <a:bodyPr/>
                    <a:lstStyle/>
                    <a:p>
                      <a:r>
                        <a:rPr lang="en-US" dirty="0" smtClean="0"/>
                        <a:t>P</a:t>
                      </a:r>
                      <a:endParaRPr lang="en-US" dirty="0"/>
                    </a:p>
                  </a:txBody>
                  <a:tcPr/>
                </a:tc>
                <a:tc>
                  <a:txBody>
                    <a:bodyPr/>
                    <a:lstStyle/>
                    <a:p>
                      <a:r>
                        <a:rPr lang="en-US" dirty="0" smtClean="0"/>
                        <a:t>~p</a:t>
                      </a:r>
                      <a:endParaRPr lang="en-US" dirty="0"/>
                    </a:p>
                  </a:txBody>
                  <a:tcPr/>
                </a:tc>
                <a:tc>
                  <a:txBody>
                    <a:bodyPr/>
                    <a:lstStyle/>
                    <a:p>
                      <a:r>
                        <a:rPr lang="en-US" dirty="0" smtClean="0"/>
                        <a:t>P ^ ~P</a:t>
                      </a:r>
                      <a:endParaRPr lang="en-US" dirty="0"/>
                    </a:p>
                  </a:txBody>
                  <a:tcPr/>
                </a:tc>
                <a:extLst>
                  <a:ext uri="{0D108BD9-81ED-4DB2-BD59-A6C34878D82A}">
                    <a16:rowId xmlns:a16="http://schemas.microsoft.com/office/drawing/2014/main" val="4190757226"/>
                  </a:ext>
                </a:extLst>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3312440887"/>
                  </a:ext>
                </a:extLst>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2367874163"/>
                  </a:ext>
                </a:extLst>
              </a:tr>
            </a:tbl>
          </a:graphicData>
        </a:graphic>
      </p:graphicFrame>
      <p:sp>
        <p:nvSpPr>
          <p:cNvPr id="7" name="TextBox 6"/>
          <p:cNvSpPr txBox="1"/>
          <p:nvPr/>
        </p:nvSpPr>
        <p:spPr>
          <a:xfrm flipH="1">
            <a:off x="7259318" y="3284248"/>
            <a:ext cx="1565367" cy="369332"/>
          </a:xfrm>
          <a:prstGeom prst="rect">
            <a:avLst/>
          </a:prstGeom>
          <a:noFill/>
        </p:spPr>
        <p:txBody>
          <a:bodyPr wrap="square" rtlCol="0">
            <a:spAutoFit/>
          </a:bodyPr>
          <a:lstStyle/>
          <a:p>
            <a:r>
              <a:rPr lang="en-US" dirty="0" smtClean="0"/>
              <a:t>contradiction</a:t>
            </a:r>
            <a:endParaRPr lang="en-US" dirty="0"/>
          </a:p>
        </p:txBody>
      </p:sp>
      <p:graphicFrame>
        <p:nvGraphicFramePr>
          <p:cNvPr id="9" name="Table 8"/>
          <p:cNvGraphicFramePr>
            <a:graphicFrameLocks noGrp="1"/>
          </p:cNvGraphicFramePr>
          <p:nvPr>
            <p:extLst/>
          </p:nvPr>
        </p:nvGraphicFramePr>
        <p:xfrm>
          <a:off x="1915158" y="3653580"/>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09403075"/>
                    </a:ext>
                  </a:extLst>
                </a:gridCol>
                <a:gridCol w="2709333">
                  <a:extLst>
                    <a:ext uri="{9D8B030D-6E8A-4147-A177-3AD203B41FA5}">
                      <a16:colId xmlns:a16="http://schemas.microsoft.com/office/drawing/2014/main" val="942257843"/>
                    </a:ext>
                  </a:extLst>
                </a:gridCol>
                <a:gridCol w="2709333">
                  <a:extLst>
                    <a:ext uri="{9D8B030D-6E8A-4147-A177-3AD203B41FA5}">
                      <a16:colId xmlns:a16="http://schemas.microsoft.com/office/drawing/2014/main" val="3192403568"/>
                    </a:ext>
                  </a:extLst>
                </a:gridCol>
              </a:tblGrid>
              <a:tr h="370840">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t>P ^</a:t>
                      </a:r>
                      <a:r>
                        <a:rPr lang="en-US" baseline="0" dirty="0" smtClean="0"/>
                        <a:t> q</a:t>
                      </a:r>
                      <a:endParaRPr lang="en-US" dirty="0"/>
                    </a:p>
                  </a:txBody>
                  <a:tcPr/>
                </a:tc>
                <a:extLst>
                  <a:ext uri="{0D108BD9-81ED-4DB2-BD59-A6C34878D82A}">
                    <a16:rowId xmlns:a16="http://schemas.microsoft.com/office/drawing/2014/main" val="1887368937"/>
                  </a:ext>
                </a:extLst>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47276287"/>
                  </a:ext>
                </a:extLst>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982257580"/>
                  </a:ext>
                </a:extLst>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353224725"/>
                  </a:ext>
                </a:extLst>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695874584"/>
                  </a:ext>
                </a:extLst>
              </a:tr>
            </a:tbl>
          </a:graphicData>
        </a:graphic>
      </p:graphicFrame>
      <p:sp>
        <p:nvSpPr>
          <p:cNvPr id="10" name="TextBox 9"/>
          <p:cNvSpPr txBox="1"/>
          <p:nvPr/>
        </p:nvSpPr>
        <p:spPr>
          <a:xfrm>
            <a:off x="4760686" y="6038549"/>
            <a:ext cx="1770744" cy="369332"/>
          </a:xfrm>
          <a:prstGeom prst="rect">
            <a:avLst/>
          </a:prstGeom>
          <a:noFill/>
        </p:spPr>
        <p:txBody>
          <a:bodyPr wrap="square" rtlCol="0">
            <a:spAutoFit/>
          </a:bodyPr>
          <a:lstStyle/>
          <a:p>
            <a:r>
              <a:rPr lang="en-US" dirty="0" smtClean="0"/>
              <a:t>contingency</a:t>
            </a:r>
            <a:endParaRPr lang="en-US" dirty="0"/>
          </a:p>
        </p:txBody>
      </p:sp>
    </p:spTree>
    <p:extLst>
      <p:ext uri="{BB962C8B-B14F-4D97-AF65-F5344CB8AC3E}">
        <p14:creationId xmlns:p14="http://schemas.microsoft.com/office/powerpoint/2010/main" val="1955636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Discrete mathematics covers:</a:t>
            </a:r>
            <a:endParaRPr lang="en-US" dirty="0"/>
          </a:p>
        </p:txBody>
      </p:sp>
      <p:sp>
        <p:nvSpPr>
          <p:cNvPr id="3" name="Content Placeholder 2"/>
          <p:cNvSpPr>
            <a:spLocks noGrp="1"/>
          </p:cNvSpPr>
          <p:nvPr>
            <p:ph idx="1"/>
          </p:nvPr>
        </p:nvSpPr>
        <p:spPr>
          <a:xfrm>
            <a:off x="838200" y="1825624"/>
            <a:ext cx="10515600" cy="4589689"/>
          </a:xfrm>
        </p:spPr>
        <p:txBody>
          <a:bodyPr>
            <a:normAutofit fontScale="92500" lnSpcReduction="10000"/>
          </a:bodyPr>
          <a:lstStyle/>
          <a:p>
            <a:pPr fontAlgn="base"/>
            <a:r>
              <a:rPr lang="en-US" dirty="0"/>
              <a:t>Set Theory</a:t>
            </a:r>
          </a:p>
          <a:p>
            <a:pPr fontAlgn="base"/>
            <a:r>
              <a:rPr lang="en-US" dirty="0"/>
              <a:t>Permutation and Combination</a:t>
            </a:r>
          </a:p>
          <a:p>
            <a:pPr fontAlgn="base"/>
            <a:r>
              <a:rPr lang="en-US" dirty="0"/>
              <a:t>Graph Theory</a:t>
            </a:r>
          </a:p>
          <a:p>
            <a:pPr fontAlgn="base"/>
            <a:r>
              <a:rPr lang="en-US" dirty="0"/>
              <a:t>Logic</a:t>
            </a:r>
          </a:p>
          <a:p>
            <a:pPr fontAlgn="base"/>
            <a:r>
              <a:rPr lang="en-US" dirty="0"/>
              <a:t>Sequence and </a:t>
            </a:r>
            <a:r>
              <a:rPr lang="en-US" dirty="0" smtClean="0"/>
              <a:t>Series</a:t>
            </a:r>
          </a:p>
          <a:p>
            <a:pPr marL="0" indent="0" fontAlgn="base">
              <a:buNone/>
            </a:pPr>
            <a:r>
              <a:rPr lang="en-US" dirty="0" smtClean="0"/>
              <a:t>First, through this course you can develop your mathematical maturity: that is, your ability to understand and create mathematical arguments.</a:t>
            </a:r>
            <a:endParaRPr lang="en-US" dirty="0"/>
          </a:p>
          <a:p>
            <a:pPr marL="0" indent="0" fontAlgn="base">
              <a:buNone/>
            </a:pPr>
            <a:r>
              <a:rPr lang="en-US" dirty="0" smtClean="0"/>
              <a:t>Discrete mathematics provides the mathematical foundations for many computer science courses including data structures, algorithms, database theory, automata theory, formal languages, compiler theory, computer security, and operating systems.</a:t>
            </a:r>
            <a:endParaRPr lang="en-US" dirty="0"/>
          </a:p>
        </p:txBody>
      </p:sp>
    </p:spTree>
    <p:extLst>
      <p:ext uri="{BB962C8B-B14F-4D97-AF65-F5344CB8AC3E}">
        <p14:creationId xmlns:p14="http://schemas.microsoft.com/office/powerpoint/2010/main" val="152217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Satisfiability and </a:t>
            </a:r>
            <a:r>
              <a:rPr lang="en-US" dirty="0" err="1" smtClean="0"/>
              <a:t>unsatisfiability</a:t>
            </a:r>
            <a:endParaRPr lang="en-US" dirty="0"/>
          </a:p>
        </p:txBody>
      </p:sp>
      <p:sp>
        <p:nvSpPr>
          <p:cNvPr id="3" name="Content Placeholder 2"/>
          <p:cNvSpPr>
            <a:spLocks noGrp="1"/>
          </p:cNvSpPr>
          <p:nvPr>
            <p:ph idx="1"/>
          </p:nvPr>
        </p:nvSpPr>
        <p:spPr/>
        <p:txBody>
          <a:bodyPr/>
          <a:lstStyle/>
          <a:p>
            <a:r>
              <a:rPr lang="en-US" dirty="0" smtClean="0"/>
              <a:t>A compound proposition is </a:t>
            </a:r>
            <a:r>
              <a:rPr lang="en-US" dirty="0" err="1" smtClean="0"/>
              <a:t>satisfiable</a:t>
            </a:r>
            <a:r>
              <a:rPr lang="en-US" dirty="0" smtClean="0"/>
              <a:t> if there is at least one truth result in its table.</a:t>
            </a:r>
          </a:p>
          <a:p>
            <a:r>
              <a:rPr lang="en-US" dirty="0" smtClean="0"/>
              <a:t>Tautology is always </a:t>
            </a:r>
            <a:r>
              <a:rPr lang="en-US" dirty="0" err="1" smtClean="0"/>
              <a:t>satisfiable</a:t>
            </a:r>
            <a:r>
              <a:rPr lang="en-US" dirty="0" smtClean="0"/>
              <a:t>.</a:t>
            </a:r>
          </a:p>
          <a:p>
            <a:r>
              <a:rPr lang="en-US" dirty="0" smtClean="0"/>
              <a:t>If there is no single truth result in its table, then it is </a:t>
            </a:r>
            <a:r>
              <a:rPr lang="en-US" dirty="0" err="1" smtClean="0"/>
              <a:t>unsatisfiable</a:t>
            </a:r>
            <a:r>
              <a:rPr lang="en-US" dirty="0" smtClean="0"/>
              <a:t>.</a:t>
            </a:r>
          </a:p>
          <a:p>
            <a:r>
              <a:rPr lang="en-US" dirty="0" smtClean="0"/>
              <a:t>Contradiction is always </a:t>
            </a:r>
            <a:r>
              <a:rPr lang="en-US" dirty="0" err="1" smtClean="0"/>
              <a:t>unsatisfiable</a:t>
            </a:r>
            <a:r>
              <a:rPr lang="en-US" dirty="0" smtClean="0"/>
              <a:t>.</a:t>
            </a:r>
          </a:p>
          <a:p>
            <a:r>
              <a:rPr lang="en-US" dirty="0" smtClean="0"/>
              <a:t>A compound proposition is </a:t>
            </a:r>
            <a:r>
              <a:rPr lang="en-US" b="1" dirty="0" smtClean="0"/>
              <a:t>valid</a:t>
            </a:r>
            <a:r>
              <a:rPr lang="en-US" dirty="0" smtClean="0"/>
              <a:t> if it is </a:t>
            </a:r>
            <a:r>
              <a:rPr lang="en-US" dirty="0" smtClean="0">
                <a:solidFill>
                  <a:srgbClr val="FF0000"/>
                </a:solidFill>
              </a:rPr>
              <a:t>tautology.</a:t>
            </a:r>
          </a:p>
          <a:p>
            <a:r>
              <a:rPr lang="en-US" dirty="0" smtClean="0"/>
              <a:t>If it is </a:t>
            </a:r>
            <a:r>
              <a:rPr lang="en-US" dirty="0" smtClean="0">
                <a:solidFill>
                  <a:srgbClr val="C00000"/>
                </a:solidFill>
              </a:rPr>
              <a:t>contradiction or contingency</a:t>
            </a:r>
            <a:r>
              <a:rPr lang="en-US" dirty="0" smtClean="0"/>
              <a:t>, then it is </a:t>
            </a:r>
            <a:r>
              <a:rPr lang="en-US" b="1" dirty="0" smtClean="0"/>
              <a:t>invalid</a:t>
            </a:r>
            <a:r>
              <a:rPr lang="en-US" dirty="0" smtClean="0"/>
              <a:t>.</a:t>
            </a:r>
            <a:endParaRPr lang="en-US" dirty="0"/>
          </a:p>
          <a:p>
            <a:endParaRPr lang="en-US" dirty="0" smtClean="0"/>
          </a:p>
          <a:p>
            <a:endParaRPr lang="en-US" dirty="0"/>
          </a:p>
        </p:txBody>
      </p:sp>
    </p:spTree>
    <p:extLst>
      <p:ext uri="{BB962C8B-B14F-4D97-AF65-F5344CB8AC3E}">
        <p14:creationId xmlns:p14="http://schemas.microsoft.com/office/powerpoint/2010/main" val="124269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equivalence..</a:t>
            </a:r>
            <a:endParaRPr lang="en-US" dirty="0"/>
          </a:p>
        </p:txBody>
      </p:sp>
      <p:sp>
        <p:nvSpPr>
          <p:cNvPr id="3" name="Content Placeholder 2"/>
          <p:cNvSpPr>
            <a:spLocks noGrp="1"/>
          </p:cNvSpPr>
          <p:nvPr>
            <p:ph idx="1"/>
          </p:nvPr>
        </p:nvSpPr>
        <p:spPr/>
        <p:txBody>
          <a:bodyPr/>
          <a:lstStyle/>
          <a:p>
            <a:r>
              <a:rPr lang="en-US" dirty="0"/>
              <a:t>The compound propositions p and q are called logically equivalent if p ↔ q is a tautology. </a:t>
            </a:r>
            <a:endParaRPr lang="en-US" dirty="0" smtClean="0"/>
          </a:p>
          <a:p>
            <a:r>
              <a:rPr lang="en-US" dirty="0" smtClean="0"/>
              <a:t>The </a:t>
            </a:r>
            <a:r>
              <a:rPr lang="en-US" dirty="0"/>
              <a:t>notation p ≡ q denotes that p and q are logically equivalent</a:t>
            </a:r>
            <a:r>
              <a:rPr lang="en-US" dirty="0" smtClean="0"/>
              <a:t>.</a:t>
            </a:r>
          </a:p>
          <a:p>
            <a:r>
              <a:rPr lang="en-US" dirty="0" smtClean="0"/>
              <a:t>The </a:t>
            </a:r>
            <a:r>
              <a:rPr lang="en-US" dirty="0"/>
              <a:t>symbol ⇔ is sometimes used instead of ≡ to denote logical equivalence</a:t>
            </a:r>
            <a:r>
              <a:rPr lang="en-US" dirty="0" smtClean="0"/>
              <a:t>.</a:t>
            </a:r>
          </a:p>
          <a:p>
            <a:r>
              <a:rPr lang="en-US" dirty="0" smtClean="0"/>
              <a:t>One of the way to check whether logically equivalent or not is by construction of truth table.</a:t>
            </a:r>
            <a:endParaRPr lang="en-US" dirty="0"/>
          </a:p>
        </p:txBody>
      </p:sp>
    </p:spTree>
    <p:extLst>
      <p:ext uri="{BB962C8B-B14F-4D97-AF65-F5344CB8AC3E}">
        <p14:creationId xmlns:p14="http://schemas.microsoft.com/office/powerpoint/2010/main" val="24855526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 that p → q and ¬p ∨ q are logically equivalent.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3314" y="1959429"/>
            <a:ext cx="7547429" cy="3193142"/>
          </a:xfrm>
        </p:spPr>
      </p:pic>
    </p:spTree>
    <p:extLst>
      <p:ext uri="{BB962C8B-B14F-4D97-AF65-F5344CB8AC3E}">
        <p14:creationId xmlns:p14="http://schemas.microsoft.com/office/powerpoint/2010/main" val="32349001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equivalence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0400" y="1393371"/>
            <a:ext cx="8229600" cy="5079999"/>
          </a:xfrm>
        </p:spPr>
      </p:pic>
    </p:spTree>
    <p:extLst>
      <p:ext uri="{BB962C8B-B14F-4D97-AF65-F5344CB8AC3E}">
        <p14:creationId xmlns:p14="http://schemas.microsoft.com/office/powerpoint/2010/main" val="4860070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086" y="1378857"/>
            <a:ext cx="7112000" cy="4586514"/>
          </a:xfrm>
          <a:prstGeom prst="rect">
            <a:avLst/>
          </a:prstGeom>
        </p:spPr>
      </p:pic>
    </p:spTree>
    <p:extLst>
      <p:ext uri="{BB962C8B-B14F-4D97-AF65-F5344CB8AC3E}">
        <p14:creationId xmlns:p14="http://schemas.microsoft.com/office/powerpoint/2010/main" val="37471225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 </a:t>
            </a:r>
            <a:r>
              <a:rPr lang="en-US" dirty="0"/>
              <a:t>M</a:t>
            </a:r>
            <a:r>
              <a:rPr lang="en-US" dirty="0" smtClean="0"/>
              <a:t>organ’s law of propositional logic</a:t>
            </a:r>
            <a:endParaRPr lang="en-US" dirty="0"/>
          </a:p>
        </p:txBody>
      </p:sp>
      <p:sp>
        <p:nvSpPr>
          <p:cNvPr id="3" name="Content Placeholder 2"/>
          <p:cNvSpPr>
            <a:spLocks noGrp="1"/>
          </p:cNvSpPr>
          <p:nvPr>
            <p:ph idx="1"/>
          </p:nvPr>
        </p:nvSpPr>
        <p:spPr/>
        <p:txBody>
          <a:bodyPr>
            <a:normAutofit/>
          </a:bodyPr>
          <a:lstStyle/>
          <a:p>
            <a:r>
              <a:rPr lang="en-US" sz="3200" dirty="0" smtClean="0"/>
              <a:t>Logical equivalences known as De Morgan’s laws are particularly important. </a:t>
            </a:r>
          </a:p>
          <a:p>
            <a:r>
              <a:rPr lang="en-US" sz="3200" dirty="0" smtClean="0"/>
              <a:t>They tell us how to negate conjunctions and how to negate disjunctions.</a:t>
            </a:r>
          </a:p>
          <a:p>
            <a:r>
              <a:rPr lang="en-US" sz="3200" dirty="0" smtClean="0"/>
              <a:t>Two laws are:</a:t>
            </a:r>
          </a:p>
          <a:p>
            <a:pPr marL="971550" lvl="1" indent="-514350">
              <a:buFont typeface="+mj-lt"/>
              <a:buAutoNum type="arabicPeriod"/>
            </a:pPr>
            <a:r>
              <a:rPr lang="en-US" sz="3200" dirty="0" smtClean="0"/>
              <a:t>¬(</a:t>
            </a:r>
            <a:r>
              <a:rPr lang="en-US" sz="3200" dirty="0"/>
              <a:t>p ∨ q) ≡ ¬p ∧ ¬</a:t>
            </a:r>
            <a:r>
              <a:rPr lang="en-US" sz="3200" dirty="0" smtClean="0"/>
              <a:t>q</a:t>
            </a:r>
          </a:p>
          <a:p>
            <a:pPr marL="971550" lvl="1" indent="-514350">
              <a:buFont typeface="+mj-lt"/>
              <a:buAutoNum type="arabicPeriod"/>
            </a:pPr>
            <a:r>
              <a:rPr lang="en-US" sz="3200" dirty="0"/>
              <a:t>¬(p ∧ q) ≡ ¬p ∨ ¬q</a:t>
            </a:r>
          </a:p>
        </p:txBody>
      </p:sp>
    </p:spTree>
    <p:extLst>
      <p:ext uri="{BB962C8B-B14F-4D97-AF65-F5344CB8AC3E}">
        <p14:creationId xmlns:p14="http://schemas.microsoft.com/office/powerpoint/2010/main" val="20461544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Use De Morgan’s laws to express the negations of “Miguel has a cellphone and he has a laptop computer”</a:t>
            </a:r>
          </a:p>
        </p:txBody>
      </p:sp>
      <p:sp>
        <p:nvSpPr>
          <p:cNvPr id="3" name="Content Placeholder 2"/>
          <p:cNvSpPr>
            <a:spLocks noGrp="1"/>
          </p:cNvSpPr>
          <p:nvPr>
            <p:ph idx="1"/>
          </p:nvPr>
        </p:nvSpPr>
        <p:spPr/>
        <p:txBody>
          <a:bodyPr/>
          <a:lstStyle/>
          <a:p>
            <a:r>
              <a:rPr lang="en-US" dirty="0"/>
              <a:t>Let p be “Miguel has a cellphone” and q be “Miguel has a laptop computer.” </a:t>
            </a:r>
            <a:endParaRPr lang="en-US" dirty="0" smtClean="0"/>
          </a:p>
          <a:p>
            <a:r>
              <a:rPr lang="en-US" dirty="0" smtClean="0"/>
              <a:t>Then </a:t>
            </a:r>
            <a:r>
              <a:rPr lang="en-US" dirty="0"/>
              <a:t>“Miguel has a cellphone and he has a laptop computer” can be represented by p ∧ q. </a:t>
            </a:r>
            <a:endParaRPr lang="en-US" dirty="0" smtClean="0"/>
          </a:p>
          <a:p>
            <a:r>
              <a:rPr lang="en-US" dirty="0" smtClean="0"/>
              <a:t>By </a:t>
            </a:r>
            <a:r>
              <a:rPr lang="en-US" dirty="0"/>
              <a:t>the first of De Morgan’s laws, ¬(p ∧ q) is equivalent to ¬p ∨ ¬q. </a:t>
            </a:r>
            <a:endParaRPr lang="en-US" dirty="0" smtClean="0"/>
          </a:p>
          <a:p>
            <a:r>
              <a:rPr lang="en-US" dirty="0" smtClean="0"/>
              <a:t>Consequently</a:t>
            </a:r>
            <a:r>
              <a:rPr lang="en-US" dirty="0"/>
              <a:t>, we can express the negation of our original statement as “Miguel does not have a cellphone or he does not have a laptop computer.”</a:t>
            </a:r>
          </a:p>
        </p:txBody>
      </p:sp>
    </p:spTree>
    <p:extLst>
      <p:ext uri="{BB962C8B-B14F-4D97-AF65-F5344CB8AC3E}">
        <p14:creationId xmlns:p14="http://schemas.microsoft.com/office/powerpoint/2010/main" val="79773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Predicates </a:t>
            </a:r>
            <a:endParaRPr lang="en-US" dirty="0"/>
          </a:p>
        </p:txBody>
      </p:sp>
      <p:sp>
        <p:nvSpPr>
          <p:cNvPr id="3" name="Content Placeholder 2"/>
          <p:cNvSpPr>
            <a:spLocks noGrp="1"/>
          </p:cNvSpPr>
          <p:nvPr>
            <p:ph idx="1"/>
          </p:nvPr>
        </p:nvSpPr>
        <p:spPr/>
        <p:txBody>
          <a:bodyPr/>
          <a:lstStyle/>
          <a:p>
            <a:r>
              <a:rPr lang="en-US" dirty="0" smtClean="0"/>
              <a:t>Consider the statement</a:t>
            </a:r>
          </a:p>
          <a:p>
            <a:r>
              <a:rPr lang="en-US" dirty="0" smtClean="0"/>
              <a:t>“If today is Saturday, there wont be class”</a:t>
            </a:r>
          </a:p>
          <a:p>
            <a:r>
              <a:rPr lang="en-US" dirty="0" smtClean="0"/>
              <a:t>“Today is Saturday”</a:t>
            </a:r>
          </a:p>
          <a:p>
            <a:r>
              <a:rPr lang="en-US" dirty="0" smtClean="0"/>
              <a:t> therefore “There wont be class”</a:t>
            </a:r>
          </a:p>
          <a:p>
            <a:r>
              <a:rPr lang="en-US" dirty="0" smtClean="0"/>
              <a:t>Consider the next statement</a:t>
            </a:r>
          </a:p>
          <a:p>
            <a:r>
              <a:rPr lang="en-US" dirty="0" smtClean="0"/>
              <a:t>“Students of this class are talent”</a:t>
            </a:r>
          </a:p>
          <a:p>
            <a:r>
              <a:rPr lang="en-US" dirty="0" smtClean="0"/>
              <a:t>“</a:t>
            </a:r>
            <a:r>
              <a:rPr lang="en-US" dirty="0" err="1" smtClean="0"/>
              <a:t>shyam</a:t>
            </a:r>
            <a:r>
              <a:rPr lang="en-US" dirty="0" smtClean="0"/>
              <a:t> is a student”</a:t>
            </a:r>
          </a:p>
          <a:p>
            <a:r>
              <a:rPr lang="en-US" dirty="0" smtClean="0"/>
              <a:t>Therefore “</a:t>
            </a:r>
            <a:r>
              <a:rPr lang="en-US" dirty="0" err="1" smtClean="0"/>
              <a:t>shyam</a:t>
            </a:r>
            <a:r>
              <a:rPr lang="en-US" dirty="0" smtClean="0"/>
              <a:t> is talent”</a:t>
            </a:r>
            <a:endParaRPr lang="en-US" dirty="0"/>
          </a:p>
        </p:txBody>
      </p:sp>
    </p:spTree>
    <p:extLst>
      <p:ext uri="{BB962C8B-B14F-4D97-AF65-F5344CB8AC3E}">
        <p14:creationId xmlns:p14="http://schemas.microsoft.com/office/powerpoint/2010/main" val="158059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lnSpcReduction="10000"/>
          </a:bodyPr>
          <a:lstStyle/>
          <a:p>
            <a:r>
              <a:rPr lang="en-US" b="1" dirty="0" smtClean="0"/>
              <a:t>Predicates</a:t>
            </a:r>
            <a:r>
              <a:rPr lang="en-US" dirty="0" smtClean="0"/>
              <a:t> are the statement involving variables that are either true or false unless the value of variable are specified.</a:t>
            </a:r>
          </a:p>
          <a:p>
            <a:r>
              <a:rPr lang="en-US" dirty="0" smtClean="0"/>
              <a:t>For </a:t>
            </a:r>
            <a:r>
              <a:rPr lang="en-US" dirty="0" err="1" smtClean="0"/>
              <a:t>eg</a:t>
            </a:r>
            <a:r>
              <a:rPr lang="en-US" dirty="0"/>
              <a:t>: “x = y + </a:t>
            </a:r>
            <a:r>
              <a:rPr lang="en-US" dirty="0" smtClean="0"/>
              <a:t>3”; it is not proposition.</a:t>
            </a:r>
          </a:p>
          <a:p>
            <a:r>
              <a:rPr lang="en-US" dirty="0" smtClean="0"/>
              <a:t>The </a:t>
            </a:r>
            <a:r>
              <a:rPr lang="en-US" dirty="0"/>
              <a:t>statement “</a:t>
            </a:r>
            <a:r>
              <a:rPr lang="en-US" b="1" dirty="0"/>
              <a:t>x is greater than 3</a:t>
            </a:r>
            <a:r>
              <a:rPr lang="en-US" dirty="0"/>
              <a:t>” has two parts. The first part, the variable x, is the</a:t>
            </a:r>
            <a:r>
              <a:rPr lang="en-US" b="1" dirty="0"/>
              <a:t> subject </a:t>
            </a:r>
            <a:r>
              <a:rPr lang="en-US" dirty="0"/>
              <a:t>of the statement. </a:t>
            </a:r>
            <a:endParaRPr lang="en-US" dirty="0" smtClean="0"/>
          </a:p>
          <a:p>
            <a:r>
              <a:rPr lang="en-US" dirty="0" smtClean="0"/>
              <a:t>The </a:t>
            </a:r>
            <a:r>
              <a:rPr lang="en-US" dirty="0"/>
              <a:t>second part—the </a:t>
            </a:r>
            <a:r>
              <a:rPr lang="en-US" b="1" dirty="0"/>
              <a:t>predicate</a:t>
            </a:r>
            <a:r>
              <a:rPr lang="en-US" dirty="0"/>
              <a:t>, “is greater than 3”—refers to a property that the subject of the statement can have</a:t>
            </a:r>
            <a:r>
              <a:rPr lang="en-US" dirty="0" smtClean="0"/>
              <a:t>.</a:t>
            </a:r>
          </a:p>
          <a:p>
            <a:r>
              <a:rPr lang="en-US" dirty="0" smtClean="0"/>
              <a:t>We </a:t>
            </a:r>
            <a:r>
              <a:rPr lang="en-US" dirty="0"/>
              <a:t>can denote the statement “x is greater than 3” by </a:t>
            </a:r>
            <a:r>
              <a:rPr lang="en-US" b="1" dirty="0"/>
              <a:t>P (x), </a:t>
            </a:r>
            <a:r>
              <a:rPr lang="en-US" dirty="0"/>
              <a:t>where P denotes the predicate “is greater than 3” and x is the </a:t>
            </a:r>
            <a:r>
              <a:rPr lang="en-US" dirty="0" smtClean="0"/>
              <a:t>variable(subject).</a:t>
            </a:r>
            <a:endParaRPr lang="en-US" dirty="0"/>
          </a:p>
        </p:txBody>
      </p:sp>
    </p:spTree>
    <p:extLst>
      <p:ext uri="{BB962C8B-B14F-4D97-AF65-F5344CB8AC3E}">
        <p14:creationId xmlns:p14="http://schemas.microsoft.com/office/powerpoint/2010/main" val="34681829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t>Let P (x) denote the statement “x &gt; 3.” What are the truth values of P (4) and P (2)? </a:t>
            </a:r>
            <a:endParaRPr lang="en-US" dirty="0" smtClean="0"/>
          </a:p>
          <a:p>
            <a:r>
              <a:rPr lang="en-US" dirty="0" smtClean="0"/>
              <a:t>For P(4) </a:t>
            </a:r>
            <a:r>
              <a:rPr lang="en-US" dirty="0" err="1" smtClean="0"/>
              <a:t>i.e</a:t>
            </a:r>
            <a:r>
              <a:rPr lang="en-US" dirty="0" smtClean="0"/>
              <a:t> 4&gt;3 it is True</a:t>
            </a:r>
          </a:p>
          <a:p>
            <a:r>
              <a:rPr lang="en-US" dirty="0" smtClean="0"/>
              <a:t>For P(2) </a:t>
            </a:r>
            <a:r>
              <a:rPr lang="en-US" dirty="0" err="1" smtClean="0"/>
              <a:t>i.e</a:t>
            </a:r>
            <a:r>
              <a:rPr lang="en-US" dirty="0" smtClean="0"/>
              <a:t> 2&gt;3 it is false</a:t>
            </a:r>
          </a:p>
          <a:p>
            <a:r>
              <a:rPr lang="en-US" dirty="0"/>
              <a:t>Let A(x) denote the statement “Computer x is under attack by an intruder.” Suppose that of the computers on campus, only CS2 and MATH1 are currently under attack by intruders. What are truth values of A(CS1), A(CS2), and A(MATH1)?</a:t>
            </a:r>
          </a:p>
        </p:txBody>
      </p:sp>
    </p:spTree>
    <p:extLst>
      <p:ext uri="{BB962C8B-B14F-4D97-AF65-F5344CB8AC3E}">
        <p14:creationId xmlns:p14="http://schemas.microsoft.com/office/powerpoint/2010/main" val="2755329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a:t>
            </a:r>
            <a:endParaRPr lang="en-US" dirty="0"/>
          </a:p>
        </p:txBody>
      </p:sp>
      <p:sp>
        <p:nvSpPr>
          <p:cNvPr id="3" name="Content Placeholder 2"/>
          <p:cNvSpPr>
            <a:spLocks noGrp="1"/>
          </p:cNvSpPr>
          <p:nvPr>
            <p:ph idx="1"/>
          </p:nvPr>
        </p:nvSpPr>
        <p:spPr/>
        <p:txBody>
          <a:bodyPr/>
          <a:lstStyle/>
          <a:p>
            <a:r>
              <a:rPr lang="en-US" dirty="0" smtClean="0"/>
              <a:t>The rules of logic give precise meaning to mathematical statements.</a:t>
            </a:r>
          </a:p>
          <a:p>
            <a:r>
              <a:rPr lang="en-US" dirty="0" smtClean="0"/>
              <a:t>It helps us to understand and reason about different mathematical statement.</a:t>
            </a:r>
          </a:p>
          <a:p>
            <a:r>
              <a:rPr lang="en-US" dirty="0" smtClean="0"/>
              <a:t>We would be able to prove or disprove those statement precisely.</a:t>
            </a:r>
          </a:p>
          <a:p>
            <a:r>
              <a:rPr lang="en-US" dirty="0" smtClean="0"/>
              <a:t>Purpose of logic is to create a valid arguments or proof.</a:t>
            </a:r>
          </a:p>
          <a:p>
            <a:r>
              <a:rPr lang="en-US" dirty="0" smtClean="0"/>
              <a:t>Once it is proved TRUE, it is called theorem.</a:t>
            </a:r>
          </a:p>
          <a:p>
            <a:endParaRPr lang="en-US" dirty="0"/>
          </a:p>
        </p:txBody>
      </p:sp>
    </p:spTree>
    <p:extLst>
      <p:ext uri="{BB962C8B-B14F-4D97-AF65-F5344CB8AC3E}">
        <p14:creationId xmlns:p14="http://schemas.microsoft.com/office/powerpoint/2010/main" val="15758380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Quantifiers  </a:t>
            </a:r>
            <a:endParaRPr lang="en-US" dirty="0"/>
          </a:p>
        </p:txBody>
      </p:sp>
      <p:sp>
        <p:nvSpPr>
          <p:cNvPr id="3" name="Content Placeholder 2"/>
          <p:cNvSpPr>
            <a:spLocks noGrp="1"/>
          </p:cNvSpPr>
          <p:nvPr>
            <p:ph idx="1"/>
          </p:nvPr>
        </p:nvSpPr>
        <p:spPr/>
        <p:txBody>
          <a:bodyPr>
            <a:normAutofit/>
          </a:bodyPr>
          <a:lstStyle/>
          <a:p>
            <a:r>
              <a:rPr lang="en-US" sz="3200" dirty="0"/>
              <a:t>When the variables in a propositional function are assigned values, the resulting statement becomes a proposition with a certain truth value</a:t>
            </a:r>
            <a:r>
              <a:rPr lang="en-US" sz="3200" dirty="0" smtClean="0"/>
              <a:t>.</a:t>
            </a:r>
          </a:p>
          <a:p>
            <a:r>
              <a:rPr lang="en-US" sz="3200" dirty="0"/>
              <a:t>Quantification expresses </a:t>
            </a:r>
            <a:r>
              <a:rPr lang="en-US" sz="3200" b="1" dirty="0"/>
              <a:t>the extent </a:t>
            </a:r>
            <a:r>
              <a:rPr lang="en-US" sz="3200" dirty="0"/>
              <a:t>to which a predicate is true over a </a:t>
            </a:r>
            <a:r>
              <a:rPr lang="en-US" sz="3200" b="1" dirty="0"/>
              <a:t>range of elements</a:t>
            </a:r>
            <a:r>
              <a:rPr lang="en-US" sz="3200" dirty="0" smtClean="0"/>
              <a:t>.</a:t>
            </a:r>
          </a:p>
          <a:p>
            <a:r>
              <a:rPr lang="en-US" sz="3200" dirty="0" smtClean="0"/>
              <a:t>In </a:t>
            </a:r>
            <a:r>
              <a:rPr lang="en-US" sz="3200" dirty="0"/>
              <a:t>English, the words </a:t>
            </a:r>
            <a:r>
              <a:rPr lang="en-US" sz="3200" dirty="0">
                <a:solidFill>
                  <a:srgbClr val="FF0000"/>
                </a:solidFill>
              </a:rPr>
              <a:t>all, some, many, none, and few</a:t>
            </a:r>
            <a:r>
              <a:rPr lang="en-US" sz="3200" dirty="0"/>
              <a:t> are used in </a:t>
            </a:r>
            <a:r>
              <a:rPr lang="en-US" sz="3200" dirty="0" smtClean="0"/>
              <a:t>quantifications instead of numbers.</a:t>
            </a:r>
            <a:endParaRPr lang="en-US" sz="3200" dirty="0"/>
          </a:p>
        </p:txBody>
      </p:sp>
    </p:spTree>
    <p:extLst>
      <p:ext uri="{BB962C8B-B14F-4D97-AF65-F5344CB8AC3E}">
        <p14:creationId xmlns:p14="http://schemas.microsoft.com/office/powerpoint/2010/main" val="7520152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quantifier..</a:t>
            </a:r>
            <a:endParaRPr lang="en-US" dirty="0"/>
          </a:p>
        </p:txBody>
      </p:sp>
      <p:sp>
        <p:nvSpPr>
          <p:cNvPr id="3" name="Content Placeholder 2"/>
          <p:cNvSpPr>
            <a:spLocks noGrp="1"/>
          </p:cNvSpPr>
          <p:nvPr>
            <p:ph idx="1"/>
          </p:nvPr>
        </p:nvSpPr>
        <p:spPr/>
        <p:txBody>
          <a:bodyPr/>
          <a:lstStyle/>
          <a:p>
            <a:pPr algn="ctr"/>
            <a:r>
              <a:rPr lang="en-US" sz="3600" dirty="0" smtClean="0"/>
              <a:t>Universal quantifier</a:t>
            </a:r>
          </a:p>
          <a:p>
            <a:r>
              <a:rPr lang="en-US" dirty="0" smtClean="0"/>
              <a:t>It tells </a:t>
            </a:r>
            <a:r>
              <a:rPr lang="en-US" dirty="0"/>
              <a:t>us that a predicate is </a:t>
            </a:r>
            <a:r>
              <a:rPr lang="en-US" b="1" dirty="0" smtClean="0">
                <a:solidFill>
                  <a:srgbClr val="FF0000"/>
                </a:solidFill>
              </a:rPr>
              <a:t>True</a:t>
            </a:r>
            <a:r>
              <a:rPr lang="en-US" dirty="0" smtClean="0"/>
              <a:t> </a:t>
            </a:r>
            <a:r>
              <a:rPr lang="en-US" dirty="0"/>
              <a:t>for every element </a:t>
            </a:r>
            <a:r>
              <a:rPr lang="en-US" dirty="0" smtClean="0"/>
              <a:t>under  consideration(domain).</a:t>
            </a:r>
          </a:p>
          <a:p>
            <a:r>
              <a:rPr lang="en-US" dirty="0"/>
              <a:t>The domain must always be specified when a universal quantifier is </a:t>
            </a:r>
            <a:r>
              <a:rPr lang="en-US" dirty="0" smtClean="0"/>
              <a:t>used.</a:t>
            </a:r>
          </a:p>
          <a:p>
            <a:r>
              <a:rPr lang="en-US" dirty="0"/>
              <a:t>The universal quantification of P (x) is the statement “P (x) for all values of x in the domain</a:t>
            </a:r>
            <a:r>
              <a:rPr lang="en-US" dirty="0" smtClean="0"/>
              <a:t>.”</a:t>
            </a:r>
          </a:p>
          <a:p>
            <a:r>
              <a:rPr lang="en-US" dirty="0" smtClean="0"/>
              <a:t>The </a:t>
            </a:r>
            <a:r>
              <a:rPr lang="en-US" dirty="0"/>
              <a:t>notation ∀</a:t>
            </a:r>
            <a:r>
              <a:rPr lang="en-US" dirty="0" smtClean="0"/>
              <a:t>x P </a:t>
            </a:r>
            <a:r>
              <a:rPr lang="en-US" dirty="0"/>
              <a:t>(x</a:t>
            </a:r>
            <a:r>
              <a:rPr lang="en-US" dirty="0" smtClean="0"/>
              <a:t>) is </a:t>
            </a:r>
            <a:r>
              <a:rPr lang="en-US" dirty="0"/>
              <a:t>used which is read as </a:t>
            </a:r>
            <a:r>
              <a:rPr lang="en-US" b="1" dirty="0" smtClean="0">
                <a:solidFill>
                  <a:srgbClr val="FF0000"/>
                </a:solidFill>
              </a:rPr>
              <a:t>“for </a:t>
            </a:r>
            <a:r>
              <a:rPr lang="en-US" b="1" dirty="0">
                <a:solidFill>
                  <a:srgbClr val="FF0000"/>
                </a:solidFill>
              </a:rPr>
              <a:t>all </a:t>
            </a:r>
            <a:r>
              <a:rPr lang="en-US" b="1" dirty="0" smtClean="0">
                <a:solidFill>
                  <a:srgbClr val="FF0000"/>
                </a:solidFill>
              </a:rPr>
              <a:t>x P </a:t>
            </a:r>
            <a:r>
              <a:rPr lang="en-US" b="1" dirty="0">
                <a:solidFill>
                  <a:srgbClr val="FF0000"/>
                </a:solidFill>
              </a:rPr>
              <a:t>(x)” or “for every </a:t>
            </a:r>
            <a:r>
              <a:rPr lang="en-US" b="1" dirty="0" smtClean="0">
                <a:solidFill>
                  <a:srgbClr val="FF0000"/>
                </a:solidFill>
              </a:rPr>
              <a:t>x P </a:t>
            </a:r>
            <a:r>
              <a:rPr lang="en-US" b="1" dirty="0">
                <a:solidFill>
                  <a:srgbClr val="FF0000"/>
                </a:solidFill>
              </a:rPr>
              <a:t>(x).”</a:t>
            </a:r>
          </a:p>
          <a:p>
            <a:endParaRPr lang="en-US" dirty="0"/>
          </a:p>
        </p:txBody>
      </p:sp>
    </p:spTree>
    <p:extLst>
      <p:ext uri="{BB962C8B-B14F-4D97-AF65-F5344CB8AC3E}">
        <p14:creationId xmlns:p14="http://schemas.microsoft.com/office/powerpoint/2010/main" val="15111806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a:t>Let P (x) be the statement “x + 1 &gt; x.” What is the truth value of the quantification ∀</a:t>
            </a:r>
            <a:r>
              <a:rPr lang="en-US" dirty="0" smtClean="0"/>
              <a:t>x P </a:t>
            </a:r>
            <a:r>
              <a:rPr lang="en-US" dirty="0"/>
              <a:t>(x), where the domain consists of all real numbers</a:t>
            </a:r>
            <a:r>
              <a:rPr lang="en-US" dirty="0" smtClean="0"/>
              <a:t>?</a:t>
            </a:r>
          </a:p>
          <a:p>
            <a:r>
              <a:rPr lang="en-US" dirty="0"/>
              <a:t>Because P (x) is true for all real numbers x, the quantification ∀</a:t>
            </a:r>
            <a:r>
              <a:rPr lang="en-US" dirty="0" smtClean="0"/>
              <a:t>x P </a:t>
            </a:r>
            <a:r>
              <a:rPr lang="en-US" dirty="0"/>
              <a:t>(x) is true</a:t>
            </a:r>
            <a:r>
              <a:rPr lang="en-US" dirty="0" smtClean="0"/>
              <a:t>.</a:t>
            </a:r>
          </a:p>
          <a:p>
            <a:r>
              <a:rPr lang="en-US" dirty="0"/>
              <a:t>Besides “for all” and “for every,” universal quantification can be expressed in many other ways, including “all of,” “for each,” “given any,” “for arbitrary,” “for each,” and “for any</a:t>
            </a:r>
            <a:r>
              <a:rPr lang="en-US" dirty="0" smtClean="0"/>
              <a:t>.”</a:t>
            </a:r>
          </a:p>
          <a:p>
            <a:endParaRPr lang="en-US" dirty="0"/>
          </a:p>
        </p:txBody>
      </p:sp>
    </p:spTree>
    <p:extLst>
      <p:ext uri="{BB962C8B-B14F-4D97-AF65-F5344CB8AC3E}">
        <p14:creationId xmlns:p14="http://schemas.microsoft.com/office/powerpoint/2010/main" val="61343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t>Let Q(x) be the statement “x &lt; 2.” What is the truth value of the quantification ∀</a:t>
            </a:r>
            <a:r>
              <a:rPr lang="en-US" dirty="0" smtClean="0"/>
              <a:t>x Q(x</a:t>
            </a:r>
            <a:r>
              <a:rPr lang="en-US" dirty="0"/>
              <a:t>), where the domain consists of all real numbers? </a:t>
            </a:r>
            <a:endParaRPr lang="en-US" dirty="0" smtClean="0"/>
          </a:p>
          <a:p>
            <a:r>
              <a:rPr lang="en-US" dirty="0" smtClean="0"/>
              <a:t>Solution</a:t>
            </a:r>
            <a:r>
              <a:rPr lang="en-US" dirty="0"/>
              <a:t>: Q(x) is not true for every real number x, because, for instance, Q(3) is false. </a:t>
            </a:r>
            <a:endParaRPr lang="en-US" dirty="0" smtClean="0"/>
          </a:p>
          <a:p>
            <a:r>
              <a:rPr lang="en-US" dirty="0" smtClean="0"/>
              <a:t>That </a:t>
            </a:r>
            <a:r>
              <a:rPr lang="en-US" dirty="0"/>
              <a:t>is, x = 3 is a </a:t>
            </a:r>
            <a:r>
              <a:rPr lang="en-US" b="1" dirty="0"/>
              <a:t>counterexample</a:t>
            </a:r>
            <a:r>
              <a:rPr lang="en-US" dirty="0"/>
              <a:t> for the statement ∀</a:t>
            </a:r>
            <a:r>
              <a:rPr lang="en-US" dirty="0" smtClean="0"/>
              <a:t>x Q(x</a:t>
            </a:r>
            <a:r>
              <a:rPr lang="en-US" dirty="0"/>
              <a:t>). Thus ∀</a:t>
            </a:r>
            <a:r>
              <a:rPr lang="en-US" dirty="0" smtClean="0"/>
              <a:t>x Q(x</a:t>
            </a:r>
            <a:r>
              <a:rPr lang="en-US" dirty="0"/>
              <a:t>) is false</a:t>
            </a:r>
            <a:r>
              <a:rPr lang="en-US" dirty="0" smtClean="0"/>
              <a:t>.</a:t>
            </a:r>
          </a:p>
          <a:p>
            <a:r>
              <a:rPr lang="en-US" dirty="0"/>
              <a:t>Note that a single counterexample is all we need to establish that ∀</a:t>
            </a:r>
            <a:r>
              <a:rPr lang="en-US" dirty="0" smtClean="0"/>
              <a:t>x P </a:t>
            </a:r>
            <a:r>
              <a:rPr lang="en-US" dirty="0"/>
              <a:t>(x)is false</a:t>
            </a:r>
          </a:p>
        </p:txBody>
      </p:sp>
    </p:spTree>
    <p:extLst>
      <p:ext uri="{BB962C8B-B14F-4D97-AF65-F5344CB8AC3E}">
        <p14:creationId xmlns:p14="http://schemas.microsoft.com/office/powerpoint/2010/main" val="12809007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ctr"/>
            <a:r>
              <a:rPr lang="en-US" dirty="0" smtClean="0"/>
              <a:t>Existential Quantifier</a:t>
            </a:r>
          </a:p>
          <a:p>
            <a:r>
              <a:rPr lang="en-US" dirty="0" smtClean="0"/>
              <a:t>It is </a:t>
            </a:r>
            <a:r>
              <a:rPr lang="en-US" dirty="0"/>
              <a:t>true if and only if P (x) is true for at least one value of x in the domain</a:t>
            </a:r>
            <a:r>
              <a:rPr lang="en-US" dirty="0" smtClean="0"/>
              <a:t>.</a:t>
            </a:r>
          </a:p>
          <a:p>
            <a:r>
              <a:rPr lang="en-US" dirty="0"/>
              <a:t>The existential quantification of P (x) is the proposition “There exists an element x in the domain such that P (x</a:t>
            </a:r>
            <a:r>
              <a:rPr lang="en-US" dirty="0" smtClean="0"/>
              <a:t>).”</a:t>
            </a:r>
          </a:p>
          <a:p>
            <a:r>
              <a:rPr lang="en-US" dirty="0"/>
              <a:t>We use the notation ∃</a:t>
            </a:r>
            <a:r>
              <a:rPr lang="en-US" dirty="0" smtClean="0"/>
              <a:t>x P </a:t>
            </a:r>
            <a:r>
              <a:rPr lang="en-US" dirty="0"/>
              <a:t>(x) for the existential quantification of P (x</a:t>
            </a:r>
            <a:r>
              <a:rPr lang="en-US" dirty="0" smtClean="0"/>
              <a:t>).</a:t>
            </a:r>
            <a:endParaRPr lang="en-US" dirty="0"/>
          </a:p>
          <a:p>
            <a:r>
              <a:rPr lang="en-US" dirty="0"/>
              <a:t>∃</a:t>
            </a:r>
            <a:r>
              <a:rPr lang="en-US" dirty="0" smtClean="0"/>
              <a:t>x P </a:t>
            </a:r>
            <a:r>
              <a:rPr lang="en-US" dirty="0"/>
              <a:t>(x) is read </a:t>
            </a:r>
            <a:r>
              <a:rPr lang="en-US" dirty="0" smtClean="0"/>
              <a:t>“For </a:t>
            </a:r>
            <a:r>
              <a:rPr lang="en-US" dirty="0"/>
              <a:t>some </a:t>
            </a:r>
            <a:r>
              <a:rPr lang="en-US" dirty="0" smtClean="0"/>
              <a:t>x P </a:t>
            </a:r>
            <a:r>
              <a:rPr lang="en-US" dirty="0"/>
              <a:t>(x</a:t>
            </a:r>
            <a:r>
              <a:rPr lang="en-US" dirty="0" smtClean="0"/>
              <a:t>).”</a:t>
            </a:r>
          </a:p>
          <a:p>
            <a:r>
              <a:rPr lang="en-US" dirty="0" smtClean="0"/>
              <a:t>Some other phrase  </a:t>
            </a:r>
            <a:r>
              <a:rPr lang="en-US" dirty="0"/>
              <a:t>“for some,” “for at least one,” or “there </a:t>
            </a:r>
            <a:r>
              <a:rPr lang="en-US" dirty="0" smtClean="0"/>
              <a:t>is” can be used.</a:t>
            </a:r>
            <a:endParaRPr lang="en-US" dirty="0"/>
          </a:p>
        </p:txBody>
      </p:sp>
    </p:spTree>
    <p:extLst>
      <p:ext uri="{BB962C8B-B14F-4D97-AF65-F5344CB8AC3E}">
        <p14:creationId xmlns:p14="http://schemas.microsoft.com/office/powerpoint/2010/main" val="33889183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t>Let P (x) denote the statement “x &gt; 3.” What is the truth value of the quantification ∃</a:t>
            </a:r>
            <a:r>
              <a:rPr lang="en-US" dirty="0" smtClean="0"/>
              <a:t>x P </a:t>
            </a:r>
            <a:r>
              <a:rPr lang="en-US" dirty="0"/>
              <a:t>(x), where the domain consists of all real numbers</a:t>
            </a:r>
            <a:r>
              <a:rPr lang="en-US" dirty="0" smtClean="0"/>
              <a:t>?</a:t>
            </a:r>
          </a:p>
          <a:p>
            <a:r>
              <a:rPr lang="en-US" dirty="0"/>
              <a:t>Solution: Because “x &gt; 3” is sometimes true—for instance, when x = 4—the existential </a:t>
            </a:r>
            <a:r>
              <a:rPr lang="en-US" dirty="0" smtClean="0"/>
              <a:t>quantification </a:t>
            </a:r>
            <a:r>
              <a:rPr lang="en-US" dirty="0"/>
              <a:t>of P (x), which is ∃</a:t>
            </a:r>
            <a:r>
              <a:rPr lang="en-US" dirty="0" smtClean="0"/>
              <a:t>x P </a:t>
            </a:r>
            <a:r>
              <a:rPr lang="en-US" dirty="0"/>
              <a:t>(x), is true</a:t>
            </a:r>
            <a:r>
              <a:rPr lang="en-US" dirty="0" smtClean="0"/>
              <a:t>.</a:t>
            </a:r>
          </a:p>
          <a:p>
            <a:r>
              <a:rPr lang="en-US" dirty="0"/>
              <a:t>Let Q(x) denote the statement “x = x + 1.” What is the truth value of the quantification ∃</a:t>
            </a:r>
            <a:r>
              <a:rPr lang="en-US" dirty="0" smtClean="0"/>
              <a:t>x Q(x</a:t>
            </a:r>
            <a:r>
              <a:rPr lang="en-US" dirty="0"/>
              <a:t>), where the domain consists of all real numbers? </a:t>
            </a:r>
            <a:endParaRPr lang="en-US" dirty="0" smtClean="0"/>
          </a:p>
          <a:p>
            <a:r>
              <a:rPr lang="en-US" dirty="0" smtClean="0"/>
              <a:t>Solution</a:t>
            </a:r>
            <a:r>
              <a:rPr lang="en-US" dirty="0"/>
              <a:t>: Because Q(x) is false for every real number x, the existential quantification of Q(x), which is ∃</a:t>
            </a:r>
            <a:r>
              <a:rPr lang="en-US" dirty="0" smtClean="0"/>
              <a:t>x Q(x</a:t>
            </a:r>
            <a:r>
              <a:rPr lang="en-US" dirty="0"/>
              <a:t>), is false.</a:t>
            </a:r>
            <a:endParaRPr lang="en-US" dirty="0" smtClean="0"/>
          </a:p>
        </p:txBody>
      </p:sp>
    </p:spTree>
    <p:extLst>
      <p:ext uri="{BB962C8B-B14F-4D97-AF65-F5344CB8AC3E}">
        <p14:creationId xmlns:p14="http://schemas.microsoft.com/office/powerpoint/2010/main" val="273664318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Quantifiers with restricted domain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What do the statements ∀x &lt; 0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US" dirty="0" smtClean="0"/>
                  <a:t> </a:t>
                </a:r>
                <a:r>
                  <a:rPr lang="en-US" dirty="0"/>
                  <a:t>&gt; 0</a:t>
                </a:r>
                <a:r>
                  <a:rPr lang="en-US" dirty="0" smtClean="0"/>
                  <a:t>), </a:t>
                </a:r>
                <a:r>
                  <a:rPr lang="en-US" dirty="0"/>
                  <a:t>and ∃z &gt; 0 </a:t>
                </a:r>
                <a:r>
                  <a:rPr lang="en-US" dirty="0" smtClean="0"/>
                  <a:t>(</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oMath>
                </a14:m>
                <a:r>
                  <a:rPr lang="en-US" dirty="0" smtClean="0"/>
                  <a:t> </a:t>
                </a:r>
                <a:r>
                  <a:rPr lang="en-US" dirty="0"/>
                  <a:t>= 2) mean, where the domain in each case consists of the real numbers</a:t>
                </a:r>
                <a:r>
                  <a:rPr lang="en-US" dirty="0" smtClean="0"/>
                  <a:t>?</a:t>
                </a:r>
              </a:p>
              <a:p>
                <a:r>
                  <a:rPr lang="en-US" dirty="0"/>
                  <a:t>The statement ∀x &lt; 0 (x2 &gt; 0)states that for every real number x with x &lt; 0, x2 &gt; 0. </a:t>
                </a:r>
                <a:endParaRPr lang="en-US" dirty="0" smtClean="0"/>
              </a:p>
              <a:p>
                <a:r>
                  <a:rPr lang="en-US" dirty="0" smtClean="0"/>
                  <a:t>That </a:t>
                </a:r>
                <a:r>
                  <a:rPr lang="en-US" dirty="0"/>
                  <a:t>is, it states “The square of a negative real number is positive.” </a:t>
                </a:r>
                <a:endParaRPr lang="en-US" dirty="0" smtClean="0"/>
              </a:p>
              <a:p>
                <a:r>
                  <a:rPr lang="en-US" dirty="0" smtClean="0"/>
                  <a:t>This </a:t>
                </a:r>
                <a:r>
                  <a:rPr lang="en-US" dirty="0"/>
                  <a:t>statement is the same as ∀x(x &lt; 0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US" dirty="0" smtClean="0"/>
                  <a:t> </a:t>
                </a:r>
                <a:r>
                  <a:rPr lang="en-US" dirty="0"/>
                  <a:t>&gt; 0</a:t>
                </a:r>
                <a:r>
                  <a:rPr lang="en-US" dirty="0" smtClean="0"/>
                  <a:t>).</a:t>
                </a:r>
              </a:p>
              <a:p>
                <a:r>
                  <a:rPr lang="en-US" dirty="0"/>
                  <a:t>the statement ∃z &gt; 0 </a:t>
                </a:r>
                <a:r>
                  <a:rPr lang="en-US" dirty="0" smtClean="0"/>
                  <a:t>(</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oMath>
                </a14:m>
                <a:r>
                  <a:rPr lang="en-US" dirty="0" smtClean="0"/>
                  <a:t> </a:t>
                </a:r>
                <a:r>
                  <a:rPr lang="en-US" dirty="0"/>
                  <a:t>= 2) states that there exists a real number z with z &gt; 0 such that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oMath>
                </a14:m>
                <a:r>
                  <a:rPr lang="en-US" dirty="0" smtClean="0"/>
                  <a:t> </a:t>
                </a:r>
                <a:r>
                  <a:rPr lang="en-US" dirty="0"/>
                  <a:t>= 2. </a:t>
                </a:r>
                <a:endParaRPr lang="en-US" dirty="0" smtClean="0"/>
              </a:p>
              <a:p>
                <a:r>
                  <a:rPr lang="en-US" dirty="0" smtClean="0"/>
                  <a:t>That </a:t>
                </a:r>
                <a:r>
                  <a:rPr lang="en-US" dirty="0"/>
                  <a:t>is, it states “There is a positive square root of 2.” This statement is equivalent to ∃z(z &gt; 0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oMath>
                </a14:m>
                <a:r>
                  <a:rPr lang="en-US" dirty="0" smtClean="0"/>
                  <a:t> </a:t>
                </a:r>
                <a:r>
                  <a:rPr lang="en-US" dirty="0"/>
                  <a:t>= 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501" r="-232"/>
                </a:stretch>
              </a:blipFill>
            </p:spPr>
            <p:txBody>
              <a:bodyPr/>
              <a:lstStyle/>
              <a:p>
                <a:r>
                  <a:rPr lang="en-US">
                    <a:noFill/>
                  </a:rPr>
                  <a:t> </a:t>
                </a:r>
              </a:p>
            </p:txBody>
          </p:sp>
        </mc:Fallback>
      </mc:AlternateContent>
    </p:spTree>
    <p:extLst>
      <p:ext uri="{BB962C8B-B14F-4D97-AF65-F5344CB8AC3E}">
        <p14:creationId xmlns:p14="http://schemas.microsoft.com/office/powerpoint/2010/main" val="60908570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equivalence involving quantifiers.</a:t>
            </a:r>
            <a:endParaRPr lang="en-US" dirty="0"/>
          </a:p>
        </p:txBody>
      </p:sp>
      <p:sp>
        <p:nvSpPr>
          <p:cNvPr id="3" name="Content Placeholder 2"/>
          <p:cNvSpPr>
            <a:spLocks noGrp="1"/>
          </p:cNvSpPr>
          <p:nvPr>
            <p:ph idx="1"/>
          </p:nvPr>
        </p:nvSpPr>
        <p:spPr/>
        <p:txBody>
          <a:bodyPr/>
          <a:lstStyle/>
          <a:p>
            <a:r>
              <a:rPr lang="en-US" dirty="0"/>
              <a:t>Two logical statements involving predicates and quantifiers are considered equivalent if and only if they have the same truth value no matter which predicates are substituted into these statements irrespective of the domain used for the variables in the </a:t>
            </a:r>
            <a:r>
              <a:rPr lang="en-US" dirty="0" smtClean="0"/>
              <a:t>propositions</a:t>
            </a:r>
          </a:p>
          <a:p>
            <a:r>
              <a:rPr lang="en-US" dirty="0" smtClean="0"/>
              <a:t>Two important equivalence are</a:t>
            </a:r>
          </a:p>
          <a:p>
            <a:endParaRPr lang="en-US" dirty="0" smtClean="0"/>
          </a:p>
          <a:p>
            <a:pPr marL="0" indent="0">
              <a:buNone/>
            </a:pPr>
            <a:endParaRPr lang="en-US" dirty="0"/>
          </a:p>
        </p:txBody>
      </p:sp>
      <p:sp>
        <p:nvSpPr>
          <p:cNvPr id="5" name="AutoShape 2" descr="\forall x(P(x)\wedge Q(x)) \equiv \forall xP(x) \wedge \forall xQ(x)"/>
          <p:cNvSpPr>
            <a:spLocks noChangeAspect="1" noChangeArrowheads="1"/>
          </p:cNvSpPr>
          <p:nvPr/>
        </p:nvSpPr>
        <p:spPr bwMode="auto">
          <a:xfrm>
            <a:off x="84138" y="61913"/>
            <a:ext cx="405765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3" descr="\exists x(P(x)\vee Q(x)) \equiv \exists xP(x) \vee \exists xQ(x)"/>
          <p:cNvSpPr>
            <a:spLocks noChangeAspect="1" noChangeArrowheads="1"/>
          </p:cNvSpPr>
          <p:nvPr/>
        </p:nvSpPr>
        <p:spPr bwMode="auto">
          <a:xfrm>
            <a:off x="4654550" y="61913"/>
            <a:ext cx="4048125"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598" y="4001294"/>
            <a:ext cx="5850231" cy="1705042"/>
          </a:xfrm>
          <a:prstGeom prst="rect">
            <a:avLst/>
          </a:prstGeom>
        </p:spPr>
      </p:pic>
    </p:spTree>
    <p:extLst>
      <p:ext uri="{BB962C8B-B14F-4D97-AF65-F5344CB8AC3E}">
        <p14:creationId xmlns:p14="http://schemas.microsoft.com/office/powerpoint/2010/main" val="9393799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Negating quantified expression</a:t>
            </a:r>
            <a:endParaRPr lang="en-US" dirty="0"/>
          </a:p>
        </p:txBody>
      </p:sp>
      <p:sp>
        <p:nvSpPr>
          <p:cNvPr id="3" name="Content Placeholder 2"/>
          <p:cNvSpPr>
            <a:spLocks noGrp="1"/>
          </p:cNvSpPr>
          <p:nvPr>
            <p:ph idx="1"/>
          </p:nvPr>
        </p:nvSpPr>
        <p:spPr/>
        <p:txBody>
          <a:bodyPr/>
          <a:lstStyle/>
          <a:p>
            <a:r>
              <a:rPr lang="en-US" dirty="0" smtClean="0"/>
              <a:t>Let us consider the statement “</a:t>
            </a:r>
            <a:r>
              <a:rPr lang="en-US" dirty="0"/>
              <a:t>Every student in your class has taken a course in </a:t>
            </a:r>
            <a:r>
              <a:rPr lang="en-US" dirty="0" smtClean="0"/>
              <a:t>discrete structures.”</a:t>
            </a:r>
          </a:p>
          <a:p>
            <a:r>
              <a:rPr lang="en-US" dirty="0" smtClean="0"/>
              <a:t>The negation of </a:t>
            </a:r>
            <a:r>
              <a:rPr lang="en-US" dirty="0"/>
              <a:t>above statement is “It is not the case that every student in your class has taken a course in </a:t>
            </a:r>
            <a:r>
              <a:rPr lang="en-US" dirty="0" smtClean="0"/>
              <a:t>discrete structures.”</a:t>
            </a:r>
          </a:p>
          <a:p>
            <a:r>
              <a:rPr lang="en-US" dirty="0"/>
              <a:t>“There is a student in your class who has not taken a course in </a:t>
            </a:r>
            <a:r>
              <a:rPr lang="en-US" dirty="0" smtClean="0"/>
              <a:t>discrete structures” is also equivalent.</a:t>
            </a:r>
          </a:p>
          <a:p>
            <a:r>
              <a:rPr lang="en-US" dirty="0" smtClean="0"/>
              <a:t>Thus we can obtain following relation ¬</a:t>
            </a:r>
            <a:r>
              <a:rPr lang="en-US" dirty="0"/>
              <a:t>∀</a:t>
            </a:r>
            <a:r>
              <a:rPr lang="en-US" dirty="0" smtClean="0"/>
              <a:t>x P </a:t>
            </a:r>
            <a:r>
              <a:rPr lang="en-US" dirty="0"/>
              <a:t>(x) ≡ ∃x ¬P (x).</a:t>
            </a:r>
          </a:p>
        </p:txBody>
      </p:sp>
    </p:spTree>
    <p:extLst>
      <p:ext uri="{BB962C8B-B14F-4D97-AF65-F5344CB8AC3E}">
        <p14:creationId xmlns:p14="http://schemas.microsoft.com/office/powerpoint/2010/main" val="234392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Suppose </a:t>
            </a:r>
            <a:r>
              <a:rPr lang="en-US" dirty="0"/>
              <a:t>we wish to negate an existential quantification. </a:t>
            </a:r>
            <a:endParaRPr lang="en-US" dirty="0" smtClean="0"/>
          </a:p>
          <a:p>
            <a:r>
              <a:rPr lang="en-US" dirty="0" smtClean="0"/>
              <a:t>For </a:t>
            </a:r>
            <a:r>
              <a:rPr lang="en-US" dirty="0"/>
              <a:t>instance, consider the </a:t>
            </a:r>
            <a:r>
              <a:rPr lang="en-US" dirty="0" smtClean="0"/>
              <a:t>proposition </a:t>
            </a:r>
            <a:r>
              <a:rPr lang="en-US" dirty="0"/>
              <a:t>“There is a student in this class who has taken a course in calculus.” </a:t>
            </a:r>
            <a:endParaRPr lang="en-US" dirty="0" smtClean="0"/>
          </a:p>
          <a:p>
            <a:r>
              <a:rPr lang="en-US" dirty="0" smtClean="0"/>
              <a:t>This </a:t>
            </a:r>
            <a:r>
              <a:rPr lang="en-US" dirty="0"/>
              <a:t>is the existential quantification ∃</a:t>
            </a:r>
            <a:r>
              <a:rPr lang="en-US" dirty="0" smtClean="0"/>
              <a:t>x Q(x).</a:t>
            </a:r>
          </a:p>
          <a:p>
            <a:r>
              <a:rPr lang="en-US" dirty="0" smtClean="0"/>
              <a:t>The </a:t>
            </a:r>
            <a:r>
              <a:rPr lang="en-US" dirty="0"/>
              <a:t>negation of this statement is the proposition “It is not the case that there is a student in this class who has taken a course in calculus.” </a:t>
            </a:r>
            <a:endParaRPr lang="en-US" dirty="0" smtClean="0"/>
          </a:p>
          <a:p>
            <a:r>
              <a:rPr lang="en-US" dirty="0" smtClean="0"/>
              <a:t>This </a:t>
            </a:r>
            <a:r>
              <a:rPr lang="en-US" dirty="0"/>
              <a:t>is equivalent to “Every student in this class has not taken </a:t>
            </a:r>
            <a:r>
              <a:rPr lang="en-US" dirty="0" smtClean="0"/>
              <a:t>calculus.”</a:t>
            </a:r>
          </a:p>
          <a:p>
            <a:r>
              <a:rPr lang="en-US" dirty="0"/>
              <a:t>¬∃</a:t>
            </a:r>
            <a:r>
              <a:rPr lang="en-US" dirty="0" smtClean="0"/>
              <a:t>x Q(x</a:t>
            </a:r>
            <a:r>
              <a:rPr lang="en-US" dirty="0"/>
              <a:t>) ≡ ∀x ¬Q(x</a:t>
            </a:r>
            <a:r>
              <a:rPr lang="en-US" dirty="0" smtClean="0"/>
              <a:t>) holds true.</a:t>
            </a:r>
          </a:p>
          <a:p>
            <a:endParaRPr lang="en-US" dirty="0"/>
          </a:p>
        </p:txBody>
      </p:sp>
    </p:spTree>
    <p:extLst>
      <p:ext uri="{BB962C8B-B14F-4D97-AF65-F5344CB8AC3E}">
        <p14:creationId xmlns:p14="http://schemas.microsoft.com/office/powerpoint/2010/main" val="18413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“For every positive integer n, the sum of the positive integers not exceeding n is n(n + 1)/2.”</a:t>
            </a:r>
          </a:p>
          <a:p>
            <a:r>
              <a:rPr lang="en-US" dirty="0" smtClean="0"/>
              <a:t>This statement can be either valid or FALSE.</a:t>
            </a:r>
          </a:p>
          <a:p>
            <a:r>
              <a:rPr lang="en-US" dirty="0" smtClean="0"/>
              <a:t>With the help rules of logic, we can reason it and come to conclusion that it is valid argument.</a:t>
            </a:r>
            <a:endParaRPr lang="en-US" dirty="0"/>
          </a:p>
        </p:txBody>
      </p:sp>
    </p:spTree>
    <p:extLst>
      <p:ext uri="{BB962C8B-B14F-4D97-AF65-F5344CB8AC3E}">
        <p14:creationId xmlns:p14="http://schemas.microsoft.com/office/powerpoint/2010/main" val="242460486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are the negations of the </a:t>
            </a:r>
            <a:r>
              <a:rPr lang="en-US" dirty="0" smtClean="0"/>
              <a:t>statements </a:t>
            </a:r>
            <a:r>
              <a:rPr lang="en-US" dirty="0"/>
              <a:t>“All Americans eat cheeseburgers”?</a:t>
            </a:r>
          </a:p>
        </p:txBody>
      </p:sp>
      <p:sp>
        <p:nvSpPr>
          <p:cNvPr id="3" name="Content Placeholder 2"/>
          <p:cNvSpPr>
            <a:spLocks noGrp="1"/>
          </p:cNvSpPr>
          <p:nvPr>
            <p:ph idx="1"/>
          </p:nvPr>
        </p:nvSpPr>
        <p:spPr/>
        <p:txBody>
          <a:bodyPr/>
          <a:lstStyle/>
          <a:p>
            <a:r>
              <a:rPr lang="en-US" dirty="0" smtClean="0"/>
              <a:t>Let </a:t>
            </a:r>
            <a:r>
              <a:rPr lang="en-US" dirty="0"/>
              <a:t>C(x) denote “x eats cheeseburgers.” </a:t>
            </a:r>
            <a:endParaRPr lang="en-US" dirty="0" smtClean="0"/>
          </a:p>
          <a:p>
            <a:r>
              <a:rPr lang="en-US" dirty="0" smtClean="0"/>
              <a:t>Then </a:t>
            </a:r>
            <a:r>
              <a:rPr lang="en-US" dirty="0"/>
              <a:t>the statement “All Americans eat </a:t>
            </a:r>
            <a:r>
              <a:rPr lang="en-US" dirty="0" smtClean="0"/>
              <a:t>cheeseburgers</a:t>
            </a:r>
            <a:r>
              <a:rPr lang="en-US" dirty="0"/>
              <a:t>” is represented by ∀</a:t>
            </a:r>
            <a:r>
              <a:rPr lang="en-US" dirty="0" smtClean="0"/>
              <a:t>x C(x</a:t>
            </a:r>
            <a:r>
              <a:rPr lang="en-US" dirty="0"/>
              <a:t>), where the domain consists of all Americans. </a:t>
            </a:r>
            <a:endParaRPr lang="en-US" dirty="0" smtClean="0"/>
          </a:p>
          <a:p>
            <a:r>
              <a:rPr lang="en-US" dirty="0" smtClean="0"/>
              <a:t>The </a:t>
            </a:r>
            <a:r>
              <a:rPr lang="en-US" dirty="0"/>
              <a:t>negation of this statement is ¬∀</a:t>
            </a:r>
            <a:r>
              <a:rPr lang="en-US" dirty="0" smtClean="0"/>
              <a:t>x C(x</a:t>
            </a:r>
            <a:r>
              <a:rPr lang="en-US" dirty="0"/>
              <a:t>), which is equivalent to ∃</a:t>
            </a:r>
            <a:r>
              <a:rPr lang="en-US" dirty="0" smtClean="0"/>
              <a:t>x ¬</a:t>
            </a:r>
            <a:r>
              <a:rPr lang="en-US" dirty="0"/>
              <a:t>C(x). </a:t>
            </a:r>
            <a:endParaRPr lang="en-US" dirty="0" smtClean="0"/>
          </a:p>
          <a:p>
            <a:r>
              <a:rPr lang="en-US" dirty="0" smtClean="0"/>
              <a:t>This </a:t>
            </a:r>
            <a:r>
              <a:rPr lang="en-US" dirty="0"/>
              <a:t>negation can be expressed in several different ways, including “Some American does not eat cheeseburgers” and “There is an American who does not eat cheeseburgers.”</a:t>
            </a:r>
          </a:p>
        </p:txBody>
      </p:sp>
    </p:spTree>
    <p:extLst>
      <p:ext uri="{BB962C8B-B14F-4D97-AF65-F5344CB8AC3E}">
        <p14:creationId xmlns:p14="http://schemas.microsoft.com/office/powerpoint/2010/main" val="312504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English to logical equation</a:t>
            </a:r>
            <a:endParaRPr lang="en-US" dirty="0"/>
          </a:p>
        </p:txBody>
      </p:sp>
      <p:sp>
        <p:nvSpPr>
          <p:cNvPr id="3" name="Content Placeholder 2"/>
          <p:cNvSpPr>
            <a:spLocks noGrp="1"/>
          </p:cNvSpPr>
          <p:nvPr>
            <p:ph idx="1"/>
          </p:nvPr>
        </p:nvSpPr>
        <p:spPr/>
        <p:txBody>
          <a:bodyPr/>
          <a:lstStyle/>
          <a:p>
            <a:pPr marL="0" indent="0">
              <a:buNone/>
            </a:pPr>
            <a:r>
              <a:rPr lang="en-US" dirty="0" smtClean="0"/>
              <a:t>Q. Express </a:t>
            </a:r>
            <a:r>
              <a:rPr lang="en-US" dirty="0"/>
              <a:t>the statement “Every student in this class has studied calculus” using predicates and quantifiers</a:t>
            </a:r>
            <a:r>
              <a:rPr lang="en-US" dirty="0" smtClean="0"/>
              <a:t>.</a:t>
            </a:r>
          </a:p>
          <a:p>
            <a:pPr marL="0" indent="0">
              <a:buNone/>
            </a:pPr>
            <a:r>
              <a:rPr lang="en-US" dirty="0" smtClean="0"/>
              <a:t>Solution:</a:t>
            </a:r>
          </a:p>
          <a:p>
            <a:pPr marL="0" indent="0">
              <a:buNone/>
            </a:pPr>
            <a:r>
              <a:rPr lang="en-US" dirty="0" smtClean="0"/>
              <a:t>Let us consider domain for above statement to be every student in the class.</a:t>
            </a:r>
          </a:p>
          <a:p>
            <a:pPr marL="0" indent="0">
              <a:buNone/>
            </a:pPr>
            <a:r>
              <a:rPr lang="en-US" dirty="0"/>
              <a:t>we introduce a variable x so that our statement becomes “For every student x in this class, x has studied calculus</a:t>
            </a:r>
            <a:r>
              <a:rPr lang="en-US" dirty="0" smtClean="0"/>
              <a:t>.”</a:t>
            </a:r>
          </a:p>
          <a:p>
            <a:pPr marL="0" indent="0">
              <a:buNone/>
            </a:pPr>
            <a:r>
              <a:rPr lang="en-US" dirty="0"/>
              <a:t>we introduce C(x), which is the statement “x has studied calculus</a:t>
            </a:r>
            <a:r>
              <a:rPr lang="en-US" dirty="0" smtClean="0"/>
              <a:t>.”</a:t>
            </a:r>
          </a:p>
          <a:p>
            <a:pPr marL="0" indent="0">
              <a:buNone/>
            </a:pPr>
            <a:r>
              <a:rPr lang="en-US" dirty="0"/>
              <a:t>we can translate our statement as ∀</a:t>
            </a:r>
            <a:r>
              <a:rPr lang="en-US" dirty="0" smtClean="0"/>
              <a:t>x C(x</a:t>
            </a:r>
            <a:r>
              <a:rPr lang="en-US" dirty="0"/>
              <a:t>).</a:t>
            </a:r>
          </a:p>
        </p:txBody>
      </p:sp>
    </p:spTree>
    <p:extLst>
      <p:ext uri="{BB962C8B-B14F-4D97-AF65-F5344CB8AC3E}">
        <p14:creationId xmlns:p14="http://schemas.microsoft.com/office/powerpoint/2010/main" val="144509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t>For example, we may be interested in a wider group of people than only those in this class. </a:t>
            </a:r>
            <a:endParaRPr lang="en-US" dirty="0" smtClean="0"/>
          </a:p>
          <a:p>
            <a:r>
              <a:rPr lang="en-US" dirty="0" smtClean="0"/>
              <a:t>If </a:t>
            </a:r>
            <a:r>
              <a:rPr lang="en-US" dirty="0"/>
              <a:t>we change the domain to consist of all people, we will need to express our statement as “For every person x, if person x is a student in this class then x has studied calculus.” </a:t>
            </a:r>
            <a:endParaRPr lang="en-US" dirty="0" smtClean="0"/>
          </a:p>
          <a:p>
            <a:r>
              <a:rPr lang="en-US" dirty="0" smtClean="0"/>
              <a:t>If </a:t>
            </a:r>
            <a:r>
              <a:rPr lang="en-US" dirty="0"/>
              <a:t>S(x) represents the statement that person x is in this class, we see that our statement can be expressed as ∀</a:t>
            </a:r>
            <a:r>
              <a:rPr lang="en-US" dirty="0" smtClean="0"/>
              <a:t>x (</a:t>
            </a:r>
            <a:r>
              <a:rPr lang="en-US" dirty="0"/>
              <a:t>S(x) → C(x</a:t>
            </a:r>
            <a:r>
              <a:rPr lang="en-US" dirty="0" smtClean="0"/>
              <a:t>)).</a:t>
            </a:r>
          </a:p>
          <a:p>
            <a:r>
              <a:rPr lang="en-US" dirty="0"/>
              <a:t>Our statement cannot be expressed as ∀x(S(x) ∧ C(x)) because this statement says that all people are students in this class and have studied </a:t>
            </a:r>
            <a:r>
              <a:rPr lang="en-US" dirty="0" smtClean="0"/>
              <a:t>calculus.</a:t>
            </a:r>
            <a:endParaRPr lang="en-US" dirty="0"/>
          </a:p>
        </p:txBody>
      </p:sp>
    </p:spTree>
    <p:extLst>
      <p:ext uri="{BB962C8B-B14F-4D97-AF65-F5344CB8AC3E}">
        <p14:creationId xmlns:p14="http://schemas.microsoft.com/office/powerpoint/2010/main" val="184808332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quantifier…</a:t>
            </a:r>
            <a:endParaRPr lang="en-US" dirty="0"/>
          </a:p>
        </p:txBody>
      </p:sp>
      <p:sp>
        <p:nvSpPr>
          <p:cNvPr id="3" name="Content Placeholder 2"/>
          <p:cNvSpPr>
            <a:spLocks noGrp="1"/>
          </p:cNvSpPr>
          <p:nvPr>
            <p:ph idx="1"/>
          </p:nvPr>
        </p:nvSpPr>
        <p:spPr/>
        <p:txBody>
          <a:bodyPr/>
          <a:lstStyle/>
          <a:p>
            <a:r>
              <a:rPr lang="en-US" dirty="0" smtClean="0"/>
              <a:t>Two quantifiers are said to be nested if one is within the scope of another.</a:t>
            </a:r>
          </a:p>
          <a:p>
            <a:r>
              <a:rPr lang="en-US" dirty="0"/>
              <a:t>∀</a:t>
            </a:r>
            <a:r>
              <a:rPr lang="en-US" dirty="0" smtClean="0"/>
              <a:t>x ∃y Q(x , y); ∃ is within the scope of ∀.</a:t>
            </a:r>
          </a:p>
          <a:p>
            <a:r>
              <a:rPr lang="en-US" dirty="0"/>
              <a:t>Note that everything within the scope of a quantifier can be thought of as a propositional function</a:t>
            </a:r>
            <a:r>
              <a:rPr lang="en-US" dirty="0" smtClean="0"/>
              <a:t>.</a:t>
            </a:r>
          </a:p>
          <a:p>
            <a:r>
              <a:rPr lang="en-US" dirty="0" smtClean="0"/>
              <a:t>For </a:t>
            </a:r>
            <a:r>
              <a:rPr lang="en-US" dirty="0"/>
              <a:t>example, ∀</a:t>
            </a:r>
            <a:r>
              <a:rPr lang="en-US" dirty="0" smtClean="0"/>
              <a:t>x ∃</a:t>
            </a:r>
            <a:r>
              <a:rPr lang="en-US" dirty="0"/>
              <a:t>y(x + y = 0) is the same thing as ∀</a:t>
            </a:r>
            <a:r>
              <a:rPr lang="en-US" dirty="0" smtClean="0"/>
              <a:t>x Q(x</a:t>
            </a:r>
            <a:r>
              <a:rPr lang="en-US" dirty="0"/>
              <a:t>), where Q(x) is ∃</a:t>
            </a:r>
            <a:r>
              <a:rPr lang="en-US" dirty="0" smtClean="0"/>
              <a:t>y P </a:t>
            </a:r>
            <a:r>
              <a:rPr lang="en-US" dirty="0"/>
              <a:t>(x, y), where P (x, y) is x + y = 0</a:t>
            </a:r>
            <a:r>
              <a:rPr lang="en-US" dirty="0" smtClean="0"/>
              <a:t>.</a:t>
            </a:r>
          </a:p>
          <a:p>
            <a:endParaRPr lang="en-US" dirty="0"/>
          </a:p>
        </p:txBody>
      </p:sp>
    </p:spTree>
    <p:extLst>
      <p:ext uri="{BB962C8B-B14F-4D97-AF65-F5344CB8AC3E}">
        <p14:creationId xmlns:p14="http://schemas.microsoft.com/office/powerpoint/2010/main" val="165925467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t>Translate into English the statement ∀</a:t>
            </a:r>
            <a:r>
              <a:rPr lang="en-US" dirty="0" smtClean="0"/>
              <a:t>x ∀</a:t>
            </a:r>
            <a:r>
              <a:rPr lang="en-US" dirty="0"/>
              <a:t>y((x &gt; 0) ∧ (y &lt; 0) → (</a:t>
            </a:r>
            <a:r>
              <a:rPr lang="en-US" dirty="0" smtClean="0"/>
              <a:t>x y </a:t>
            </a:r>
            <a:r>
              <a:rPr lang="en-US" dirty="0"/>
              <a:t>&lt; 0)), where the domain for both variables consists of all real numbers. Solution: </a:t>
            </a:r>
            <a:endParaRPr lang="en-US" dirty="0" smtClean="0"/>
          </a:p>
          <a:p>
            <a:r>
              <a:rPr lang="en-US" dirty="0" smtClean="0"/>
              <a:t>This </a:t>
            </a:r>
            <a:r>
              <a:rPr lang="en-US" dirty="0"/>
              <a:t>statement says that for every real number x and for every real number y, if x &gt; 0 and y &lt; 0, then </a:t>
            </a:r>
            <a:r>
              <a:rPr lang="en-US" dirty="0" smtClean="0"/>
              <a:t>x y </a:t>
            </a:r>
            <a:r>
              <a:rPr lang="en-US" dirty="0"/>
              <a:t>&lt; 0. </a:t>
            </a:r>
            <a:endParaRPr lang="en-US" dirty="0" smtClean="0"/>
          </a:p>
          <a:p>
            <a:r>
              <a:rPr lang="en-US" dirty="0" smtClean="0"/>
              <a:t>That </a:t>
            </a:r>
            <a:r>
              <a:rPr lang="en-US" dirty="0"/>
              <a:t>is, this statement says that for real numbers x and y, if x is positive and y is negative, then </a:t>
            </a:r>
            <a:r>
              <a:rPr lang="en-US" dirty="0" smtClean="0"/>
              <a:t>x y </a:t>
            </a:r>
            <a:r>
              <a:rPr lang="en-US" dirty="0"/>
              <a:t>is negative. </a:t>
            </a:r>
            <a:endParaRPr lang="en-US" dirty="0" smtClean="0"/>
          </a:p>
          <a:p>
            <a:r>
              <a:rPr lang="en-US" dirty="0" smtClean="0"/>
              <a:t>This </a:t>
            </a:r>
            <a:r>
              <a:rPr lang="en-US" dirty="0"/>
              <a:t>can be </a:t>
            </a:r>
            <a:r>
              <a:rPr lang="en-US" dirty="0" smtClean="0"/>
              <a:t>stated </a:t>
            </a:r>
            <a:r>
              <a:rPr lang="en-US" dirty="0"/>
              <a:t>as “The product of a positive real number and a negative real number is always a negative real number</a:t>
            </a:r>
            <a:r>
              <a:rPr lang="en-US" dirty="0" smtClean="0"/>
              <a:t>.”</a:t>
            </a:r>
            <a:endParaRPr lang="en-US" dirty="0"/>
          </a:p>
        </p:txBody>
      </p:sp>
    </p:spTree>
    <p:extLst>
      <p:ext uri="{BB962C8B-B14F-4D97-AF65-F5344CB8AC3E}">
        <p14:creationId xmlns:p14="http://schemas.microsoft.com/office/powerpoint/2010/main" val="242047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838200" y="1825624"/>
            <a:ext cx="10515600" cy="4763861"/>
          </a:xfrm>
        </p:spPr>
        <p:txBody>
          <a:bodyPr>
            <a:normAutofit lnSpcReduction="10000"/>
          </a:bodyPr>
          <a:lstStyle/>
          <a:p>
            <a:r>
              <a:rPr lang="en-US" dirty="0"/>
              <a:t>Let Q(x, y) denote “x + y = 0.” What are the truth values of the quantifications ∃</a:t>
            </a:r>
            <a:r>
              <a:rPr lang="en-US" dirty="0" smtClean="0"/>
              <a:t>y ∀x Q(x</a:t>
            </a:r>
            <a:r>
              <a:rPr lang="en-US" dirty="0"/>
              <a:t>, y) and ∀</a:t>
            </a:r>
            <a:r>
              <a:rPr lang="en-US" dirty="0" smtClean="0"/>
              <a:t>x ∃y Q(x</a:t>
            </a:r>
            <a:r>
              <a:rPr lang="en-US" dirty="0"/>
              <a:t>, y), where the domain for all variables consists of all real numbers</a:t>
            </a:r>
            <a:r>
              <a:rPr lang="en-US" dirty="0" smtClean="0"/>
              <a:t>?</a:t>
            </a:r>
          </a:p>
          <a:p>
            <a:r>
              <a:rPr lang="en-US" dirty="0"/>
              <a:t>The quantification ∃</a:t>
            </a:r>
            <a:r>
              <a:rPr lang="en-US" dirty="0" smtClean="0"/>
              <a:t>y ∀x Q(x</a:t>
            </a:r>
            <a:r>
              <a:rPr lang="en-US" dirty="0"/>
              <a:t>, y) denotes the proposition “There is a real number y such that for every real number x, Q(x, y).” </a:t>
            </a:r>
            <a:endParaRPr lang="en-US" dirty="0" smtClean="0"/>
          </a:p>
          <a:p>
            <a:r>
              <a:rPr lang="en-US" dirty="0" smtClean="0"/>
              <a:t>No </a:t>
            </a:r>
            <a:r>
              <a:rPr lang="en-US" dirty="0"/>
              <a:t>matter what value of y is chosen, there is only one value of x for which x + y = 0. Because there is no real number y such that x + y = 0 for all real numbers x, the statement ∃</a:t>
            </a:r>
            <a:r>
              <a:rPr lang="en-US" dirty="0" smtClean="0"/>
              <a:t>y ∀x Q(x</a:t>
            </a:r>
            <a:r>
              <a:rPr lang="en-US" dirty="0"/>
              <a:t>, y) is false. </a:t>
            </a:r>
            <a:endParaRPr lang="en-US" dirty="0" smtClean="0"/>
          </a:p>
          <a:p>
            <a:r>
              <a:rPr lang="en-US" dirty="0" smtClean="0"/>
              <a:t>The </a:t>
            </a:r>
            <a:r>
              <a:rPr lang="en-US" dirty="0"/>
              <a:t>quantification ∀</a:t>
            </a:r>
            <a:r>
              <a:rPr lang="en-US" dirty="0" smtClean="0"/>
              <a:t>x ∃y Q(x</a:t>
            </a:r>
            <a:r>
              <a:rPr lang="en-US" dirty="0"/>
              <a:t>, y) denotes the proposition “For every real number x there is a real number y such that Q(x, y).” Given a real number x, there is a real number y such that x + y = 0; namely, y = −x. Hence, the statement ∀</a:t>
            </a:r>
            <a:r>
              <a:rPr lang="en-US" dirty="0" smtClean="0"/>
              <a:t>x ∃y Q(x</a:t>
            </a:r>
            <a:r>
              <a:rPr lang="en-US" dirty="0"/>
              <a:t>, y) is true.</a:t>
            </a:r>
          </a:p>
        </p:txBody>
      </p:sp>
    </p:spTree>
    <p:extLst>
      <p:ext uri="{BB962C8B-B14F-4D97-AF65-F5344CB8AC3E}">
        <p14:creationId xmlns:p14="http://schemas.microsoft.com/office/powerpoint/2010/main" val="93551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Translate the statement “The sum of two positive integers is always positive” into a logical expression.</a:t>
            </a:r>
          </a:p>
        </p:txBody>
      </p:sp>
      <p:sp>
        <p:nvSpPr>
          <p:cNvPr id="3" name="Content Placeholder 2"/>
          <p:cNvSpPr>
            <a:spLocks noGrp="1"/>
          </p:cNvSpPr>
          <p:nvPr>
            <p:ph idx="1"/>
          </p:nvPr>
        </p:nvSpPr>
        <p:spPr/>
        <p:txBody>
          <a:bodyPr/>
          <a:lstStyle/>
          <a:p>
            <a:r>
              <a:rPr lang="es-ES" dirty="0"/>
              <a:t>∀</a:t>
            </a:r>
            <a:r>
              <a:rPr lang="es-ES" dirty="0" smtClean="0"/>
              <a:t>x ∀</a:t>
            </a:r>
            <a:r>
              <a:rPr lang="es-ES" dirty="0"/>
              <a:t>y((x &gt; 0) ∧ (y &gt; 0) → (x + y &gt; 0</a:t>
            </a:r>
            <a:r>
              <a:rPr lang="es-ES" dirty="0" smtClean="0"/>
              <a:t>)) </a:t>
            </a:r>
          </a:p>
          <a:p>
            <a:r>
              <a:rPr lang="es-ES" dirty="0" err="1" smtClean="0"/>
              <a:t>Here</a:t>
            </a:r>
            <a:r>
              <a:rPr lang="es-ES" dirty="0" smtClean="0"/>
              <a:t> </a:t>
            </a:r>
            <a:r>
              <a:rPr lang="es-ES" dirty="0" err="1" smtClean="0"/>
              <a:t>the</a:t>
            </a:r>
            <a:r>
              <a:rPr lang="es-ES" dirty="0" smtClean="0"/>
              <a:t> </a:t>
            </a:r>
            <a:r>
              <a:rPr lang="es-ES" dirty="0" err="1" smtClean="0"/>
              <a:t>domain</a:t>
            </a:r>
            <a:r>
              <a:rPr lang="es-ES" dirty="0" smtClean="0"/>
              <a:t> </a:t>
            </a:r>
            <a:r>
              <a:rPr lang="es-ES" dirty="0" err="1" smtClean="0"/>
              <a:t>is</a:t>
            </a:r>
            <a:r>
              <a:rPr lang="es-ES" dirty="0" smtClean="0"/>
              <a:t> </a:t>
            </a:r>
            <a:r>
              <a:rPr lang="es-ES" dirty="0" err="1" smtClean="0"/>
              <a:t>all</a:t>
            </a:r>
            <a:r>
              <a:rPr lang="es-ES" dirty="0" smtClean="0"/>
              <a:t> real </a:t>
            </a:r>
            <a:r>
              <a:rPr lang="es-ES" dirty="0" err="1" smtClean="0"/>
              <a:t>numbers</a:t>
            </a:r>
            <a:r>
              <a:rPr lang="es-ES" dirty="0" smtClean="0"/>
              <a:t> </a:t>
            </a:r>
            <a:r>
              <a:rPr lang="es-ES" dirty="0" err="1" smtClean="0"/>
              <a:t>for</a:t>
            </a:r>
            <a:r>
              <a:rPr lang="es-ES" dirty="0" smtClean="0"/>
              <a:t> x and y </a:t>
            </a:r>
            <a:r>
              <a:rPr lang="es-ES" dirty="0" err="1" smtClean="0"/>
              <a:t>with</a:t>
            </a:r>
            <a:r>
              <a:rPr lang="es-ES" dirty="0" smtClean="0"/>
              <a:t> </a:t>
            </a:r>
            <a:r>
              <a:rPr lang="es-ES" dirty="0" err="1" smtClean="0"/>
              <a:t>restricted</a:t>
            </a:r>
            <a:r>
              <a:rPr lang="es-ES" dirty="0" smtClean="0"/>
              <a:t> </a:t>
            </a:r>
            <a:r>
              <a:rPr lang="es-ES" dirty="0" err="1" smtClean="0"/>
              <a:t>domain</a:t>
            </a:r>
            <a:r>
              <a:rPr lang="es-ES" dirty="0" smtClean="0"/>
              <a:t> positive </a:t>
            </a:r>
            <a:r>
              <a:rPr lang="es-ES" dirty="0" err="1" smtClean="0"/>
              <a:t>integer</a:t>
            </a:r>
            <a:r>
              <a:rPr lang="es-ES" dirty="0" smtClean="0"/>
              <a:t> </a:t>
            </a:r>
            <a:r>
              <a:rPr lang="es-ES" dirty="0" err="1" smtClean="0"/>
              <a:t>for</a:t>
            </a:r>
            <a:r>
              <a:rPr lang="es-ES" dirty="0" smtClean="0"/>
              <a:t> </a:t>
            </a:r>
            <a:r>
              <a:rPr lang="es-ES" dirty="0" err="1" smtClean="0"/>
              <a:t>both</a:t>
            </a:r>
            <a:r>
              <a:rPr lang="es-ES" dirty="0" smtClean="0"/>
              <a:t> x and y.</a:t>
            </a:r>
          </a:p>
          <a:p>
            <a:r>
              <a:rPr lang="es-ES" dirty="0" smtClean="0"/>
              <a:t>this can also be </a:t>
            </a:r>
            <a:r>
              <a:rPr lang="es-ES" dirty="0" err="1" smtClean="0"/>
              <a:t>written</a:t>
            </a:r>
            <a:r>
              <a:rPr lang="es-ES" dirty="0" smtClean="0"/>
              <a:t> as </a:t>
            </a:r>
            <a:r>
              <a:rPr lang="en-US" dirty="0"/>
              <a:t>∀</a:t>
            </a:r>
            <a:r>
              <a:rPr lang="en-US" dirty="0" smtClean="0"/>
              <a:t>x ∀</a:t>
            </a:r>
            <a:r>
              <a:rPr lang="en-US" dirty="0"/>
              <a:t>y(x + y &gt; 0), where the domain for both variables consists of all positive integers</a:t>
            </a:r>
            <a:r>
              <a:rPr lang="en-US" dirty="0" smtClean="0"/>
              <a:t>.</a:t>
            </a:r>
          </a:p>
          <a:p>
            <a:endParaRPr lang="es-ES" dirty="0" smtClean="0"/>
          </a:p>
          <a:p>
            <a:endParaRPr lang="en-US" dirty="0"/>
          </a:p>
        </p:txBody>
      </p:sp>
    </p:spTree>
    <p:extLst>
      <p:ext uri="{BB962C8B-B14F-4D97-AF65-F5344CB8AC3E}">
        <p14:creationId xmlns:p14="http://schemas.microsoft.com/office/powerpoint/2010/main" val="421917027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Translate the statement “Every real number except zero has a multiplicative inverse.”</a:t>
            </a:r>
          </a:p>
        </p:txBody>
      </p:sp>
      <p:sp>
        <p:nvSpPr>
          <p:cNvPr id="3" name="Content Placeholder 2"/>
          <p:cNvSpPr>
            <a:spLocks noGrp="1"/>
          </p:cNvSpPr>
          <p:nvPr>
            <p:ph idx="1"/>
          </p:nvPr>
        </p:nvSpPr>
        <p:spPr/>
        <p:txBody>
          <a:bodyPr/>
          <a:lstStyle/>
          <a:p>
            <a:r>
              <a:rPr lang="en-US" dirty="0" smtClean="0"/>
              <a:t>We </a:t>
            </a:r>
            <a:r>
              <a:rPr lang="en-US" dirty="0"/>
              <a:t>first rewrite this as “For every real number x except zero, x has a multiplicative inverse.” </a:t>
            </a:r>
            <a:endParaRPr lang="en-US" dirty="0" smtClean="0"/>
          </a:p>
          <a:p>
            <a:r>
              <a:rPr lang="en-US" dirty="0" smtClean="0"/>
              <a:t>We </a:t>
            </a:r>
            <a:r>
              <a:rPr lang="en-US" dirty="0"/>
              <a:t>can rewrite this as “For every real number x, if x </a:t>
            </a:r>
            <a:r>
              <a:rPr lang="en-US" dirty="0" smtClean="0"/>
              <a:t>= </a:t>
            </a:r>
            <a:r>
              <a:rPr lang="en-US" dirty="0"/>
              <a:t>0, then there exists a real number y such that </a:t>
            </a:r>
            <a:r>
              <a:rPr lang="en-US" dirty="0" smtClean="0"/>
              <a:t>x y </a:t>
            </a:r>
            <a:r>
              <a:rPr lang="en-US" dirty="0"/>
              <a:t>= 1.” </a:t>
            </a:r>
            <a:endParaRPr lang="en-US" dirty="0" smtClean="0"/>
          </a:p>
          <a:p>
            <a:r>
              <a:rPr lang="en-US" dirty="0" smtClean="0"/>
              <a:t>This </a:t>
            </a:r>
            <a:r>
              <a:rPr lang="en-US" dirty="0"/>
              <a:t>can be rewritten as ∀x((x </a:t>
            </a:r>
            <a:r>
              <a:rPr lang="en-US" dirty="0" smtClean="0"/>
              <a:t>= </a:t>
            </a:r>
            <a:r>
              <a:rPr lang="en-US" dirty="0"/>
              <a:t>0) → ∃</a:t>
            </a:r>
            <a:r>
              <a:rPr lang="en-US" dirty="0" smtClean="0"/>
              <a:t>y(x y </a:t>
            </a:r>
            <a:r>
              <a:rPr lang="en-US" dirty="0"/>
              <a:t>= 1</a:t>
            </a:r>
            <a:r>
              <a:rPr lang="en-US" dirty="0" smtClean="0"/>
              <a:t>)).</a:t>
            </a:r>
          </a:p>
          <a:p>
            <a:r>
              <a:rPr lang="en-US" dirty="0" smtClean="0"/>
              <a:t>Note: practice more from </a:t>
            </a:r>
            <a:r>
              <a:rPr lang="en-US" dirty="0" err="1" smtClean="0"/>
              <a:t>kenth</a:t>
            </a:r>
            <a:r>
              <a:rPr lang="en-US" dirty="0" smtClean="0"/>
              <a:t> </a:t>
            </a:r>
            <a:r>
              <a:rPr lang="en-US" dirty="0" err="1" smtClean="0"/>
              <a:t>rosen</a:t>
            </a:r>
            <a:r>
              <a:rPr lang="en-US" dirty="0" smtClean="0"/>
              <a:t> book pg. 62 example 11 onwards.</a:t>
            </a:r>
            <a:endParaRPr lang="en-US" dirty="0"/>
          </a:p>
        </p:txBody>
      </p:sp>
    </p:spTree>
    <p:extLst>
      <p:ext uri="{BB962C8B-B14F-4D97-AF65-F5344CB8AC3E}">
        <p14:creationId xmlns:p14="http://schemas.microsoft.com/office/powerpoint/2010/main" val="404415825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of inference</a:t>
            </a:r>
            <a:endParaRPr lang="en-US" dirty="0"/>
          </a:p>
        </p:txBody>
      </p:sp>
      <p:sp>
        <p:nvSpPr>
          <p:cNvPr id="3" name="Content Placeholder 2"/>
          <p:cNvSpPr>
            <a:spLocks noGrp="1"/>
          </p:cNvSpPr>
          <p:nvPr>
            <p:ph idx="1"/>
          </p:nvPr>
        </p:nvSpPr>
        <p:spPr/>
        <p:txBody>
          <a:bodyPr/>
          <a:lstStyle/>
          <a:p>
            <a:pPr algn="ctr"/>
            <a:r>
              <a:rPr lang="en-US" dirty="0" smtClean="0"/>
              <a:t>Basic terminology:</a:t>
            </a:r>
          </a:p>
          <a:p>
            <a:r>
              <a:rPr lang="en-US" dirty="0" smtClean="0"/>
              <a:t>Premise: it is proposition on the basis of which we can draw the conclusion. It can be said as arguments or evidence.</a:t>
            </a:r>
          </a:p>
          <a:p>
            <a:r>
              <a:rPr lang="en-US" dirty="0" smtClean="0"/>
              <a:t>Conclusion: it is proposition which can be reached from set of premise. It is result of assumption.</a:t>
            </a:r>
          </a:p>
          <a:p>
            <a:r>
              <a:rPr lang="en-US" dirty="0"/>
              <a:t>Arguments: a sequence of </a:t>
            </a:r>
            <a:r>
              <a:rPr lang="en-US" dirty="0" smtClean="0"/>
              <a:t>statements(arguments) </a:t>
            </a:r>
            <a:r>
              <a:rPr lang="en-US" dirty="0"/>
              <a:t>that end with a conclusion</a:t>
            </a:r>
            <a:r>
              <a:rPr lang="en-US" dirty="0" smtClean="0"/>
              <a:t>.</a:t>
            </a:r>
          </a:p>
          <a:p>
            <a:r>
              <a:rPr lang="en-US" dirty="0"/>
              <a:t>Valid arguments: an argument is valid if and only if it is impossible for all the premises to be true and the conclusion to be false.</a:t>
            </a:r>
          </a:p>
          <a:p>
            <a:endParaRPr lang="en-US" dirty="0"/>
          </a:p>
        </p:txBody>
      </p:sp>
    </p:spTree>
    <p:extLst>
      <p:ext uri="{BB962C8B-B14F-4D97-AF65-F5344CB8AC3E}">
        <p14:creationId xmlns:p14="http://schemas.microsoft.com/office/powerpoint/2010/main" val="277375431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a:t>
            </a:r>
            <a:endParaRPr lang="en-US"/>
          </a:p>
        </p:txBody>
      </p:sp>
      <p:sp>
        <p:nvSpPr>
          <p:cNvPr id="3" name="Content Placeholder 2"/>
          <p:cNvSpPr>
            <a:spLocks noGrp="1"/>
          </p:cNvSpPr>
          <p:nvPr>
            <p:ph idx="1"/>
          </p:nvPr>
        </p:nvSpPr>
        <p:spPr>
          <a:xfrm>
            <a:off x="838200" y="1690688"/>
            <a:ext cx="10515600" cy="4739141"/>
          </a:xfrm>
        </p:spPr>
        <p:txBody>
          <a:bodyPr>
            <a:normAutofit fontScale="92500" lnSpcReduction="10000"/>
          </a:bodyPr>
          <a:lstStyle/>
          <a:p>
            <a:r>
              <a:rPr lang="en-US" dirty="0"/>
              <a:t>Consider the following argument involving propositions (which, by definition, is a sequence of propositions): </a:t>
            </a:r>
            <a:endParaRPr lang="en-US" dirty="0" smtClean="0"/>
          </a:p>
          <a:p>
            <a:r>
              <a:rPr lang="en-US" dirty="0" smtClean="0"/>
              <a:t>“</a:t>
            </a:r>
            <a:r>
              <a:rPr lang="en-US" dirty="0"/>
              <a:t>If you have a current password, then you can log onto the network</a:t>
            </a:r>
            <a:r>
              <a:rPr lang="en-US" dirty="0" smtClean="0"/>
              <a:t>.”</a:t>
            </a:r>
          </a:p>
          <a:p>
            <a:r>
              <a:rPr lang="en-US" dirty="0" smtClean="0"/>
              <a:t>P </a:t>
            </a:r>
            <a:r>
              <a:rPr lang="en-US" dirty="0" smtClean="0">
                <a:sym typeface="Wingdings" panose="05000000000000000000" pitchFamily="2" charset="2"/>
              </a:rPr>
              <a:t> q</a:t>
            </a:r>
            <a:endParaRPr lang="en-US" dirty="0"/>
          </a:p>
          <a:p>
            <a:r>
              <a:rPr lang="en-US" dirty="0" smtClean="0"/>
              <a:t> </a:t>
            </a:r>
            <a:r>
              <a:rPr lang="en-US" dirty="0"/>
              <a:t>“You have a current password.” </a:t>
            </a:r>
            <a:endParaRPr lang="en-US" dirty="0" smtClean="0"/>
          </a:p>
          <a:p>
            <a:r>
              <a:rPr lang="en-US" dirty="0"/>
              <a:t>p</a:t>
            </a:r>
            <a:endParaRPr lang="en-US" dirty="0" smtClean="0"/>
          </a:p>
          <a:p>
            <a:r>
              <a:rPr lang="en-US" dirty="0" smtClean="0"/>
              <a:t>Therefore</a:t>
            </a:r>
            <a:r>
              <a:rPr lang="en-US" dirty="0"/>
              <a:t>, “You can log onto the network</a:t>
            </a:r>
            <a:r>
              <a:rPr lang="en-US" dirty="0" smtClean="0"/>
              <a:t>.”</a:t>
            </a:r>
          </a:p>
          <a:p>
            <a:r>
              <a:rPr lang="en-US" dirty="0" smtClean="0">
                <a:sym typeface="Symbol" panose="05050102010706020507" pitchFamily="18" charset="2"/>
              </a:rPr>
              <a:t>q</a:t>
            </a:r>
          </a:p>
          <a:p>
            <a:r>
              <a:rPr lang="en-US" dirty="0" smtClean="0"/>
              <a:t>From </a:t>
            </a:r>
            <a:r>
              <a:rPr lang="en-US" dirty="0"/>
              <a:t>the definition of a valid argument form we see that the argument form with premises p1, p2,...,</a:t>
            </a:r>
            <a:r>
              <a:rPr lang="en-US" dirty="0" err="1"/>
              <a:t>pn</a:t>
            </a:r>
            <a:r>
              <a:rPr lang="en-US" dirty="0"/>
              <a:t> and conclusion q is valid, when (p1 ∧ p2 ∧···∧ </a:t>
            </a:r>
            <a:r>
              <a:rPr lang="en-US" dirty="0" err="1"/>
              <a:t>pn</a:t>
            </a:r>
            <a:r>
              <a:rPr lang="en-US" dirty="0"/>
              <a:t>) → q is a </a:t>
            </a:r>
            <a:r>
              <a:rPr lang="en-US" dirty="0" smtClean="0">
                <a:solidFill>
                  <a:srgbClr val="FF0000"/>
                </a:solidFill>
              </a:rPr>
              <a:t>tautology.</a:t>
            </a:r>
            <a:endParaRPr lang="en-US" dirty="0">
              <a:solidFill>
                <a:srgbClr val="FF0000"/>
              </a:solidFill>
            </a:endParaRPr>
          </a:p>
        </p:txBody>
      </p:sp>
    </p:spTree>
    <p:extLst>
      <p:ext uri="{BB962C8B-B14F-4D97-AF65-F5344CB8AC3E}">
        <p14:creationId xmlns:p14="http://schemas.microsoft.com/office/powerpoint/2010/main" val="2710905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 </a:t>
            </a:r>
            <a:endParaRPr lang="en-US" dirty="0"/>
          </a:p>
        </p:txBody>
      </p:sp>
      <p:sp>
        <p:nvSpPr>
          <p:cNvPr id="3" name="Content Placeholder 2"/>
          <p:cNvSpPr>
            <a:spLocks noGrp="1"/>
          </p:cNvSpPr>
          <p:nvPr>
            <p:ph idx="1"/>
          </p:nvPr>
        </p:nvSpPr>
        <p:spPr/>
        <p:txBody>
          <a:bodyPr>
            <a:normAutofit lnSpcReduction="10000"/>
          </a:bodyPr>
          <a:lstStyle/>
          <a:p>
            <a:r>
              <a:rPr lang="en-US" dirty="0" smtClean="0"/>
              <a:t>A proposition is a </a:t>
            </a:r>
            <a:r>
              <a:rPr lang="en-US" b="1" dirty="0" smtClean="0">
                <a:solidFill>
                  <a:srgbClr val="FF0000"/>
                </a:solidFill>
              </a:rPr>
              <a:t>declarative</a:t>
            </a:r>
            <a:r>
              <a:rPr lang="en-US" dirty="0" smtClean="0"/>
              <a:t> sentence (that is, a sentence that </a:t>
            </a:r>
            <a:r>
              <a:rPr lang="en-US" b="1" dirty="0" smtClean="0">
                <a:solidFill>
                  <a:srgbClr val="FF0000"/>
                </a:solidFill>
              </a:rPr>
              <a:t>declares a fact</a:t>
            </a:r>
            <a:r>
              <a:rPr lang="en-US" dirty="0" smtClean="0"/>
              <a:t>) that is either true or false, but not both.</a:t>
            </a:r>
          </a:p>
          <a:p>
            <a:r>
              <a:rPr lang="en-US" dirty="0" smtClean="0"/>
              <a:t>All the following declarative sentences are propositions. </a:t>
            </a:r>
          </a:p>
          <a:p>
            <a:pPr marL="514350" indent="-514350">
              <a:buAutoNum type="arabicPeriod"/>
            </a:pPr>
            <a:r>
              <a:rPr lang="en-US" dirty="0" smtClean="0"/>
              <a:t>Washington, D.C., is the capital of the United States of America. </a:t>
            </a:r>
          </a:p>
          <a:p>
            <a:pPr marL="514350" indent="-514350">
              <a:buAutoNum type="arabicPeriod"/>
            </a:pPr>
            <a:r>
              <a:rPr lang="en-US" dirty="0" smtClean="0"/>
              <a:t>Toronto is the capital of Canada. </a:t>
            </a:r>
          </a:p>
          <a:p>
            <a:pPr marL="514350" indent="-514350">
              <a:buAutoNum type="arabicPeriod"/>
            </a:pPr>
            <a:r>
              <a:rPr lang="en-US" dirty="0" smtClean="0"/>
              <a:t>1 + 1 = 2. </a:t>
            </a:r>
            <a:endParaRPr lang="en-US" dirty="0"/>
          </a:p>
          <a:p>
            <a:pPr marL="514350" indent="-514350">
              <a:buAutoNum type="arabicPeriod"/>
            </a:pPr>
            <a:r>
              <a:rPr lang="en-US" dirty="0" smtClean="0"/>
              <a:t>2 + 2 = 3. </a:t>
            </a:r>
          </a:p>
          <a:p>
            <a:r>
              <a:rPr lang="en-US" dirty="0" smtClean="0"/>
              <a:t>Propositions 1 and 3 are true, </a:t>
            </a:r>
          </a:p>
          <a:p>
            <a:r>
              <a:rPr lang="en-US" dirty="0" smtClean="0"/>
              <a:t>Propositions 2 and 4 are false.</a:t>
            </a:r>
          </a:p>
        </p:txBody>
      </p:sp>
    </p:spTree>
    <p:extLst>
      <p:ext uri="{BB962C8B-B14F-4D97-AF65-F5344CB8AC3E}">
        <p14:creationId xmlns:p14="http://schemas.microsoft.com/office/powerpoint/2010/main" val="873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ircle(in)">
                                      <p:cBhvr>
                                        <p:cTn id="31" dur="20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circle(in)">
                                      <p:cBhvr>
                                        <p:cTn id="36"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t>Rules of Inference provide the templates or guidelines for constructing valid arguments from the statements that we already have</a:t>
            </a:r>
            <a:r>
              <a:rPr lang="en-US" dirty="0" smtClean="0"/>
              <a:t>.</a:t>
            </a:r>
          </a:p>
          <a:p>
            <a:r>
              <a:rPr lang="en-US" dirty="0"/>
              <a:t>To deduce new statements from the statements whose truth that we already know, </a:t>
            </a:r>
            <a:r>
              <a:rPr lang="en-US" b="1" dirty="0"/>
              <a:t>Rules of Inference</a:t>
            </a:r>
            <a:r>
              <a:rPr lang="en-US" dirty="0"/>
              <a:t> are used</a:t>
            </a:r>
            <a:r>
              <a:rPr lang="en-US" dirty="0" smtClean="0"/>
              <a:t>.</a:t>
            </a:r>
          </a:p>
          <a:p>
            <a:r>
              <a:rPr lang="en-US" dirty="0"/>
              <a:t>G</a:t>
            </a:r>
            <a:r>
              <a:rPr lang="en-US" dirty="0" smtClean="0"/>
              <a:t>enerating </a:t>
            </a:r>
            <a:r>
              <a:rPr lang="en-US" dirty="0"/>
              <a:t>the conclusions from evidence and facts is termed as </a:t>
            </a:r>
            <a:r>
              <a:rPr lang="en-US" b="1" dirty="0"/>
              <a:t>Inference</a:t>
            </a:r>
            <a:r>
              <a:rPr lang="en-US" dirty="0"/>
              <a:t>.</a:t>
            </a:r>
          </a:p>
        </p:txBody>
      </p:sp>
    </p:spTree>
    <p:extLst>
      <p:ext uri="{BB962C8B-B14F-4D97-AF65-F5344CB8AC3E}">
        <p14:creationId xmlns:p14="http://schemas.microsoft.com/office/powerpoint/2010/main" val="104476764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rules of inference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solidFill>
                  <a:srgbClr val="FF0000"/>
                </a:solidFill>
              </a:rPr>
              <a:t>Modus ponens or law of detachment</a:t>
            </a:r>
            <a:r>
              <a:rPr lang="en-US" dirty="0" smtClean="0"/>
              <a:t>: </a:t>
            </a:r>
            <a:endParaRPr lang="en-US" dirty="0"/>
          </a:p>
          <a:p>
            <a:pPr algn="just"/>
            <a:r>
              <a:rPr lang="en-US" dirty="0"/>
              <a:t>modus ponens tells us that if a conditional statement and the hypothesis of this conditional statement are both true, then the conclusion must also be </a:t>
            </a:r>
            <a:r>
              <a:rPr lang="en-US" dirty="0" smtClean="0"/>
              <a:t>true.</a:t>
            </a:r>
          </a:p>
          <a:p>
            <a:pPr algn="just"/>
            <a:r>
              <a:rPr lang="en-US" dirty="0"/>
              <a:t>Using this notation, the hypotheses are </a:t>
            </a:r>
            <a:endParaRPr lang="en-US" dirty="0" smtClean="0"/>
          </a:p>
          <a:p>
            <a:pPr marL="0" indent="0" algn="just">
              <a:buNone/>
            </a:pPr>
            <a:r>
              <a:rPr lang="en-US" dirty="0" smtClean="0"/>
              <a:t>written </a:t>
            </a:r>
            <a:r>
              <a:rPr lang="en-US" dirty="0"/>
              <a:t>in a column, followed by a </a:t>
            </a:r>
            <a:endParaRPr lang="en-US" dirty="0" smtClean="0"/>
          </a:p>
          <a:p>
            <a:pPr marL="0" indent="0" algn="just">
              <a:buNone/>
            </a:pPr>
            <a:r>
              <a:rPr lang="en-US" dirty="0" smtClean="0"/>
              <a:t>horizontal </a:t>
            </a:r>
            <a:r>
              <a:rPr lang="en-US" dirty="0"/>
              <a:t>bar, followed by a line </a:t>
            </a:r>
            <a:r>
              <a:rPr lang="en-US" dirty="0" smtClean="0"/>
              <a:t>that</a:t>
            </a:r>
          </a:p>
          <a:p>
            <a:pPr marL="0" indent="0" algn="just">
              <a:buNone/>
            </a:pPr>
            <a:r>
              <a:rPr lang="en-US" dirty="0" smtClean="0"/>
              <a:t>begins </a:t>
            </a:r>
            <a:r>
              <a:rPr lang="en-US" dirty="0"/>
              <a:t>with the therefore symbol and ends with the </a:t>
            </a:r>
            <a:r>
              <a:rPr lang="en-US" dirty="0" smtClean="0"/>
              <a:t>conclusion.</a:t>
            </a:r>
            <a:endParaRPr lang="en-US" dirty="0" smtClean="0">
              <a:sym typeface="Wingdings" panose="05000000000000000000" pitchFamily="2" charset="2"/>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1028" y="3164114"/>
            <a:ext cx="3338285" cy="1915885"/>
          </a:xfrm>
          <a:prstGeom prst="rect">
            <a:avLst/>
          </a:prstGeom>
        </p:spPr>
      </p:pic>
    </p:spTree>
    <p:extLst>
      <p:ext uri="{BB962C8B-B14F-4D97-AF65-F5344CB8AC3E}">
        <p14:creationId xmlns:p14="http://schemas.microsoft.com/office/powerpoint/2010/main" val="334947605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Determine whether the argument given here is valid and determine whether its conclusion must be true because of the validity of the argument.  If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2</m:t>
                        </m:r>
                      </m:e>
                    </m:rad>
                    <m:r>
                      <a:rPr lang="en-US" i="1" smtClean="0">
                        <a:latin typeface="Cambria Math" panose="02040503050406030204" pitchFamily="18" charset="0"/>
                        <a:ea typeface="Cambria Math" panose="02040503050406030204" pitchFamily="18" charset="0"/>
                      </a:rPr>
                      <m:t>&gt;</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3</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𝑡h𝑒𝑛</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2</m:t>
                                </m:r>
                              </m:e>
                            </m:rad>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 &gt; </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3</m:t>
                                </m:r>
                              </m:num>
                              <m:den>
                                <m:r>
                                  <a:rPr lang="en-US" b="0" i="1" smtClean="0">
                                    <a:latin typeface="Cambria Math" panose="02040503050406030204" pitchFamily="18" charset="0"/>
                                    <a:ea typeface="Cambria Math" panose="02040503050406030204" pitchFamily="18" charset="0"/>
                                  </a:rPr>
                                  <m:t>2</m:t>
                                </m:r>
                              </m:den>
                            </m:f>
                          </m:e>
                        </m:d>
                      </m:e>
                      <m:sup>
                        <m:r>
                          <a:rPr lang="en-US" b="0" i="1" smtClean="0">
                            <a:latin typeface="Cambria Math" panose="02040503050406030204" pitchFamily="18" charset="0"/>
                            <a:ea typeface="Cambria Math" panose="02040503050406030204" pitchFamily="18" charset="0"/>
                          </a:rPr>
                          <m:t>2</m:t>
                        </m:r>
                      </m:sup>
                    </m:sSup>
                  </m:oMath>
                </a14:m>
                <a:endParaRPr lang="en-US" dirty="0" smtClean="0"/>
              </a:p>
              <a:p>
                <a:r>
                  <a:rPr lang="en-US" dirty="0" smtClean="0"/>
                  <a:t>Let p: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2</m:t>
                        </m:r>
                      </m:e>
                    </m:rad>
                    <m:r>
                      <a:rPr lang="en-US" i="1">
                        <a:latin typeface="Cambria Math" panose="02040503050406030204" pitchFamily="18" charset="0"/>
                        <a:ea typeface="Cambria Math" panose="02040503050406030204" pitchFamily="18" charset="0"/>
                      </a:rPr>
                      <m:t>&gt;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3</m:t>
                        </m:r>
                      </m:num>
                      <m:den>
                        <m:r>
                          <a:rPr lang="en-US" i="1">
                            <a:latin typeface="Cambria Math" panose="02040503050406030204" pitchFamily="18" charset="0"/>
                            <a:ea typeface="Cambria Math" panose="02040503050406030204" pitchFamily="18" charset="0"/>
                          </a:rPr>
                          <m:t>2</m:t>
                        </m:r>
                      </m:den>
                    </m:f>
                  </m:oMath>
                </a14:m>
                <a:r>
                  <a:rPr lang="en-US" dirty="0" smtClean="0"/>
                  <a:t> and q: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2</m:t>
                                </m:r>
                              </m:e>
                            </m:rad>
                          </m:e>
                        </m:d>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 &gt; </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3</m:t>
                                </m:r>
                              </m:num>
                              <m:den>
                                <m:r>
                                  <a:rPr lang="en-US" i="1">
                                    <a:latin typeface="Cambria Math" panose="02040503050406030204" pitchFamily="18" charset="0"/>
                                    <a:ea typeface="Cambria Math" panose="02040503050406030204" pitchFamily="18" charset="0"/>
                                  </a:rPr>
                                  <m:t>2</m:t>
                                </m:r>
                              </m:den>
                            </m:f>
                          </m:e>
                        </m:d>
                      </m:e>
                      <m:sup>
                        <m:r>
                          <a:rPr lang="en-US" i="1">
                            <a:latin typeface="Cambria Math" panose="02040503050406030204" pitchFamily="18" charset="0"/>
                            <a:ea typeface="Cambria Math" panose="02040503050406030204" pitchFamily="18" charset="0"/>
                          </a:rPr>
                          <m:t>2</m:t>
                        </m:r>
                      </m:sup>
                    </m:sSup>
                  </m:oMath>
                </a14:m>
                <a:endParaRPr lang="en-US" dirty="0" smtClean="0"/>
              </a:p>
              <a:p>
                <a:r>
                  <a:rPr lang="en-US" dirty="0" smtClean="0"/>
                  <a:t>Premises are p</a:t>
                </a:r>
                <a:r>
                  <a:rPr lang="en-US" dirty="0" smtClean="0">
                    <a:sym typeface="Wingdings" panose="05000000000000000000" pitchFamily="2" charset="2"/>
                  </a:rPr>
                  <a:t> q, p and conclusion q.</a:t>
                </a:r>
              </a:p>
              <a:p>
                <a:r>
                  <a:rPr lang="en-US" dirty="0" smtClean="0">
                    <a:sym typeface="Wingdings" panose="05000000000000000000" pitchFamily="2" charset="2"/>
                  </a:rPr>
                  <a:t>As one of its argument </a:t>
                </a:r>
                <a:r>
                  <a:rPr lang="en-US" dirty="0" err="1" smtClean="0">
                    <a:sym typeface="Wingdings" panose="05000000000000000000" pitchFamily="2" charset="2"/>
                  </a:rPr>
                  <a:t>i.e</a:t>
                </a:r>
                <a:r>
                  <a:rPr lang="en-US" dirty="0" smtClean="0">
                    <a:sym typeface="Wingdings" panose="05000000000000000000" pitchFamily="2" charset="2"/>
                  </a:rPr>
                  <a:t> p is false the conclusion is also false.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73837023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444" y="661054"/>
            <a:ext cx="5405586" cy="571071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661055"/>
            <a:ext cx="5652327" cy="3896432"/>
          </a:xfrm>
          <a:prstGeom prst="rect">
            <a:avLst/>
          </a:prstGeom>
        </p:spPr>
      </p:pic>
      <p:sp>
        <p:nvSpPr>
          <p:cNvPr id="4" name="TextBox 3"/>
          <p:cNvSpPr txBox="1"/>
          <p:nvPr/>
        </p:nvSpPr>
        <p:spPr>
          <a:xfrm>
            <a:off x="7373257" y="5529943"/>
            <a:ext cx="2786743" cy="369332"/>
          </a:xfrm>
          <a:prstGeom prst="rect">
            <a:avLst/>
          </a:prstGeom>
          <a:noFill/>
        </p:spPr>
        <p:txBody>
          <a:bodyPr wrap="square" rtlCol="0">
            <a:spAutoFit/>
          </a:bodyPr>
          <a:lstStyle/>
          <a:p>
            <a:r>
              <a:rPr lang="en-US" dirty="0" smtClean="0"/>
              <a:t>Rules of inference</a:t>
            </a:r>
            <a:endParaRPr lang="en-US" dirty="0"/>
          </a:p>
        </p:txBody>
      </p:sp>
    </p:spTree>
    <p:extLst>
      <p:ext uri="{BB962C8B-B14F-4D97-AF65-F5344CB8AC3E}">
        <p14:creationId xmlns:p14="http://schemas.microsoft.com/office/powerpoint/2010/main" val="114731400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which rule of inference is used in the argument:</a:t>
            </a:r>
          </a:p>
        </p:txBody>
      </p:sp>
      <p:sp>
        <p:nvSpPr>
          <p:cNvPr id="3" name="Content Placeholder 2"/>
          <p:cNvSpPr>
            <a:spLocks noGrp="1"/>
          </p:cNvSpPr>
          <p:nvPr>
            <p:ph idx="1"/>
          </p:nvPr>
        </p:nvSpPr>
        <p:spPr/>
        <p:txBody>
          <a:bodyPr>
            <a:normAutofit lnSpcReduction="10000"/>
          </a:bodyPr>
          <a:lstStyle/>
          <a:p>
            <a:r>
              <a:rPr lang="en-US" dirty="0"/>
              <a:t>If it rains today, then we will not have a barbecue today. If we do not have a barbecue today, then we will have a barbecue tomorrow. Therefore, if it rains today, then we will have a barbecue tomorrow</a:t>
            </a:r>
            <a:r>
              <a:rPr lang="en-US" dirty="0" smtClean="0"/>
              <a:t>.</a:t>
            </a:r>
          </a:p>
          <a:p>
            <a:r>
              <a:rPr lang="en-US" dirty="0"/>
              <a:t>Let p be the proposition “It is raining today,” let q be the proposition “We will not have a barbecue today,” and let r be the proposition “We will have a barbecue tomorrow.” </a:t>
            </a:r>
            <a:endParaRPr lang="en-US" dirty="0" smtClean="0"/>
          </a:p>
          <a:p>
            <a:r>
              <a:rPr lang="en-US" dirty="0" smtClean="0"/>
              <a:t>Then </a:t>
            </a:r>
            <a:r>
              <a:rPr lang="en-US" dirty="0"/>
              <a:t>this argument is of the form p → q </a:t>
            </a:r>
            <a:endParaRPr lang="en-US" dirty="0" smtClean="0"/>
          </a:p>
          <a:p>
            <a:r>
              <a:rPr lang="en-US" dirty="0"/>
              <a:t> </a:t>
            </a:r>
            <a:r>
              <a:rPr lang="en-US" dirty="0" smtClean="0"/>
              <a:t>                                                            q </a:t>
            </a:r>
            <a:r>
              <a:rPr lang="en-US" dirty="0"/>
              <a:t>→ r </a:t>
            </a:r>
            <a:endParaRPr lang="en-US" dirty="0" smtClean="0"/>
          </a:p>
          <a:p>
            <a:r>
              <a:rPr lang="en-US" dirty="0"/>
              <a:t> </a:t>
            </a:r>
            <a:r>
              <a:rPr lang="en-US" dirty="0" smtClean="0"/>
              <a:t>                                                           ∴ </a:t>
            </a:r>
            <a:r>
              <a:rPr lang="en-US" dirty="0"/>
              <a:t>p → r </a:t>
            </a:r>
            <a:endParaRPr lang="en-US" dirty="0" smtClean="0"/>
          </a:p>
          <a:p>
            <a:r>
              <a:rPr lang="en-US" dirty="0" smtClean="0"/>
              <a:t>Hence</a:t>
            </a:r>
            <a:r>
              <a:rPr lang="en-US" dirty="0"/>
              <a:t>, this argument is a hypothetical syllogism</a:t>
            </a:r>
          </a:p>
        </p:txBody>
      </p:sp>
      <p:cxnSp>
        <p:nvCxnSpPr>
          <p:cNvPr id="5" name="Straight Connector 4"/>
          <p:cNvCxnSpPr/>
          <p:nvPr/>
        </p:nvCxnSpPr>
        <p:spPr>
          <a:xfrm>
            <a:off x="5936343" y="5021943"/>
            <a:ext cx="134982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099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arguments…</a:t>
            </a:r>
            <a:endParaRPr lang="en-US" dirty="0"/>
          </a:p>
        </p:txBody>
      </p:sp>
      <p:sp>
        <p:nvSpPr>
          <p:cNvPr id="3" name="Content Placeholder 2"/>
          <p:cNvSpPr>
            <a:spLocks noGrp="1"/>
          </p:cNvSpPr>
          <p:nvPr>
            <p:ph idx="1"/>
          </p:nvPr>
        </p:nvSpPr>
        <p:spPr/>
        <p:txBody>
          <a:bodyPr>
            <a:normAutofit lnSpcReduction="10000"/>
          </a:bodyPr>
          <a:lstStyle/>
          <a:p>
            <a:r>
              <a:rPr lang="en-US" dirty="0"/>
              <a:t>Show that the premises “It is not sunny this afternoon and it is colder than yesterday,” “We will go swimming only if it is sunny,” “If we do not go swimming, then we will take a canoe trip,” and “If we take a canoe trip, then we will be home by sunset” lead to the conclusion “We will be home by sunset</a:t>
            </a:r>
            <a:r>
              <a:rPr lang="en-US" dirty="0" smtClean="0"/>
              <a:t>.”</a:t>
            </a:r>
          </a:p>
          <a:p>
            <a:r>
              <a:rPr lang="en-US" dirty="0"/>
              <a:t>Let p </a:t>
            </a:r>
            <a:r>
              <a:rPr lang="en-US" dirty="0" smtClean="0"/>
              <a:t>:“</a:t>
            </a:r>
            <a:r>
              <a:rPr lang="en-US" dirty="0"/>
              <a:t>It is sunny this afternoon</a:t>
            </a:r>
            <a:r>
              <a:rPr lang="en-US" dirty="0" smtClean="0"/>
              <a:t>,”</a:t>
            </a:r>
          </a:p>
          <a:p>
            <a:r>
              <a:rPr lang="en-US" dirty="0" smtClean="0"/>
              <a:t> </a:t>
            </a:r>
            <a:r>
              <a:rPr lang="en-US" dirty="0"/>
              <a:t>q </a:t>
            </a:r>
            <a:r>
              <a:rPr lang="en-US" dirty="0" smtClean="0"/>
              <a:t>:“</a:t>
            </a:r>
            <a:r>
              <a:rPr lang="en-US" dirty="0"/>
              <a:t>It is colder than yesterday</a:t>
            </a:r>
            <a:r>
              <a:rPr lang="en-US" dirty="0" smtClean="0"/>
              <a:t>,”</a:t>
            </a:r>
          </a:p>
          <a:p>
            <a:r>
              <a:rPr lang="en-US" dirty="0" smtClean="0"/>
              <a:t> </a:t>
            </a:r>
            <a:r>
              <a:rPr lang="en-US" dirty="0"/>
              <a:t>r </a:t>
            </a:r>
            <a:r>
              <a:rPr lang="en-US" dirty="0" smtClean="0"/>
              <a:t>:“</a:t>
            </a:r>
            <a:r>
              <a:rPr lang="en-US" dirty="0"/>
              <a:t>We will go swimming,” </a:t>
            </a:r>
            <a:endParaRPr lang="en-US" dirty="0" smtClean="0"/>
          </a:p>
          <a:p>
            <a:r>
              <a:rPr lang="en-US" dirty="0" smtClean="0"/>
              <a:t>s :“</a:t>
            </a:r>
            <a:r>
              <a:rPr lang="en-US" dirty="0"/>
              <a:t>We will take a canoe trip,” and </a:t>
            </a:r>
            <a:endParaRPr lang="en-US" dirty="0" smtClean="0"/>
          </a:p>
          <a:p>
            <a:r>
              <a:rPr lang="en-US" dirty="0" smtClean="0"/>
              <a:t>t :“</a:t>
            </a:r>
            <a:r>
              <a:rPr lang="en-US" dirty="0"/>
              <a:t>We will be home by sunset.”</a:t>
            </a:r>
          </a:p>
        </p:txBody>
      </p:sp>
    </p:spTree>
    <p:extLst>
      <p:ext uri="{BB962C8B-B14F-4D97-AF65-F5344CB8AC3E}">
        <p14:creationId xmlns:p14="http://schemas.microsoft.com/office/powerpoint/2010/main" val="3906662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t>Then the premises become ¬p ∧ q</a:t>
            </a:r>
            <a:r>
              <a:rPr lang="en-US" dirty="0" smtClean="0"/>
              <a:t>, r </a:t>
            </a:r>
            <a:r>
              <a:rPr lang="en-US" dirty="0"/>
              <a:t>→ p, ¬r → s, and s → t. The conclusion is simply t. </a:t>
            </a:r>
            <a:endParaRPr lang="en-US" dirty="0" smtClean="0"/>
          </a:p>
          <a:p>
            <a:endParaRPr lang="en-US" dirty="0" smtClean="0"/>
          </a:p>
          <a:p>
            <a:endParaRPr lang="en-US" dirty="0" smtClean="0"/>
          </a:p>
        </p:txBody>
      </p:sp>
      <p:graphicFrame>
        <p:nvGraphicFramePr>
          <p:cNvPr id="5" name="Table 4"/>
          <p:cNvGraphicFramePr>
            <a:graphicFrameLocks noGrp="1"/>
          </p:cNvGraphicFramePr>
          <p:nvPr>
            <p:extLst/>
          </p:nvPr>
        </p:nvGraphicFramePr>
        <p:xfrm>
          <a:off x="1364343" y="2844483"/>
          <a:ext cx="8127999" cy="33324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49838646"/>
                    </a:ext>
                  </a:extLst>
                </a:gridCol>
                <a:gridCol w="2709333">
                  <a:extLst>
                    <a:ext uri="{9D8B030D-6E8A-4147-A177-3AD203B41FA5}">
                      <a16:colId xmlns:a16="http://schemas.microsoft.com/office/drawing/2014/main" val="789232355"/>
                    </a:ext>
                  </a:extLst>
                </a:gridCol>
                <a:gridCol w="2709333">
                  <a:extLst>
                    <a:ext uri="{9D8B030D-6E8A-4147-A177-3AD203B41FA5}">
                      <a16:colId xmlns:a16="http://schemas.microsoft.com/office/drawing/2014/main" val="3724844402"/>
                    </a:ext>
                  </a:extLst>
                </a:gridCol>
              </a:tblGrid>
              <a:tr h="0">
                <a:tc>
                  <a:txBody>
                    <a:bodyPr/>
                    <a:lstStyle/>
                    <a:p>
                      <a:r>
                        <a:rPr lang="en-US" dirty="0" smtClean="0"/>
                        <a:t>steps</a:t>
                      </a:r>
                      <a:endParaRPr lang="en-US" dirty="0"/>
                    </a:p>
                  </a:txBody>
                  <a:tcPr/>
                </a:tc>
                <a:tc>
                  <a:txBody>
                    <a:bodyPr/>
                    <a:lstStyle/>
                    <a:p>
                      <a:r>
                        <a:rPr lang="en-US" dirty="0" smtClean="0"/>
                        <a:t>arguments</a:t>
                      </a:r>
                      <a:endParaRPr lang="en-US" dirty="0"/>
                    </a:p>
                  </a:txBody>
                  <a:tcPr/>
                </a:tc>
                <a:tc>
                  <a:txBody>
                    <a:bodyPr/>
                    <a:lstStyle/>
                    <a:p>
                      <a:r>
                        <a:rPr lang="en-US" dirty="0" smtClean="0"/>
                        <a:t>reason</a:t>
                      </a:r>
                      <a:endParaRPr lang="en-US" dirty="0"/>
                    </a:p>
                  </a:txBody>
                  <a:tcPr/>
                </a:tc>
                <a:extLst>
                  <a:ext uri="{0D108BD9-81ED-4DB2-BD59-A6C34878D82A}">
                    <a16:rowId xmlns:a16="http://schemas.microsoft.com/office/drawing/2014/main" val="1334757871"/>
                  </a:ext>
                </a:extLst>
              </a:tr>
              <a:tr h="370840">
                <a:tc>
                  <a:txBody>
                    <a:bodyPr/>
                    <a:lstStyle/>
                    <a:p>
                      <a:r>
                        <a:rPr lang="en-US" dirty="0" smtClean="0"/>
                        <a:t>1</a:t>
                      </a:r>
                      <a:endParaRPr lang="en-US" dirty="0"/>
                    </a:p>
                  </a:txBody>
                  <a:tcPr/>
                </a:tc>
                <a:tc>
                  <a:txBody>
                    <a:bodyPr/>
                    <a:lstStyle/>
                    <a:p>
                      <a:r>
                        <a:rPr lang="en-US" dirty="0" smtClean="0"/>
                        <a:t>¬p ∧ q</a:t>
                      </a:r>
                      <a:endParaRPr lang="en-US" dirty="0"/>
                    </a:p>
                  </a:txBody>
                  <a:tcPr/>
                </a:tc>
                <a:tc>
                  <a:txBody>
                    <a:bodyPr/>
                    <a:lstStyle/>
                    <a:p>
                      <a:r>
                        <a:rPr lang="en-US" dirty="0" smtClean="0"/>
                        <a:t>premise</a:t>
                      </a:r>
                      <a:endParaRPr lang="en-US" dirty="0"/>
                    </a:p>
                  </a:txBody>
                  <a:tcPr/>
                </a:tc>
                <a:extLst>
                  <a:ext uri="{0D108BD9-81ED-4DB2-BD59-A6C34878D82A}">
                    <a16:rowId xmlns:a16="http://schemas.microsoft.com/office/drawing/2014/main" val="2802324792"/>
                  </a:ext>
                </a:extLst>
              </a:tr>
              <a:tr h="370840">
                <a:tc>
                  <a:txBody>
                    <a:bodyPr/>
                    <a:lstStyle/>
                    <a:p>
                      <a:r>
                        <a:rPr lang="en-US" dirty="0" smtClean="0"/>
                        <a:t>2</a:t>
                      </a:r>
                      <a:endParaRPr lang="en-US" dirty="0"/>
                    </a:p>
                  </a:txBody>
                  <a:tcPr/>
                </a:tc>
                <a:tc>
                  <a:txBody>
                    <a:bodyPr/>
                    <a:lstStyle/>
                    <a:p>
                      <a:r>
                        <a:rPr lang="en-US" dirty="0" smtClean="0"/>
                        <a:t>¬p </a:t>
                      </a:r>
                      <a:endParaRPr lang="en-US" dirty="0"/>
                    </a:p>
                  </a:txBody>
                  <a:tcPr/>
                </a:tc>
                <a:tc>
                  <a:txBody>
                    <a:bodyPr/>
                    <a:lstStyle/>
                    <a:p>
                      <a:r>
                        <a:rPr lang="en-US" dirty="0" smtClean="0"/>
                        <a:t>Simplification on 1</a:t>
                      </a:r>
                      <a:endParaRPr lang="en-US" dirty="0"/>
                    </a:p>
                  </a:txBody>
                  <a:tcPr/>
                </a:tc>
                <a:extLst>
                  <a:ext uri="{0D108BD9-81ED-4DB2-BD59-A6C34878D82A}">
                    <a16:rowId xmlns:a16="http://schemas.microsoft.com/office/drawing/2014/main" val="789172037"/>
                  </a:ext>
                </a:extLst>
              </a:tr>
              <a:tr h="370840">
                <a:tc>
                  <a:txBody>
                    <a:bodyPr/>
                    <a:lstStyle/>
                    <a:p>
                      <a:r>
                        <a:rPr lang="en-US" dirty="0" smtClean="0"/>
                        <a:t>3</a:t>
                      </a:r>
                      <a:endParaRPr lang="en-US" dirty="0"/>
                    </a:p>
                  </a:txBody>
                  <a:tcPr/>
                </a:tc>
                <a:tc>
                  <a:txBody>
                    <a:bodyPr/>
                    <a:lstStyle/>
                    <a:p>
                      <a:r>
                        <a:rPr lang="en-US" dirty="0" smtClean="0"/>
                        <a:t>r → p</a:t>
                      </a:r>
                      <a:endParaRPr lang="en-US" dirty="0"/>
                    </a:p>
                  </a:txBody>
                  <a:tcPr/>
                </a:tc>
                <a:tc>
                  <a:txBody>
                    <a:bodyPr/>
                    <a:lstStyle/>
                    <a:p>
                      <a:r>
                        <a:rPr lang="en-US" dirty="0" smtClean="0"/>
                        <a:t>premise</a:t>
                      </a:r>
                      <a:endParaRPr lang="en-US" dirty="0"/>
                    </a:p>
                  </a:txBody>
                  <a:tcPr/>
                </a:tc>
                <a:extLst>
                  <a:ext uri="{0D108BD9-81ED-4DB2-BD59-A6C34878D82A}">
                    <a16:rowId xmlns:a16="http://schemas.microsoft.com/office/drawing/2014/main" val="371221764"/>
                  </a:ext>
                </a:extLst>
              </a:tr>
              <a:tr h="370840">
                <a:tc>
                  <a:txBody>
                    <a:bodyPr/>
                    <a:lstStyle/>
                    <a:p>
                      <a:r>
                        <a:rPr lang="en-US" dirty="0" smtClean="0"/>
                        <a:t>4</a:t>
                      </a:r>
                      <a:endParaRPr lang="en-US" dirty="0"/>
                    </a:p>
                  </a:txBody>
                  <a:tcPr/>
                </a:tc>
                <a:tc>
                  <a:txBody>
                    <a:bodyPr/>
                    <a:lstStyle/>
                    <a:p>
                      <a:r>
                        <a:rPr lang="en-US" dirty="0" smtClean="0"/>
                        <a:t> ¬r </a:t>
                      </a:r>
                      <a:endParaRPr lang="en-US" dirty="0"/>
                    </a:p>
                  </a:txBody>
                  <a:tcPr/>
                </a:tc>
                <a:tc>
                  <a:txBody>
                    <a:bodyPr/>
                    <a:lstStyle/>
                    <a:p>
                      <a:r>
                        <a:rPr lang="en-US" dirty="0" smtClean="0"/>
                        <a:t>Modus </a:t>
                      </a:r>
                      <a:r>
                        <a:rPr lang="en-US" dirty="0" err="1" smtClean="0"/>
                        <a:t>tollens</a:t>
                      </a:r>
                      <a:r>
                        <a:rPr lang="en-US" dirty="0" smtClean="0"/>
                        <a:t> on 2 and</a:t>
                      </a:r>
                      <a:r>
                        <a:rPr lang="en-US" baseline="0" dirty="0" smtClean="0"/>
                        <a:t> 3</a:t>
                      </a:r>
                      <a:endParaRPr lang="en-US" dirty="0"/>
                    </a:p>
                  </a:txBody>
                  <a:tcPr/>
                </a:tc>
                <a:extLst>
                  <a:ext uri="{0D108BD9-81ED-4DB2-BD59-A6C34878D82A}">
                    <a16:rowId xmlns:a16="http://schemas.microsoft.com/office/drawing/2014/main" val="590411647"/>
                  </a:ext>
                </a:extLst>
              </a:tr>
              <a:tr h="370840">
                <a:tc>
                  <a:txBody>
                    <a:bodyPr/>
                    <a:lstStyle/>
                    <a:p>
                      <a:r>
                        <a:rPr lang="en-US" dirty="0" smtClean="0"/>
                        <a:t>5</a:t>
                      </a:r>
                      <a:endParaRPr lang="en-US" dirty="0"/>
                    </a:p>
                  </a:txBody>
                  <a:tcPr/>
                </a:tc>
                <a:tc>
                  <a:txBody>
                    <a:bodyPr/>
                    <a:lstStyle/>
                    <a:p>
                      <a:r>
                        <a:rPr lang="en-US" dirty="0" smtClean="0"/>
                        <a:t>¬r → s</a:t>
                      </a:r>
                      <a:endParaRPr lang="en-US" dirty="0"/>
                    </a:p>
                  </a:txBody>
                  <a:tcPr/>
                </a:tc>
                <a:tc>
                  <a:txBody>
                    <a:bodyPr/>
                    <a:lstStyle/>
                    <a:p>
                      <a:r>
                        <a:rPr lang="en-US" dirty="0" smtClean="0"/>
                        <a:t>premise</a:t>
                      </a:r>
                      <a:endParaRPr lang="en-US" dirty="0"/>
                    </a:p>
                  </a:txBody>
                  <a:tcPr/>
                </a:tc>
                <a:extLst>
                  <a:ext uri="{0D108BD9-81ED-4DB2-BD59-A6C34878D82A}">
                    <a16:rowId xmlns:a16="http://schemas.microsoft.com/office/drawing/2014/main" val="2592422418"/>
                  </a:ext>
                </a:extLst>
              </a:tr>
              <a:tr h="370840">
                <a:tc>
                  <a:txBody>
                    <a:bodyPr/>
                    <a:lstStyle/>
                    <a:p>
                      <a:r>
                        <a:rPr lang="en-US" dirty="0" smtClean="0"/>
                        <a:t>6</a:t>
                      </a:r>
                      <a:endParaRPr lang="en-US" dirty="0"/>
                    </a:p>
                  </a:txBody>
                  <a:tcPr/>
                </a:tc>
                <a:tc>
                  <a:txBody>
                    <a:bodyPr/>
                    <a:lstStyle/>
                    <a:p>
                      <a:r>
                        <a:rPr lang="en-US" dirty="0" smtClean="0"/>
                        <a:t>s</a:t>
                      </a:r>
                      <a:endParaRPr lang="en-US" dirty="0"/>
                    </a:p>
                  </a:txBody>
                  <a:tcPr/>
                </a:tc>
                <a:tc>
                  <a:txBody>
                    <a:bodyPr/>
                    <a:lstStyle/>
                    <a:p>
                      <a:r>
                        <a:rPr lang="en-US" dirty="0" smtClean="0"/>
                        <a:t>Modus ponens on 4 and 5</a:t>
                      </a:r>
                      <a:endParaRPr lang="en-US" dirty="0"/>
                    </a:p>
                  </a:txBody>
                  <a:tcPr/>
                </a:tc>
                <a:extLst>
                  <a:ext uri="{0D108BD9-81ED-4DB2-BD59-A6C34878D82A}">
                    <a16:rowId xmlns:a16="http://schemas.microsoft.com/office/drawing/2014/main" val="3313877918"/>
                  </a:ext>
                </a:extLst>
              </a:tr>
              <a:tr h="370840">
                <a:tc>
                  <a:txBody>
                    <a:bodyPr/>
                    <a:lstStyle/>
                    <a:p>
                      <a:r>
                        <a:rPr lang="en-US" dirty="0" smtClean="0"/>
                        <a:t>7</a:t>
                      </a:r>
                      <a:endParaRPr lang="en-US" dirty="0"/>
                    </a:p>
                  </a:txBody>
                  <a:tcPr/>
                </a:tc>
                <a:tc>
                  <a:txBody>
                    <a:bodyPr/>
                    <a:lstStyle/>
                    <a:p>
                      <a:r>
                        <a:rPr lang="en-US" dirty="0" smtClean="0"/>
                        <a:t>s → t</a:t>
                      </a:r>
                      <a:endParaRPr lang="en-US" dirty="0"/>
                    </a:p>
                  </a:txBody>
                  <a:tcPr/>
                </a:tc>
                <a:tc>
                  <a:txBody>
                    <a:bodyPr/>
                    <a:lstStyle/>
                    <a:p>
                      <a:r>
                        <a:rPr lang="en-US" dirty="0" smtClean="0"/>
                        <a:t>premise</a:t>
                      </a:r>
                      <a:endParaRPr lang="en-US" dirty="0"/>
                    </a:p>
                  </a:txBody>
                  <a:tcPr/>
                </a:tc>
                <a:extLst>
                  <a:ext uri="{0D108BD9-81ED-4DB2-BD59-A6C34878D82A}">
                    <a16:rowId xmlns:a16="http://schemas.microsoft.com/office/drawing/2014/main" val="2491981941"/>
                  </a:ext>
                </a:extLst>
              </a:tr>
              <a:tr h="370840">
                <a:tc>
                  <a:txBody>
                    <a:bodyPr/>
                    <a:lstStyle/>
                    <a:p>
                      <a:r>
                        <a:rPr lang="en-US" dirty="0" smtClean="0"/>
                        <a:t>8</a:t>
                      </a:r>
                      <a:endParaRPr lang="en-US" dirty="0"/>
                    </a:p>
                  </a:txBody>
                  <a:tcPr/>
                </a:tc>
                <a:tc>
                  <a:txBody>
                    <a:bodyPr/>
                    <a:lstStyle/>
                    <a:p>
                      <a:r>
                        <a:rPr lang="en-US" dirty="0" smtClean="0"/>
                        <a:t>t</a:t>
                      </a:r>
                      <a:endParaRPr lang="en-US" dirty="0"/>
                    </a:p>
                  </a:txBody>
                  <a:tcPr/>
                </a:tc>
                <a:tc>
                  <a:txBody>
                    <a:bodyPr/>
                    <a:lstStyle/>
                    <a:p>
                      <a:r>
                        <a:rPr lang="en-US" dirty="0" smtClean="0"/>
                        <a:t>Modus ponens on 6 and 7</a:t>
                      </a:r>
                      <a:endParaRPr lang="en-US" dirty="0"/>
                    </a:p>
                  </a:txBody>
                  <a:tcPr/>
                </a:tc>
                <a:extLst>
                  <a:ext uri="{0D108BD9-81ED-4DB2-BD59-A6C34878D82A}">
                    <a16:rowId xmlns:a16="http://schemas.microsoft.com/office/drawing/2014/main" val="4154461394"/>
                  </a:ext>
                </a:extLst>
              </a:tr>
            </a:tbl>
          </a:graphicData>
        </a:graphic>
      </p:graphicFrame>
    </p:spTree>
    <p:extLst>
      <p:ext uri="{BB962C8B-B14F-4D97-AF65-F5344CB8AC3E}">
        <p14:creationId xmlns:p14="http://schemas.microsoft.com/office/powerpoint/2010/main" val="268046214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question…</a:t>
            </a:r>
            <a:endParaRPr lang="en-US" dirty="0"/>
          </a:p>
        </p:txBody>
      </p:sp>
      <p:sp>
        <p:nvSpPr>
          <p:cNvPr id="3" name="Content Placeholder 2"/>
          <p:cNvSpPr>
            <a:spLocks noGrp="1"/>
          </p:cNvSpPr>
          <p:nvPr>
            <p:ph idx="1"/>
          </p:nvPr>
        </p:nvSpPr>
        <p:spPr/>
        <p:txBody>
          <a:bodyPr/>
          <a:lstStyle/>
          <a:p>
            <a:r>
              <a:rPr lang="en-US" dirty="0"/>
              <a:t>“If it does not rain or if is not foggy, then the sailing race will be held and the lifesaving demonstration will go on. If the sailing race is held, then the trophy will be awarded. The trophy was not awarded.” implies “It rained</a:t>
            </a:r>
            <a:r>
              <a:rPr lang="en-US" dirty="0" smtClean="0"/>
              <a:t>”</a:t>
            </a:r>
          </a:p>
          <a:p>
            <a:r>
              <a:rPr lang="en-US" dirty="0"/>
              <a:t>Show that the premises “If you send me an e-mail message, then I will finish writing the program,” “If you do not send me an e-mail message, then I will go to sleep early,” and “If I go to sleep early, then I will wake up feeling refreshed” lead to the conclusion “If I do not finish writing the program, then I will wake up feeling refreshed.”</a:t>
            </a:r>
          </a:p>
          <a:p>
            <a:endParaRPr lang="en-US" dirty="0"/>
          </a:p>
        </p:txBody>
      </p:sp>
    </p:spTree>
    <p:extLst>
      <p:ext uri="{BB962C8B-B14F-4D97-AF65-F5344CB8AC3E}">
        <p14:creationId xmlns:p14="http://schemas.microsoft.com/office/powerpoint/2010/main" val="400311996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a:t>
            </a:r>
            <a:r>
              <a:rPr lang="en-US" dirty="0"/>
              <a:t>the following argument valid?</a:t>
            </a:r>
          </a:p>
        </p:txBody>
      </p:sp>
      <p:sp>
        <p:nvSpPr>
          <p:cNvPr id="3" name="Content Placeholder 2"/>
          <p:cNvSpPr>
            <a:spLocks noGrp="1"/>
          </p:cNvSpPr>
          <p:nvPr>
            <p:ph idx="1"/>
          </p:nvPr>
        </p:nvSpPr>
        <p:spPr/>
        <p:txBody>
          <a:bodyPr/>
          <a:lstStyle/>
          <a:p>
            <a:r>
              <a:rPr lang="en-US" dirty="0"/>
              <a:t>If you do every problem in this book, then you will learn discrete mathematics</a:t>
            </a:r>
            <a:r>
              <a:rPr lang="en-US" dirty="0" smtClean="0"/>
              <a:t>. You </a:t>
            </a:r>
            <a:r>
              <a:rPr lang="en-US" dirty="0"/>
              <a:t>learned discrete mathematics. Therefore, you did every problem in this book</a:t>
            </a:r>
            <a:r>
              <a:rPr lang="en-US" dirty="0" smtClean="0"/>
              <a:t>.</a:t>
            </a:r>
          </a:p>
          <a:p>
            <a:r>
              <a:rPr lang="en-US" dirty="0" smtClean="0"/>
              <a:t>It is a valid argument.</a:t>
            </a:r>
          </a:p>
          <a:p>
            <a:endParaRPr lang="en-US" dirty="0"/>
          </a:p>
        </p:txBody>
      </p:sp>
    </p:spTree>
    <p:extLst>
      <p:ext uri="{BB962C8B-B14F-4D97-AF65-F5344CB8AC3E}">
        <p14:creationId xmlns:p14="http://schemas.microsoft.com/office/powerpoint/2010/main" val="324607113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a:t>
            </a:r>
            <a:endParaRPr lang="en-US" dirty="0"/>
          </a:p>
        </p:txBody>
      </p:sp>
      <p:sp>
        <p:nvSpPr>
          <p:cNvPr id="3" name="Content Placeholder 2"/>
          <p:cNvSpPr>
            <a:spLocks noGrp="1"/>
          </p:cNvSpPr>
          <p:nvPr>
            <p:ph idx="1"/>
          </p:nvPr>
        </p:nvSpPr>
        <p:spPr/>
        <p:txBody>
          <a:bodyPr/>
          <a:lstStyle/>
          <a:p>
            <a:r>
              <a:rPr lang="en-US" dirty="0" smtClean="0"/>
              <a:t>Argument which at first seems to be right but are invalid is known as fallacy.</a:t>
            </a:r>
          </a:p>
          <a:p>
            <a:r>
              <a:rPr lang="en-US" dirty="0" smtClean="0"/>
              <a:t>P </a:t>
            </a:r>
            <a:r>
              <a:rPr lang="en-US" dirty="0" smtClean="0">
                <a:sym typeface="Wingdings" panose="05000000000000000000" pitchFamily="2" charset="2"/>
              </a:rPr>
              <a:t> q, q, therefore p. </a:t>
            </a:r>
          </a:p>
          <a:p>
            <a:r>
              <a:rPr lang="en-US" dirty="0" smtClean="0">
                <a:sym typeface="Wingdings" panose="05000000000000000000" pitchFamily="2" charset="2"/>
              </a:rPr>
              <a:t>When p is false and q is true, the conclusion is false. Therefore p is not logical consequence of </a:t>
            </a:r>
            <a:r>
              <a:rPr lang="en-US" dirty="0"/>
              <a:t>P </a:t>
            </a:r>
            <a:r>
              <a:rPr lang="en-US" dirty="0">
                <a:sym typeface="Wingdings" panose="05000000000000000000" pitchFamily="2" charset="2"/>
              </a:rPr>
              <a:t> </a:t>
            </a:r>
            <a:r>
              <a:rPr lang="en-US" dirty="0" smtClean="0">
                <a:sym typeface="Wingdings" panose="05000000000000000000" pitchFamily="2" charset="2"/>
              </a:rPr>
              <a:t>q and q.</a:t>
            </a:r>
          </a:p>
          <a:p>
            <a:r>
              <a:rPr lang="en-US" dirty="0" smtClean="0">
                <a:sym typeface="Wingdings" panose="05000000000000000000" pitchFamily="2" charset="2"/>
              </a:rPr>
              <a:t>The above argument is called as fallacy of affirming the conclusion.</a:t>
            </a:r>
            <a:endParaRPr lang="en-US" dirty="0"/>
          </a:p>
        </p:txBody>
      </p:sp>
    </p:spTree>
    <p:extLst>
      <p:ext uri="{BB962C8B-B14F-4D97-AF65-F5344CB8AC3E}">
        <p14:creationId xmlns:p14="http://schemas.microsoft.com/office/powerpoint/2010/main" val="18416654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a:xfrm>
            <a:off x="838200" y="1825625"/>
            <a:ext cx="10515600" cy="4749346"/>
          </a:xfrm>
        </p:spPr>
        <p:txBody>
          <a:bodyPr>
            <a:normAutofit fontScale="92500" lnSpcReduction="10000"/>
          </a:bodyPr>
          <a:lstStyle/>
          <a:p>
            <a:r>
              <a:rPr lang="en-US" dirty="0" smtClean="0"/>
              <a:t>Consider the following sentences. </a:t>
            </a:r>
          </a:p>
          <a:p>
            <a:pPr marL="514350" indent="-514350">
              <a:buAutoNum type="arabicPeriod"/>
            </a:pPr>
            <a:r>
              <a:rPr lang="en-US" dirty="0" smtClean="0"/>
              <a:t>What time is it?</a:t>
            </a:r>
          </a:p>
          <a:p>
            <a:pPr marL="514350" indent="-514350">
              <a:buAutoNum type="arabicPeriod"/>
            </a:pPr>
            <a:r>
              <a:rPr lang="en-US" dirty="0" smtClean="0"/>
              <a:t>Read this carefully.</a:t>
            </a:r>
          </a:p>
          <a:p>
            <a:pPr marL="514350" indent="-514350">
              <a:buAutoNum type="arabicPeriod"/>
            </a:pPr>
            <a:r>
              <a:rPr lang="en-US" dirty="0" smtClean="0"/>
              <a:t>x + 1 = 2.</a:t>
            </a:r>
          </a:p>
          <a:p>
            <a:pPr marL="514350" indent="-514350">
              <a:buAutoNum type="arabicPeriod"/>
            </a:pPr>
            <a:r>
              <a:rPr lang="en-US" dirty="0" smtClean="0"/>
              <a:t>x + y = z.</a:t>
            </a:r>
          </a:p>
          <a:p>
            <a:r>
              <a:rPr lang="en-US" dirty="0" smtClean="0"/>
              <a:t>Sentences 1 and 2 are not propositions because they are not declarative sentences. </a:t>
            </a:r>
          </a:p>
          <a:p>
            <a:r>
              <a:rPr lang="en-US" dirty="0" smtClean="0"/>
              <a:t>Sentences 3 and 4 are not propositions because they are neither true nor false. </a:t>
            </a:r>
          </a:p>
          <a:p>
            <a:r>
              <a:rPr lang="en-US" dirty="0" smtClean="0"/>
              <a:t>Note that each of sentences 3 and 4 can be turned into a proposition if we assign values to the variables</a:t>
            </a:r>
            <a:endParaRPr lang="en-US" dirty="0"/>
          </a:p>
        </p:txBody>
      </p:sp>
    </p:spTree>
    <p:extLst>
      <p:ext uri="{BB962C8B-B14F-4D97-AF65-F5344CB8AC3E}">
        <p14:creationId xmlns:p14="http://schemas.microsoft.com/office/powerpoint/2010/main" val="371707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anim calcmode="lin" valueType="num">
                                      <p:cBhvr>
                                        <p:cTn id="1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00"/>
                                        <p:tgtEl>
                                          <p:spTgt spid="3">
                                            <p:txEl>
                                              <p:pRg st="7" end="7"/>
                                            </p:txEl>
                                          </p:spTgt>
                                        </p:tgtEl>
                                      </p:cBhvr>
                                    </p:animEffect>
                                    <p:anim calcmode="lin" valueType="num">
                                      <p:cBhvr>
                                        <p:cTn id="2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If today is Tuesday, then there will be discrete structure class.(</a:t>
            </a:r>
            <a:r>
              <a:rPr lang="en-US" dirty="0" err="1" smtClean="0"/>
              <a:t>p</a:t>
            </a:r>
            <a:r>
              <a:rPr lang="en-US" dirty="0" err="1" smtClean="0">
                <a:sym typeface="Wingdings" panose="05000000000000000000" pitchFamily="2" charset="2"/>
              </a:rPr>
              <a:t>q</a:t>
            </a:r>
            <a:r>
              <a:rPr lang="en-US" dirty="0" smtClean="0">
                <a:sym typeface="Wingdings" panose="05000000000000000000" pitchFamily="2" charset="2"/>
              </a:rPr>
              <a:t>)</a:t>
            </a:r>
            <a:endParaRPr lang="en-US" dirty="0" smtClean="0"/>
          </a:p>
          <a:p>
            <a:r>
              <a:rPr lang="en-US" dirty="0" smtClean="0"/>
              <a:t>There is discrete structure class. (q)</a:t>
            </a:r>
          </a:p>
          <a:p>
            <a:r>
              <a:rPr lang="en-US" dirty="0" smtClean="0"/>
              <a:t>Therefore today is Tuesday. (p)</a:t>
            </a:r>
          </a:p>
          <a:p>
            <a:r>
              <a:rPr lang="en-US" dirty="0" smtClean="0"/>
              <a:t>There is no logical consequence of p from </a:t>
            </a:r>
            <a:r>
              <a:rPr lang="en-US" dirty="0" err="1" smtClean="0"/>
              <a:t>p</a:t>
            </a:r>
            <a:r>
              <a:rPr lang="en-US" dirty="0" err="1" smtClean="0">
                <a:sym typeface="Wingdings" panose="05000000000000000000" pitchFamily="2" charset="2"/>
              </a:rPr>
              <a:t>q</a:t>
            </a:r>
            <a:r>
              <a:rPr lang="en-US" dirty="0" smtClean="0">
                <a:sym typeface="Wingdings" panose="05000000000000000000" pitchFamily="2" charset="2"/>
              </a:rPr>
              <a:t> and q.</a:t>
            </a:r>
            <a:endParaRPr lang="en-US" dirty="0" smtClean="0"/>
          </a:p>
          <a:p>
            <a:endParaRPr lang="en-US" dirty="0"/>
          </a:p>
        </p:txBody>
      </p:sp>
    </p:spTree>
    <p:extLst>
      <p:ext uri="{BB962C8B-B14F-4D97-AF65-F5344CB8AC3E}">
        <p14:creationId xmlns:p14="http://schemas.microsoft.com/office/powerpoint/2010/main" val="230542979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of inference for quantified statement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0743" y="1944914"/>
            <a:ext cx="7199086" cy="4412343"/>
          </a:xfrm>
        </p:spPr>
      </p:pic>
    </p:spTree>
    <p:extLst>
      <p:ext uri="{BB962C8B-B14F-4D97-AF65-F5344CB8AC3E}">
        <p14:creationId xmlns:p14="http://schemas.microsoft.com/office/powerpoint/2010/main" val="54652370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endParaRPr lang="en-US" dirty="0"/>
          </a:p>
        </p:txBody>
      </p:sp>
      <p:sp>
        <p:nvSpPr>
          <p:cNvPr id="3" name="Content Placeholder 2"/>
          <p:cNvSpPr>
            <a:spLocks noGrp="1"/>
          </p:cNvSpPr>
          <p:nvPr>
            <p:ph idx="1"/>
          </p:nvPr>
        </p:nvSpPr>
        <p:spPr/>
        <p:txBody>
          <a:bodyPr/>
          <a:lstStyle/>
          <a:p>
            <a:r>
              <a:rPr lang="en-US" b="1" dirty="0" smtClean="0"/>
              <a:t>Universal </a:t>
            </a:r>
            <a:r>
              <a:rPr lang="en-US" b="1" dirty="0"/>
              <a:t>instantiation </a:t>
            </a:r>
            <a:r>
              <a:rPr lang="en-US" dirty="0"/>
              <a:t>is the rule of inference used to conclude that P (c) is true, where c is a particular member of the domain, given the </a:t>
            </a:r>
            <a:r>
              <a:rPr lang="en-US" dirty="0">
                <a:solidFill>
                  <a:srgbClr val="FF0000"/>
                </a:solidFill>
              </a:rPr>
              <a:t>premise ∀</a:t>
            </a:r>
            <a:r>
              <a:rPr lang="en-US" dirty="0" smtClean="0">
                <a:solidFill>
                  <a:srgbClr val="FF0000"/>
                </a:solidFill>
              </a:rPr>
              <a:t>x P </a:t>
            </a:r>
            <a:r>
              <a:rPr lang="en-US" dirty="0">
                <a:solidFill>
                  <a:srgbClr val="FF0000"/>
                </a:solidFill>
              </a:rPr>
              <a:t>(x</a:t>
            </a:r>
            <a:r>
              <a:rPr lang="en-US" dirty="0" smtClean="0">
                <a:solidFill>
                  <a:srgbClr val="FF0000"/>
                </a:solidFill>
              </a:rPr>
              <a:t>).</a:t>
            </a:r>
          </a:p>
          <a:p>
            <a:r>
              <a:rPr lang="en-US" b="1" dirty="0"/>
              <a:t>Universal generalization </a:t>
            </a:r>
            <a:r>
              <a:rPr lang="en-US" dirty="0"/>
              <a:t>is the rule of inference that states that ∀</a:t>
            </a:r>
            <a:r>
              <a:rPr lang="en-US" dirty="0" smtClean="0"/>
              <a:t>x P </a:t>
            </a:r>
            <a:r>
              <a:rPr lang="en-US" dirty="0"/>
              <a:t>(x) is true, given the premise that P (c) is true for all elements c in the domain</a:t>
            </a:r>
            <a:r>
              <a:rPr lang="en-US" dirty="0" smtClean="0"/>
              <a:t>.</a:t>
            </a:r>
          </a:p>
          <a:p>
            <a:r>
              <a:rPr lang="en-US" b="1" dirty="0"/>
              <a:t>Existential instantiation </a:t>
            </a:r>
            <a:r>
              <a:rPr lang="en-US" dirty="0"/>
              <a:t>is the rule that allows us to conclude that there is an element c in the domain for which P (c) is true if we know that ∃</a:t>
            </a:r>
            <a:r>
              <a:rPr lang="en-US" dirty="0" smtClean="0"/>
              <a:t>x P </a:t>
            </a:r>
            <a:r>
              <a:rPr lang="en-US" dirty="0"/>
              <a:t>(x) is true. </a:t>
            </a:r>
            <a:r>
              <a:rPr lang="en-US" dirty="0" smtClean="0"/>
              <a:t>Here c cannot be arbitrary.</a:t>
            </a:r>
          </a:p>
          <a:p>
            <a:endParaRPr lang="en-US" dirty="0" smtClean="0"/>
          </a:p>
          <a:p>
            <a:endParaRPr lang="en-US" dirty="0" smtClean="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368231787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b="1" dirty="0" smtClean="0"/>
              <a:t>Existential </a:t>
            </a:r>
            <a:r>
              <a:rPr lang="en-US" b="1" dirty="0"/>
              <a:t>generalization </a:t>
            </a:r>
            <a:r>
              <a:rPr lang="en-US" dirty="0"/>
              <a:t>is the rule of inference that is used to conclude that ∃</a:t>
            </a:r>
            <a:r>
              <a:rPr lang="en-US" dirty="0" smtClean="0"/>
              <a:t>x P </a:t>
            </a:r>
            <a:r>
              <a:rPr lang="en-US" dirty="0"/>
              <a:t>(x) is true when a particular element c with P (c) true is known. </a:t>
            </a:r>
            <a:endParaRPr lang="en-US" dirty="0" smtClean="0"/>
          </a:p>
          <a:p>
            <a:r>
              <a:rPr lang="en-US" dirty="0" smtClean="0"/>
              <a:t>That </a:t>
            </a:r>
            <a:r>
              <a:rPr lang="en-US" dirty="0"/>
              <a:t>is, if we know one element c in the domain for which P (c) is true, then we know that ∃</a:t>
            </a:r>
            <a:r>
              <a:rPr lang="en-US" dirty="0" smtClean="0"/>
              <a:t>x P </a:t>
            </a:r>
            <a:r>
              <a:rPr lang="en-US" dirty="0"/>
              <a:t>(x) is true.</a:t>
            </a:r>
          </a:p>
        </p:txBody>
      </p:sp>
    </p:spTree>
    <p:extLst>
      <p:ext uri="{BB962C8B-B14F-4D97-AF65-F5344CB8AC3E}">
        <p14:creationId xmlns:p14="http://schemas.microsoft.com/office/powerpoint/2010/main" val="15967183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Show that the premises “A student in this class has not read the book,” and “Everyone in this class passed the first exam” imply the conclusion “Someone who passed the first exam has not read the book</a:t>
            </a:r>
            <a:r>
              <a:rPr lang="en-US" dirty="0" smtClean="0"/>
              <a:t>.”</a:t>
            </a:r>
          </a:p>
          <a:p>
            <a:r>
              <a:rPr lang="en-US" dirty="0"/>
              <a:t>Let C(x) be “x is in this class,” </a:t>
            </a:r>
            <a:endParaRPr lang="en-US" dirty="0" smtClean="0"/>
          </a:p>
          <a:p>
            <a:r>
              <a:rPr lang="en-US" dirty="0" smtClean="0"/>
              <a:t>B(x</a:t>
            </a:r>
            <a:r>
              <a:rPr lang="en-US" dirty="0"/>
              <a:t>) be “x has read the book,” and </a:t>
            </a:r>
            <a:endParaRPr lang="en-US" dirty="0" smtClean="0"/>
          </a:p>
          <a:p>
            <a:r>
              <a:rPr lang="en-US" dirty="0" smtClean="0"/>
              <a:t>P </a:t>
            </a:r>
            <a:r>
              <a:rPr lang="en-US" dirty="0"/>
              <a:t>(x) be “x passed the first exam</a:t>
            </a:r>
            <a:r>
              <a:rPr lang="en-US" dirty="0" smtClean="0"/>
              <a:t>.”</a:t>
            </a:r>
          </a:p>
          <a:p>
            <a:r>
              <a:rPr lang="en-US" dirty="0" smtClean="0"/>
              <a:t>Premises are ∃</a:t>
            </a:r>
            <a:r>
              <a:rPr lang="en-US" dirty="0"/>
              <a:t>x(C(x) ∧ ¬B(x)) and ∀x(C(x) → P (x)).</a:t>
            </a:r>
          </a:p>
        </p:txBody>
      </p:sp>
    </p:spTree>
    <p:extLst>
      <p:ext uri="{BB962C8B-B14F-4D97-AF65-F5344CB8AC3E}">
        <p14:creationId xmlns:p14="http://schemas.microsoft.com/office/powerpoint/2010/main" val="288625043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6514" y="2032000"/>
            <a:ext cx="7286172" cy="4165600"/>
          </a:xfrm>
        </p:spPr>
      </p:pic>
    </p:spTree>
    <p:extLst>
      <p:ext uri="{BB962C8B-B14F-4D97-AF65-F5344CB8AC3E}">
        <p14:creationId xmlns:p14="http://schemas.microsoft.com/office/powerpoint/2010/main" val="6162883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Universal modus ponens</a:t>
            </a:r>
            <a:endParaRPr lang="en-US" dirty="0"/>
          </a:p>
        </p:txBody>
      </p:sp>
      <p:sp>
        <p:nvSpPr>
          <p:cNvPr id="3" name="Content Placeholder 2"/>
          <p:cNvSpPr>
            <a:spLocks noGrp="1"/>
          </p:cNvSpPr>
          <p:nvPr>
            <p:ph idx="1"/>
          </p:nvPr>
        </p:nvSpPr>
        <p:spPr/>
        <p:txBody>
          <a:bodyPr/>
          <a:lstStyle/>
          <a:p>
            <a:r>
              <a:rPr lang="en-US" dirty="0" smtClean="0">
                <a:solidFill>
                  <a:srgbClr val="FF0000"/>
                </a:solidFill>
              </a:rPr>
              <a:t>Universal </a:t>
            </a:r>
            <a:r>
              <a:rPr lang="en-US" dirty="0">
                <a:solidFill>
                  <a:srgbClr val="FF0000"/>
                </a:solidFill>
              </a:rPr>
              <a:t>instantiation </a:t>
            </a:r>
            <a:r>
              <a:rPr lang="en-US" dirty="0"/>
              <a:t>and </a:t>
            </a:r>
            <a:r>
              <a:rPr lang="en-US" dirty="0">
                <a:solidFill>
                  <a:srgbClr val="FF0000"/>
                </a:solidFill>
              </a:rPr>
              <a:t>modus ponens </a:t>
            </a:r>
            <a:r>
              <a:rPr lang="en-US" dirty="0"/>
              <a:t>are </a:t>
            </a:r>
            <a:r>
              <a:rPr lang="en-US" dirty="0" smtClean="0"/>
              <a:t>often used </a:t>
            </a:r>
            <a:r>
              <a:rPr lang="en-US" dirty="0"/>
              <a:t>together, this combination of rules is sometimes called </a:t>
            </a:r>
            <a:r>
              <a:rPr lang="en-US" b="1" dirty="0"/>
              <a:t>universal modus ponens</a:t>
            </a:r>
            <a:r>
              <a:rPr lang="en-US" b="1" dirty="0" smtClean="0"/>
              <a:t>.</a:t>
            </a:r>
          </a:p>
          <a:p>
            <a:r>
              <a:rPr lang="en-US" dirty="0"/>
              <a:t>∀x(P (x) → Q(x)) </a:t>
            </a:r>
            <a:endParaRPr lang="en-US" dirty="0" smtClean="0"/>
          </a:p>
          <a:p>
            <a:r>
              <a:rPr lang="en-US" dirty="0" smtClean="0"/>
              <a:t>P </a:t>
            </a:r>
            <a:r>
              <a:rPr lang="en-US" dirty="0"/>
              <a:t>(a), where a is a particular element in the domain </a:t>
            </a:r>
            <a:endParaRPr lang="en-US" dirty="0" smtClean="0"/>
          </a:p>
          <a:p>
            <a:r>
              <a:rPr lang="en-US" dirty="0" smtClean="0"/>
              <a:t>∴ </a:t>
            </a:r>
            <a:r>
              <a:rPr lang="en-US" dirty="0"/>
              <a:t>Q(a</a:t>
            </a:r>
            <a:r>
              <a:rPr lang="en-US" dirty="0" smtClean="0"/>
              <a:t>)</a:t>
            </a:r>
          </a:p>
          <a:p>
            <a:r>
              <a:rPr lang="en-US" dirty="0"/>
              <a:t>Universal modus ponens is commonly used in mathematical arguments.</a:t>
            </a:r>
          </a:p>
        </p:txBody>
      </p:sp>
      <p:cxnSp>
        <p:nvCxnSpPr>
          <p:cNvPr id="5" name="Straight Connector 4"/>
          <p:cNvCxnSpPr/>
          <p:nvPr/>
        </p:nvCxnSpPr>
        <p:spPr>
          <a:xfrm>
            <a:off x="1059543" y="4078514"/>
            <a:ext cx="763451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7767800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Assume that “For all positive integers n, if n is greater than 4, then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smtClean="0"/>
                  <a:t> </a:t>
                </a:r>
                <a:r>
                  <a:rPr lang="en-US" dirty="0"/>
                  <a:t>is less than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r>
                  <a:rPr lang="en-US" dirty="0" smtClean="0"/>
                  <a:t>” </a:t>
                </a:r>
                <a:r>
                  <a:rPr lang="en-US" dirty="0"/>
                  <a:t>is true. Use universal modus ponens to show that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100</m:t>
                        </m:r>
                      </m:e>
                      <m:sup>
                        <m:r>
                          <a:rPr lang="en-US" b="0" i="1" smtClean="0">
                            <a:latin typeface="Cambria Math" panose="02040503050406030204" pitchFamily="18" charset="0"/>
                          </a:rPr>
                          <m:t>2</m:t>
                        </m:r>
                      </m:sup>
                    </m:sSup>
                  </m:oMath>
                </a14:m>
                <a:r>
                  <a:rPr lang="en-US" dirty="0" smtClean="0"/>
                  <a:t>&lt;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100</m:t>
                        </m:r>
                      </m:sup>
                    </m:sSup>
                  </m:oMath>
                </a14:m>
                <a:r>
                  <a:rPr lang="en-US" dirty="0" smtClean="0"/>
                  <a:t>.</a:t>
                </a:r>
              </a:p>
              <a:p>
                <a:r>
                  <a:rPr lang="en-US" dirty="0"/>
                  <a:t>Let P </a:t>
                </a:r>
                <a:r>
                  <a:rPr lang="en-US" dirty="0" smtClean="0"/>
                  <a:t>(x) </a:t>
                </a:r>
                <a:r>
                  <a:rPr lang="en-US" dirty="0"/>
                  <a:t>denote </a:t>
                </a:r>
                <a:r>
                  <a:rPr lang="en-US" dirty="0" smtClean="0"/>
                  <a:t>“x is greater than 4” </a:t>
                </a:r>
                <a:r>
                  <a:rPr lang="en-US" dirty="0"/>
                  <a:t>and </a:t>
                </a:r>
                <a:r>
                  <a:rPr lang="en-US" dirty="0" smtClean="0"/>
                  <a:t>Q(x) </a:t>
                </a:r>
                <a:r>
                  <a:rPr lang="en-US" dirty="0"/>
                  <a:t>denote </a:t>
                </a:r>
                <a:r>
                  <a:rPr lang="en-US" dirty="0" smtClean="0"/>
                  <a:t>“square of x is less than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𝑥</m:t>
                        </m:r>
                      </m:sup>
                    </m:sSup>
                  </m:oMath>
                </a14:m>
                <a:r>
                  <a:rPr lang="en-US" dirty="0" smtClean="0"/>
                  <a:t>” </a:t>
                </a:r>
              </a:p>
              <a:p>
                <a:r>
                  <a:rPr lang="en-US" dirty="0" smtClean="0"/>
                  <a:t>The </a:t>
                </a:r>
                <a:r>
                  <a:rPr lang="en-US" dirty="0"/>
                  <a:t>statement “For all positive integers </a:t>
                </a:r>
                <a:r>
                  <a:rPr lang="en-US" dirty="0" smtClean="0"/>
                  <a:t>x, </a:t>
                </a:r>
                <a:r>
                  <a:rPr lang="en-US" dirty="0"/>
                  <a:t>if </a:t>
                </a:r>
                <a:r>
                  <a:rPr lang="en-US" dirty="0" smtClean="0"/>
                  <a:t>x </a:t>
                </a:r>
                <a:r>
                  <a:rPr lang="en-US" dirty="0"/>
                  <a:t>is greater than 4, then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US" dirty="0" smtClean="0"/>
                  <a:t> </a:t>
                </a:r>
                <a:r>
                  <a:rPr lang="en-US" dirty="0"/>
                  <a:t>is less than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𝑥</m:t>
                        </m:r>
                      </m:sup>
                    </m:sSup>
                  </m:oMath>
                </a14:m>
                <a:r>
                  <a:rPr lang="en-US" dirty="0" smtClean="0"/>
                  <a:t>” </a:t>
                </a:r>
                <a:r>
                  <a:rPr lang="en-US" dirty="0"/>
                  <a:t>can be represented by </a:t>
                </a:r>
                <a:endParaRPr lang="en-US" dirty="0" smtClean="0"/>
              </a:p>
              <a:p>
                <a:r>
                  <a:rPr lang="en-US" dirty="0" smtClean="0"/>
                  <a:t>∀x(P (x) </a:t>
                </a:r>
                <a:r>
                  <a:rPr lang="en-US" dirty="0"/>
                  <a:t>→ </a:t>
                </a:r>
                <a:r>
                  <a:rPr lang="en-US" dirty="0" smtClean="0"/>
                  <a:t>Q(x)), </a:t>
                </a:r>
                <a:r>
                  <a:rPr lang="en-US" dirty="0"/>
                  <a:t>where the domain consists of all positive integers.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97922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We are assuming that ∀x(P (x) </a:t>
                </a:r>
                <a:r>
                  <a:rPr lang="en-US" dirty="0"/>
                  <a:t>→ </a:t>
                </a:r>
                <a:r>
                  <a:rPr lang="en-US" dirty="0" smtClean="0"/>
                  <a:t>Q(x)) </a:t>
                </a:r>
                <a:r>
                  <a:rPr lang="en-US" dirty="0"/>
                  <a:t>is true. </a:t>
                </a:r>
                <a:endParaRPr lang="en-US" dirty="0" smtClean="0"/>
              </a:p>
              <a:p>
                <a:r>
                  <a:rPr lang="en-US" dirty="0" smtClean="0"/>
                  <a:t>Note </a:t>
                </a:r>
                <a:r>
                  <a:rPr lang="en-US" dirty="0"/>
                  <a:t>that P (100) is true because 100 &gt; 4</a:t>
                </a:r>
                <a:r>
                  <a:rPr lang="en-US" dirty="0" smtClean="0"/>
                  <a:t>.</a:t>
                </a:r>
              </a:p>
              <a:p>
                <a:r>
                  <a:rPr lang="en-US" dirty="0" smtClean="0"/>
                  <a:t> </a:t>
                </a:r>
                <a:r>
                  <a:rPr lang="en-US" dirty="0"/>
                  <a:t>It follows by universal modus ponens that Q(100) is true, namely that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100</m:t>
                        </m:r>
                      </m:e>
                      <m:sup>
                        <m:r>
                          <a:rPr lang="en-US" b="0" i="1" smtClean="0">
                            <a:latin typeface="Cambria Math" panose="02040503050406030204" pitchFamily="18" charset="0"/>
                          </a:rPr>
                          <m:t>2</m:t>
                        </m:r>
                      </m:sup>
                    </m:sSup>
                  </m:oMath>
                </a14:m>
                <a:r>
                  <a:rPr lang="en-US" dirty="0" smtClean="0"/>
                  <a:t> </a:t>
                </a:r>
                <a:r>
                  <a:rPr lang="en-US" dirty="0"/>
                  <a:t>&lt;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100</m:t>
                        </m:r>
                      </m:sup>
                    </m:sSup>
                  </m:oMath>
                </a14:m>
                <a:r>
                  <a:rPr lang="en-US" dirty="0" smtClean="0"/>
                  <a:t>.</a:t>
                </a:r>
              </a:p>
              <a:p>
                <a:r>
                  <a:rPr lang="en-US" dirty="0" smtClean="0"/>
                  <a:t>In summary,</a:t>
                </a:r>
              </a:p>
              <a:p>
                <a:r>
                  <a:rPr lang="en-US" dirty="0"/>
                  <a:t>∀x(P (x) → Q(x</a:t>
                </a:r>
                <a:r>
                  <a:rPr lang="en-US" dirty="0" smtClean="0"/>
                  <a:t>)),</a:t>
                </a:r>
              </a:p>
              <a:p>
                <a:r>
                  <a:rPr lang="en-US" dirty="0" smtClean="0"/>
                  <a:t>P(100)</a:t>
                </a:r>
              </a:p>
              <a:p>
                <a:r>
                  <a:rPr lang="en-US" dirty="0"/>
                  <a:t>∴ </a:t>
                </a:r>
                <a:r>
                  <a:rPr lang="en-US" dirty="0" smtClean="0"/>
                  <a:t>Q(100)</a:t>
                </a:r>
                <a:endParaRPr lang="en-US" dirty="0"/>
              </a:p>
              <a:p>
                <a:endParaRPr lang="en-US" dirty="0" smtClean="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661" r="-1507"/>
                </a:stretch>
              </a:blipFill>
            </p:spPr>
            <p:txBody>
              <a:bodyPr/>
              <a:lstStyle/>
              <a:p>
                <a:r>
                  <a:rPr lang="en-US">
                    <a:noFill/>
                  </a:rPr>
                  <a:t> </a:t>
                </a:r>
              </a:p>
            </p:txBody>
          </p:sp>
        </mc:Fallback>
      </mc:AlternateContent>
      <p:cxnSp>
        <p:nvCxnSpPr>
          <p:cNvPr id="5" name="Straight Connector 4"/>
          <p:cNvCxnSpPr/>
          <p:nvPr/>
        </p:nvCxnSpPr>
        <p:spPr>
          <a:xfrm>
            <a:off x="972457" y="5210629"/>
            <a:ext cx="2699657" cy="1451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789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7362</Words>
  <Application>Microsoft Office PowerPoint</Application>
  <PresentationFormat>Widescreen</PresentationFormat>
  <Paragraphs>750</Paragraphs>
  <Slides>98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98</vt:i4>
      </vt:variant>
    </vt:vector>
  </HeadingPairs>
  <TitlesOfParts>
    <vt:vector size="105" baseType="lpstr">
      <vt:lpstr>Arial</vt:lpstr>
      <vt:lpstr>Calibri</vt:lpstr>
      <vt:lpstr>Calibri Light</vt:lpstr>
      <vt:lpstr>Cambria Math</vt:lpstr>
      <vt:lpstr>Symbol</vt:lpstr>
      <vt:lpstr>Wingdings</vt:lpstr>
      <vt:lpstr>Office Theme</vt:lpstr>
      <vt:lpstr>What is discrete mathematics?</vt:lpstr>
      <vt:lpstr>Example:</vt:lpstr>
      <vt:lpstr>Examples…</vt:lpstr>
      <vt:lpstr>Continued….</vt:lpstr>
      <vt:lpstr>Discrete mathematics covers:</vt:lpstr>
      <vt:lpstr>Logic </vt:lpstr>
      <vt:lpstr>Example…</vt:lpstr>
      <vt:lpstr>Proposition </vt:lpstr>
      <vt:lpstr>Continued…</vt:lpstr>
      <vt:lpstr>Variables</vt:lpstr>
      <vt:lpstr>Combining/ modifying proposition</vt:lpstr>
      <vt:lpstr>Example…</vt:lpstr>
      <vt:lpstr>Conjunction(continued…)</vt:lpstr>
      <vt:lpstr>Disjunction </vt:lpstr>
      <vt:lpstr>Exclusive OR</vt:lpstr>
      <vt:lpstr>Implication </vt:lpstr>
      <vt:lpstr>Implication example..</vt:lpstr>
      <vt:lpstr>Trick or approach…..</vt:lpstr>
      <vt:lpstr>Representation of implication</vt:lpstr>
      <vt:lpstr>Converse ,inverse and contrapositive</vt:lpstr>
      <vt:lpstr>Contd…..</vt:lpstr>
      <vt:lpstr>Contd…..</vt:lpstr>
      <vt:lpstr>Finding logical equivalency</vt:lpstr>
      <vt:lpstr>Biconditional </vt:lpstr>
      <vt:lpstr>Contd…</vt:lpstr>
      <vt:lpstr>Truth table of compound proposition</vt:lpstr>
      <vt:lpstr>Example…</vt:lpstr>
      <vt:lpstr>Application of proposition logic</vt:lpstr>
      <vt:lpstr>Translating English sentence</vt:lpstr>
      <vt:lpstr>Practice </vt:lpstr>
      <vt:lpstr>Contd…</vt:lpstr>
      <vt:lpstr>Contd…</vt:lpstr>
      <vt:lpstr>System specification</vt:lpstr>
      <vt:lpstr>Example…</vt:lpstr>
      <vt:lpstr>Contd…</vt:lpstr>
      <vt:lpstr>Contd…</vt:lpstr>
      <vt:lpstr>Contd…</vt:lpstr>
      <vt:lpstr>Logical puzzle…</vt:lpstr>
      <vt:lpstr>Contd…</vt:lpstr>
      <vt:lpstr>Muddy children puzzle…</vt:lpstr>
      <vt:lpstr>Contd….</vt:lpstr>
      <vt:lpstr>PowerPoint Presentation</vt:lpstr>
      <vt:lpstr>The Lady or the Tiger Puzzle</vt:lpstr>
      <vt:lpstr>Contd…</vt:lpstr>
      <vt:lpstr>Logic circuits.</vt:lpstr>
      <vt:lpstr>Cntd…</vt:lpstr>
      <vt:lpstr>Q. Build a digital circuit that produces the output (p ∨ ¬r) ∧ (¬p ∨ (q ∨ ¬r)) when given input bits p, q, and r.</vt:lpstr>
      <vt:lpstr>Propositional equivalences</vt:lpstr>
      <vt:lpstr>Contd…</vt:lpstr>
      <vt:lpstr>Satisfiability and unsatisfiability</vt:lpstr>
      <vt:lpstr>Logical equivalence..</vt:lpstr>
      <vt:lpstr>Show that p → q and ¬p ∨ q are logically equivalent.</vt:lpstr>
      <vt:lpstr>Logical equivalence </vt:lpstr>
      <vt:lpstr>PowerPoint Presentation</vt:lpstr>
      <vt:lpstr>De- Morgan’s law of propositional logic</vt:lpstr>
      <vt:lpstr>Use De Morgan’s laws to express the negations of “Miguel has a cellphone and he has a laptop computer”</vt:lpstr>
      <vt:lpstr>Predicates </vt:lpstr>
      <vt:lpstr>Contd..</vt:lpstr>
      <vt:lpstr>Contd…</vt:lpstr>
      <vt:lpstr>Quantifiers  </vt:lpstr>
      <vt:lpstr>Types of quantifier..</vt:lpstr>
      <vt:lpstr>Contd..</vt:lpstr>
      <vt:lpstr>Contd…</vt:lpstr>
      <vt:lpstr>Types contd…</vt:lpstr>
      <vt:lpstr>Contd…</vt:lpstr>
      <vt:lpstr>Quantifiers with restricted domain</vt:lpstr>
      <vt:lpstr>Logical equivalence involving quantifiers.</vt:lpstr>
      <vt:lpstr>Negating quantified expression</vt:lpstr>
      <vt:lpstr>Contd…</vt:lpstr>
      <vt:lpstr>What are the negations of the statements “All Americans eat cheeseburgers”?</vt:lpstr>
      <vt:lpstr>English to logical equation</vt:lpstr>
      <vt:lpstr>Contd…</vt:lpstr>
      <vt:lpstr>Nested quantifier…</vt:lpstr>
      <vt:lpstr>Contd…</vt:lpstr>
      <vt:lpstr>Contd…</vt:lpstr>
      <vt:lpstr>Translate the statement “The sum of two positive integers is always positive” into a logical expression.</vt:lpstr>
      <vt:lpstr>Translate the statement “Every real number except zero has a multiplicative inverse.”</vt:lpstr>
      <vt:lpstr>Rules of inference</vt:lpstr>
      <vt:lpstr>Example…</vt:lpstr>
      <vt:lpstr>Contd…</vt:lpstr>
      <vt:lpstr>Types of rules of inference</vt:lpstr>
      <vt:lpstr>Example…</vt:lpstr>
      <vt:lpstr>PowerPoint Presentation</vt:lpstr>
      <vt:lpstr>State which rule of inference is used in the argument:</vt:lpstr>
      <vt:lpstr>Building arguments…</vt:lpstr>
      <vt:lpstr>Contd…</vt:lpstr>
      <vt:lpstr>Sample question…</vt:lpstr>
      <vt:lpstr>Is the following argument valid?</vt:lpstr>
      <vt:lpstr>fallacies</vt:lpstr>
      <vt:lpstr>Example..</vt:lpstr>
      <vt:lpstr>Rules of inference for quantified statement</vt:lpstr>
      <vt:lpstr>Types </vt:lpstr>
      <vt:lpstr>Contd…</vt:lpstr>
      <vt:lpstr>Example…</vt:lpstr>
      <vt:lpstr>Contd..</vt:lpstr>
      <vt:lpstr>Universal modus ponens</vt:lpstr>
      <vt:lpstr>Example….</vt:lpstr>
      <vt:lpstr>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discrete mathematics?</dc:title>
  <dc:creator>dell</dc:creator>
  <cp:lastModifiedBy>dell</cp:lastModifiedBy>
  <cp:revision>1</cp:revision>
  <dcterms:created xsi:type="dcterms:W3CDTF">2022-12-28T02:24:13Z</dcterms:created>
  <dcterms:modified xsi:type="dcterms:W3CDTF">2022-12-28T02:26:46Z</dcterms:modified>
</cp:coreProperties>
</file>