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11" r:id="rId55"/>
    <p:sldId id="308" r:id="rId56"/>
    <p:sldId id="309"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40" r:id="rId84"/>
    <p:sldId id="341" r:id="rId85"/>
    <p:sldId id="339" r:id="rId86"/>
    <p:sldId id="342" r:id="rId87"/>
    <p:sldId id="343" r:id="rId88"/>
    <p:sldId id="344" r:id="rId89"/>
    <p:sldId id="347" r:id="rId90"/>
    <p:sldId id="348" r:id="rId91"/>
    <p:sldId id="345" r:id="rId92"/>
    <p:sldId id="346"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1" r:id="rId115"/>
    <p:sldId id="370" r:id="rId116"/>
    <p:sldId id="372" r:id="rId117"/>
    <p:sldId id="373" r:id="rId118"/>
    <p:sldId id="374" r:id="rId119"/>
    <p:sldId id="375" r:id="rId120"/>
    <p:sldId id="376" r:id="rId121"/>
    <p:sldId id="377" r:id="rId122"/>
    <p:sldId id="386" r:id="rId123"/>
    <p:sldId id="378" r:id="rId124"/>
    <p:sldId id="379" r:id="rId125"/>
    <p:sldId id="380" r:id="rId126"/>
    <p:sldId id="381" r:id="rId127"/>
    <p:sldId id="382" r:id="rId128"/>
    <p:sldId id="385" r:id="rId129"/>
    <p:sldId id="383" r:id="rId130"/>
    <p:sldId id="384"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89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1E17F-21E7-4894-A6D9-FD04E7A7DC82}"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41A72-0C54-4B39-B25E-E4AD177662B0}" type="slidenum">
              <a:rPr lang="en-US" smtClean="0"/>
              <a:t>‹#›</a:t>
            </a:fld>
            <a:endParaRPr lang="en-US"/>
          </a:p>
        </p:txBody>
      </p:sp>
    </p:spTree>
    <p:extLst>
      <p:ext uri="{BB962C8B-B14F-4D97-AF65-F5344CB8AC3E}">
        <p14:creationId xmlns:p14="http://schemas.microsoft.com/office/powerpoint/2010/main" val="240978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prove can also be done by truth table but since there are</a:t>
            </a:r>
            <a:r>
              <a:rPr lang="en-US" baseline="0" dirty="0"/>
              <a:t> 5 variable.. We need 32 rows for truth table construction.</a:t>
            </a:r>
            <a:endParaRPr lang="en-US" dirty="0"/>
          </a:p>
        </p:txBody>
      </p:sp>
      <p:sp>
        <p:nvSpPr>
          <p:cNvPr id="4" name="Slide Number Placeholder 3"/>
          <p:cNvSpPr>
            <a:spLocks noGrp="1"/>
          </p:cNvSpPr>
          <p:nvPr>
            <p:ph type="sldNum" sz="quarter" idx="10"/>
          </p:nvPr>
        </p:nvSpPr>
        <p:spPr/>
        <p:txBody>
          <a:bodyPr/>
          <a:lstStyle/>
          <a:p>
            <a:fld id="{EFE41A72-0C54-4B39-B25E-E4AD177662B0}" type="slidenum">
              <a:rPr lang="en-US" smtClean="0"/>
              <a:t>86</a:t>
            </a:fld>
            <a:endParaRPr lang="en-US"/>
          </a:p>
        </p:txBody>
      </p:sp>
    </p:spTree>
    <p:extLst>
      <p:ext uri="{BB962C8B-B14F-4D97-AF65-F5344CB8AC3E}">
        <p14:creationId xmlns:p14="http://schemas.microsoft.com/office/powerpoint/2010/main" val="87893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3981E0-0F68-42F9-8F5E-9F175F4CE30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384105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981E0-0F68-42F9-8F5E-9F175F4CE30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75631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981E0-0F68-42F9-8F5E-9F175F4CE30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189042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981E0-0F68-42F9-8F5E-9F175F4CE30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82847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3981E0-0F68-42F9-8F5E-9F175F4CE30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37101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3981E0-0F68-42F9-8F5E-9F175F4CE302}"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411306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3981E0-0F68-42F9-8F5E-9F175F4CE302}"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177359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3981E0-0F68-42F9-8F5E-9F175F4CE302}"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416013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981E0-0F68-42F9-8F5E-9F175F4CE302}"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43868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3981E0-0F68-42F9-8F5E-9F175F4CE302}"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311453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3981E0-0F68-42F9-8F5E-9F175F4CE302}"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403160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981E0-0F68-42F9-8F5E-9F175F4CE302}" type="datetimeFigureOut">
              <a:rPr lang="en-US" smtClean="0"/>
              <a:t>1/31/2023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1E2D7-5735-4952-BEE7-D64659073DA2}" type="slidenum">
              <a:rPr lang="en-US" smtClean="0"/>
              <a:t>‹#›</a:t>
            </a:fld>
            <a:endParaRPr lang="en-US"/>
          </a:p>
        </p:txBody>
      </p:sp>
    </p:spTree>
    <p:extLst>
      <p:ext uri="{BB962C8B-B14F-4D97-AF65-F5344CB8AC3E}">
        <p14:creationId xmlns:p14="http://schemas.microsoft.com/office/powerpoint/2010/main" val="104452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discrete mathematics?</a:t>
            </a:r>
          </a:p>
        </p:txBody>
      </p:sp>
      <p:sp>
        <p:nvSpPr>
          <p:cNvPr id="3" name="Content Placeholder 2"/>
          <p:cNvSpPr>
            <a:spLocks noGrp="1"/>
          </p:cNvSpPr>
          <p:nvPr>
            <p:ph idx="1"/>
          </p:nvPr>
        </p:nvSpPr>
        <p:spPr/>
        <p:txBody>
          <a:bodyPr/>
          <a:lstStyle/>
          <a:p>
            <a:r>
              <a:rPr lang="en-US" dirty="0"/>
              <a:t>Discrete mathematics is the branch of mathematics dealing with objects that can assume only </a:t>
            </a:r>
            <a:r>
              <a:rPr lang="en-US" b="1" dirty="0">
                <a:solidFill>
                  <a:srgbClr val="FF0000"/>
                </a:solidFill>
              </a:rPr>
              <a:t>distinct, separated values</a:t>
            </a:r>
            <a:r>
              <a:rPr lang="en-US" dirty="0"/>
              <a:t>. </a:t>
            </a:r>
          </a:p>
          <a:p>
            <a:r>
              <a:rPr lang="en-US" dirty="0"/>
              <a:t>The term "discrete mathematics" is therefore used in contrast with "continuous mathematics," which is the branch of mathematics dealing with objects that can vary smoothly (and which includes, for example, calculus)</a:t>
            </a:r>
          </a:p>
          <a:p>
            <a:r>
              <a:rPr lang="en-US" dirty="0"/>
              <a:t> It is used in programming languages, software development, cryptography, algorithms etc. </a:t>
            </a:r>
          </a:p>
          <a:p>
            <a:r>
              <a:rPr lang="en-US" dirty="0"/>
              <a:t>Discrete Mathematics covers some important concepts such as set theory, graph theory, logic, permutation and combination as well.</a:t>
            </a:r>
          </a:p>
        </p:txBody>
      </p:sp>
    </p:spTree>
    <p:extLst>
      <p:ext uri="{BB962C8B-B14F-4D97-AF65-F5344CB8AC3E}">
        <p14:creationId xmlns:p14="http://schemas.microsoft.com/office/powerpoint/2010/main" val="110439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We use variable to denote proposition.</a:t>
            </a:r>
          </a:p>
          <a:p>
            <a:r>
              <a:rPr lang="en-US" dirty="0"/>
              <a:t>Conventional letters used for propositional variables are p, q, r, s, . . . . The truth value of a proposition is true, denoted by T, if it is a true proposition, and the truth value of a proposition is false, denoted by F, if it is a false proposition.</a:t>
            </a:r>
          </a:p>
          <a:p>
            <a:r>
              <a:rPr lang="en-US" dirty="0"/>
              <a:t>The area of logic that deals with propositions is called the </a:t>
            </a:r>
            <a:r>
              <a:rPr lang="en-US" b="1" dirty="0"/>
              <a:t>propositional calculus </a:t>
            </a:r>
            <a:r>
              <a:rPr lang="en-US" dirty="0"/>
              <a:t>or </a:t>
            </a:r>
            <a:r>
              <a:rPr lang="en-US" b="1" dirty="0"/>
              <a:t>propositional logic</a:t>
            </a:r>
            <a:r>
              <a:rPr lang="en-US" dirty="0"/>
              <a:t>.</a:t>
            </a:r>
          </a:p>
          <a:p>
            <a:r>
              <a:rPr lang="en-US" dirty="0"/>
              <a:t>A </a:t>
            </a:r>
            <a:r>
              <a:rPr lang="en-US" b="1" dirty="0"/>
              <a:t>proposition</a:t>
            </a:r>
            <a:r>
              <a:rPr lang="en-US" dirty="0"/>
              <a:t> is simply a statement. </a:t>
            </a:r>
            <a:r>
              <a:rPr lang="en-US" b="1" dirty="0"/>
              <a:t>Propositional logic</a:t>
            </a:r>
            <a:r>
              <a:rPr lang="en-US" dirty="0"/>
              <a:t> studies the ways statements can interact with each other.</a:t>
            </a:r>
          </a:p>
        </p:txBody>
      </p:sp>
    </p:spTree>
    <p:extLst>
      <p:ext uri="{BB962C8B-B14F-4D97-AF65-F5344CB8AC3E}">
        <p14:creationId xmlns:p14="http://schemas.microsoft.com/office/powerpoint/2010/main" val="13562305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a:t>
            </a:r>
          </a:p>
        </p:txBody>
      </p:sp>
      <p:sp>
        <p:nvSpPr>
          <p:cNvPr id="3" name="Content Placeholder 2"/>
          <p:cNvSpPr>
            <a:spLocks noGrp="1"/>
          </p:cNvSpPr>
          <p:nvPr>
            <p:ph idx="1"/>
          </p:nvPr>
        </p:nvSpPr>
        <p:spPr/>
        <p:txBody>
          <a:bodyPr/>
          <a:lstStyle/>
          <a:p>
            <a:pPr marL="514350" indent="-514350">
              <a:buFont typeface="+mj-lt"/>
              <a:buAutoNum type="arabicPeriod"/>
            </a:pPr>
            <a:r>
              <a:rPr lang="en-US" b="1" dirty="0"/>
              <a:t>Theorem</a:t>
            </a:r>
            <a:r>
              <a:rPr lang="en-US" dirty="0"/>
              <a:t> is a statement that can be shown to be true. It is usually reserved for a statement that is considered at least somewhat important.</a:t>
            </a:r>
          </a:p>
          <a:p>
            <a:pPr marL="514350" indent="-514350">
              <a:buFont typeface="+mj-lt"/>
              <a:buAutoNum type="arabicPeriod"/>
            </a:pPr>
            <a:r>
              <a:rPr lang="en-US" b="1" dirty="0"/>
              <a:t>Proof</a:t>
            </a:r>
            <a:r>
              <a:rPr lang="en-US" dirty="0"/>
              <a:t> is a valid argument that establishes the truth of a theorem.</a:t>
            </a:r>
          </a:p>
          <a:p>
            <a:pPr marL="514350" indent="-514350">
              <a:buFont typeface="+mj-lt"/>
              <a:buAutoNum type="arabicPeriod"/>
            </a:pPr>
            <a:r>
              <a:rPr lang="en-US" b="1" dirty="0"/>
              <a:t>Axioms (postulates) : </a:t>
            </a:r>
            <a:r>
              <a:rPr lang="en-US" dirty="0"/>
              <a:t>The statements used in a proof which are statements we assume to be true.</a:t>
            </a:r>
          </a:p>
          <a:p>
            <a:pPr marL="514350" indent="-514350">
              <a:buFont typeface="+mj-lt"/>
              <a:buAutoNum type="arabicPeriod"/>
            </a:pPr>
            <a:r>
              <a:rPr lang="en-US" b="1" dirty="0"/>
              <a:t>Lemma is </a:t>
            </a:r>
            <a:r>
              <a:rPr lang="en-US" dirty="0"/>
              <a:t>less important theorem that is helpful in the proof of other results. They are used in understanding of complicated proof.</a:t>
            </a:r>
          </a:p>
          <a:p>
            <a:pPr marL="514350" indent="-514350">
              <a:buFont typeface="+mj-lt"/>
              <a:buAutoNum type="arabicPeriod"/>
            </a:pPr>
            <a:endParaRPr lang="en-US" b="1" dirty="0"/>
          </a:p>
        </p:txBody>
      </p:sp>
    </p:spTree>
    <p:extLst>
      <p:ext uri="{BB962C8B-B14F-4D97-AF65-F5344CB8AC3E}">
        <p14:creationId xmlns:p14="http://schemas.microsoft.com/office/powerpoint/2010/main" val="22955783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marL="514350" indent="-514350">
              <a:buFont typeface="+mj-lt"/>
              <a:buAutoNum type="arabicPeriod" startAt="5"/>
            </a:pPr>
            <a:r>
              <a:rPr lang="en-US" b="1" dirty="0"/>
              <a:t>Corollary</a:t>
            </a:r>
            <a:r>
              <a:rPr lang="en-US" dirty="0"/>
              <a:t> is a theorem that can be established directly from a theorem that has been proved.</a:t>
            </a:r>
          </a:p>
          <a:p>
            <a:pPr marL="514350" indent="-514350">
              <a:buFont typeface="+mj-lt"/>
              <a:buAutoNum type="arabicPeriod" startAt="5"/>
            </a:pPr>
            <a:r>
              <a:rPr lang="en-US" b="1" dirty="0"/>
              <a:t>Conjecture</a:t>
            </a:r>
            <a:r>
              <a:rPr lang="en-US" dirty="0"/>
              <a:t> is a statement that is being proposed to be a true statement, usually on the basis of some partial evidence, a heuristic argument, or the intuition of an expert.</a:t>
            </a:r>
          </a:p>
          <a:p>
            <a:pPr marL="457200" lvl="1" indent="0">
              <a:buNone/>
            </a:pPr>
            <a:r>
              <a:rPr lang="en-US" dirty="0"/>
              <a:t>When a proof of a conjecture is found, the conjecture becomes a theorem. Many times conjectures are shown to be false, so they are not theorems.</a:t>
            </a:r>
          </a:p>
        </p:txBody>
      </p:sp>
    </p:spTree>
    <p:extLst>
      <p:ext uri="{BB962C8B-B14F-4D97-AF65-F5344CB8AC3E}">
        <p14:creationId xmlns:p14="http://schemas.microsoft.com/office/powerpoint/2010/main" val="26579298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p:sp>
        <p:nvSpPr>
          <p:cNvPr id="3" name="Content Placeholder 2"/>
          <p:cNvSpPr>
            <a:spLocks noGrp="1"/>
          </p:cNvSpPr>
          <p:nvPr>
            <p:ph idx="1"/>
          </p:nvPr>
        </p:nvSpPr>
        <p:spPr/>
        <p:txBody>
          <a:bodyPr/>
          <a:lstStyle/>
          <a:p>
            <a:r>
              <a:rPr lang="en-US" dirty="0"/>
              <a:t>In a direct proof of a conditional statement p → q we first assume that p is true.</a:t>
            </a:r>
          </a:p>
          <a:p>
            <a:r>
              <a:rPr lang="en-US" dirty="0"/>
              <a:t>Subsequent steps are constructed using rules of inference, axioms, previously proven theorem  with the final step showing that q must also be true.</a:t>
            </a:r>
          </a:p>
          <a:p>
            <a:r>
              <a:rPr lang="en-US" dirty="0"/>
              <a:t>The integer n is even if there exists an integer k such that n = 2k, and n is odd if there exists an integer k such that n = 2k + 1</a:t>
            </a:r>
          </a:p>
          <a:p>
            <a:endParaRPr lang="en-US" dirty="0"/>
          </a:p>
        </p:txBody>
      </p:sp>
    </p:spTree>
    <p:extLst>
      <p:ext uri="{BB962C8B-B14F-4D97-AF65-F5344CB8AC3E}">
        <p14:creationId xmlns:p14="http://schemas.microsoft.com/office/powerpoint/2010/main" val="42632427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a:t>Give a direct proof of the theorem “If n is an odd integer,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US" dirty="0"/>
                  <a:t>is odd.”</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t="-13364" b="-21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By the definition of an odd integer, it follows that n = 2k + 1, where k is some integer.</a:t>
                </a:r>
              </a:p>
              <a:p>
                <a:r>
                  <a:rPr lang="en-US" dirty="0"/>
                  <a:t>We can square both sides of the equation n = 2k + 1</a:t>
                </a:r>
              </a:p>
              <a:p>
                <a14:m>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pt-BR" dirty="0"/>
                  <a:t> = </a:t>
                </a:r>
                <a14:m>
                  <m:oMath xmlns:m="http://schemas.openxmlformats.org/officeDocument/2006/math">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𝑘</m:t>
                            </m:r>
                            <m:r>
                              <a:rPr lang="en-US" b="0" i="1" smtClean="0">
                                <a:latin typeface="Cambria Math" panose="02040503050406030204" pitchFamily="18" charset="0"/>
                              </a:rPr>
                              <m:t>+1</m:t>
                            </m:r>
                          </m:e>
                        </m:d>
                      </m:e>
                      <m:sup>
                        <m:r>
                          <a:rPr lang="en-US" b="0" i="1" smtClean="0">
                            <a:latin typeface="Cambria Math" panose="02040503050406030204" pitchFamily="18" charset="0"/>
                          </a:rPr>
                          <m:t>2</m:t>
                        </m:r>
                      </m:sup>
                    </m:sSup>
                  </m:oMath>
                </a14:m>
                <a:r>
                  <a:rPr lang="pt-BR" dirty="0"/>
                  <a:t>= </a:t>
                </a:r>
                <a14:m>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𝑘</m:t>
                        </m:r>
                      </m:e>
                      <m:sup>
                        <m:r>
                          <a:rPr lang="en-US" b="0" i="1" smtClean="0">
                            <a:latin typeface="Cambria Math" panose="02040503050406030204" pitchFamily="18" charset="0"/>
                          </a:rPr>
                          <m:t>2</m:t>
                        </m:r>
                      </m:sup>
                    </m:sSup>
                  </m:oMath>
                </a14:m>
                <a:r>
                  <a:rPr lang="pt-BR" dirty="0"/>
                  <a:t> + 4k + 1 = 2(</a:t>
                </a:r>
                <a14:m>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𝑘</m:t>
                        </m:r>
                      </m:e>
                      <m:sup>
                        <m:r>
                          <a:rPr lang="en-US" b="0" i="1" smtClean="0">
                            <a:latin typeface="Cambria Math" panose="02040503050406030204" pitchFamily="18" charset="0"/>
                          </a:rPr>
                          <m:t>2</m:t>
                        </m:r>
                      </m:sup>
                    </m:sSup>
                  </m:oMath>
                </a14:m>
                <a:r>
                  <a:rPr lang="pt-BR" dirty="0"/>
                  <a:t> + 2k) + 1= 2(r)+1.</a:t>
                </a:r>
              </a:p>
              <a:p>
                <a:r>
                  <a:rPr lang="en-US" dirty="0"/>
                  <a:t>By the definition of an odd integer, we can conclude that </a:t>
                </a:r>
                <a14:m>
                  <m:oMath xmlns:m="http://schemas.openxmlformats.org/officeDocument/2006/math">
                    <m:sSup>
                      <m:sSupPr>
                        <m:ctrlPr>
                          <a:rPr lang="pt-BR"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t>  is an odd integer.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24687466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Give a direct proof that if m and n are both perfect squares, then nm is also a perfect square.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An integer a is a perfect square if there is an integer b such that a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b="0" dirty="0"/>
              </a:p>
              <a:p>
                <a:r>
                  <a:rPr lang="en-US" dirty="0"/>
                  <a:t>We assume 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oMath>
                </a14:m>
                <a:r>
                  <a:rPr lang="en-US" dirty="0"/>
                  <a:t> and m=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oMath>
                </a14:m>
                <a:r>
                  <a:rPr lang="en-US" dirty="0"/>
                  <a:t> to be true.</a:t>
                </a:r>
              </a:p>
              <a:p>
                <a:r>
                  <a:rPr lang="en-US" dirty="0"/>
                  <a:t>For nm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oMath>
                </a14:m>
                <a:r>
                  <a:rPr lang="en-US" dirty="0"/>
                  <a:t> = (</a:t>
                </a:r>
                <a:r>
                  <a:rPr lang="en-US" dirty="0" err="1"/>
                  <a:t>ss</a:t>
                </a:r>
                <a:r>
                  <a:rPr lang="en-US" dirty="0"/>
                  <a:t>) (</a:t>
                </a:r>
                <a:r>
                  <a:rPr lang="en-US" dirty="0" err="1"/>
                  <a:t>tt</a:t>
                </a:r>
                <a:r>
                  <a:rPr lang="en-US" dirty="0"/>
                  <a:t>)= (</a:t>
                </a:r>
                <a:r>
                  <a:rPr lang="en-US" dirty="0" err="1"/>
                  <a:t>st</a:t>
                </a:r>
                <a:r>
                  <a:rPr lang="en-US" dirty="0"/>
                  <a:t>)(</a:t>
                </a:r>
                <a:r>
                  <a:rPr lang="en-US" dirty="0" err="1"/>
                  <a:t>st</a:t>
                </a:r>
                <a:r>
                  <a:rPr lang="en-US" dirty="0"/>
                  <a:t>) =</a:t>
                </a:r>
                <a14:m>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𝑠𝑡</m:t>
                            </m:r>
                          </m:e>
                        </m:d>
                      </m:e>
                      <m:sup>
                        <m:r>
                          <a:rPr lang="en-US" b="0" i="1" smtClean="0">
                            <a:latin typeface="Cambria Math" panose="02040503050406030204" pitchFamily="18" charset="0"/>
                          </a:rPr>
                          <m:t>2</m:t>
                        </m:r>
                      </m:sup>
                    </m:sSup>
                  </m:oMath>
                </a14:m>
                <a:r>
                  <a:rPr lang="en-US" dirty="0"/>
                  <a:t> where s, t are both integer.</a:t>
                </a:r>
              </a:p>
              <a:p>
                <a:pPr marL="0" indent="0">
                  <a:buNone/>
                </a:pPr>
                <a:r>
                  <a:rPr lang="en-US" dirty="0"/>
                  <a:t> Q. Give a direct proof that sum of two even integer is even.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8621217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contraposition.</a:t>
            </a:r>
          </a:p>
        </p:txBody>
      </p:sp>
      <p:sp>
        <p:nvSpPr>
          <p:cNvPr id="3" name="Content Placeholder 2"/>
          <p:cNvSpPr>
            <a:spLocks noGrp="1"/>
          </p:cNvSpPr>
          <p:nvPr>
            <p:ph idx="1"/>
          </p:nvPr>
        </p:nvSpPr>
        <p:spPr/>
        <p:txBody>
          <a:bodyPr/>
          <a:lstStyle/>
          <a:p>
            <a:r>
              <a:rPr lang="en-US" dirty="0"/>
              <a:t>Direct proofs lead from the premises of a theorem to the conclusion.</a:t>
            </a:r>
          </a:p>
          <a:p>
            <a:r>
              <a:rPr lang="en-US" dirty="0"/>
              <a:t>In indirect proof we do not start with the premises and end with the conclusion.</a:t>
            </a:r>
          </a:p>
          <a:p>
            <a:r>
              <a:rPr lang="en-US" dirty="0"/>
              <a:t>The conditional statement p → q can be proved by showing that its contrapositive, ¬q → ¬p, is true.</a:t>
            </a:r>
          </a:p>
          <a:p>
            <a:r>
              <a:rPr lang="en-US" dirty="0"/>
              <a:t>we take ¬q as a premise, and using axioms, definitions, and previously proven theorems, together with rules of inference, we show that ¬p must follow true.</a:t>
            </a:r>
          </a:p>
        </p:txBody>
      </p:sp>
    </p:spTree>
    <p:extLst>
      <p:ext uri="{BB962C8B-B14F-4D97-AF65-F5344CB8AC3E}">
        <p14:creationId xmlns:p14="http://schemas.microsoft.com/office/powerpoint/2010/main" val="20804252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that if n is an integer and 3n + 2 is odd, then n is odd.</a:t>
            </a:r>
          </a:p>
        </p:txBody>
      </p:sp>
      <p:sp>
        <p:nvSpPr>
          <p:cNvPr id="3" name="Content Placeholder 2"/>
          <p:cNvSpPr>
            <a:spLocks noGrp="1"/>
          </p:cNvSpPr>
          <p:nvPr>
            <p:ph idx="1"/>
          </p:nvPr>
        </p:nvSpPr>
        <p:spPr/>
        <p:txBody>
          <a:bodyPr/>
          <a:lstStyle/>
          <a:p>
            <a:r>
              <a:rPr lang="en-US" dirty="0"/>
              <a:t>It is in the form of “ if 3n+2 is odd, then n is odd”. P</a:t>
            </a:r>
            <a:r>
              <a:rPr lang="en-US" dirty="0">
                <a:sym typeface="Wingdings" panose="05000000000000000000" pitchFamily="2" charset="2"/>
              </a:rPr>
              <a:t> q.</a:t>
            </a:r>
          </a:p>
          <a:p>
            <a:r>
              <a:rPr lang="en-US" dirty="0">
                <a:sym typeface="Wingdings" panose="05000000000000000000" pitchFamily="2" charset="2"/>
              </a:rPr>
              <a:t>By contraposition ~q  ~p</a:t>
            </a:r>
          </a:p>
          <a:p>
            <a:r>
              <a:rPr lang="en-US" dirty="0">
                <a:sym typeface="Wingdings" panose="05000000000000000000" pitchFamily="2" charset="2"/>
              </a:rPr>
              <a:t>We start with n is even.</a:t>
            </a:r>
          </a:p>
          <a:p>
            <a:r>
              <a:rPr lang="en-US" dirty="0"/>
              <a:t>Then, by the definition of an even integer, n = 2k for some integer k.</a:t>
            </a:r>
          </a:p>
          <a:p>
            <a:r>
              <a:rPr lang="pt-BR" dirty="0"/>
              <a:t>3n + 2 = 3(2k) + 2 = 6k + 2 = 2(3k + 1).</a:t>
            </a:r>
          </a:p>
          <a:p>
            <a:r>
              <a:rPr lang="pt-BR" dirty="0"/>
              <a:t>It follows that 3n+2 is also even as it is multiple of 2.</a:t>
            </a:r>
            <a:endParaRPr lang="en-US" dirty="0"/>
          </a:p>
        </p:txBody>
      </p:sp>
    </p:spTree>
    <p:extLst>
      <p:ext uri="{BB962C8B-B14F-4D97-AF65-F5344CB8AC3E}">
        <p14:creationId xmlns:p14="http://schemas.microsoft.com/office/powerpoint/2010/main" val="428576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contradiction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It is also one type of indirect proof.</a:t>
                </a:r>
              </a:p>
              <a:p>
                <a:r>
                  <a:rPr lang="en-US" dirty="0"/>
                  <a:t>We start by assuming a proposition is not “TRUE”.</a:t>
                </a:r>
              </a:p>
              <a:p>
                <a:r>
                  <a:rPr lang="en-US" dirty="0"/>
                  <a:t>We find contradiction such that proposition was “TRUE”.</a:t>
                </a:r>
              </a:p>
              <a:p>
                <a:pPr marL="0" indent="0">
                  <a:buNone/>
                </a:pPr>
                <a:r>
                  <a:rPr lang="en-US" dirty="0"/>
                  <a:t>Q. Prove that square root of 2 is irrational by proof by contradiction.</a:t>
                </a:r>
              </a:p>
              <a:p>
                <a:pPr marL="0" indent="0">
                  <a:buNone/>
                </a:pPr>
                <a:r>
                  <a:rPr lang="en-US" dirty="0"/>
                  <a:t>Solution:</a:t>
                </a:r>
              </a:p>
              <a:p>
                <a:pPr marL="0" indent="0">
                  <a:buNone/>
                </a:pPr>
                <a:r>
                  <a:rPr lang="en-US" dirty="0"/>
                  <a:t>Here p: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 </m:t>
                    </m:r>
                  </m:oMath>
                </a14:m>
                <a:r>
                  <a:rPr lang="en-US" dirty="0"/>
                  <a:t>is irrational.</a:t>
                </a:r>
              </a:p>
              <a:p>
                <a:pPr marL="0" indent="0">
                  <a:buNone/>
                </a:pPr>
                <a:r>
                  <a:rPr lang="en-US" dirty="0"/>
                  <a:t>Let us assume ~p i.e.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i="1">
                        <a:latin typeface="Cambria Math" panose="02040503050406030204" pitchFamily="18" charset="0"/>
                      </a:rPr>
                      <m:t> </m:t>
                    </m:r>
                  </m:oMath>
                </a14:m>
                <a:r>
                  <a:rPr lang="en-US" dirty="0"/>
                  <a:t>is rational.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945814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can write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b="0" i="0"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oMath>
                </a14:m>
                <a:r>
                  <a:rPr lang="en-US" dirty="0"/>
                  <a:t>; b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m:t>
                    </m:r>
                  </m:oMath>
                </a14:m>
                <a:r>
                  <a:rPr lang="en-US" dirty="0"/>
                  <a:t>and a and b has no common factor.</a:t>
                </a:r>
              </a:p>
              <a:p>
                <a:r>
                  <a:rPr lang="en-US" dirty="0"/>
                  <a:t>Squaring both sides </a:t>
                </a:r>
                <a14:m>
                  <m:oMath xmlns:m="http://schemas.openxmlformats.org/officeDocument/2006/math">
                    <m:r>
                      <a:rPr lang="en-US" b="0" i="1" smtClean="0">
                        <a:latin typeface="Cambria Math" panose="02040503050406030204" pitchFamily="18" charset="0"/>
                      </a:rPr>
                      <m:t>2=</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den>
                    </m:f>
                  </m:oMath>
                </a14:m>
                <a:r>
                  <a:rPr lang="en-US" dirty="0"/>
                  <a:t> or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oMath>
                </a14:m>
                <a:endParaRPr lang="en-US" b="0" dirty="0"/>
              </a:p>
              <a:p>
                <a:r>
                  <a:rPr lang="en-US" dirty="0"/>
                  <a:t>Therefore a is even</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𝑐</m:t>
                        </m:r>
                        <m:r>
                          <a:rPr lang="en-US" b="0" i="1" smtClean="0">
                            <a:latin typeface="Cambria Math" panose="02040503050406030204" pitchFamily="18" charset="0"/>
                          </a:rPr>
                          <m:t>)</m:t>
                        </m:r>
                      </m:e>
                      <m:sup>
                        <m:r>
                          <a:rPr lang="en-US" i="1">
                            <a:latin typeface="Cambria Math" panose="02040503050406030204" pitchFamily="18" charset="0"/>
                          </a:rPr>
                          <m:t>2</m:t>
                        </m:r>
                      </m:sup>
                    </m:sSup>
                  </m:oMath>
                </a14:m>
                <a:r>
                  <a:rPr lang="en-US" dirty="0"/>
                  <a:t> 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𝑐</m:t>
                        </m:r>
                      </m:e>
                      <m:sup>
                        <m:r>
                          <a:rPr lang="en-US" i="1">
                            <a:latin typeface="Cambria Math" panose="02040503050406030204" pitchFamily="18" charset="0"/>
                          </a:rPr>
                          <m:t>2</m:t>
                        </m:r>
                      </m:sup>
                    </m:sSup>
                  </m:oMath>
                </a14:m>
                <a:r>
                  <a:rPr lang="en-US" dirty="0"/>
                  <a:t> 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𝑐</m:t>
                        </m:r>
                      </m:e>
                      <m:sup>
                        <m:r>
                          <a:rPr lang="en-US" i="1">
                            <a:latin typeface="Cambria Math" panose="02040503050406030204" pitchFamily="18" charset="0"/>
                          </a:rPr>
                          <m:t>2</m:t>
                        </m:r>
                      </m:sup>
                    </m:sSup>
                  </m:oMath>
                </a14:m>
                <a:endParaRPr lang="en-US" dirty="0"/>
              </a:p>
              <a:p>
                <a:r>
                  <a:rPr lang="en-US" dirty="0"/>
                  <a:t>Therefore b is also even.</a:t>
                </a:r>
              </a:p>
              <a:p>
                <a:r>
                  <a:rPr lang="en-US" dirty="0"/>
                  <a:t>Now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𝑏</m:t>
                        </m:r>
                      </m:den>
                    </m:f>
                  </m:oMath>
                </a14:m>
                <a:r>
                  <a:rPr lang="en-US" dirty="0"/>
                  <a:t> has common factor 2. </a:t>
                </a:r>
              </a:p>
              <a:p>
                <a:r>
                  <a:rPr lang="en-US" dirty="0"/>
                  <a:t>Therefore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oMath>
                </a14:m>
                <a:r>
                  <a:rPr lang="en-US" dirty="0"/>
                  <a:t> is irrational.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980"/>
                </a:stretch>
              </a:blipFill>
            </p:spPr>
            <p:txBody>
              <a:bodyPr/>
              <a:lstStyle/>
              <a:p>
                <a:r>
                  <a:rPr lang="en-US">
                    <a:noFill/>
                  </a:rPr>
                  <a:t> </a:t>
                </a:r>
              </a:p>
            </p:txBody>
          </p:sp>
        </mc:Fallback>
      </mc:AlternateContent>
    </p:spTree>
    <p:extLst>
      <p:ext uri="{BB962C8B-B14F-4D97-AF65-F5344CB8AC3E}">
        <p14:creationId xmlns:p14="http://schemas.microsoft.com/office/powerpoint/2010/main" val="34382836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Give a proof by contradiction of the theorem “If 3n + 2 is odd, then n is odd.”</a:t>
            </a:r>
          </a:p>
        </p:txBody>
      </p:sp>
      <p:sp>
        <p:nvSpPr>
          <p:cNvPr id="3" name="Content Placeholder 2"/>
          <p:cNvSpPr>
            <a:spLocks noGrp="1"/>
          </p:cNvSpPr>
          <p:nvPr>
            <p:ph idx="1"/>
          </p:nvPr>
        </p:nvSpPr>
        <p:spPr/>
        <p:txBody>
          <a:bodyPr>
            <a:normAutofit fontScale="92500" lnSpcReduction="20000"/>
          </a:bodyPr>
          <a:lstStyle/>
          <a:p>
            <a:r>
              <a:rPr lang="en-US" dirty="0"/>
              <a:t>Let p be “3n + 2 is odd” and q be “n is odd.” To construct a proof by contradiction, assume that both p and ¬q are true. </a:t>
            </a:r>
          </a:p>
          <a:p>
            <a:r>
              <a:rPr lang="en-US" dirty="0"/>
              <a:t>That is, assume that 3n + 2 is odd and that n is not odd. Because n is not odd, we know that it is even. </a:t>
            </a:r>
          </a:p>
          <a:p>
            <a:r>
              <a:rPr lang="en-US" dirty="0"/>
              <a:t>Because n is even, there is an integer k such that n = 2k. This implies that 3n + 2 = 3(2k) + 2 = 6k + 2 = 2(3k + 1). </a:t>
            </a:r>
          </a:p>
          <a:p>
            <a:r>
              <a:rPr lang="en-US" dirty="0"/>
              <a:t>Because 3n + 2 is 2t, where t = 3k + 1, 3n + 2 is even. </a:t>
            </a:r>
          </a:p>
          <a:p>
            <a:r>
              <a:rPr lang="en-US" dirty="0"/>
              <a:t>Note that the statement “3n + 2 is even” is equivalent to the statement ¬p, because an integer is even if and only if it is not odd. Because both p and ¬p are true, we have a contradiction. </a:t>
            </a:r>
          </a:p>
          <a:p>
            <a:r>
              <a:rPr lang="en-US" dirty="0"/>
              <a:t>This completes the proof by contradiction, proving that if 3n + 2 is odd, then n is odd.</a:t>
            </a:r>
          </a:p>
        </p:txBody>
      </p:sp>
    </p:spTree>
    <p:extLst>
      <p:ext uri="{BB962C8B-B14F-4D97-AF65-F5344CB8AC3E}">
        <p14:creationId xmlns:p14="http://schemas.microsoft.com/office/powerpoint/2010/main" val="344399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modifying proposition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a:t>Negation: Let </a:t>
                </a:r>
                <a:r>
                  <a:rPr lang="en-US" dirty="0">
                    <a:solidFill>
                      <a:srgbClr val="FF0000"/>
                    </a:solidFill>
                  </a:rPr>
                  <a:t>p </a:t>
                </a:r>
                <a:r>
                  <a:rPr lang="en-US" dirty="0"/>
                  <a:t>be a proposition. The negation of p, denoted by </a:t>
                </a:r>
                <a:r>
                  <a:rPr lang="en-US" b="1" dirty="0">
                    <a:solidFill>
                      <a:srgbClr val="FF0000"/>
                    </a:solidFill>
                  </a:rPr>
                  <a:t>¬p </a:t>
                </a:r>
                <a:r>
                  <a:rPr lang="en-US" dirty="0"/>
                  <a:t>(also denoted by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𝑝</m:t>
                        </m:r>
                      </m:e>
                    </m:bar>
                  </m:oMath>
                </a14:m>
                <a:r>
                  <a:rPr lang="en-US" dirty="0"/>
                  <a:t>), is the statement “It is not the case that p.”</a:t>
                </a:r>
              </a:p>
              <a:p>
                <a:pPr marL="0" indent="0">
                  <a:buNone/>
                </a:pPr>
                <a:r>
                  <a:rPr lang="en-US" dirty="0"/>
                  <a:t>       for example: </a:t>
                </a:r>
                <a:r>
                  <a:rPr lang="en-US" dirty="0">
                    <a:solidFill>
                      <a:srgbClr val="FF0000"/>
                    </a:solidFill>
                  </a:rPr>
                  <a:t>p</a:t>
                </a:r>
                <a:r>
                  <a:rPr lang="en-US" dirty="0"/>
                  <a:t>: Michael’s PC runs Linux</a:t>
                </a:r>
              </a:p>
              <a:p>
                <a:r>
                  <a:rPr lang="en-US" dirty="0"/>
                  <a:t>    Negation of above statement is : </a:t>
                </a:r>
                <a:r>
                  <a:rPr lang="en-US" b="1" dirty="0">
                    <a:solidFill>
                      <a:srgbClr val="FF0000"/>
                    </a:solidFill>
                  </a:rPr>
                  <a:t>¬p :</a:t>
                </a:r>
                <a:r>
                  <a:rPr lang="en-US" dirty="0"/>
                  <a:t>“It is not the case that          	Michael’s PC runs Linux.”</a:t>
                </a:r>
              </a:p>
              <a:p>
                <a:r>
                  <a:rPr lang="en-US" dirty="0"/>
                  <a:t>This negation can be more simply expressed as </a:t>
                </a:r>
              </a:p>
              <a:p>
                <a:pPr marL="0" indent="0">
                  <a:buNone/>
                </a:pPr>
                <a:r>
                  <a:rPr lang="en-US" dirty="0"/>
                  <a:t>      “Michael’s PC does not run Linux.”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507080141"/>
              </p:ext>
            </p:extLst>
          </p:nvPr>
        </p:nvGraphicFramePr>
        <p:xfrm>
          <a:off x="8258629" y="3869265"/>
          <a:ext cx="3095172" cy="2096106"/>
        </p:xfrm>
        <a:graphic>
          <a:graphicData uri="http://schemas.openxmlformats.org/drawingml/2006/table">
            <a:tbl>
              <a:tblPr firstRow="1" bandRow="1">
                <a:tableStyleId>{5C22544A-7EE6-4342-B048-85BDC9FD1C3A}</a:tableStyleId>
              </a:tblPr>
              <a:tblGrid>
                <a:gridCol w="1547586">
                  <a:extLst>
                    <a:ext uri="{9D8B030D-6E8A-4147-A177-3AD203B41FA5}">
                      <a16:colId xmlns:a16="http://schemas.microsoft.com/office/drawing/2014/main" val="1854639717"/>
                    </a:ext>
                  </a:extLst>
                </a:gridCol>
                <a:gridCol w="1547586">
                  <a:extLst>
                    <a:ext uri="{9D8B030D-6E8A-4147-A177-3AD203B41FA5}">
                      <a16:colId xmlns:a16="http://schemas.microsoft.com/office/drawing/2014/main" val="1309892255"/>
                    </a:ext>
                  </a:extLst>
                </a:gridCol>
              </a:tblGrid>
              <a:tr h="698702">
                <a:tc>
                  <a:txBody>
                    <a:bodyPr/>
                    <a:lstStyle/>
                    <a:p>
                      <a:r>
                        <a:rPr lang="en-US" dirty="0">
                          <a:solidFill>
                            <a:srgbClr val="FF0000"/>
                          </a:solidFill>
                        </a:rPr>
                        <a:t>p</a:t>
                      </a:r>
                    </a:p>
                  </a:txBody>
                  <a:tcPr/>
                </a:tc>
                <a:tc>
                  <a:txBody>
                    <a:bodyPr/>
                    <a:lstStyle/>
                    <a:p>
                      <a:r>
                        <a:rPr lang="en-US" b="1" dirty="0">
                          <a:solidFill>
                            <a:srgbClr val="FF0000"/>
                          </a:solidFill>
                        </a:rPr>
                        <a:t>¬p </a:t>
                      </a:r>
                      <a:endParaRPr lang="en-US" dirty="0"/>
                    </a:p>
                  </a:txBody>
                  <a:tcPr/>
                </a:tc>
                <a:extLst>
                  <a:ext uri="{0D108BD9-81ED-4DB2-BD59-A6C34878D82A}">
                    <a16:rowId xmlns:a16="http://schemas.microsoft.com/office/drawing/2014/main" val="628495827"/>
                  </a:ext>
                </a:extLst>
              </a:tr>
              <a:tr h="698702">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817243173"/>
                  </a:ext>
                </a:extLst>
              </a:tr>
              <a:tr h="698702">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417926346"/>
                  </a:ext>
                </a:extLst>
              </a:tr>
            </a:tbl>
          </a:graphicData>
        </a:graphic>
      </p:graphicFrame>
    </p:spTree>
    <p:extLst>
      <p:ext uri="{BB962C8B-B14F-4D97-AF65-F5344CB8AC3E}">
        <p14:creationId xmlns:p14="http://schemas.microsoft.com/office/powerpoint/2010/main" val="338231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Mistakes in proof</a:t>
            </a:r>
          </a:p>
        </p:txBody>
      </p:sp>
      <p:sp>
        <p:nvSpPr>
          <p:cNvPr id="3" name="Content Placeholder 2"/>
          <p:cNvSpPr>
            <a:spLocks noGrp="1"/>
          </p:cNvSpPr>
          <p:nvPr>
            <p:ph idx="1"/>
          </p:nvPr>
        </p:nvSpPr>
        <p:spPr/>
        <p:txBody>
          <a:bodyPr/>
          <a:lstStyle/>
          <a:p>
            <a:r>
              <a:rPr lang="en-US" dirty="0"/>
              <a:t>There are many common errors made in constructing mathematical proofs.</a:t>
            </a:r>
          </a:p>
          <a:p>
            <a:r>
              <a:rPr lang="en-US" dirty="0"/>
              <a:t>Each step of a mathematical proof needs to be correct and the conclusion needs to follow logically from the steps that precede it.</a:t>
            </a:r>
          </a:p>
          <a:p>
            <a:r>
              <a:rPr lang="en-US" dirty="0"/>
              <a:t>Many mistakes result from the introduction of steps that do not logically follow from those that precede it</a:t>
            </a:r>
          </a:p>
        </p:txBody>
      </p:sp>
    </p:spTree>
    <p:extLst>
      <p:ext uri="{BB962C8B-B14F-4D97-AF65-F5344CB8AC3E}">
        <p14:creationId xmlns:p14="http://schemas.microsoft.com/office/powerpoint/2010/main" val="17579701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famous supposed “proof” that 1 = 2?</a:t>
            </a:r>
          </a:p>
        </p:txBody>
      </p:sp>
      <p:sp>
        <p:nvSpPr>
          <p:cNvPr id="3" name="Content Placeholder 2"/>
          <p:cNvSpPr>
            <a:spLocks noGrp="1"/>
          </p:cNvSpPr>
          <p:nvPr>
            <p:ph idx="1"/>
          </p:nvPr>
        </p:nvSpPr>
        <p:spPr/>
        <p:txBody>
          <a:bodyPr/>
          <a:lstStyle/>
          <a:p>
            <a:r>
              <a:rPr lang="en-US" dirty="0"/>
              <a:t>We use these steps, where a and b are two equal positive integers.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29" y="2419209"/>
            <a:ext cx="7678057" cy="3757754"/>
          </a:xfrm>
          <a:prstGeom prst="rect">
            <a:avLst/>
          </a:prstGeom>
        </p:spPr>
      </p:pic>
    </p:spTree>
    <p:extLst>
      <p:ext uri="{BB962C8B-B14F-4D97-AF65-F5344CB8AC3E}">
        <p14:creationId xmlns:p14="http://schemas.microsoft.com/office/powerpoint/2010/main" val="35291346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induction</a:t>
            </a:r>
          </a:p>
        </p:txBody>
      </p:sp>
      <p:sp>
        <p:nvSpPr>
          <p:cNvPr id="3" name="Content Placeholder 2"/>
          <p:cNvSpPr>
            <a:spLocks noGrp="1"/>
          </p:cNvSpPr>
          <p:nvPr>
            <p:ph idx="1"/>
          </p:nvPr>
        </p:nvSpPr>
        <p:spPr/>
        <p:txBody>
          <a:bodyPr/>
          <a:lstStyle/>
          <a:p>
            <a:r>
              <a:rPr lang="en-US" dirty="0"/>
              <a:t>Mathematical induction is like climbing a infinite ladder.</a:t>
            </a:r>
          </a:p>
          <a:p>
            <a:r>
              <a:rPr lang="en-US" dirty="0"/>
              <a:t>In this type of induction two statement always follow</a:t>
            </a:r>
          </a:p>
          <a:p>
            <a:pPr lvl="1"/>
            <a:r>
              <a:rPr lang="en-US" dirty="0"/>
              <a:t>1. We can reach the first rung of the ladder. </a:t>
            </a:r>
          </a:p>
          <a:p>
            <a:pPr lvl="1"/>
            <a:r>
              <a:rPr lang="en-US" dirty="0"/>
              <a:t>2. If we can reach a particular rung of the ladder, then we can reach the next rung. </a:t>
            </a:r>
          </a:p>
          <a:p>
            <a:r>
              <a:rPr lang="en-US" dirty="0"/>
              <a:t>It is used to prove results about the complexity of algorithms, the correctness of certain types of computer programs, theorems about graphs and trees, as well as a wide range of identities and inequalities.</a:t>
            </a:r>
          </a:p>
        </p:txBody>
      </p:sp>
    </p:spTree>
    <p:extLst>
      <p:ext uri="{BB962C8B-B14F-4D97-AF65-F5344CB8AC3E}">
        <p14:creationId xmlns:p14="http://schemas.microsoft.com/office/powerpoint/2010/main" val="23718624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Mathematical induction is based on the rule of inference that tells us that if P (1) and ∀k(P (k) → P (k + 1)) are true for the domain of positive integers, then ∀n P (n)is true.</a:t>
            </a:r>
          </a:p>
          <a:p>
            <a:r>
              <a:rPr lang="en-US" dirty="0"/>
              <a:t>Understanding how to read and construct proofs by mathematical induction is a key goal of learning discrete mathematics.</a:t>
            </a:r>
          </a:p>
          <a:p>
            <a:r>
              <a:rPr lang="en-US" dirty="0"/>
              <a:t>To prove that P (n) is true for all positive integers n, where P (n) is a propositional function, we complete two steps: </a:t>
            </a:r>
          </a:p>
          <a:p>
            <a:r>
              <a:rPr lang="en-US" dirty="0"/>
              <a:t>BASIS STEP: We verify that P (1) is true. Where 1 is the first element of positive integer.</a:t>
            </a:r>
          </a:p>
          <a:p>
            <a:r>
              <a:rPr lang="en-US" dirty="0"/>
              <a:t> INDUCTIVE STEP: We show that the conditional statement P (k) → P (k + 1) is true for all positive integers k.</a:t>
            </a:r>
          </a:p>
        </p:txBody>
      </p:sp>
    </p:spTree>
    <p:extLst>
      <p:ext uri="{BB962C8B-B14F-4D97-AF65-F5344CB8AC3E}">
        <p14:creationId xmlns:p14="http://schemas.microsoft.com/office/powerpoint/2010/main" val="78091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43" y="435429"/>
            <a:ext cx="6995886" cy="4794047"/>
          </a:xfrm>
          <a:prstGeom prst="rect">
            <a:avLst/>
          </a:prstGeom>
        </p:spPr>
      </p:pic>
      <p:sp>
        <p:nvSpPr>
          <p:cNvPr id="3" name="TextBox 2"/>
          <p:cNvSpPr txBox="1"/>
          <p:nvPr/>
        </p:nvSpPr>
        <p:spPr>
          <a:xfrm>
            <a:off x="3468915" y="5704114"/>
            <a:ext cx="7576457" cy="461665"/>
          </a:xfrm>
          <a:prstGeom prst="rect">
            <a:avLst/>
          </a:prstGeom>
          <a:noFill/>
        </p:spPr>
        <p:txBody>
          <a:bodyPr wrap="square" rtlCol="0">
            <a:spAutoFit/>
          </a:bodyPr>
          <a:lstStyle/>
          <a:p>
            <a:r>
              <a:rPr lang="en-US" sz="2400" dirty="0"/>
              <a:t>Illustration of working of mathematical induction</a:t>
            </a:r>
          </a:p>
        </p:txBody>
      </p:sp>
    </p:spTree>
    <p:extLst>
      <p:ext uri="{BB962C8B-B14F-4D97-AF65-F5344CB8AC3E}">
        <p14:creationId xmlns:p14="http://schemas.microsoft.com/office/powerpoint/2010/main" val="1616294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summation formula</a:t>
            </a:r>
          </a:p>
        </p:txBody>
      </p:sp>
      <p:sp>
        <p:nvSpPr>
          <p:cNvPr id="3" name="Content Placeholder 2"/>
          <p:cNvSpPr>
            <a:spLocks noGrp="1"/>
          </p:cNvSpPr>
          <p:nvPr>
            <p:ph idx="1"/>
          </p:nvPr>
        </p:nvSpPr>
        <p:spPr/>
        <p:txBody>
          <a:bodyPr/>
          <a:lstStyle/>
          <a:p>
            <a:r>
              <a:rPr lang="en-US" dirty="0"/>
              <a:t>Show that if n is a positive integer, then 1 + 2 +···+ n = n(n + 1) /2 .</a:t>
            </a:r>
          </a:p>
          <a:p>
            <a:r>
              <a:rPr lang="en-US" dirty="0"/>
              <a:t>Let P(n) be the proposition that the sum of the first n positive integers, 1 + 2 +··· n = n(n+1) 2 , is n(n + 1)/2.</a:t>
            </a:r>
          </a:p>
          <a:p>
            <a:r>
              <a:rPr lang="en-US" dirty="0"/>
              <a:t>BASIS STEP: P (1) is true, because 1 = 1(1 + 1) /2 or 1=1(T).</a:t>
            </a:r>
          </a:p>
          <a:p>
            <a:r>
              <a:rPr lang="en-US" dirty="0"/>
              <a:t>INDUCTIVE STEP: For the inductive hypothesis we assume that P (k) holds for an arbitrary positive integer k. That is, we assume that</a:t>
            </a:r>
          </a:p>
          <a:p>
            <a:pPr marL="0" indent="0">
              <a:buNone/>
            </a:pPr>
            <a:r>
              <a:rPr lang="nn-NO" dirty="0"/>
              <a:t>1 + 2 +···+ k = k(k + 1)/ 2 .</a:t>
            </a:r>
          </a:p>
          <a:p>
            <a:pPr marL="0" indent="0">
              <a:buNone/>
            </a:pPr>
            <a:r>
              <a:rPr lang="en-US" dirty="0"/>
              <a:t>it must be shown that P (k + 1) is true, namely, that 1 + 2 +···+ k + (k + 1) = (k + 1)[(k + 1) + 1]/ 2 = (k + 1)(k + 2)/2</a:t>
            </a:r>
          </a:p>
        </p:txBody>
      </p:sp>
    </p:spTree>
    <p:extLst>
      <p:ext uri="{BB962C8B-B14F-4D97-AF65-F5344CB8AC3E}">
        <p14:creationId xmlns:p14="http://schemas.microsoft.com/office/powerpoint/2010/main" val="39475683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1 + 2 +···+ k + (k + 1)  = k(k + 1)/ 2 + (k + 1) = k(k + 1) + 2(k + 1) 2 = (k + 1)(k + 2) /2.</a:t>
            </a:r>
          </a:p>
          <a:p>
            <a:r>
              <a:rPr lang="en-US" dirty="0"/>
              <a:t>We have completed the basis step and the inductive step, so by mathematical induction we know that P (n) is true for all positive integers n. That is, we have proven that 1 + 2 +···+ n = n(n + 1)/2 for all positive integers </a:t>
            </a:r>
            <a:r>
              <a:rPr lang="en-US"/>
              <a:t>n.</a:t>
            </a:r>
          </a:p>
          <a:p>
            <a:pPr marL="0" indent="0">
              <a:buNone/>
            </a:pPr>
            <a:endParaRPr lang="en-US" dirty="0"/>
          </a:p>
        </p:txBody>
      </p:sp>
    </p:spTree>
    <p:extLst>
      <p:ext uri="{BB962C8B-B14F-4D97-AF65-F5344CB8AC3E}">
        <p14:creationId xmlns:p14="http://schemas.microsoft.com/office/powerpoint/2010/main" val="42588280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Use mathematical induction to show that 1 + 2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a14:m>
                <a:r>
                  <a:rPr lang="en-US" dirty="0"/>
                  <a:t>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US" dirty="0"/>
                  <a:t> − 1 for all nonnegative integers 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087" t="-28571" r="-696" b="-354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P (n) be the proposition that 1 + 2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oMath>
                </a14:m>
                <a:r>
                  <a:rPr lang="en-US" dirty="0"/>
                  <a:t> − 1 for the integer n.</a:t>
                </a:r>
              </a:p>
              <a:p>
                <a:r>
                  <a:rPr lang="en-US" dirty="0"/>
                  <a:t>BASIS STEP: P (0) is true because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0</m:t>
                        </m:r>
                        <m:r>
                          <a:rPr lang="en-US" i="1">
                            <a:latin typeface="Cambria Math" panose="02040503050406030204" pitchFamily="18" charset="0"/>
                          </a:rPr>
                          <m:t>+1</m:t>
                        </m:r>
                      </m:sup>
                    </m:sSup>
                  </m:oMath>
                </a14:m>
                <a:r>
                  <a:rPr lang="en-US" dirty="0"/>
                  <a:t> − 1  or 1=1(T) </a:t>
                </a:r>
              </a:p>
              <a:p>
                <a:r>
                  <a:rPr lang="en-US" dirty="0"/>
                  <a:t>INDUCTIVE STEP: For the inductive hypothesis, we assume that P (k) is true for an arbitrary nonnegative integer k. </a:t>
                </a:r>
              </a:p>
              <a:p>
                <a:r>
                  <a:rPr lang="en-US" dirty="0"/>
                  <a:t>1 + 2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i="1">
                            <a:latin typeface="Cambria Math" panose="02040503050406030204" pitchFamily="18" charset="0"/>
                          </a:rPr>
                          <m:t>+1</m:t>
                        </m:r>
                      </m:sup>
                    </m:sSup>
                  </m:oMath>
                </a14:m>
                <a:r>
                  <a:rPr lang="en-US" dirty="0"/>
                  <a:t> − 1</a:t>
                </a:r>
              </a:p>
              <a:p>
                <a:r>
                  <a:rPr lang="en-US" dirty="0"/>
                  <a:t>we must show that 1 + 2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b="0" i="1" smtClean="0">
                            <a:latin typeface="Cambria Math" panose="02040503050406030204" pitchFamily="18" charset="0"/>
                          </a:rPr>
                          <m:t>+1</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+2</m:t>
                        </m:r>
                      </m:sup>
                    </m:sSup>
                  </m:oMath>
                </a14:m>
                <a:r>
                  <a:rPr lang="en-US" dirty="0"/>
                  <a:t>-1</a:t>
                </a:r>
              </a:p>
              <a:p>
                <a:r>
                  <a:rPr lang="en-US" dirty="0"/>
                  <a:t>1 + 2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oMath>
                </a14:m>
                <a:r>
                  <a:rPr lang="en-US" dirty="0"/>
                  <a:t>-1+</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+2</m:t>
                        </m:r>
                      </m:sup>
                    </m:sSup>
                  </m:oMath>
                </a14:m>
                <a:r>
                  <a:rPr lang="en-US" dirty="0"/>
                  <a:t> − 1</a:t>
                </a:r>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913"/>
                </a:stretch>
              </a:blipFill>
            </p:spPr>
            <p:txBody>
              <a:bodyPr/>
              <a:lstStyle/>
              <a:p>
                <a:r>
                  <a:rPr lang="en-US">
                    <a:noFill/>
                  </a:rPr>
                  <a:t> </a:t>
                </a:r>
              </a:p>
            </p:txBody>
          </p:sp>
        </mc:Fallback>
      </mc:AlternateContent>
    </p:spTree>
    <p:extLst>
      <p:ext uri="{BB962C8B-B14F-4D97-AF65-F5344CB8AC3E}">
        <p14:creationId xmlns:p14="http://schemas.microsoft.com/office/powerpoint/2010/main" val="11711281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Conjecture a formula for the sum of the first n positive odd integers. Then prove your conjecture using mathematical induction.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625781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a:t>Use mathematical induction to prove the inequality n &lt;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for all positive integers 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P (n) be the proposition that n &lt; 2n.</a:t>
                </a:r>
              </a:p>
              <a:p>
                <a:r>
                  <a:rPr lang="en-US" dirty="0"/>
                  <a:t>BASIS STEP: P (1) is true, because 1 &lt;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oMath>
                </a14:m>
                <a:r>
                  <a:rPr lang="en-US" dirty="0"/>
                  <a:t> = 2. This completes the basis step.</a:t>
                </a:r>
              </a:p>
              <a:p>
                <a:r>
                  <a:rPr lang="en-US" dirty="0"/>
                  <a:t>INDUCTIVE STEP: P(k)is the statement that k &lt;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sup>
                    </m:sSup>
                  </m:oMath>
                </a14:m>
                <a:endParaRPr lang="en-US" dirty="0"/>
              </a:p>
              <a:p>
                <a:r>
                  <a:rPr lang="en-US" dirty="0"/>
                  <a:t>we need to show that if P (k) is true, then P (k + 1), which is the statement that k + 1 &lt;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oMath>
                </a14:m>
                <a:r>
                  <a:rPr lang="en-US" dirty="0"/>
                  <a:t>, is true.</a:t>
                </a:r>
              </a:p>
              <a:p>
                <a:r>
                  <a:rPr lang="en-US" dirty="0"/>
                  <a:t>k + 1 &lt;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+1</m:t>
                    </m:r>
                  </m:oMath>
                </a14:m>
                <a:r>
                  <a:rPr lang="en-US" dirty="0"/>
                  <a:t> </a:t>
                </a:r>
                <a:r>
                  <a:rPr lang="en-US" dirty="0">
                    <a:sym typeface="Symbol" panose="05050102010706020507" pitchFamily="18" charset="2"/>
                  </a:rPr>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r>
                  <a:rPr lang="en-US" dirty="0"/>
                  <a:t> </a:t>
                </a:r>
                <a:r>
                  <a:rPr lang="en-US" dirty="0">
                    <a:sym typeface="Symbol" panose="05050102010706020507" pitchFamily="18" charset="2"/>
                  </a:rPr>
                  <a:t> </a:t>
                </a:r>
                <a:r>
                  <a:rPr lang="en-US" dirty="0"/>
                  <a:t>2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b="0" i="1" smtClean="0">
                            <a:latin typeface="Cambria Math" panose="02040503050406030204" pitchFamily="18" charset="0"/>
                          </a:rPr>
                          <m:t>+1</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353772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Find the negation of the proposition </a:t>
            </a:r>
          </a:p>
          <a:p>
            <a:pPr marL="0" indent="0">
              <a:buNone/>
            </a:pPr>
            <a:r>
              <a:rPr lang="en-US" b="1" dirty="0">
                <a:solidFill>
                  <a:srgbClr val="FF0000"/>
                </a:solidFill>
              </a:rPr>
              <a:t>p</a:t>
            </a:r>
            <a:r>
              <a:rPr lang="en-US" dirty="0"/>
              <a:t>: “</a:t>
            </a:r>
            <a:r>
              <a:rPr lang="en-US" dirty="0" err="1"/>
              <a:t>Vandana’s</a:t>
            </a:r>
            <a:r>
              <a:rPr lang="en-US" dirty="0"/>
              <a:t> smartphone has at least 32GB of memory” .</a:t>
            </a:r>
          </a:p>
          <a:p>
            <a:r>
              <a:rPr lang="en-US" dirty="0"/>
              <a:t>Solution: The negation is   </a:t>
            </a:r>
            <a:r>
              <a:rPr lang="en-US" b="1" dirty="0">
                <a:solidFill>
                  <a:srgbClr val="FF0000"/>
                </a:solidFill>
              </a:rPr>
              <a:t>¬p :</a:t>
            </a:r>
            <a:r>
              <a:rPr lang="en-US" dirty="0"/>
              <a:t>“It is not the case that </a:t>
            </a:r>
            <a:r>
              <a:rPr lang="en-US" dirty="0" err="1"/>
              <a:t>Vandana’s</a:t>
            </a:r>
            <a:r>
              <a:rPr lang="en-US" dirty="0"/>
              <a:t> smartphone has at least 32GB of memory.” </a:t>
            </a:r>
          </a:p>
          <a:p>
            <a:r>
              <a:rPr lang="en-US" dirty="0"/>
              <a:t>This negation can also be expressed as  </a:t>
            </a:r>
            <a:r>
              <a:rPr lang="en-US" b="1" dirty="0">
                <a:solidFill>
                  <a:srgbClr val="FF0000"/>
                </a:solidFill>
              </a:rPr>
              <a:t>¬p :</a:t>
            </a:r>
            <a:r>
              <a:rPr lang="en-US" dirty="0"/>
              <a:t>“</a:t>
            </a:r>
            <a:r>
              <a:rPr lang="en-US" dirty="0" err="1"/>
              <a:t>Vandana’s</a:t>
            </a:r>
            <a:r>
              <a:rPr lang="en-US" dirty="0"/>
              <a:t> smartphone does not have at least 32GB of memory” </a:t>
            </a:r>
          </a:p>
          <a:p>
            <a:r>
              <a:rPr lang="en-US" dirty="0"/>
              <a:t>or even more simply as </a:t>
            </a:r>
            <a:r>
              <a:rPr lang="en-US" b="1" dirty="0">
                <a:solidFill>
                  <a:srgbClr val="FF0000"/>
                </a:solidFill>
              </a:rPr>
              <a:t>¬p :</a:t>
            </a:r>
            <a:r>
              <a:rPr lang="en-US" dirty="0"/>
              <a:t> “</a:t>
            </a:r>
            <a:r>
              <a:rPr lang="en-US" dirty="0" err="1"/>
              <a:t>Vandana’s</a:t>
            </a:r>
            <a:r>
              <a:rPr lang="en-US" dirty="0"/>
              <a:t> smartphone has less than 32GB of memory.”</a:t>
            </a:r>
          </a:p>
          <a:p>
            <a:endParaRPr lang="en-US" dirty="0"/>
          </a:p>
        </p:txBody>
      </p:sp>
    </p:spTree>
    <p:extLst>
      <p:ext uri="{BB962C8B-B14F-4D97-AF65-F5344CB8AC3E}">
        <p14:creationId xmlns:p14="http://schemas.microsoft.com/office/powerpoint/2010/main" val="221929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Use mathematical induction to prove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t> &lt; n! for every integer n with n ≥ 4.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P (n) be the proposition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t> &lt; n!</a:t>
                </a:r>
              </a:p>
              <a:p>
                <a:r>
                  <a:rPr lang="en-US" dirty="0"/>
                  <a:t>BASIS STEP: P (4), 16 &lt; 24 is true.</a:t>
                </a:r>
              </a:p>
              <a:p>
                <a:r>
                  <a:rPr lang="en-US" dirty="0"/>
                  <a:t>INDUCTIVE STEP: For the inductive step, we assume that P (k)is true for an arbitrary integer k with k ≥ 4. </a:t>
                </a:r>
              </a:p>
              <a:p>
                <a:r>
                  <a:rPr lang="en-US" dirty="0"/>
                  <a:t>we must show that if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sup>
                    </m:sSup>
                  </m:oMath>
                </a14:m>
                <a:r>
                  <a:rPr lang="en-US" dirty="0"/>
                  <a:t>&lt; k! for an arbitrary positive integer k where k ≥ 4, then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oMath>
                </a14:m>
                <a:r>
                  <a:rPr lang="en-US" dirty="0"/>
                  <a:t> &lt; (k + 1)!</a:t>
                </a:r>
              </a:p>
              <a:p>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.2</m:t>
                    </m:r>
                  </m:oMath>
                </a14:m>
                <a:r>
                  <a:rPr lang="en-US" dirty="0"/>
                  <a:t>&lt; 2 · k! 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&lt;</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oMath>
                </a14:m>
                <a:r>
                  <a:rPr lang="en-US" dirty="0"/>
                  <a:t>&lt;(k+1)!.</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1454035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600" dirty="0"/>
                  <a:t>Use mathematical induction to prove that </a:t>
                </a:r>
                <a14:m>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7</m:t>
                        </m:r>
                      </m:e>
                      <m:sup>
                        <m:r>
                          <a:rPr lang="en-US" sz="3600" b="0" i="1" smtClean="0">
                            <a:latin typeface="Cambria Math" panose="02040503050406030204" pitchFamily="18" charset="0"/>
                          </a:rPr>
                          <m:t>𝑛</m:t>
                        </m:r>
                        <m:r>
                          <a:rPr lang="en-US" sz="3600" b="0" i="1" smtClean="0">
                            <a:latin typeface="Cambria Math" panose="02040503050406030204" pitchFamily="18" charset="0"/>
                          </a:rPr>
                          <m:t>+2</m:t>
                        </m:r>
                      </m:sup>
                    </m:sSup>
                  </m:oMath>
                </a14:m>
                <a:r>
                  <a:rPr lang="en-US" sz="3600" dirty="0"/>
                  <a:t> + </a:t>
                </a:r>
                <a14:m>
                  <m:oMath xmlns:m="http://schemas.openxmlformats.org/officeDocument/2006/math">
                    <m:sSup>
                      <m:sSupPr>
                        <m:ctrlPr>
                          <a:rPr lang="en-US" sz="3600" i="1">
                            <a:latin typeface="Cambria Math" panose="02040503050406030204" pitchFamily="18" charset="0"/>
                          </a:rPr>
                        </m:ctrlPr>
                      </m:sSupPr>
                      <m:e>
                        <m:r>
                          <a:rPr lang="en-US" sz="3600" b="0" i="1" smtClean="0">
                            <a:latin typeface="Cambria Math" panose="02040503050406030204" pitchFamily="18" charset="0"/>
                          </a:rPr>
                          <m:t>8</m:t>
                        </m:r>
                      </m:e>
                      <m:sup>
                        <m:r>
                          <a:rPr lang="en-US" sz="3600" b="0" i="1" smtClean="0">
                            <a:latin typeface="Cambria Math" panose="02040503050406030204" pitchFamily="18" charset="0"/>
                          </a:rPr>
                          <m:t>2</m:t>
                        </m:r>
                        <m:r>
                          <a:rPr lang="en-US" sz="3600" i="1">
                            <a:latin typeface="Cambria Math" panose="02040503050406030204" pitchFamily="18" charset="0"/>
                          </a:rPr>
                          <m:t>𝑛</m:t>
                        </m:r>
                        <m:r>
                          <a:rPr lang="en-US" sz="3600" i="1">
                            <a:latin typeface="Cambria Math" panose="02040503050406030204" pitchFamily="18" charset="0"/>
                          </a:rPr>
                          <m:t>+1</m:t>
                        </m:r>
                      </m:sup>
                    </m:sSup>
                  </m:oMath>
                </a14:m>
                <a:r>
                  <a:rPr lang="en-US" sz="3600" dirty="0"/>
                  <a:t>is divisible by 57 for every nonnegative integer 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797" t="-1382" b="-8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construct the proof, let P (n) denote the proposition: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i="1">
                            <a:latin typeface="Cambria Math" panose="02040503050406030204" pitchFamily="18" charset="0"/>
                          </a:rPr>
                          <m:t>𝑛</m:t>
                        </m:r>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8</m:t>
                        </m:r>
                      </m:e>
                      <m:sup>
                        <m:r>
                          <a:rPr lang="en-US" i="1">
                            <a:latin typeface="Cambria Math" panose="02040503050406030204" pitchFamily="18" charset="0"/>
                          </a:rPr>
                          <m:t>2</m:t>
                        </m:r>
                        <m:r>
                          <a:rPr lang="en-US" i="1">
                            <a:latin typeface="Cambria Math" panose="02040503050406030204" pitchFamily="18" charset="0"/>
                          </a:rPr>
                          <m:t>𝑛</m:t>
                        </m:r>
                        <m:r>
                          <a:rPr lang="en-US" i="1">
                            <a:latin typeface="Cambria Math" panose="02040503050406030204" pitchFamily="18" charset="0"/>
                          </a:rPr>
                          <m:t>+1</m:t>
                        </m:r>
                      </m:sup>
                    </m:sSup>
                  </m:oMath>
                </a14:m>
                <a:r>
                  <a:rPr lang="en-US" dirty="0"/>
                  <a:t> is divisible by 57.”</a:t>
                </a:r>
              </a:p>
              <a:p>
                <a:r>
                  <a:rPr lang="en-US" dirty="0"/>
                  <a:t>BASIS STEP: To complete the basis step, we must show that P (0) is true.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b="0" i="1" smtClean="0">
                            <a:latin typeface="Cambria Math" panose="02040503050406030204" pitchFamily="18" charset="0"/>
                          </a:rPr>
                          <m:t>0</m:t>
                        </m:r>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8</m:t>
                        </m:r>
                      </m:e>
                      <m:sup>
                        <m:r>
                          <a:rPr lang="en-US" b="0" i="1" smtClean="0">
                            <a:latin typeface="Cambria Math" panose="02040503050406030204" pitchFamily="18" charset="0"/>
                          </a:rPr>
                          <m:t>2∗0</m:t>
                        </m:r>
                        <m:r>
                          <a:rPr lang="en-US" i="1">
                            <a:latin typeface="Cambria Math" panose="02040503050406030204" pitchFamily="18" charset="0"/>
                          </a:rPr>
                          <m:t>+1</m:t>
                        </m:r>
                      </m:sup>
                    </m:sSup>
                  </m:oMath>
                </a14:m>
                <a:r>
                  <a:rPr lang="en-US" dirty="0"/>
                  <a:t>=49+8=57/57 (T).</a:t>
                </a:r>
              </a:p>
              <a:p>
                <a:r>
                  <a:rPr lang="en-US" dirty="0"/>
                  <a:t>Inductive hypothesis: we assume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b="0" i="1" smtClean="0">
                            <a:latin typeface="Cambria Math" panose="02040503050406030204" pitchFamily="18" charset="0"/>
                          </a:rPr>
                          <m:t>𝑘</m:t>
                        </m:r>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8</m:t>
                        </m:r>
                      </m:e>
                      <m:sup>
                        <m:r>
                          <a:rPr lang="en-US" i="1">
                            <a:latin typeface="Cambria Math" panose="02040503050406030204" pitchFamily="18" charset="0"/>
                          </a:rPr>
                          <m:t>2</m:t>
                        </m:r>
                        <m:r>
                          <a:rPr lang="en-US" b="0" i="1" smtClean="0">
                            <a:latin typeface="Cambria Math" panose="02040503050406030204" pitchFamily="18" charset="0"/>
                          </a:rPr>
                          <m:t>𝑘</m:t>
                        </m:r>
                        <m:r>
                          <a:rPr lang="en-US" i="1">
                            <a:latin typeface="Cambria Math" panose="02040503050406030204" pitchFamily="18" charset="0"/>
                          </a:rPr>
                          <m:t>+1</m:t>
                        </m:r>
                      </m:sup>
                    </m:sSup>
                  </m:oMath>
                </a14:m>
                <a:r>
                  <a:rPr lang="en-US" dirty="0"/>
                  <a:t>is divisible by 57. </a:t>
                </a:r>
              </a:p>
              <a:p>
                <a:r>
                  <a:rPr lang="en-US" dirty="0"/>
                  <a:t>we must show that when we assume that the inductive hypothesis P (k) is true, then P (k + 1), the statement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3</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8</m:t>
                        </m:r>
                      </m:e>
                      <m:sup>
                        <m:r>
                          <a:rPr lang="en-US" i="1">
                            <a:latin typeface="Cambria Math" panose="02040503050406030204" pitchFamily="18" charset="0"/>
                          </a:rPr>
                          <m:t>2</m:t>
                        </m:r>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3</m:t>
                        </m:r>
                      </m:sup>
                    </m:sSup>
                  </m:oMath>
                </a14:m>
                <a:r>
                  <a:rPr lang="en-US" dirty="0"/>
                  <a:t>is divisible by 57, is also true.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487040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endParaRPr lang="en-US" dirty="0"/>
          </a:p>
        </p:txBody>
      </p:sp>
      <p:sp>
        <p:nvSpPr>
          <p:cNvPr id="3" name="Content Placeholder 2"/>
          <p:cNvSpPr>
            <a:spLocks noGrp="1"/>
          </p:cNvSpPr>
          <p:nvPr>
            <p:ph idx="1"/>
          </p:nvPr>
        </p:nvSpPr>
        <p:spPr/>
        <p:txBody>
          <a:bodyPr/>
          <a:lstStyle/>
          <a:p>
            <a:r>
              <a:rPr lang="en-US" dirty="0"/>
              <a:t>7(k+1)+2 + 82(k+1)+1 = 7k+3 + 82k+3 = 7 · 7k+2 + 82 · 82k+1 = 7 · 7k+2 + 64 · 82k+1 = 7(7k+2 + 82k+1) + 57 · 82k+1.</a:t>
            </a:r>
          </a:p>
        </p:txBody>
      </p:sp>
    </p:spTree>
    <p:extLst>
      <p:ext uri="{BB962C8B-B14F-4D97-AF65-F5344CB8AC3E}">
        <p14:creationId xmlns:p14="http://schemas.microsoft.com/office/powerpoint/2010/main" val="30833713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induction and well ordering</a:t>
            </a:r>
          </a:p>
        </p:txBody>
      </p:sp>
      <p:sp>
        <p:nvSpPr>
          <p:cNvPr id="3" name="Content Placeholder 2"/>
          <p:cNvSpPr>
            <a:spLocks noGrp="1"/>
          </p:cNvSpPr>
          <p:nvPr>
            <p:ph idx="1"/>
          </p:nvPr>
        </p:nvSpPr>
        <p:spPr/>
        <p:txBody>
          <a:bodyPr/>
          <a:lstStyle/>
          <a:p>
            <a:r>
              <a:rPr lang="en-US" dirty="0"/>
              <a:t>It is another form of mathematical induction, called strong induction, which can often be used when we cannot easily prove a result using mathematical induction.</a:t>
            </a:r>
          </a:p>
          <a:p>
            <a:r>
              <a:rPr lang="en-US" dirty="0"/>
              <a:t>The basis step of a proof by strong induction is the same as a proof of the same result using mathematical induction. </a:t>
            </a:r>
          </a:p>
          <a:p>
            <a:r>
              <a:rPr lang="en-US" dirty="0"/>
              <a:t>However, the inductive steps in these two proof methods are different.</a:t>
            </a:r>
          </a:p>
          <a:p>
            <a:endParaRPr lang="en-US" dirty="0"/>
          </a:p>
          <a:p>
            <a:endParaRPr lang="en-US" dirty="0"/>
          </a:p>
        </p:txBody>
      </p:sp>
    </p:spTree>
    <p:extLst>
      <p:ext uri="{BB962C8B-B14F-4D97-AF65-F5344CB8AC3E}">
        <p14:creationId xmlns:p14="http://schemas.microsoft.com/office/powerpoint/2010/main" val="12819314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STRONG INDUCTION To prove that P (n) is true for all positive integers n, where P (n) is a propositional function, we complete two steps:</a:t>
            </a:r>
          </a:p>
          <a:p>
            <a:r>
              <a:rPr lang="en-US" dirty="0"/>
              <a:t> BASIS STEP: We verify that the proposition P (1) is true. </a:t>
            </a:r>
          </a:p>
          <a:p>
            <a:r>
              <a:rPr lang="en-US" dirty="0"/>
              <a:t>INDUCTIVE STEP: We show that the conditional statement [P (1) ∧ P (2) ∧···∧ P (k)] → P (k + 1) is true for all positive integers k.</a:t>
            </a:r>
          </a:p>
          <a:p>
            <a:r>
              <a:rPr lang="en-US" dirty="0"/>
              <a:t>Note that when we use strong induction to prove that P (n) is true for all positive integers n, our inductive hypothesis is the assumption that P (j ) is true for j = 1, 2,...,k. That is, the inductive hypothesis includes all k statements P (1), P (2), . . . , P (k).</a:t>
            </a:r>
          </a:p>
        </p:txBody>
      </p:sp>
    </p:spTree>
    <p:extLst>
      <p:ext uri="{BB962C8B-B14F-4D97-AF65-F5344CB8AC3E}">
        <p14:creationId xmlns:p14="http://schemas.microsoft.com/office/powerpoint/2010/main" val="36028882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 that if n is an integer greater than 1, then n can be written as the product of primes.</a:t>
            </a:r>
          </a:p>
        </p:txBody>
      </p:sp>
      <p:sp>
        <p:nvSpPr>
          <p:cNvPr id="3" name="Content Placeholder 2"/>
          <p:cNvSpPr>
            <a:spLocks noGrp="1"/>
          </p:cNvSpPr>
          <p:nvPr>
            <p:ph idx="1"/>
          </p:nvPr>
        </p:nvSpPr>
        <p:spPr/>
        <p:txBody>
          <a:bodyPr/>
          <a:lstStyle/>
          <a:p>
            <a:r>
              <a:rPr lang="en-US" dirty="0"/>
              <a:t>Let P (n) be the proposition that n can be written as the product of primes.</a:t>
            </a:r>
          </a:p>
          <a:p>
            <a:r>
              <a:rPr lang="en-US" dirty="0"/>
              <a:t>BASIS STEP: P (2) is true, because 2 can be written as the product of one prime, itself. </a:t>
            </a:r>
          </a:p>
          <a:p>
            <a:r>
              <a:rPr lang="en-US" dirty="0"/>
              <a:t>INDUCTIVE STEP: The inductive hypothesis is the assumption that P (j ) is true for all integers j with 2 ≤ j ≤ k, that is, the assumption that j can be written as the product of primes whenever j is a positive integer at least 2 and not exceeding k.</a:t>
            </a:r>
          </a:p>
          <a:p>
            <a:endParaRPr lang="en-US" dirty="0"/>
          </a:p>
        </p:txBody>
      </p:sp>
    </p:spTree>
    <p:extLst>
      <p:ext uri="{BB962C8B-B14F-4D97-AF65-F5344CB8AC3E}">
        <p14:creationId xmlns:p14="http://schemas.microsoft.com/office/powerpoint/2010/main" val="16644371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lnSpcReduction="10000"/>
          </a:bodyPr>
          <a:lstStyle/>
          <a:p>
            <a:r>
              <a:rPr lang="en-US" dirty="0"/>
              <a:t>We must be show that P (k + 1) is true under this assumption, that is, that k + 1 is the product of primes.</a:t>
            </a:r>
          </a:p>
          <a:p>
            <a:r>
              <a:rPr lang="en-US" dirty="0"/>
              <a:t>There are two cases to consider, namely, when k + 1 is prime and when k + 1 is composite. </a:t>
            </a:r>
          </a:p>
          <a:p>
            <a:r>
              <a:rPr lang="en-US" dirty="0"/>
              <a:t>If k + 1 is prime, we immediately see that P (k + 1) is true. </a:t>
            </a:r>
          </a:p>
          <a:p>
            <a:r>
              <a:rPr lang="en-US" dirty="0"/>
              <a:t>Otherwise, k + 1 is composite and can be written as the product of two positive integers a and b with 2 ≤ a ≤ b&lt;k+1.</a:t>
            </a:r>
          </a:p>
          <a:p>
            <a:r>
              <a:rPr lang="en-US" dirty="0"/>
              <a:t>Because both a and b are integers at least 2 and not exceeding k, we can use the inductive hypothesis to write both a and b as the product of primes. Thus, if k + 1 is composite.</a:t>
            </a:r>
          </a:p>
        </p:txBody>
      </p:sp>
    </p:spTree>
    <p:extLst>
      <p:ext uri="{BB962C8B-B14F-4D97-AF65-F5344CB8AC3E}">
        <p14:creationId xmlns:p14="http://schemas.microsoft.com/office/powerpoint/2010/main" val="3560010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tableau(pl. tableaux)</a:t>
            </a:r>
          </a:p>
        </p:txBody>
      </p:sp>
      <p:sp>
        <p:nvSpPr>
          <p:cNvPr id="3" name="Content Placeholder 2"/>
          <p:cNvSpPr>
            <a:spLocks noGrp="1"/>
          </p:cNvSpPr>
          <p:nvPr>
            <p:ph idx="1"/>
          </p:nvPr>
        </p:nvSpPr>
        <p:spPr/>
        <p:txBody>
          <a:bodyPr/>
          <a:lstStyle/>
          <a:p>
            <a:r>
              <a:rPr lang="en-US" dirty="0"/>
              <a:t>Since the 1980s, alternative techniques for determining argument validity on PCs or LPCs have gained popularity both because of their ease of learning and their ease of implementation by computer programs.</a:t>
            </a:r>
          </a:p>
          <a:p>
            <a:r>
              <a:rPr lang="en-US" dirty="0"/>
              <a:t>Based on the observation that the premises of a valid argument cannot be true while the conclusion is false, this method interprets the premises so that they are all simultaneously satisfied, even if the conclusion is negated.</a:t>
            </a:r>
          </a:p>
          <a:p>
            <a:r>
              <a:rPr lang="en-US" dirty="0"/>
              <a:t> Success in such an effort would show the argument to be invalid, while failure to find such an interpretation would show it to be valid.</a:t>
            </a:r>
          </a:p>
        </p:txBody>
      </p:sp>
    </p:spTree>
    <p:extLst>
      <p:ext uri="{BB962C8B-B14F-4D97-AF65-F5344CB8AC3E}">
        <p14:creationId xmlns:p14="http://schemas.microsoft.com/office/powerpoint/2010/main" val="8178769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Basic idea is an inference is valid if and only if there exist no counter  example such that premise holds true and conclusion is false.</a:t>
            </a:r>
          </a:p>
          <a:p>
            <a:endParaRPr lang="en-US" dirty="0"/>
          </a:p>
        </p:txBody>
      </p:sp>
    </p:spTree>
    <p:extLst>
      <p:ext uri="{BB962C8B-B14F-4D97-AF65-F5344CB8AC3E}">
        <p14:creationId xmlns:p14="http://schemas.microsoft.com/office/powerpoint/2010/main" val="23406254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230" y="130629"/>
            <a:ext cx="4673600" cy="6284686"/>
          </a:xfrm>
          <a:prstGeom prst="rect">
            <a:avLst/>
          </a:prstGeom>
        </p:spPr>
      </p:pic>
    </p:spTree>
    <p:extLst>
      <p:ext uri="{BB962C8B-B14F-4D97-AF65-F5344CB8AC3E}">
        <p14:creationId xmlns:p14="http://schemas.microsoft.com/office/powerpoint/2010/main" val="106054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Conjunction(continued…)</a:t>
            </a:r>
          </a:p>
        </p:txBody>
      </p:sp>
      <p:sp>
        <p:nvSpPr>
          <p:cNvPr id="3" name="Content Placeholder 2"/>
          <p:cNvSpPr>
            <a:spLocks noGrp="1"/>
          </p:cNvSpPr>
          <p:nvPr>
            <p:ph idx="1"/>
          </p:nvPr>
        </p:nvSpPr>
        <p:spPr>
          <a:xfrm>
            <a:off x="707571" y="1690687"/>
            <a:ext cx="10515600" cy="4739141"/>
          </a:xfrm>
        </p:spPr>
        <p:txBody>
          <a:bodyPr>
            <a:normAutofit fontScale="92500" lnSpcReduction="10000"/>
          </a:bodyPr>
          <a:lstStyle/>
          <a:p>
            <a:r>
              <a:rPr lang="en-US" dirty="0"/>
              <a:t>Let p and q be propositions. </a:t>
            </a:r>
          </a:p>
          <a:p>
            <a:r>
              <a:rPr lang="en-US" dirty="0"/>
              <a:t>The conjunction of p and q, denoted by </a:t>
            </a:r>
            <a:r>
              <a:rPr lang="en-US" b="1" dirty="0">
                <a:solidFill>
                  <a:srgbClr val="FF0000"/>
                </a:solidFill>
              </a:rPr>
              <a:t>p ∧ q</a:t>
            </a:r>
            <a:r>
              <a:rPr lang="en-US" dirty="0"/>
              <a:t>, is the proposition “</a:t>
            </a:r>
            <a:r>
              <a:rPr lang="en-US" b="1" dirty="0">
                <a:solidFill>
                  <a:srgbClr val="FF0000"/>
                </a:solidFill>
              </a:rPr>
              <a:t>p and q</a:t>
            </a:r>
            <a:r>
              <a:rPr lang="en-US" dirty="0"/>
              <a:t>.” The conjunction p ∧ q is true when both p and q are true and is false otherwise.</a:t>
            </a:r>
          </a:p>
          <a:p>
            <a:r>
              <a:rPr lang="en-US" dirty="0"/>
              <a:t>If p: the sun is shinning, q: it is raining.</a:t>
            </a:r>
          </a:p>
          <a:p>
            <a:r>
              <a:rPr lang="en-US" dirty="0"/>
              <a:t>Then </a:t>
            </a:r>
            <a:r>
              <a:rPr lang="en-US" b="1" dirty="0">
                <a:solidFill>
                  <a:srgbClr val="FF0000"/>
                </a:solidFill>
              </a:rPr>
              <a:t>p ∧ q : </a:t>
            </a:r>
            <a:r>
              <a:rPr lang="en-US" dirty="0"/>
              <a:t>the sun is shinning and it is raining.</a:t>
            </a:r>
          </a:p>
          <a:p>
            <a:r>
              <a:rPr lang="en-US" dirty="0"/>
              <a:t>For this conjunction to be true, both conditions</a:t>
            </a:r>
          </a:p>
          <a:p>
            <a:pPr marL="0" indent="0">
              <a:buNone/>
            </a:pPr>
            <a:r>
              <a:rPr lang="en-US" dirty="0"/>
              <a:t> given must be true. It is false, when one or both of </a:t>
            </a:r>
          </a:p>
          <a:p>
            <a:pPr marL="0" indent="0">
              <a:buNone/>
            </a:pPr>
            <a:r>
              <a:rPr lang="en-US" dirty="0"/>
              <a:t> these conditions are false.</a:t>
            </a:r>
          </a:p>
          <a:p>
            <a:endParaRPr lang="en-US" dirty="0"/>
          </a:p>
          <a:p>
            <a:r>
              <a:rPr lang="en-US" dirty="0"/>
              <a:t>It Is like AND operation.</a:t>
            </a:r>
          </a:p>
        </p:txBody>
      </p:sp>
      <p:graphicFrame>
        <p:nvGraphicFramePr>
          <p:cNvPr id="4" name="Table 3"/>
          <p:cNvGraphicFramePr>
            <a:graphicFrameLocks noGrp="1"/>
          </p:cNvGraphicFramePr>
          <p:nvPr>
            <p:extLst>
              <p:ext uri="{D42A27DB-BD31-4B8C-83A1-F6EECF244321}">
                <p14:modId xmlns:p14="http://schemas.microsoft.com/office/powerpoint/2010/main" val="104624847"/>
              </p:ext>
            </p:extLst>
          </p:nvPr>
        </p:nvGraphicFramePr>
        <p:xfrm>
          <a:off x="7855856" y="3016251"/>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a:solidFill>
                            <a:srgbClr val="FF0000"/>
                          </a:solidFill>
                        </a:rPr>
                        <a:t>p</a:t>
                      </a:r>
                    </a:p>
                  </a:txBody>
                  <a:tcPr/>
                </a:tc>
                <a:tc>
                  <a:txBody>
                    <a:bodyPr/>
                    <a:lstStyle/>
                    <a:p>
                      <a:r>
                        <a:rPr lang="en-US" dirty="0">
                          <a:solidFill>
                            <a:srgbClr val="FF0000"/>
                          </a:solidFill>
                        </a:rPr>
                        <a:t>q</a:t>
                      </a:r>
                    </a:p>
                  </a:txBody>
                  <a:tcPr/>
                </a:tc>
                <a:tc>
                  <a:txBody>
                    <a:bodyPr/>
                    <a:lstStyle/>
                    <a:p>
                      <a:r>
                        <a:rPr lang="en-US" b="1" dirty="0">
                          <a:solidFill>
                            <a:srgbClr val="FF0000"/>
                          </a:solidFill>
                        </a:rPr>
                        <a:t>p ∧ q</a:t>
                      </a:r>
                      <a:endParaRPr lang="en-US" dirty="0"/>
                    </a:p>
                  </a:txBody>
                  <a:tcPr/>
                </a:tc>
                <a:extLst>
                  <a:ext uri="{0D108BD9-81ED-4DB2-BD59-A6C34878D82A}">
                    <a16:rowId xmlns:a16="http://schemas.microsoft.com/office/drawing/2014/main" val="4255782940"/>
                  </a:ext>
                </a:extLst>
              </a:tr>
              <a:tr h="575975">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716367678"/>
                  </a:ext>
                </a:extLst>
              </a:tr>
              <a:tr h="575975">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943481622"/>
                  </a:ext>
                </a:extLst>
              </a:tr>
              <a:tr h="575975">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2560719776"/>
                  </a:ext>
                </a:extLst>
              </a:tr>
              <a:tr h="575975">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4051362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practice problem..</a:t>
            </a:r>
          </a:p>
        </p:txBody>
      </p:sp>
      <p:sp>
        <p:nvSpPr>
          <p:cNvPr id="3" name="Content Placeholder 2"/>
          <p:cNvSpPr>
            <a:spLocks noGrp="1"/>
          </p:cNvSpPr>
          <p:nvPr>
            <p:ph idx="1"/>
          </p:nvPr>
        </p:nvSpPr>
        <p:spPr/>
        <p:txBody>
          <a:bodyPr/>
          <a:lstStyle/>
          <a:p>
            <a:r>
              <a:rPr lang="en-US" dirty="0"/>
              <a:t>See the </a:t>
            </a:r>
            <a:r>
              <a:rPr lang="en-US"/>
              <a:t>class problem…</a:t>
            </a:r>
          </a:p>
        </p:txBody>
      </p:sp>
    </p:spTree>
    <p:extLst>
      <p:ext uri="{BB962C8B-B14F-4D97-AF65-F5344CB8AC3E}">
        <p14:creationId xmlns:p14="http://schemas.microsoft.com/office/powerpoint/2010/main" val="1839127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Disjunction </a:t>
            </a:r>
          </a:p>
        </p:txBody>
      </p:sp>
      <p:sp>
        <p:nvSpPr>
          <p:cNvPr id="3" name="Content Placeholder 2"/>
          <p:cNvSpPr>
            <a:spLocks noGrp="1"/>
          </p:cNvSpPr>
          <p:nvPr>
            <p:ph idx="1"/>
          </p:nvPr>
        </p:nvSpPr>
        <p:spPr>
          <a:xfrm>
            <a:off x="838200" y="1825625"/>
            <a:ext cx="10515600" cy="4923518"/>
          </a:xfrm>
        </p:spPr>
        <p:txBody>
          <a:bodyPr>
            <a:normAutofit lnSpcReduction="10000"/>
          </a:bodyPr>
          <a:lstStyle/>
          <a:p>
            <a:r>
              <a:rPr lang="en-US" dirty="0"/>
              <a:t>Let p and q be propositions. </a:t>
            </a:r>
          </a:p>
          <a:p>
            <a:r>
              <a:rPr lang="en-US" dirty="0"/>
              <a:t>The disjunction of p and q, denoted by </a:t>
            </a:r>
            <a:r>
              <a:rPr lang="en-US" b="1" dirty="0">
                <a:solidFill>
                  <a:srgbClr val="FF0000"/>
                </a:solidFill>
              </a:rPr>
              <a:t>p ∨ q</a:t>
            </a:r>
            <a:r>
              <a:rPr lang="en-US" dirty="0"/>
              <a:t>, is the proposition “</a:t>
            </a:r>
            <a:r>
              <a:rPr lang="en-US" b="1" dirty="0">
                <a:solidFill>
                  <a:srgbClr val="FF0000"/>
                </a:solidFill>
              </a:rPr>
              <a:t>p or q</a:t>
            </a:r>
            <a:r>
              <a:rPr lang="en-US" dirty="0"/>
              <a:t>.” The disjunction p ∨ q is false when both p and q are false and is true otherwise.</a:t>
            </a:r>
          </a:p>
          <a:p>
            <a:r>
              <a:rPr lang="en-US" dirty="0"/>
              <a:t>Students who have taken calculus </a:t>
            </a:r>
            <a:r>
              <a:rPr lang="en-US" b="1" dirty="0">
                <a:solidFill>
                  <a:srgbClr val="FF0000"/>
                </a:solidFill>
              </a:rPr>
              <a:t>or</a:t>
            </a:r>
            <a:r>
              <a:rPr lang="en-US" dirty="0"/>
              <a:t> computer science can take this class.</a:t>
            </a:r>
          </a:p>
          <a:p>
            <a:r>
              <a:rPr lang="en-US" dirty="0"/>
              <a:t>Here, we mean that students who have taken</a:t>
            </a:r>
          </a:p>
          <a:p>
            <a:pPr marL="0" indent="0">
              <a:buNone/>
            </a:pPr>
            <a:r>
              <a:rPr lang="en-US" dirty="0"/>
              <a:t> both calculus and computer science can take </a:t>
            </a:r>
          </a:p>
          <a:p>
            <a:pPr marL="0" indent="0">
              <a:buNone/>
            </a:pPr>
            <a:r>
              <a:rPr lang="en-US" dirty="0"/>
              <a:t> the class, as well as the students who have taken </a:t>
            </a:r>
          </a:p>
          <a:p>
            <a:pPr marL="0" indent="0">
              <a:buNone/>
            </a:pPr>
            <a:r>
              <a:rPr lang="en-US" dirty="0"/>
              <a:t> only one of the two subjects.</a:t>
            </a:r>
          </a:p>
          <a:p>
            <a:r>
              <a:rPr lang="en-US" dirty="0"/>
              <a:t>Also sometime referred as inclusive OR.</a:t>
            </a:r>
          </a:p>
        </p:txBody>
      </p:sp>
      <p:graphicFrame>
        <p:nvGraphicFramePr>
          <p:cNvPr id="5" name="Table 4"/>
          <p:cNvGraphicFramePr>
            <a:graphicFrameLocks noGrp="1"/>
          </p:cNvGraphicFramePr>
          <p:nvPr>
            <p:extLst>
              <p:ext uri="{D42A27DB-BD31-4B8C-83A1-F6EECF244321}">
                <p14:modId xmlns:p14="http://schemas.microsoft.com/office/powerpoint/2010/main" val="2450405847"/>
              </p:ext>
            </p:extLst>
          </p:nvPr>
        </p:nvGraphicFramePr>
        <p:xfrm>
          <a:off x="8218713" y="3869268"/>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a:solidFill>
                            <a:srgbClr val="FF0000"/>
                          </a:solidFill>
                        </a:rPr>
                        <a:t>p</a:t>
                      </a:r>
                    </a:p>
                  </a:txBody>
                  <a:tcPr/>
                </a:tc>
                <a:tc>
                  <a:txBody>
                    <a:bodyPr/>
                    <a:lstStyle/>
                    <a:p>
                      <a:r>
                        <a:rPr lang="en-US" dirty="0">
                          <a:solidFill>
                            <a:srgbClr val="FF0000"/>
                          </a:solidFill>
                        </a:rPr>
                        <a:t>q</a:t>
                      </a:r>
                    </a:p>
                  </a:txBody>
                  <a:tcPr/>
                </a:tc>
                <a:tc>
                  <a:txBody>
                    <a:bodyPr/>
                    <a:lstStyle/>
                    <a:p>
                      <a:r>
                        <a:rPr lang="en-US" b="1" dirty="0">
                          <a:solidFill>
                            <a:srgbClr val="FF0000"/>
                          </a:solidFill>
                        </a:rPr>
                        <a:t>p ∨ q</a:t>
                      </a:r>
                      <a:endParaRPr lang="en-US" dirty="0"/>
                    </a:p>
                  </a:txBody>
                  <a:tcPr/>
                </a:tc>
                <a:extLst>
                  <a:ext uri="{0D108BD9-81ED-4DB2-BD59-A6C34878D82A}">
                    <a16:rowId xmlns:a16="http://schemas.microsoft.com/office/drawing/2014/main" val="4255782940"/>
                  </a:ext>
                </a:extLst>
              </a:tr>
              <a:tr h="575975">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716367678"/>
                  </a:ext>
                </a:extLst>
              </a:tr>
              <a:tr h="575975">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943481622"/>
                  </a:ext>
                </a:extLst>
              </a:tr>
              <a:tr h="575975">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2560719776"/>
                  </a:ext>
                </a:extLst>
              </a:tr>
              <a:tr h="575975">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83118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Exclusive OR</a:t>
            </a:r>
          </a:p>
        </p:txBody>
      </p:sp>
      <p:sp>
        <p:nvSpPr>
          <p:cNvPr id="3" name="Content Placeholder 2"/>
          <p:cNvSpPr>
            <a:spLocks noGrp="1"/>
          </p:cNvSpPr>
          <p:nvPr>
            <p:ph idx="1"/>
          </p:nvPr>
        </p:nvSpPr>
        <p:spPr/>
        <p:txBody>
          <a:bodyPr>
            <a:normAutofit lnSpcReduction="10000"/>
          </a:bodyPr>
          <a:lstStyle/>
          <a:p>
            <a:r>
              <a:rPr lang="en-US" dirty="0"/>
              <a:t>Let p and q be propositions. The exclusive or of p and q, denoted by </a:t>
            </a:r>
            <a:r>
              <a:rPr lang="en-US" b="1" dirty="0">
                <a:solidFill>
                  <a:srgbClr val="FF0000"/>
                </a:solidFill>
              </a:rPr>
              <a:t>p ⊕ q</a:t>
            </a:r>
            <a:r>
              <a:rPr lang="en-US" dirty="0"/>
              <a:t>, is the proposition that is true when exactly one of p and q is true and is false otherwise.</a:t>
            </a:r>
          </a:p>
          <a:p>
            <a:r>
              <a:rPr lang="en-US" dirty="0"/>
              <a:t>Consider the statement: in order to get job in this company, </a:t>
            </a:r>
            <a:r>
              <a:rPr lang="en-US" dirty="0" err="1"/>
              <a:t>c++</a:t>
            </a:r>
            <a:r>
              <a:rPr lang="en-US" dirty="0"/>
              <a:t> or java experience </a:t>
            </a:r>
            <a:r>
              <a:rPr lang="en-US"/>
              <a:t>but not </a:t>
            </a:r>
            <a:r>
              <a:rPr lang="en-US" dirty="0"/>
              <a:t>both is mandatory.</a:t>
            </a:r>
          </a:p>
          <a:p>
            <a:r>
              <a:rPr lang="en-US" dirty="0"/>
              <a:t>You get job if you have experience in </a:t>
            </a:r>
            <a:r>
              <a:rPr lang="en-US" dirty="0" err="1"/>
              <a:t>c++</a:t>
            </a:r>
            <a:r>
              <a:rPr lang="en-US" dirty="0"/>
              <a:t>. </a:t>
            </a:r>
          </a:p>
          <a:p>
            <a:pPr marL="0" indent="0">
              <a:buNone/>
            </a:pPr>
            <a:r>
              <a:rPr lang="en-US" dirty="0"/>
              <a:t>   If you have experience in java. If experience </a:t>
            </a:r>
          </a:p>
          <a:p>
            <a:pPr marL="0" indent="0">
              <a:buNone/>
            </a:pPr>
            <a:r>
              <a:rPr lang="en-US" dirty="0"/>
              <a:t>   in both, you don’t get.</a:t>
            </a:r>
          </a:p>
          <a:p>
            <a:r>
              <a:rPr lang="en-US" dirty="0"/>
              <a:t>What about this???</a:t>
            </a:r>
          </a:p>
          <a:p>
            <a:pPr lvl="1"/>
            <a:r>
              <a:rPr lang="en-US" dirty="0"/>
              <a:t>Soup or salad comes free with this food item.</a:t>
            </a:r>
          </a:p>
        </p:txBody>
      </p:sp>
      <p:graphicFrame>
        <p:nvGraphicFramePr>
          <p:cNvPr id="5" name="Table 4"/>
          <p:cNvGraphicFramePr>
            <a:graphicFrameLocks noGrp="1"/>
          </p:cNvGraphicFramePr>
          <p:nvPr>
            <p:extLst>
              <p:ext uri="{D42A27DB-BD31-4B8C-83A1-F6EECF244321}">
                <p14:modId xmlns:p14="http://schemas.microsoft.com/office/powerpoint/2010/main" val="1908287918"/>
              </p:ext>
            </p:extLst>
          </p:nvPr>
        </p:nvGraphicFramePr>
        <p:xfrm>
          <a:off x="8218713" y="3432025"/>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a:solidFill>
                            <a:srgbClr val="FF0000"/>
                          </a:solidFill>
                        </a:rPr>
                        <a:t>p</a:t>
                      </a:r>
                    </a:p>
                  </a:txBody>
                  <a:tcPr/>
                </a:tc>
                <a:tc>
                  <a:txBody>
                    <a:bodyPr/>
                    <a:lstStyle/>
                    <a:p>
                      <a:r>
                        <a:rPr lang="en-US" dirty="0">
                          <a:solidFill>
                            <a:srgbClr val="FF0000"/>
                          </a:solidFill>
                        </a:rPr>
                        <a:t>q</a:t>
                      </a:r>
                    </a:p>
                  </a:txBody>
                  <a:tcPr/>
                </a:tc>
                <a:tc>
                  <a:txBody>
                    <a:bodyPr/>
                    <a:lstStyle/>
                    <a:p>
                      <a:r>
                        <a:rPr lang="en-US" b="1" dirty="0">
                          <a:solidFill>
                            <a:srgbClr val="FF0000"/>
                          </a:solidFill>
                        </a:rPr>
                        <a:t>p ⊕ q</a:t>
                      </a:r>
                      <a:endParaRPr lang="en-US" dirty="0"/>
                    </a:p>
                  </a:txBody>
                  <a:tcPr/>
                </a:tc>
                <a:extLst>
                  <a:ext uri="{0D108BD9-81ED-4DB2-BD59-A6C34878D82A}">
                    <a16:rowId xmlns:a16="http://schemas.microsoft.com/office/drawing/2014/main" val="4255782940"/>
                  </a:ext>
                </a:extLst>
              </a:tr>
              <a:tr h="575975">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716367678"/>
                  </a:ext>
                </a:extLst>
              </a:tr>
              <a:tr h="575975">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943481622"/>
                  </a:ext>
                </a:extLst>
              </a:tr>
              <a:tr h="575975">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2560719776"/>
                  </a:ext>
                </a:extLst>
              </a:tr>
              <a:tr h="575975">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273909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a:t>
            </a:r>
          </a:p>
        </p:txBody>
      </p:sp>
      <p:sp>
        <p:nvSpPr>
          <p:cNvPr id="3" name="Content Placeholder 2"/>
          <p:cNvSpPr>
            <a:spLocks noGrp="1"/>
          </p:cNvSpPr>
          <p:nvPr>
            <p:ph idx="1"/>
          </p:nvPr>
        </p:nvSpPr>
        <p:spPr>
          <a:xfrm>
            <a:off x="838200" y="1825625"/>
            <a:ext cx="10515600" cy="4645932"/>
          </a:xfrm>
        </p:spPr>
        <p:txBody>
          <a:bodyPr/>
          <a:lstStyle/>
          <a:p>
            <a:r>
              <a:rPr lang="en-US" dirty="0"/>
              <a:t>Let p and q be propositions. The conditional statement p → q is the proposition “if p, then q.” </a:t>
            </a:r>
          </a:p>
          <a:p>
            <a:r>
              <a:rPr lang="en-US" dirty="0"/>
              <a:t>In the conditional statement p → q, </a:t>
            </a:r>
            <a:r>
              <a:rPr lang="en-US" b="1" dirty="0">
                <a:solidFill>
                  <a:srgbClr val="FF0000"/>
                </a:solidFill>
              </a:rPr>
              <a:t>p is called the hypothesis </a:t>
            </a:r>
            <a:r>
              <a:rPr lang="en-US" dirty="0"/>
              <a:t>(or antecedent or premise) and </a:t>
            </a:r>
            <a:r>
              <a:rPr lang="en-US" b="1" dirty="0">
                <a:solidFill>
                  <a:srgbClr val="FF0000"/>
                </a:solidFill>
              </a:rPr>
              <a:t>q is called the conclusion </a:t>
            </a:r>
            <a:r>
              <a:rPr lang="en-US" dirty="0"/>
              <a:t>(or consequence).</a:t>
            </a:r>
          </a:p>
          <a:p>
            <a:r>
              <a:rPr lang="en-US" dirty="0"/>
              <a:t>Note that the statement p → q is true when</a:t>
            </a:r>
          </a:p>
          <a:p>
            <a:pPr marL="0" indent="0">
              <a:buNone/>
            </a:pPr>
            <a:r>
              <a:rPr lang="en-US" dirty="0"/>
              <a:t> both p and q are true and when p is false, it</a:t>
            </a:r>
          </a:p>
          <a:p>
            <a:pPr marL="0" indent="0">
              <a:buNone/>
            </a:pPr>
            <a:r>
              <a:rPr lang="en-US" dirty="0"/>
              <a:t> Is always true no matter what truth value</a:t>
            </a:r>
          </a:p>
          <a:p>
            <a:pPr marL="0" indent="0">
              <a:buNone/>
            </a:pPr>
            <a:r>
              <a:rPr lang="en-US" dirty="0"/>
              <a:t> q has.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03557520"/>
              </p:ext>
            </p:extLst>
          </p:nvPr>
        </p:nvGraphicFramePr>
        <p:xfrm>
          <a:off x="7628424" y="3591682"/>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a:solidFill>
                            <a:srgbClr val="FF0000"/>
                          </a:solidFill>
                        </a:rPr>
                        <a:t>p</a:t>
                      </a:r>
                    </a:p>
                  </a:txBody>
                  <a:tcPr/>
                </a:tc>
                <a:tc>
                  <a:txBody>
                    <a:bodyPr/>
                    <a:lstStyle/>
                    <a:p>
                      <a:r>
                        <a:rPr lang="en-US" dirty="0">
                          <a:solidFill>
                            <a:srgbClr val="FF0000"/>
                          </a:solidFill>
                        </a:rPr>
                        <a:t>q</a:t>
                      </a:r>
                    </a:p>
                  </a:txBody>
                  <a:tcPr/>
                </a:tc>
                <a:tc>
                  <a:txBody>
                    <a:bodyPr/>
                    <a:lstStyle/>
                    <a:p>
                      <a:r>
                        <a:rPr lang="en-US" dirty="0">
                          <a:solidFill>
                            <a:srgbClr val="FF0000"/>
                          </a:solidFill>
                        </a:rPr>
                        <a:t>p → q</a:t>
                      </a:r>
                    </a:p>
                  </a:txBody>
                  <a:tcPr/>
                </a:tc>
                <a:extLst>
                  <a:ext uri="{0D108BD9-81ED-4DB2-BD59-A6C34878D82A}">
                    <a16:rowId xmlns:a16="http://schemas.microsoft.com/office/drawing/2014/main" val="4255782940"/>
                  </a:ext>
                </a:extLst>
              </a:tr>
              <a:tr h="575975">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716367678"/>
                  </a:ext>
                </a:extLst>
              </a:tr>
              <a:tr h="575975">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943481622"/>
                  </a:ext>
                </a:extLst>
              </a:tr>
              <a:tr h="575975">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2560719776"/>
                  </a:ext>
                </a:extLst>
              </a:tr>
              <a:tr h="575975">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3352388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example..</a:t>
            </a:r>
          </a:p>
        </p:txBody>
      </p:sp>
      <p:sp>
        <p:nvSpPr>
          <p:cNvPr id="3" name="Content Placeholder 2"/>
          <p:cNvSpPr>
            <a:spLocks noGrp="1"/>
          </p:cNvSpPr>
          <p:nvPr>
            <p:ph idx="1"/>
          </p:nvPr>
        </p:nvSpPr>
        <p:spPr/>
        <p:txBody>
          <a:bodyPr>
            <a:normAutofit lnSpcReduction="10000"/>
          </a:bodyPr>
          <a:lstStyle/>
          <a:p>
            <a:r>
              <a:rPr lang="en-US" dirty="0"/>
              <a:t>“If you get 100% marks on final exam, then you will get award”</a:t>
            </a:r>
          </a:p>
          <a:p>
            <a:pPr marL="0" indent="0">
              <a:buNone/>
            </a:pPr>
            <a:r>
              <a:rPr lang="en-US" dirty="0"/>
              <a:t>Case i: p: you got 100%, q:you got award. </a:t>
            </a:r>
          </a:p>
          <a:p>
            <a:pPr marL="0" indent="0">
              <a:buNone/>
            </a:pPr>
            <a:r>
              <a:rPr lang="en-US" dirty="0"/>
              <a:t>true</a:t>
            </a:r>
          </a:p>
          <a:p>
            <a:pPr marL="0" indent="0">
              <a:buNone/>
            </a:pPr>
            <a:r>
              <a:rPr lang="en-US" dirty="0"/>
              <a:t>Case ii: p: you got 100%, q:you didn’t get award. </a:t>
            </a:r>
          </a:p>
          <a:p>
            <a:pPr marL="0" indent="0">
              <a:buNone/>
            </a:pPr>
            <a:r>
              <a:rPr lang="en-US" dirty="0"/>
              <a:t>false</a:t>
            </a:r>
          </a:p>
          <a:p>
            <a:pPr marL="0" indent="0">
              <a:buNone/>
            </a:pPr>
            <a:r>
              <a:rPr lang="en-US" dirty="0"/>
              <a:t>Case iii: p: you didn’t get 100%, q:you got award. </a:t>
            </a:r>
          </a:p>
          <a:p>
            <a:pPr marL="0" indent="0">
              <a:buNone/>
            </a:pPr>
            <a:r>
              <a:rPr lang="en-US" dirty="0"/>
              <a:t>true.</a:t>
            </a:r>
          </a:p>
          <a:p>
            <a:pPr marL="0" indent="0">
              <a:buNone/>
            </a:pPr>
            <a:r>
              <a:rPr lang="en-US" dirty="0"/>
              <a:t>Case iv: p: you didn’t get 100%, q:you didn’t get award. </a:t>
            </a:r>
          </a:p>
          <a:p>
            <a:pPr marL="0" indent="0">
              <a:buNone/>
            </a:pPr>
            <a:r>
              <a:rPr lang="en-US" dirty="0"/>
              <a:t>true.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522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Trick or approach…..</a:t>
            </a:r>
          </a:p>
        </p:txBody>
      </p:sp>
      <p:sp>
        <p:nvSpPr>
          <p:cNvPr id="3" name="Content Placeholder 2"/>
          <p:cNvSpPr>
            <a:spLocks noGrp="1"/>
          </p:cNvSpPr>
          <p:nvPr>
            <p:ph idx="1"/>
          </p:nvPr>
        </p:nvSpPr>
        <p:spPr/>
        <p:txBody>
          <a:bodyPr/>
          <a:lstStyle/>
          <a:p>
            <a:r>
              <a:rPr lang="en-US" dirty="0"/>
              <a:t>If I guessed RIGHT then answered RIGHT, it make sense(it is RIGHT) </a:t>
            </a:r>
          </a:p>
          <a:p>
            <a:r>
              <a:rPr lang="en-US" dirty="0"/>
              <a:t>If I guessed RIGHT then answered WRONG, it doesn't make sense (it is WRONG) </a:t>
            </a:r>
          </a:p>
          <a:p>
            <a:r>
              <a:rPr lang="en-US" dirty="0"/>
              <a:t>If I guessed WRONG then answered RIGHT, it still make sense (It is RIGHT) </a:t>
            </a:r>
          </a:p>
          <a:p>
            <a:r>
              <a:rPr lang="en-US" dirty="0"/>
              <a:t>If I guessed WRONG then answered WRONG, it still make sense (It is RIGHT)</a:t>
            </a:r>
          </a:p>
        </p:txBody>
      </p:sp>
    </p:spTree>
    <p:extLst>
      <p:ext uri="{BB962C8B-B14F-4D97-AF65-F5344CB8AC3E}">
        <p14:creationId xmlns:p14="http://schemas.microsoft.com/office/powerpoint/2010/main" val="377923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implication</a:t>
            </a:r>
          </a:p>
        </p:txBody>
      </p:sp>
      <p:sp>
        <p:nvSpPr>
          <p:cNvPr id="3" name="Content Placeholder 2"/>
          <p:cNvSpPr>
            <a:spLocks noGrp="1"/>
          </p:cNvSpPr>
          <p:nvPr>
            <p:ph idx="1"/>
          </p:nvPr>
        </p:nvSpPr>
        <p:spPr/>
        <p:txBody>
          <a:bodyPr numCol="2"/>
          <a:lstStyle/>
          <a:p>
            <a:r>
              <a:rPr lang="en-US" dirty="0"/>
              <a:t>“if p, then q” </a:t>
            </a:r>
          </a:p>
          <a:p>
            <a:r>
              <a:rPr lang="en-US" dirty="0"/>
              <a:t>“p implies q” </a:t>
            </a:r>
          </a:p>
          <a:p>
            <a:r>
              <a:rPr lang="en-US" dirty="0"/>
              <a:t>“if p, q” </a:t>
            </a:r>
          </a:p>
          <a:p>
            <a:r>
              <a:rPr lang="en-US" dirty="0"/>
              <a:t>“p is sufficient for q” </a:t>
            </a:r>
          </a:p>
          <a:p>
            <a:r>
              <a:rPr lang="en-US" dirty="0"/>
              <a:t>“a sufficient condition for q is p” </a:t>
            </a:r>
          </a:p>
          <a:p>
            <a:r>
              <a:rPr lang="en-US" dirty="0"/>
              <a:t>“q if p” </a:t>
            </a:r>
          </a:p>
          <a:p>
            <a:r>
              <a:rPr lang="en-US" dirty="0"/>
              <a:t>“q whenever p” </a:t>
            </a:r>
          </a:p>
          <a:p>
            <a:r>
              <a:rPr lang="en-US" dirty="0"/>
              <a:t>“q when p” </a:t>
            </a:r>
          </a:p>
          <a:p>
            <a:r>
              <a:rPr lang="en-US" dirty="0"/>
              <a:t>“q is necessary for p” </a:t>
            </a:r>
          </a:p>
          <a:p>
            <a:r>
              <a:rPr lang="en-US" dirty="0"/>
              <a:t>“p only if q” </a:t>
            </a:r>
          </a:p>
          <a:p>
            <a:r>
              <a:rPr lang="en-US" dirty="0"/>
              <a:t>“a necessary condition for p is q”</a:t>
            </a:r>
          </a:p>
          <a:p>
            <a:r>
              <a:rPr lang="en-US" dirty="0"/>
              <a:t> “q follows from p” </a:t>
            </a:r>
          </a:p>
          <a:p>
            <a:r>
              <a:rPr lang="en-US" dirty="0"/>
              <a:t>“q unless ¬p” </a:t>
            </a:r>
          </a:p>
        </p:txBody>
      </p:sp>
    </p:spTree>
    <p:extLst>
      <p:ext uri="{BB962C8B-B14F-4D97-AF65-F5344CB8AC3E}">
        <p14:creationId xmlns:p14="http://schemas.microsoft.com/office/powerpoint/2010/main" val="53931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Determine in how many ways can three gifts be shared among 4 boys in the following conditions-</a:t>
            </a:r>
          </a:p>
          <a:p>
            <a:pPr marL="0" indent="0">
              <a:buNone/>
            </a:pPr>
            <a:r>
              <a:rPr lang="en-US" dirty="0"/>
              <a:t> No one gets more than one gift.</a:t>
            </a:r>
          </a:p>
          <a:p>
            <a:pPr marL="0" indent="0">
              <a:buNone/>
            </a:pPr>
            <a:endParaRPr lang="en-US" dirty="0"/>
          </a:p>
          <a:p>
            <a:pPr marL="0" indent="0">
              <a:buNone/>
            </a:pPr>
            <a:r>
              <a:rPr lang="en-US" dirty="0"/>
              <a:t>Solution:</a:t>
            </a:r>
          </a:p>
          <a:p>
            <a:pPr marL="0" indent="0">
              <a:buNone/>
            </a:pPr>
            <a:r>
              <a:rPr lang="en-US" dirty="0"/>
              <a:t>The first gift can be given in 4 ways as one cannot get more than one gift, the remaining two gifts can be given in 3 and 2 ways respectively.</a:t>
            </a:r>
          </a:p>
          <a:p>
            <a:pPr marL="0" indent="0">
              <a:buNone/>
            </a:pPr>
            <a:r>
              <a:rPr lang="en-US" dirty="0"/>
              <a:t>The total number of ways = 4 x 3 x 2 = 24.</a:t>
            </a:r>
          </a:p>
        </p:txBody>
      </p:sp>
    </p:spTree>
    <p:extLst>
      <p:ext uri="{BB962C8B-B14F-4D97-AF65-F5344CB8AC3E}">
        <p14:creationId xmlns:p14="http://schemas.microsoft.com/office/powerpoint/2010/main" val="108849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500"/>
                                        <p:tgtEl>
                                          <p:spTgt spid="3">
                                            <p:txEl>
                                              <p:pRg st="4" end="4"/>
                                            </p:txEl>
                                          </p:spTgt>
                                        </p:tgtEl>
                                      </p:cBhvr>
                                    </p:animEffect>
                                    <p:anim calcmode="lin" valueType="num">
                                      <p:cBhvr>
                                        <p:cTn id="8"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500"/>
                                        <p:tgtEl>
                                          <p:spTgt spid="3">
                                            <p:txEl>
                                              <p:pRg st="5" end="5"/>
                                            </p:txEl>
                                          </p:spTgt>
                                        </p:tgtEl>
                                      </p:cBhvr>
                                    </p:animEffect>
                                    <p:anim calcmode="lin" valueType="num">
                                      <p:cBhvr>
                                        <p:cTn id="15" dur="1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Converse ,inverse and contrapositive</a:t>
            </a:r>
          </a:p>
        </p:txBody>
      </p:sp>
      <p:sp>
        <p:nvSpPr>
          <p:cNvPr id="3" name="Content Placeholder 2"/>
          <p:cNvSpPr>
            <a:spLocks noGrp="1"/>
          </p:cNvSpPr>
          <p:nvPr>
            <p:ph idx="1"/>
          </p:nvPr>
        </p:nvSpPr>
        <p:spPr>
          <a:xfrm>
            <a:off x="838200" y="1825625"/>
            <a:ext cx="10515600" cy="4618718"/>
          </a:xfrm>
        </p:spPr>
        <p:txBody>
          <a:bodyPr/>
          <a:lstStyle/>
          <a:p>
            <a:r>
              <a:rPr lang="en-US" dirty="0"/>
              <a:t>We can form some new conditional statements starting with a conditional statement p → q.</a:t>
            </a:r>
          </a:p>
          <a:p>
            <a:r>
              <a:rPr lang="en-US" dirty="0"/>
              <a:t>The proposition q → p is called the</a:t>
            </a:r>
            <a:r>
              <a:rPr lang="en-US" dirty="0">
                <a:solidFill>
                  <a:srgbClr val="FF0000"/>
                </a:solidFill>
              </a:rPr>
              <a:t> converse </a:t>
            </a:r>
            <a:r>
              <a:rPr lang="en-US" dirty="0"/>
              <a:t>of p → q</a:t>
            </a:r>
          </a:p>
          <a:p>
            <a:r>
              <a:rPr lang="en-US" dirty="0"/>
              <a:t>The proposition ¬p → ¬q is called the</a:t>
            </a:r>
            <a:r>
              <a:rPr lang="en-US" dirty="0">
                <a:solidFill>
                  <a:srgbClr val="FF0000"/>
                </a:solidFill>
              </a:rPr>
              <a:t> inverse </a:t>
            </a:r>
            <a:r>
              <a:rPr lang="en-US" dirty="0"/>
              <a:t>of p → q</a:t>
            </a:r>
          </a:p>
          <a:p>
            <a:r>
              <a:rPr lang="en-US" dirty="0"/>
              <a:t>The</a:t>
            </a:r>
            <a:r>
              <a:rPr lang="en-US" dirty="0">
                <a:solidFill>
                  <a:srgbClr val="FF0000"/>
                </a:solidFill>
              </a:rPr>
              <a:t> contrapositive </a:t>
            </a:r>
            <a:r>
              <a:rPr lang="en-US" dirty="0"/>
              <a:t>of p → q is the proposition ¬q → ¬p</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198" y="4048125"/>
            <a:ext cx="5057775" cy="2809875"/>
          </a:xfrm>
          <a:prstGeom prst="rect">
            <a:avLst/>
          </a:prstGeom>
        </p:spPr>
      </p:pic>
    </p:spTree>
    <p:extLst>
      <p:ext uri="{BB962C8B-B14F-4D97-AF65-F5344CB8AC3E}">
        <p14:creationId xmlns:p14="http://schemas.microsoft.com/office/powerpoint/2010/main" val="99412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fontAlgn="base"/>
            <a:r>
              <a:rPr lang="en-US" dirty="0"/>
              <a:t>Converse statement (q → p) and inverse statement (∼p → ∼q) are equivalent to each other.</a:t>
            </a:r>
          </a:p>
          <a:p>
            <a:pPr fontAlgn="base"/>
            <a:r>
              <a:rPr lang="en-US" dirty="0"/>
              <a:t>p → q and its contrapositive statement (∼q → ∼p) are equivalent to each other.</a:t>
            </a:r>
          </a:p>
          <a:p>
            <a:pPr fontAlgn="base"/>
            <a:r>
              <a:rPr lang="en-US" dirty="0"/>
              <a:t>Example:</a:t>
            </a:r>
          </a:p>
          <a:p>
            <a:pPr fontAlgn="base"/>
            <a:r>
              <a:rPr lang="en-US" dirty="0"/>
              <a:t>p → q :If today is Sunday, then it is a holiday.</a:t>
            </a:r>
          </a:p>
          <a:p>
            <a:pPr marL="0" indent="0" fontAlgn="base">
              <a:buNone/>
            </a:pPr>
            <a:r>
              <a:rPr lang="en-US" dirty="0"/>
              <a:t>   p: today is Sunday</a:t>
            </a:r>
          </a:p>
          <a:p>
            <a:pPr marL="0" indent="0" fontAlgn="base">
              <a:buNone/>
            </a:pPr>
            <a:r>
              <a:rPr lang="en-US" dirty="0"/>
              <a:t>   q: it is a holiday</a:t>
            </a:r>
          </a:p>
          <a:p>
            <a:pPr fontAlgn="base"/>
            <a:endParaRPr lang="en-US" dirty="0"/>
          </a:p>
        </p:txBody>
      </p:sp>
    </p:spTree>
    <p:extLst>
      <p:ext uri="{BB962C8B-B14F-4D97-AF65-F5344CB8AC3E}">
        <p14:creationId xmlns:p14="http://schemas.microsoft.com/office/powerpoint/2010/main" val="281199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fontAlgn="base"/>
            <a:r>
              <a:rPr lang="en-US" b="1" dirty="0"/>
              <a:t>Converse Statement-</a:t>
            </a:r>
            <a:r>
              <a:rPr lang="en-US" dirty="0"/>
              <a:t> If it is a holiday, then today is Sunday.</a:t>
            </a:r>
          </a:p>
          <a:p>
            <a:pPr fontAlgn="base"/>
            <a:r>
              <a:rPr lang="en-US" b="1" dirty="0"/>
              <a:t>Inverse Statement- </a:t>
            </a:r>
            <a:r>
              <a:rPr lang="en-US" dirty="0"/>
              <a:t>If today is not Sunday, then it is not a holiday.</a:t>
            </a:r>
          </a:p>
          <a:p>
            <a:pPr fontAlgn="base"/>
            <a:r>
              <a:rPr lang="en-US" b="1" dirty="0"/>
              <a:t>Contrapositive Statement-</a:t>
            </a:r>
            <a:r>
              <a:rPr lang="en-US" dirty="0"/>
              <a:t> If it is not a holiday, then today is not Sunday.</a:t>
            </a:r>
          </a:p>
          <a:p>
            <a:pPr marL="0" indent="0" fontAlgn="base">
              <a:buNone/>
            </a:pPr>
            <a:r>
              <a:rPr lang="en-US" dirty="0"/>
              <a:t>2. “If it rains, then I will stay at home.”</a:t>
            </a:r>
          </a:p>
          <a:p>
            <a:pPr fontAlgn="base"/>
            <a:r>
              <a:rPr lang="en-US" b="1" dirty="0"/>
              <a:t>Converse Statement-</a:t>
            </a:r>
            <a:r>
              <a:rPr lang="en-US" dirty="0"/>
              <a:t> If I will stay at home, then it rains.</a:t>
            </a:r>
          </a:p>
          <a:p>
            <a:pPr fontAlgn="base"/>
            <a:r>
              <a:rPr lang="en-US" b="1" dirty="0"/>
              <a:t>Inverse Statement-</a:t>
            </a:r>
            <a:r>
              <a:rPr lang="en-US" dirty="0"/>
              <a:t> If it does not rain, then I will not stay at home.</a:t>
            </a:r>
          </a:p>
          <a:p>
            <a:pPr fontAlgn="base"/>
            <a:r>
              <a:rPr lang="en-US" b="1" dirty="0"/>
              <a:t>Contrapositive Statement-</a:t>
            </a:r>
            <a:r>
              <a:rPr lang="en-US" dirty="0"/>
              <a:t> If I will not stay at home, then it does not rain.</a:t>
            </a:r>
          </a:p>
          <a:p>
            <a:pPr marL="0" indent="0" fontAlgn="base">
              <a:buNone/>
            </a:pPr>
            <a:endParaRPr lang="en-US" dirty="0"/>
          </a:p>
        </p:txBody>
      </p:sp>
    </p:spTree>
    <p:extLst>
      <p:ext uri="{BB962C8B-B14F-4D97-AF65-F5344CB8AC3E}">
        <p14:creationId xmlns:p14="http://schemas.microsoft.com/office/powerpoint/2010/main" val="707449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logical equivalency</a:t>
            </a:r>
          </a:p>
        </p:txBody>
      </p:sp>
      <p:sp>
        <p:nvSpPr>
          <p:cNvPr id="3" name="Content Placeholder 2"/>
          <p:cNvSpPr>
            <a:spLocks noGrp="1"/>
          </p:cNvSpPr>
          <p:nvPr>
            <p:ph idx="1"/>
          </p:nvPr>
        </p:nvSpPr>
        <p:spPr/>
        <p:txBody>
          <a:bodyPr/>
          <a:lstStyle/>
          <a:p>
            <a:r>
              <a:rPr lang="en-US" dirty="0"/>
              <a:t>Let the conditional statement be “if a polygon is a square, then it also a quadrilateral.”</a:t>
            </a:r>
          </a:p>
          <a:p>
            <a:r>
              <a:rPr lang="en-US" dirty="0"/>
              <a:t>Converse: “if it is a quadrilateral, then it is a square.”</a:t>
            </a:r>
          </a:p>
          <a:p>
            <a:r>
              <a:rPr lang="en-US" dirty="0"/>
              <a:t>Think whether it is true or false?</a:t>
            </a:r>
          </a:p>
          <a:p>
            <a:r>
              <a:rPr lang="en-US" dirty="0"/>
              <a:t>It may or mayn’t be square.</a:t>
            </a:r>
          </a:p>
          <a:p>
            <a:r>
              <a:rPr lang="en-US" dirty="0"/>
              <a:t>Inverse:  “if polygon isn’t square, then it also not quadrilateral.”</a:t>
            </a:r>
          </a:p>
          <a:p>
            <a:r>
              <a:rPr lang="en-US" dirty="0"/>
              <a:t>What about this?</a:t>
            </a:r>
          </a:p>
          <a:p>
            <a:r>
              <a:rPr lang="en-US" dirty="0"/>
              <a:t>Only square is not a quadrilateral.</a:t>
            </a:r>
          </a:p>
        </p:txBody>
      </p:sp>
    </p:spTree>
    <p:extLst>
      <p:ext uri="{BB962C8B-B14F-4D97-AF65-F5344CB8AC3E}">
        <p14:creationId xmlns:p14="http://schemas.microsoft.com/office/powerpoint/2010/main" val="283976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Biconditional</a:t>
            </a:r>
            <a:r>
              <a:rPr lang="en-US" dirty="0"/>
              <a:t> </a:t>
            </a:r>
          </a:p>
        </p:txBody>
      </p:sp>
      <p:sp>
        <p:nvSpPr>
          <p:cNvPr id="3" name="Content Placeholder 2"/>
          <p:cNvSpPr>
            <a:spLocks noGrp="1"/>
          </p:cNvSpPr>
          <p:nvPr>
            <p:ph idx="1"/>
          </p:nvPr>
        </p:nvSpPr>
        <p:spPr/>
        <p:txBody>
          <a:bodyPr>
            <a:normAutofit lnSpcReduction="10000"/>
          </a:bodyPr>
          <a:lstStyle/>
          <a:p>
            <a:r>
              <a:rPr lang="en-US" dirty="0"/>
              <a:t>Let p and q be propositions. The </a:t>
            </a:r>
            <a:r>
              <a:rPr lang="en-US" dirty="0" err="1"/>
              <a:t>biconditional</a:t>
            </a:r>
            <a:r>
              <a:rPr lang="en-US" dirty="0"/>
              <a:t> statement </a:t>
            </a:r>
            <a:r>
              <a:rPr lang="en-US" b="1" dirty="0">
                <a:solidFill>
                  <a:srgbClr val="FF0000"/>
                </a:solidFill>
              </a:rPr>
              <a:t>p ↔ q </a:t>
            </a:r>
            <a:r>
              <a:rPr lang="en-US" dirty="0"/>
              <a:t>is the proposition “p if and only if q.” </a:t>
            </a:r>
            <a:r>
              <a:rPr lang="en-US" b="1" dirty="0">
                <a:solidFill>
                  <a:srgbClr val="FF0000"/>
                </a:solidFill>
              </a:rPr>
              <a:t>The </a:t>
            </a:r>
            <a:r>
              <a:rPr lang="en-US" b="1" dirty="0" err="1">
                <a:solidFill>
                  <a:srgbClr val="FF0000"/>
                </a:solidFill>
              </a:rPr>
              <a:t>biconditional</a:t>
            </a:r>
            <a:r>
              <a:rPr lang="en-US" b="1" dirty="0">
                <a:solidFill>
                  <a:srgbClr val="FF0000"/>
                </a:solidFill>
              </a:rPr>
              <a:t> statement p ↔ q is true when p and q have the same truth values</a:t>
            </a:r>
            <a:r>
              <a:rPr lang="en-US" dirty="0"/>
              <a:t>, and is false otherwise. </a:t>
            </a:r>
          </a:p>
          <a:p>
            <a:r>
              <a:rPr lang="en-US" dirty="0" err="1"/>
              <a:t>Biconditional</a:t>
            </a:r>
            <a:r>
              <a:rPr lang="en-US" dirty="0"/>
              <a:t> statements are also called bi-implications.</a:t>
            </a:r>
          </a:p>
          <a:p>
            <a:r>
              <a:rPr lang="en-US" dirty="0"/>
              <a:t>p if and only if q is composed of two sentence.</a:t>
            </a:r>
          </a:p>
          <a:p>
            <a:r>
              <a:rPr lang="en-US" dirty="0"/>
              <a:t>“p if q” and “p only if q”.</a:t>
            </a:r>
          </a:p>
          <a:p>
            <a:r>
              <a:rPr lang="en-US" dirty="0"/>
              <a:t>“p only if q” is equivalent to “if p then q”. Also “p if q” is equivalent to “if q then p”.</a:t>
            </a:r>
          </a:p>
          <a:p>
            <a:r>
              <a:rPr lang="en-US" dirty="0"/>
              <a:t>Therefore it represent </a:t>
            </a:r>
            <a:r>
              <a:rPr lang="en-US" dirty="0" err="1"/>
              <a:t>biconditional</a:t>
            </a:r>
            <a:r>
              <a:rPr lang="en-US" dirty="0"/>
              <a:t> statement.</a:t>
            </a:r>
          </a:p>
        </p:txBody>
      </p:sp>
    </p:spTree>
    <p:extLst>
      <p:ext uri="{BB962C8B-B14F-4D97-AF65-F5344CB8AC3E}">
        <p14:creationId xmlns:p14="http://schemas.microsoft.com/office/powerpoint/2010/main" val="429437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 There are some other common ways to express p ↔ q: </a:t>
            </a:r>
          </a:p>
          <a:p>
            <a:pPr lvl="1"/>
            <a:r>
              <a:rPr lang="en-US" dirty="0"/>
              <a:t>“p is necessary and sufficient for q” </a:t>
            </a:r>
          </a:p>
          <a:p>
            <a:pPr lvl="1"/>
            <a:r>
              <a:rPr lang="en-US" dirty="0"/>
              <a:t>“if p then q, and conversely” </a:t>
            </a:r>
          </a:p>
          <a:p>
            <a:pPr lvl="1"/>
            <a:r>
              <a:rPr lang="en-US" dirty="0"/>
              <a:t>“p </a:t>
            </a:r>
            <a:r>
              <a:rPr lang="en-US" dirty="0" err="1"/>
              <a:t>iff</a:t>
            </a:r>
            <a:r>
              <a:rPr lang="en-US" dirty="0"/>
              <a:t> q.”</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53743000"/>
              </p:ext>
            </p:extLst>
          </p:nvPr>
        </p:nvGraphicFramePr>
        <p:xfrm>
          <a:off x="1494972" y="3622523"/>
          <a:ext cx="5544456" cy="2400905"/>
        </p:xfrm>
        <a:graphic>
          <a:graphicData uri="http://schemas.openxmlformats.org/drawingml/2006/table">
            <a:tbl>
              <a:tblPr firstRow="1" bandRow="1">
                <a:tableStyleId>{5C22544A-7EE6-4342-B048-85BDC9FD1C3A}</a:tableStyleId>
              </a:tblPr>
              <a:tblGrid>
                <a:gridCol w="1848152">
                  <a:extLst>
                    <a:ext uri="{9D8B030D-6E8A-4147-A177-3AD203B41FA5}">
                      <a16:colId xmlns:a16="http://schemas.microsoft.com/office/drawing/2014/main" val="3953355561"/>
                    </a:ext>
                  </a:extLst>
                </a:gridCol>
                <a:gridCol w="1848152">
                  <a:extLst>
                    <a:ext uri="{9D8B030D-6E8A-4147-A177-3AD203B41FA5}">
                      <a16:colId xmlns:a16="http://schemas.microsoft.com/office/drawing/2014/main" val="1631500596"/>
                    </a:ext>
                  </a:extLst>
                </a:gridCol>
                <a:gridCol w="1848152">
                  <a:extLst>
                    <a:ext uri="{9D8B030D-6E8A-4147-A177-3AD203B41FA5}">
                      <a16:colId xmlns:a16="http://schemas.microsoft.com/office/drawing/2014/main" val="78619752"/>
                    </a:ext>
                  </a:extLst>
                </a:gridCol>
              </a:tblGrid>
              <a:tr h="480181">
                <a:tc>
                  <a:txBody>
                    <a:bodyPr/>
                    <a:lstStyle/>
                    <a:p>
                      <a:r>
                        <a:rPr lang="en-US" dirty="0">
                          <a:solidFill>
                            <a:srgbClr val="FF0000"/>
                          </a:solidFill>
                        </a:rPr>
                        <a:t>p</a:t>
                      </a:r>
                    </a:p>
                  </a:txBody>
                  <a:tcPr/>
                </a:tc>
                <a:tc>
                  <a:txBody>
                    <a:bodyPr/>
                    <a:lstStyle/>
                    <a:p>
                      <a:r>
                        <a:rPr lang="en-US" dirty="0">
                          <a:solidFill>
                            <a:srgbClr val="FF0000"/>
                          </a:solidFill>
                        </a:rPr>
                        <a:t>q</a:t>
                      </a:r>
                    </a:p>
                  </a:txBody>
                  <a:tcPr/>
                </a:tc>
                <a:tc>
                  <a:txBody>
                    <a:bodyPr/>
                    <a:lstStyle/>
                    <a:p>
                      <a:r>
                        <a:rPr lang="en-US" dirty="0">
                          <a:solidFill>
                            <a:srgbClr val="FF0000"/>
                          </a:solidFill>
                        </a:rPr>
                        <a:t>p ↔ q</a:t>
                      </a:r>
                    </a:p>
                  </a:txBody>
                  <a:tcPr/>
                </a:tc>
                <a:extLst>
                  <a:ext uri="{0D108BD9-81ED-4DB2-BD59-A6C34878D82A}">
                    <a16:rowId xmlns:a16="http://schemas.microsoft.com/office/drawing/2014/main" val="3575134618"/>
                  </a:ext>
                </a:extLst>
              </a:tr>
              <a:tr h="480181">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2363573029"/>
                  </a:ext>
                </a:extLst>
              </a:tr>
              <a:tr h="480181">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2688952728"/>
                  </a:ext>
                </a:extLst>
              </a:tr>
              <a:tr h="480181">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989618545"/>
                  </a:ext>
                </a:extLst>
              </a:tr>
              <a:tr h="480181">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578390140"/>
                  </a:ext>
                </a:extLst>
              </a:tr>
            </a:tbl>
          </a:graphicData>
        </a:graphic>
      </p:graphicFrame>
    </p:spTree>
    <p:extLst>
      <p:ext uri="{BB962C8B-B14F-4D97-AF65-F5344CB8AC3E}">
        <p14:creationId xmlns:p14="http://schemas.microsoft.com/office/powerpoint/2010/main" val="3354272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of compound proposition</a:t>
            </a:r>
          </a:p>
        </p:txBody>
      </p:sp>
      <p:sp>
        <p:nvSpPr>
          <p:cNvPr id="3" name="Content Placeholder 2"/>
          <p:cNvSpPr>
            <a:spLocks noGrp="1"/>
          </p:cNvSpPr>
          <p:nvPr>
            <p:ph idx="1"/>
          </p:nvPr>
        </p:nvSpPr>
        <p:spPr/>
        <p:txBody>
          <a:bodyPr/>
          <a:lstStyle/>
          <a:p>
            <a:r>
              <a:rPr lang="en-US" dirty="0"/>
              <a:t>To construct the truth table of compound proposition, we need to know the precedence of different operator.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12" y="2915670"/>
            <a:ext cx="3457802" cy="2846501"/>
          </a:xfrm>
          <a:prstGeom prst="rect">
            <a:avLst/>
          </a:prstGeom>
        </p:spPr>
      </p:pic>
    </p:spTree>
    <p:extLst>
      <p:ext uri="{BB962C8B-B14F-4D97-AF65-F5344CB8AC3E}">
        <p14:creationId xmlns:p14="http://schemas.microsoft.com/office/powerpoint/2010/main" val="3222675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Construct the truth table of the compound proposition </a:t>
            </a:r>
          </a:p>
          <a:p>
            <a:pPr marL="0" indent="0">
              <a:buNone/>
            </a:pPr>
            <a:r>
              <a:rPr lang="en-US" dirty="0"/>
              <a:t>      (p ∨ ¬q) → (p ∧ q).</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01" y="3052218"/>
            <a:ext cx="8965855" cy="3259682"/>
          </a:xfrm>
          <a:prstGeom prst="rect">
            <a:avLst/>
          </a:prstGeom>
        </p:spPr>
      </p:pic>
    </p:spTree>
    <p:extLst>
      <p:ext uri="{BB962C8B-B14F-4D97-AF65-F5344CB8AC3E}">
        <p14:creationId xmlns:p14="http://schemas.microsoft.com/office/powerpoint/2010/main" val="2811843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proposition logic</a:t>
            </a:r>
          </a:p>
        </p:txBody>
      </p:sp>
      <p:sp>
        <p:nvSpPr>
          <p:cNvPr id="3" name="Content Placeholder 2"/>
          <p:cNvSpPr>
            <a:spLocks noGrp="1"/>
          </p:cNvSpPr>
          <p:nvPr>
            <p:ph idx="1"/>
          </p:nvPr>
        </p:nvSpPr>
        <p:spPr/>
        <p:txBody>
          <a:bodyPr>
            <a:normAutofit lnSpcReduction="10000"/>
          </a:bodyPr>
          <a:lstStyle/>
          <a:p>
            <a:r>
              <a:rPr lang="en-US" dirty="0"/>
              <a:t>Logic has many important applications to mathematics, computer science, and numerous other disciplines.</a:t>
            </a:r>
          </a:p>
          <a:p>
            <a:r>
              <a:rPr lang="en-US" dirty="0"/>
              <a:t>Propositional logic and its rules can be used to design computer circuits, to construct computer programs, to verify the correctness of programs, and to build expert systems.</a:t>
            </a:r>
          </a:p>
          <a:p>
            <a:r>
              <a:rPr lang="en-US" dirty="0"/>
              <a:t>Some of the application are:</a:t>
            </a:r>
          </a:p>
          <a:p>
            <a:pPr lvl="1"/>
            <a:r>
              <a:rPr lang="en-US" dirty="0"/>
              <a:t>Translating English Sentences</a:t>
            </a:r>
          </a:p>
          <a:p>
            <a:pPr lvl="1"/>
            <a:r>
              <a:rPr lang="en-US" dirty="0"/>
              <a:t>System Specifications</a:t>
            </a:r>
          </a:p>
          <a:p>
            <a:pPr lvl="1"/>
            <a:r>
              <a:rPr lang="en-US" dirty="0"/>
              <a:t>Boolean Searches</a:t>
            </a:r>
          </a:p>
          <a:p>
            <a:pPr lvl="1"/>
            <a:r>
              <a:rPr lang="en-US" dirty="0"/>
              <a:t>Logic Puzzles</a:t>
            </a:r>
          </a:p>
          <a:p>
            <a:pPr lvl="1"/>
            <a:r>
              <a:rPr lang="en-US" dirty="0"/>
              <a:t>Logic Circuits</a:t>
            </a:r>
          </a:p>
          <a:p>
            <a:pPr lvl="1"/>
            <a:endParaRPr lang="en-US" dirty="0"/>
          </a:p>
        </p:txBody>
      </p:sp>
    </p:spTree>
    <p:extLst>
      <p:ext uri="{BB962C8B-B14F-4D97-AF65-F5344CB8AC3E}">
        <p14:creationId xmlns:p14="http://schemas.microsoft.com/office/powerpoint/2010/main" val="485941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a:t>
            </a:r>
          </a:p>
        </p:txBody>
      </p:sp>
      <p:sp>
        <p:nvSpPr>
          <p:cNvPr id="3" name="Content Placeholder 2"/>
          <p:cNvSpPr>
            <a:spLocks noGrp="1"/>
          </p:cNvSpPr>
          <p:nvPr>
            <p:ph idx="1"/>
          </p:nvPr>
        </p:nvSpPr>
        <p:spPr/>
        <p:txBody>
          <a:bodyPr/>
          <a:lstStyle/>
          <a:p>
            <a:r>
              <a:rPr lang="en-US" dirty="0"/>
              <a:t>Reason to translate English sentence into logical expression.</a:t>
            </a:r>
          </a:p>
          <a:p>
            <a:r>
              <a:rPr lang="en-US" dirty="0"/>
              <a:t>To remove ambiguity.</a:t>
            </a:r>
          </a:p>
          <a:p>
            <a:r>
              <a:rPr lang="en-US" dirty="0"/>
              <a:t>For </a:t>
            </a:r>
            <a:r>
              <a:rPr lang="en-US" dirty="0" err="1"/>
              <a:t>eg</a:t>
            </a:r>
            <a:r>
              <a:rPr lang="en-US" dirty="0"/>
              <a:t>:</a:t>
            </a:r>
          </a:p>
          <a:p>
            <a:r>
              <a:rPr lang="en-US" dirty="0"/>
              <a:t>I have never tasted a cake quite like that one before!</a:t>
            </a:r>
          </a:p>
          <a:p>
            <a:r>
              <a:rPr lang="en-US" dirty="0"/>
              <a:t>Ambiguity: Was the cake good or bad?</a:t>
            </a:r>
          </a:p>
          <a:p>
            <a:r>
              <a:rPr lang="en-US" dirty="0"/>
              <a:t>Did you see her dress?</a:t>
            </a:r>
          </a:p>
          <a:p>
            <a:r>
              <a:rPr lang="en-US" dirty="0"/>
              <a:t>Ambiguity: Is she getting dressed or are they talking about her clothes?</a:t>
            </a:r>
          </a:p>
          <a:p>
            <a:endParaRPr lang="en-US" dirty="0"/>
          </a:p>
        </p:txBody>
      </p:sp>
    </p:spTree>
    <p:extLst>
      <p:ext uri="{BB962C8B-B14F-4D97-AF65-F5344CB8AC3E}">
        <p14:creationId xmlns:p14="http://schemas.microsoft.com/office/powerpoint/2010/main" val="46509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lnSpcReduction="10000"/>
          </a:bodyPr>
          <a:lstStyle/>
          <a:p>
            <a:pPr marL="0" indent="0">
              <a:buNone/>
            </a:pPr>
            <a:r>
              <a:rPr lang="en-US" dirty="0"/>
              <a:t>Kinds of problems solved using discrete mathematics include:</a:t>
            </a:r>
          </a:p>
          <a:p>
            <a:pPr marL="514350" indent="-514350">
              <a:buFont typeface="+mj-lt"/>
              <a:buAutoNum type="arabicPeriod"/>
            </a:pPr>
            <a:r>
              <a:rPr lang="en-US" dirty="0"/>
              <a:t>How many ways are there to choose a valid password on a computer system? </a:t>
            </a:r>
          </a:p>
          <a:p>
            <a:pPr marL="514350" indent="-514350">
              <a:buFont typeface="+mj-lt"/>
              <a:buAutoNum type="arabicPeriod"/>
            </a:pPr>
            <a:r>
              <a:rPr lang="en-US" dirty="0"/>
              <a:t>What is the probability of winning a lottery? </a:t>
            </a:r>
          </a:p>
          <a:p>
            <a:pPr marL="514350" indent="-514350">
              <a:buFont typeface="+mj-lt"/>
              <a:buAutoNum type="arabicPeriod"/>
            </a:pPr>
            <a:r>
              <a:rPr lang="en-US" dirty="0"/>
              <a:t>Is there a link between two computers in a network? </a:t>
            </a:r>
          </a:p>
          <a:p>
            <a:pPr marL="514350" indent="-514350">
              <a:buFont typeface="+mj-lt"/>
              <a:buAutoNum type="arabicPeriod"/>
            </a:pPr>
            <a:r>
              <a:rPr lang="en-US" dirty="0"/>
              <a:t>How can I identify spam e-mail messages?</a:t>
            </a:r>
          </a:p>
          <a:p>
            <a:pPr marL="514350" indent="-514350">
              <a:buFont typeface="+mj-lt"/>
              <a:buAutoNum type="arabicPeriod"/>
            </a:pPr>
            <a:r>
              <a:rPr lang="en-US" dirty="0"/>
              <a:t>How can I encrypt a message so that no unintended recipient can read it?</a:t>
            </a:r>
          </a:p>
          <a:p>
            <a:pPr marL="514350" indent="-514350">
              <a:buFont typeface="+mj-lt"/>
              <a:buAutoNum type="arabicPeriod"/>
            </a:pPr>
            <a:r>
              <a:rPr lang="en-US" dirty="0"/>
              <a:t>What is the shortest path between two cities using a transportation system?</a:t>
            </a:r>
          </a:p>
          <a:p>
            <a:pPr marL="514350" indent="-514350">
              <a:buFont typeface="+mj-lt"/>
              <a:buAutoNum type="arabicPeriod"/>
            </a:pPr>
            <a:endParaRPr lang="en-US" dirty="0"/>
          </a:p>
        </p:txBody>
      </p:sp>
    </p:spTree>
    <p:extLst>
      <p:ext uri="{BB962C8B-B14F-4D97-AF65-F5344CB8AC3E}">
        <p14:creationId xmlns:p14="http://schemas.microsoft.com/office/powerpoint/2010/main" val="399848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p>
        </p:txBody>
      </p:sp>
      <p:sp>
        <p:nvSpPr>
          <p:cNvPr id="3" name="Content Placeholder 2"/>
          <p:cNvSpPr>
            <a:spLocks noGrp="1"/>
          </p:cNvSpPr>
          <p:nvPr>
            <p:ph idx="1"/>
          </p:nvPr>
        </p:nvSpPr>
        <p:spPr/>
        <p:txBody>
          <a:bodyPr/>
          <a:lstStyle/>
          <a:p>
            <a:r>
              <a:rPr lang="en-US" dirty="0"/>
              <a:t>Q.1 “You can access the Internet from campus if you are a computer science major or you are not a freshman.”</a:t>
            </a:r>
          </a:p>
          <a:p>
            <a:r>
              <a:rPr lang="en-US" dirty="0"/>
              <a:t>Solution: </a:t>
            </a:r>
          </a:p>
          <a:p>
            <a:r>
              <a:rPr lang="en-US" dirty="0"/>
              <a:t>Steps: </a:t>
            </a:r>
          </a:p>
          <a:p>
            <a:r>
              <a:rPr lang="en-US" dirty="0"/>
              <a:t>check for all possible proposition.</a:t>
            </a:r>
          </a:p>
          <a:p>
            <a:r>
              <a:rPr lang="en-US" dirty="0"/>
              <a:t>Check for logical connectives in English form.</a:t>
            </a:r>
          </a:p>
          <a:p>
            <a:r>
              <a:rPr lang="en-US" dirty="0"/>
              <a:t>Write proposition in positive term.</a:t>
            </a:r>
          </a:p>
          <a:p>
            <a:r>
              <a:rPr lang="en-US" dirty="0"/>
              <a:t>Put them all logically.</a:t>
            </a:r>
          </a:p>
        </p:txBody>
      </p:sp>
    </p:spTree>
    <p:extLst>
      <p:ext uri="{BB962C8B-B14F-4D97-AF65-F5344CB8AC3E}">
        <p14:creationId xmlns:p14="http://schemas.microsoft.com/office/powerpoint/2010/main" val="843819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lnSpcReduction="10000"/>
          </a:bodyPr>
          <a:lstStyle/>
          <a:p>
            <a:r>
              <a:rPr lang="en-US" dirty="0"/>
              <a:t>P: you are a computer science major </a:t>
            </a:r>
          </a:p>
          <a:p>
            <a:r>
              <a:rPr lang="en-US" dirty="0"/>
              <a:t>Q: you are a freshman</a:t>
            </a:r>
          </a:p>
          <a:p>
            <a:r>
              <a:rPr lang="en-US" dirty="0"/>
              <a:t>R: You can access the Internet from campus </a:t>
            </a:r>
          </a:p>
          <a:p>
            <a:r>
              <a:rPr lang="en-US" dirty="0"/>
              <a:t>(p ˅ ~ q) </a:t>
            </a:r>
            <a:r>
              <a:rPr lang="en-US" dirty="0">
                <a:sym typeface="Wingdings" panose="05000000000000000000" pitchFamily="2" charset="2"/>
              </a:rPr>
              <a:t> r</a:t>
            </a:r>
          </a:p>
          <a:p>
            <a:r>
              <a:rPr lang="en-US" dirty="0">
                <a:sym typeface="Wingdings" panose="05000000000000000000" pitchFamily="2" charset="2"/>
              </a:rPr>
              <a:t>Q2. “if I go to movie or the store, I won’t do my homework”</a:t>
            </a:r>
          </a:p>
          <a:p>
            <a:r>
              <a:rPr lang="en-US" dirty="0"/>
              <a:t>P:</a:t>
            </a:r>
            <a:r>
              <a:rPr lang="en-US" dirty="0">
                <a:sym typeface="Wingdings" panose="05000000000000000000" pitchFamily="2" charset="2"/>
              </a:rPr>
              <a:t> I go to movie. </a:t>
            </a:r>
          </a:p>
          <a:p>
            <a:r>
              <a:rPr lang="en-US" dirty="0">
                <a:sym typeface="Wingdings" panose="05000000000000000000" pitchFamily="2" charset="2"/>
              </a:rPr>
              <a:t>Q: I go to the store.</a:t>
            </a:r>
            <a:endParaRPr lang="en-US" dirty="0"/>
          </a:p>
          <a:p>
            <a:r>
              <a:rPr lang="en-US" dirty="0"/>
              <a:t>R:</a:t>
            </a:r>
            <a:r>
              <a:rPr lang="en-US" dirty="0">
                <a:sym typeface="Wingdings" panose="05000000000000000000" pitchFamily="2" charset="2"/>
              </a:rPr>
              <a:t> I do my homework.</a:t>
            </a:r>
          </a:p>
          <a:p>
            <a:r>
              <a:rPr lang="en-US" dirty="0"/>
              <a:t>(p ˅ q) </a:t>
            </a:r>
            <a:r>
              <a:rPr lang="en-US" dirty="0">
                <a:sym typeface="Wingdings" panose="05000000000000000000" pitchFamily="2" charset="2"/>
              </a:rPr>
              <a:t> ~ r</a:t>
            </a:r>
          </a:p>
          <a:p>
            <a:endParaRPr lang="en-US" dirty="0">
              <a:sym typeface="Wingdings" panose="05000000000000000000" pitchFamily="2" charset="2"/>
            </a:endParaRPr>
          </a:p>
          <a:p>
            <a:endParaRPr lang="en-US" dirty="0"/>
          </a:p>
          <a:p>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89546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“You cannot ride the roller coaster if you are under 4 feet tall unless you are older than 16 years old.”</a:t>
            </a:r>
          </a:p>
          <a:p>
            <a:r>
              <a:rPr lang="en-US" dirty="0"/>
              <a:t>Let q: “You can ride the roller coaster,”</a:t>
            </a:r>
          </a:p>
          <a:p>
            <a:r>
              <a:rPr lang="en-US" dirty="0"/>
              <a:t> r: “You are under 4 feet tall”, and</a:t>
            </a:r>
          </a:p>
          <a:p>
            <a:r>
              <a:rPr lang="en-US" dirty="0"/>
              <a:t>S: “You are older than 16 years old,” </a:t>
            </a:r>
          </a:p>
          <a:p>
            <a:r>
              <a:rPr lang="en-US" dirty="0"/>
              <a:t>Then  </a:t>
            </a:r>
          </a:p>
          <a:p>
            <a:r>
              <a:rPr lang="en-US" dirty="0"/>
              <a:t>(r ∧ ¬s) → ¬q.</a:t>
            </a:r>
          </a:p>
        </p:txBody>
      </p:sp>
    </p:spTree>
    <p:extLst>
      <p:ext uri="{BB962C8B-B14F-4D97-AF65-F5344CB8AC3E}">
        <p14:creationId xmlns:p14="http://schemas.microsoft.com/office/powerpoint/2010/main" val="4174886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a:t>
            </a:r>
          </a:p>
        </p:txBody>
      </p:sp>
      <p:sp>
        <p:nvSpPr>
          <p:cNvPr id="3" name="Content Placeholder 2"/>
          <p:cNvSpPr>
            <a:spLocks noGrp="1"/>
          </p:cNvSpPr>
          <p:nvPr>
            <p:ph idx="1"/>
          </p:nvPr>
        </p:nvSpPr>
        <p:spPr/>
        <p:txBody>
          <a:bodyPr/>
          <a:lstStyle/>
          <a:p>
            <a:r>
              <a:rPr lang="en-US" dirty="0"/>
              <a:t>Consistent system specifications do not contain conflicting requirements that could be used to derive a contradiction. </a:t>
            </a:r>
          </a:p>
          <a:p>
            <a:r>
              <a:rPr lang="en-US" dirty="0"/>
              <a:t>When specifications are not consistent, there is no way to develop a system that satisfies all the specifications. </a:t>
            </a:r>
          </a:p>
          <a:p>
            <a:r>
              <a:rPr lang="en-US" dirty="0"/>
              <a:t>To determine consistency, first translate the specifications into logical expressions; then determine whether any of the specifications conflict with one another.</a:t>
            </a:r>
          </a:p>
        </p:txBody>
      </p:sp>
    </p:spTree>
    <p:extLst>
      <p:ext uri="{BB962C8B-B14F-4D97-AF65-F5344CB8AC3E}">
        <p14:creationId xmlns:p14="http://schemas.microsoft.com/office/powerpoint/2010/main" val="3082054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The system is in multiuser state if and only if it is operating normally. </a:t>
            </a:r>
          </a:p>
          <a:p>
            <a:r>
              <a:rPr lang="en-US" dirty="0"/>
              <a:t>If the system is operating normally, the kernel is functioning.  </a:t>
            </a:r>
          </a:p>
          <a:p>
            <a:r>
              <a:rPr lang="en-US" dirty="0"/>
              <a:t>The kernel is not functioning or the system is in interrupt mode. </a:t>
            </a:r>
          </a:p>
          <a:p>
            <a:r>
              <a:rPr lang="en-US" dirty="0"/>
              <a:t>If the system is not in multiuser state, then it is in interrupt mode.</a:t>
            </a:r>
          </a:p>
          <a:p>
            <a:r>
              <a:rPr lang="en-US" dirty="0"/>
              <a:t>The system is not in interrupt mode.</a:t>
            </a:r>
          </a:p>
          <a:p>
            <a:pPr marL="0" indent="0">
              <a:buNone/>
            </a:pPr>
            <a:r>
              <a:rPr lang="en-US" dirty="0"/>
              <a:t>Solution</a:t>
            </a:r>
          </a:p>
          <a:p>
            <a:pPr marL="0" indent="0">
              <a:buNone/>
            </a:pPr>
            <a:r>
              <a:rPr lang="en-US" dirty="0"/>
              <a:t>Let p: The system is in multiuser state </a:t>
            </a:r>
          </a:p>
          <a:p>
            <a:pPr marL="0" indent="0">
              <a:buNone/>
            </a:pPr>
            <a:r>
              <a:rPr lang="en-US" dirty="0"/>
              <a:t>q: it is operating normally</a:t>
            </a:r>
          </a:p>
          <a:p>
            <a:pPr marL="0" indent="0">
              <a:buNone/>
            </a:pPr>
            <a:endParaRPr lang="en-US" dirty="0"/>
          </a:p>
        </p:txBody>
      </p:sp>
    </p:spTree>
    <p:extLst>
      <p:ext uri="{BB962C8B-B14F-4D97-AF65-F5344CB8AC3E}">
        <p14:creationId xmlns:p14="http://schemas.microsoft.com/office/powerpoint/2010/main" val="808423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lnSpcReduction="10000"/>
          </a:bodyPr>
          <a:lstStyle/>
          <a:p>
            <a:r>
              <a:rPr lang="en-US" dirty="0"/>
              <a:t>r: the kernel is functioning</a:t>
            </a:r>
          </a:p>
          <a:p>
            <a:r>
              <a:rPr lang="en-US" dirty="0"/>
              <a:t>s: system is in interrupt mode</a:t>
            </a:r>
          </a:p>
          <a:p>
            <a:r>
              <a:rPr lang="en-US" dirty="0"/>
              <a:t>Now, p</a:t>
            </a:r>
            <a:r>
              <a:rPr lang="en-US" dirty="0">
                <a:sym typeface="Wingdings" panose="05000000000000000000" pitchFamily="2" charset="2"/>
              </a:rPr>
              <a:t>       q, q     r, ~r ˅ s, ~p     s, ~s.</a:t>
            </a:r>
          </a:p>
          <a:p>
            <a:r>
              <a:rPr lang="en-US" dirty="0">
                <a:sym typeface="Wingdings" panose="05000000000000000000" pitchFamily="2" charset="2"/>
              </a:rPr>
              <a:t>s need to be false for ~s to be true.</a:t>
            </a:r>
          </a:p>
          <a:p>
            <a:r>
              <a:rPr lang="en-US" dirty="0">
                <a:sym typeface="Wingdings" panose="05000000000000000000" pitchFamily="2" charset="2"/>
              </a:rPr>
              <a:t>~p should be false for ~p     s to be true.</a:t>
            </a:r>
          </a:p>
          <a:p>
            <a:r>
              <a:rPr lang="en-US" dirty="0">
                <a:sym typeface="Wingdings" panose="05000000000000000000" pitchFamily="2" charset="2"/>
              </a:rPr>
              <a:t>~r need to be true for ~r ˅ s to be true.(r is false)</a:t>
            </a:r>
          </a:p>
          <a:p>
            <a:r>
              <a:rPr lang="en-US" dirty="0">
                <a:sym typeface="Wingdings" panose="05000000000000000000" pitchFamily="2" charset="2"/>
              </a:rPr>
              <a:t>q should be false for q     r to be true.</a:t>
            </a:r>
          </a:p>
          <a:p>
            <a:r>
              <a:rPr lang="en-US" dirty="0">
                <a:sym typeface="Wingdings" panose="05000000000000000000" pitchFamily="2" charset="2"/>
              </a:rPr>
              <a:t>p is also false if q is false for </a:t>
            </a:r>
            <a:r>
              <a:rPr lang="en-US" dirty="0" err="1">
                <a:sym typeface="Wingdings" panose="05000000000000000000" pitchFamily="2" charset="2"/>
              </a:rPr>
              <a:t>biconditional</a:t>
            </a:r>
            <a:r>
              <a:rPr lang="en-US" dirty="0">
                <a:sym typeface="Wingdings" panose="05000000000000000000" pitchFamily="2" charset="2"/>
              </a:rPr>
              <a:t>. Overall it is false.</a:t>
            </a:r>
          </a:p>
          <a:p>
            <a:r>
              <a:rPr lang="en-US" dirty="0">
                <a:sym typeface="Wingdings" panose="05000000000000000000" pitchFamily="2" charset="2"/>
              </a:rPr>
              <a:t>Not consistent.</a:t>
            </a:r>
          </a:p>
          <a:p>
            <a:endParaRPr lang="en-US" dirty="0"/>
          </a:p>
          <a:p>
            <a:endParaRPr lang="en-US" dirty="0"/>
          </a:p>
        </p:txBody>
      </p:sp>
      <p:cxnSp>
        <p:nvCxnSpPr>
          <p:cNvPr id="5" name="Straight Arrow Connector 4"/>
          <p:cNvCxnSpPr/>
          <p:nvPr/>
        </p:nvCxnSpPr>
        <p:spPr>
          <a:xfrm>
            <a:off x="2191657" y="2975429"/>
            <a:ext cx="44994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3323772" y="2975429"/>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5319486" y="2989943"/>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760686" y="3955142"/>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4470400" y="4869543"/>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9648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Determine whether these system specifications are consistent: “The diagnostic message is stored in the buffer or it is retransmitted.” “The diagnostic message is not stored in the buffer.” “If the diagnostic message is stored in the buffer, then it is retransmitted.”</a:t>
            </a:r>
          </a:p>
          <a:p>
            <a:r>
              <a:rPr lang="en-US" dirty="0"/>
              <a:t>Solution: </a:t>
            </a:r>
          </a:p>
          <a:p>
            <a:r>
              <a:rPr lang="en-US" dirty="0"/>
              <a:t>To determine whether these specifications are consistent, we first express them using logical expressions. Let p denote “The diagnostic message is stored in the buffer”</a:t>
            </a:r>
          </a:p>
          <a:p>
            <a:r>
              <a:rPr lang="en-US" dirty="0"/>
              <a:t>q denote “The diagnostic message is retransmitted.” </a:t>
            </a:r>
          </a:p>
          <a:p>
            <a:r>
              <a:rPr lang="en-US" dirty="0"/>
              <a:t>The specifications can then be written as p ∨ q, ¬p, and p → q. </a:t>
            </a:r>
          </a:p>
          <a:p>
            <a:r>
              <a:rPr lang="en-US" dirty="0"/>
              <a:t>An assignment of truth values that makes all three specifications true must have p false to make ¬p true. </a:t>
            </a:r>
          </a:p>
        </p:txBody>
      </p:sp>
    </p:spTree>
    <p:extLst>
      <p:ext uri="{BB962C8B-B14F-4D97-AF65-F5344CB8AC3E}">
        <p14:creationId xmlns:p14="http://schemas.microsoft.com/office/powerpoint/2010/main" val="3386599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Because we want p ∨ q to be true but p must be false, q must be true. </a:t>
            </a:r>
          </a:p>
          <a:p>
            <a:r>
              <a:rPr lang="en-US" dirty="0"/>
              <a:t>Because p → q is true when p is false and q is true, we conclude that these specifications are consistent, because they are all true when p is false and q is true. </a:t>
            </a:r>
          </a:p>
        </p:txBody>
      </p:sp>
    </p:spTree>
    <p:extLst>
      <p:ext uri="{BB962C8B-B14F-4D97-AF65-F5344CB8AC3E}">
        <p14:creationId xmlns:p14="http://schemas.microsoft.com/office/powerpoint/2010/main" val="2250840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puzzle…</a:t>
            </a:r>
          </a:p>
        </p:txBody>
      </p:sp>
      <p:sp>
        <p:nvSpPr>
          <p:cNvPr id="3" name="Content Placeholder 2"/>
          <p:cNvSpPr>
            <a:spLocks noGrp="1"/>
          </p:cNvSpPr>
          <p:nvPr>
            <p:ph idx="1"/>
          </p:nvPr>
        </p:nvSpPr>
        <p:spPr/>
        <p:txBody>
          <a:bodyPr/>
          <a:lstStyle/>
          <a:p>
            <a:r>
              <a:rPr lang="en-US" dirty="0"/>
              <a:t>In an island that has two kinds of inhabitants, </a:t>
            </a:r>
            <a:r>
              <a:rPr lang="en-US" b="1" dirty="0"/>
              <a:t>knights</a:t>
            </a:r>
            <a:r>
              <a:rPr lang="en-US" dirty="0"/>
              <a:t>, who always tell the truth, and their opposites, </a:t>
            </a:r>
            <a:r>
              <a:rPr lang="en-US" b="1" dirty="0"/>
              <a:t>knaves</a:t>
            </a:r>
            <a:r>
              <a:rPr lang="en-US" dirty="0"/>
              <a:t>, who always lie. You encounter two people A and B. What are A and B if A says “B is a knight” and B says “The two of us are opposite types?”</a:t>
            </a:r>
          </a:p>
          <a:p>
            <a:pPr marL="0" indent="0">
              <a:buNone/>
            </a:pPr>
            <a:r>
              <a:rPr lang="en-US" dirty="0"/>
              <a:t>Solution:                                                </a:t>
            </a:r>
          </a:p>
          <a:p>
            <a:pPr marL="0" indent="0">
              <a:buNone/>
            </a:pPr>
            <a:r>
              <a:rPr lang="en-US" dirty="0"/>
              <a:t>Let p: “A is a knight”   </a:t>
            </a:r>
          </a:p>
          <a:p>
            <a:pPr marL="0" indent="0">
              <a:buNone/>
            </a:pPr>
            <a:r>
              <a:rPr lang="en-US" dirty="0"/>
              <a:t>q: “B is a knight”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256" y="3265714"/>
            <a:ext cx="3054350" cy="3275580"/>
          </a:xfrm>
          <a:prstGeom prst="rect">
            <a:avLst/>
          </a:prstGeom>
        </p:spPr>
      </p:pic>
    </p:spTree>
    <p:extLst>
      <p:ext uri="{BB962C8B-B14F-4D97-AF65-F5344CB8AC3E}">
        <p14:creationId xmlns:p14="http://schemas.microsoft.com/office/powerpoint/2010/main" val="4162095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1906053"/>
              </p:ext>
            </p:extLst>
          </p:nvPr>
        </p:nvGraphicFramePr>
        <p:xfrm>
          <a:off x="838200" y="1825624"/>
          <a:ext cx="10515600" cy="31115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836727633"/>
                    </a:ext>
                  </a:extLst>
                </a:gridCol>
                <a:gridCol w="2103120">
                  <a:extLst>
                    <a:ext uri="{9D8B030D-6E8A-4147-A177-3AD203B41FA5}">
                      <a16:colId xmlns:a16="http://schemas.microsoft.com/office/drawing/2014/main" val="956851172"/>
                    </a:ext>
                  </a:extLst>
                </a:gridCol>
                <a:gridCol w="2103120">
                  <a:extLst>
                    <a:ext uri="{9D8B030D-6E8A-4147-A177-3AD203B41FA5}">
                      <a16:colId xmlns:a16="http://schemas.microsoft.com/office/drawing/2014/main" val="1369017396"/>
                    </a:ext>
                  </a:extLst>
                </a:gridCol>
                <a:gridCol w="2103120">
                  <a:extLst>
                    <a:ext uri="{9D8B030D-6E8A-4147-A177-3AD203B41FA5}">
                      <a16:colId xmlns:a16="http://schemas.microsoft.com/office/drawing/2014/main" val="408003486"/>
                    </a:ext>
                  </a:extLst>
                </a:gridCol>
                <a:gridCol w="2103120">
                  <a:extLst>
                    <a:ext uri="{9D8B030D-6E8A-4147-A177-3AD203B41FA5}">
                      <a16:colId xmlns:a16="http://schemas.microsoft.com/office/drawing/2014/main" val="1447956560"/>
                    </a:ext>
                  </a:extLst>
                </a:gridCol>
              </a:tblGrid>
              <a:tr h="549275">
                <a:tc>
                  <a:txBody>
                    <a:bodyPr/>
                    <a:lstStyle/>
                    <a:p>
                      <a:r>
                        <a:rPr lang="en-US" dirty="0">
                          <a:solidFill>
                            <a:schemeClr val="tx1"/>
                          </a:solidFill>
                        </a:rPr>
                        <a:t>p</a:t>
                      </a:r>
                    </a:p>
                  </a:txBody>
                  <a:tcPr/>
                </a:tc>
                <a:tc>
                  <a:txBody>
                    <a:bodyPr/>
                    <a:lstStyle/>
                    <a:p>
                      <a:r>
                        <a:rPr lang="en-US" dirty="0">
                          <a:solidFill>
                            <a:schemeClr val="tx1"/>
                          </a:solidFill>
                        </a:rPr>
                        <a:t>q</a:t>
                      </a:r>
                    </a:p>
                  </a:txBody>
                  <a:tcPr/>
                </a:tc>
                <a:tc>
                  <a:txBody>
                    <a:bodyPr/>
                    <a:lstStyle/>
                    <a:p>
                      <a:r>
                        <a:rPr lang="en-US" dirty="0">
                          <a:solidFill>
                            <a:schemeClr val="tx1"/>
                          </a:solidFill>
                        </a:rPr>
                        <a:t>A says about B </a:t>
                      </a:r>
                      <a:r>
                        <a:rPr lang="en-US" dirty="0" err="1">
                          <a:solidFill>
                            <a:schemeClr val="tx1"/>
                          </a:solidFill>
                        </a:rPr>
                        <a:t>i.e</a:t>
                      </a:r>
                      <a:r>
                        <a:rPr lang="en-US" dirty="0">
                          <a:solidFill>
                            <a:schemeClr val="tx1"/>
                          </a:solidFill>
                        </a:rPr>
                        <a:t> B is a knight</a:t>
                      </a:r>
                    </a:p>
                  </a:txBody>
                  <a:tcPr/>
                </a:tc>
                <a:tc>
                  <a:txBody>
                    <a:bodyPr/>
                    <a:lstStyle/>
                    <a:p>
                      <a:r>
                        <a:rPr lang="en-US" dirty="0">
                          <a:solidFill>
                            <a:schemeClr val="tx1"/>
                          </a:solidFill>
                        </a:rPr>
                        <a:t>B says we are opposite types</a:t>
                      </a:r>
                    </a:p>
                    <a:p>
                      <a:r>
                        <a:rPr lang="en-US" dirty="0">
                          <a:solidFill>
                            <a:schemeClr val="tx1"/>
                          </a:solidFill>
                        </a:rPr>
                        <a:t>(~</a:t>
                      </a:r>
                      <a:r>
                        <a:rPr lang="en-US" dirty="0" err="1">
                          <a:solidFill>
                            <a:schemeClr val="tx1"/>
                          </a:solidFill>
                        </a:rPr>
                        <a:t>p^q</a:t>
                      </a:r>
                      <a:r>
                        <a:rPr lang="en-US" dirty="0">
                          <a:solidFill>
                            <a:schemeClr val="tx1"/>
                          </a:solidFill>
                        </a:rPr>
                        <a:t>) ˅(p^~q)</a:t>
                      </a:r>
                    </a:p>
                  </a:txBody>
                  <a:tcPr/>
                </a:tc>
                <a:tc>
                  <a:txBody>
                    <a:bodyPr/>
                    <a:lstStyle/>
                    <a:p>
                      <a:r>
                        <a:rPr lang="en-US" dirty="0">
                          <a:solidFill>
                            <a:schemeClr val="tx1"/>
                          </a:solidFill>
                        </a:rPr>
                        <a:t>remarks</a:t>
                      </a:r>
                    </a:p>
                  </a:txBody>
                  <a:tcPr/>
                </a:tc>
                <a:extLst>
                  <a:ext uri="{0D108BD9-81ED-4DB2-BD59-A6C34878D82A}">
                    <a16:rowId xmlns:a16="http://schemas.microsoft.com/office/drawing/2014/main" val="363054494"/>
                  </a:ext>
                </a:extLst>
              </a:tr>
              <a:tr h="549275">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contradiction</a:t>
                      </a:r>
                    </a:p>
                  </a:txBody>
                  <a:tcPr/>
                </a:tc>
                <a:extLst>
                  <a:ext uri="{0D108BD9-81ED-4DB2-BD59-A6C34878D82A}">
                    <a16:rowId xmlns:a16="http://schemas.microsoft.com/office/drawing/2014/main" val="2891978372"/>
                  </a:ext>
                </a:extLst>
              </a:tr>
              <a:tr h="549275">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Not valid</a:t>
                      </a:r>
                    </a:p>
                  </a:txBody>
                  <a:tcPr/>
                </a:tc>
                <a:extLst>
                  <a:ext uri="{0D108BD9-81ED-4DB2-BD59-A6C34878D82A}">
                    <a16:rowId xmlns:a16="http://schemas.microsoft.com/office/drawing/2014/main" val="1636074626"/>
                  </a:ext>
                </a:extLst>
              </a:tr>
              <a:tr h="549275">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Not valid</a:t>
                      </a:r>
                    </a:p>
                  </a:txBody>
                  <a:tcPr/>
                </a:tc>
                <a:extLst>
                  <a:ext uri="{0D108BD9-81ED-4DB2-BD59-A6C34878D82A}">
                    <a16:rowId xmlns:a16="http://schemas.microsoft.com/office/drawing/2014/main" val="1039939393"/>
                  </a:ext>
                </a:extLst>
              </a:tr>
              <a:tr h="549275">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valid</a:t>
                      </a:r>
                    </a:p>
                  </a:txBody>
                  <a:tcPr/>
                </a:tc>
                <a:extLst>
                  <a:ext uri="{0D108BD9-81ED-4DB2-BD59-A6C34878D82A}">
                    <a16:rowId xmlns:a16="http://schemas.microsoft.com/office/drawing/2014/main" val="3674518528"/>
                  </a:ext>
                </a:extLst>
              </a:tr>
            </a:tbl>
          </a:graphicData>
        </a:graphic>
      </p:graphicFrame>
      <p:sp>
        <p:nvSpPr>
          <p:cNvPr id="5" name="TextBox 4"/>
          <p:cNvSpPr txBox="1"/>
          <p:nvPr/>
        </p:nvSpPr>
        <p:spPr>
          <a:xfrm>
            <a:off x="1074058" y="5326743"/>
            <a:ext cx="7112000" cy="461665"/>
          </a:xfrm>
          <a:prstGeom prst="rect">
            <a:avLst/>
          </a:prstGeom>
          <a:noFill/>
        </p:spPr>
        <p:txBody>
          <a:bodyPr wrap="square" rtlCol="0">
            <a:spAutoFit/>
          </a:bodyPr>
          <a:lstStyle/>
          <a:p>
            <a:r>
              <a:rPr lang="en-US" sz="2400" dirty="0"/>
              <a:t>Therefore both are knave from above truth table</a:t>
            </a:r>
          </a:p>
        </p:txBody>
      </p:sp>
    </p:spTree>
    <p:extLst>
      <p:ext uri="{BB962C8B-B14F-4D97-AF65-F5344CB8AC3E}">
        <p14:creationId xmlns:p14="http://schemas.microsoft.com/office/powerpoint/2010/main" val="354702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lstStyle/>
          <a:p>
            <a:r>
              <a:rPr lang="en-US" dirty="0"/>
              <a:t>How can a list of integers be sorted so that the integers are in increasing order? </a:t>
            </a:r>
          </a:p>
          <a:p>
            <a:r>
              <a:rPr lang="en-US" dirty="0"/>
              <a:t>How many steps are required to do such a sorting? </a:t>
            </a:r>
          </a:p>
          <a:p>
            <a:r>
              <a:rPr lang="en-US" dirty="0"/>
              <a:t>How can it be proved that a sorting algorithm correctly sorts a list?</a:t>
            </a:r>
          </a:p>
          <a:p>
            <a:r>
              <a:rPr lang="en-US" dirty="0"/>
              <a:t>How can a circuit that adds two integers be designed?</a:t>
            </a:r>
          </a:p>
          <a:p>
            <a:r>
              <a:rPr lang="en-US" dirty="0"/>
              <a:t>How many valid Internet addresses are there?</a:t>
            </a:r>
          </a:p>
        </p:txBody>
      </p:sp>
    </p:spTree>
    <p:extLst>
      <p:ext uri="{BB962C8B-B14F-4D97-AF65-F5344CB8AC3E}">
        <p14:creationId xmlns:p14="http://schemas.microsoft.com/office/powerpoint/2010/main" val="2583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Muddy children puzzle…</a:t>
            </a:r>
          </a:p>
        </p:txBody>
      </p:sp>
      <p:sp>
        <p:nvSpPr>
          <p:cNvPr id="3" name="Content Placeholder 2"/>
          <p:cNvSpPr>
            <a:spLocks noGrp="1"/>
          </p:cNvSpPr>
          <p:nvPr>
            <p:ph idx="1"/>
          </p:nvPr>
        </p:nvSpPr>
        <p:spPr/>
        <p:txBody>
          <a:bodyPr/>
          <a:lstStyle/>
          <a:p>
            <a:r>
              <a:rPr lang="en-US" dirty="0"/>
              <a:t>A father tells his two children, a boy and a girl, to play in their backyard without getting dirty. However, while playing, both children get mud on their foreheads. When the children stop playing, the father says “At least one of you has a muddy forehead,” and then asks the children to answer “Yes” or “No” to the question: “Do you know whether you have a muddy forehead?” The father asks this question twice. What will the children answer each time this question is asked, assuming that a child can see whether his or her sibling has a muddy forehead, but cannot see his or her own forehead? Assume that both children are honest and that the children answer each question simultaneously.</a:t>
            </a:r>
          </a:p>
        </p:txBody>
      </p:sp>
    </p:spTree>
    <p:extLst>
      <p:ext uri="{BB962C8B-B14F-4D97-AF65-F5344CB8AC3E}">
        <p14:creationId xmlns:p14="http://schemas.microsoft.com/office/powerpoint/2010/main" val="1853408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838200" y="1825625"/>
            <a:ext cx="10515600" cy="4618718"/>
          </a:xfrm>
        </p:spPr>
        <p:txBody>
          <a:bodyPr/>
          <a:lstStyle/>
          <a:p>
            <a:r>
              <a:rPr lang="en-US" dirty="0"/>
              <a:t>Let s : “son has a muddy forehead” and  d: “daughter has a muddy forehead.”</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0747703"/>
              </p:ext>
            </p:extLst>
          </p:nvPr>
        </p:nvGraphicFramePr>
        <p:xfrm>
          <a:off x="1088573" y="2853266"/>
          <a:ext cx="5210628" cy="1854200"/>
        </p:xfrm>
        <a:graphic>
          <a:graphicData uri="http://schemas.openxmlformats.org/drawingml/2006/table">
            <a:tbl>
              <a:tblPr firstRow="1" bandRow="1">
                <a:tableStyleId>{5C22544A-7EE6-4342-B048-85BDC9FD1C3A}</a:tableStyleId>
              </a:tblPr>
              <a:tblGrid>
                <a:gridCol w="1736876">
                  <a:extLst>
                    <a:ext uri="{9D8B030D-6E8A-4147-A177-3AD203B41FA5}">
                      <a16:colId xmlns:a16="http://schemas.microsoft.com/office/drawing/2014/main" val="3349046814"/>
                    </a:ext>
                  </a:extLst>
                </a:gridCol>
                <a:gridCol w="1736876">
                  <a:extLst>
                    <a:ext uri="{9D8B030D-6E8A-4147-A177-3AD203B41FA5}">
                      <a16:colId xmlns:a16="http://schemas.microsoft.com/office/drawing/2014/main" val="3184608016"/>
                    </a:ext>
                  </a:extLst>
                </a:gridCol>
                <a:gridCol w="1736876">
                  <a:extLst>
                    <a:ext uri="{9D8B030D-6E8A-4147-A177-3AD203B41FA5}">
                      <a16:colId xmlns:a16="http://schemas.microsoft.com/office/drawing/2014/main" val="1172222841"/>
                    </a:ext>
                  </a:extLst>
                </a:gridCol>
              </a:tblGrid>
              <a:tr h="370840">
                <a:tc>
                  <a:txBody>
                    <a:bodyPr/>
                    <a:lstStyle/>
                    <a:p>
                      <a:r>
                        <a:rPr lang="en-US" dirty="0"/>
                        <a:t>s</a:t>
                      </a:r>
                    </a:p>
                  </a:txBody>
                  <a:tcPr/>
                </a:tc>
                <a:tc>
                  <a:txBody>
                    <a:bodyPr/>
                    <a:lstStyle/>
                    <a:p>
                      <a:r>
                        <a:rPr lang="en-US" dirty="0"/>
                        <a:t>d</a:t>
                      </a:r>
                    </a:p>
                  </a:txBody>
                  <a:tcPr/>
                </a:tc>
                <a:tc>
                  <a:txBody>
                    <a:bodyPr/>
                    <a:lstStyle/>
                    <a:p>
                      <a:r>
                        <a:rPr lang="en-US" dirty="0" err="1"/>
                        <a:t>s˅d</a:t>
                      </a:r>
                      <a:endParaRPr lang="en-US" dirty="0"/>
                    </a:p>
                  </a:txBody>
                  <a:tcPr/>
                </a:tc>
                <a:extLst>
                  <a:ext uri="{0D108BD9-81ED-4DB2-BD59-A6C34878D82A}">
                    <a16:rowId xmlns:a16="http://schemas.microsoft.com/office/drawing/2014/main" val="2880811379"/>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151020533"/>
                  </a:ext>
                </a:extLst>
              </a:tr>
              <a:tr h="370840">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049205289"/>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818487796"/>
                  </a:ext>
                </a:extLst>
              </a:tr>
              <a:tr h="370840">
                <a:tc>
                  <a:txBody>
                    <a:bodyPr/>
                    <a:lstStyle/>
                    <a:p>
                      <a:r>
                        <a:rPr lang="en-US" dirty="0"/>
                        <a:t>F</a:t>
                      </a:r>
                    </a:p>
                  </a:txBody>
                  <a:tcPr/>
                </a:tc>
                <a:tc>
                  <a:txBody>
                    <a:bodyPr/>
                    <a:lstStyle/>
                    <a:p>
                      <a:r>
                        <a:rPr lang="en-US" dirty="0"/>
                        <a:t>F</a:t>
                      </a:r>
                    </a:p>
                  </a:txBody>
                  <a:tcPr/>
                </a:tc>
                <a:tc>
                  <a:txBody>
                    <a:bodyPr/>
                    <a:lstStyle/>
                    <a:p>
                      <a:r>
                        <a:rPr lang="en-US" dirty="0"/>
                        <a:t>F(not valid)</a:t>
                      </a:r>
                    </a:p>
                  </a:txBody>
                  <a:tcPr/>
                </a:tc>
                <a:extLst>
                  <a:ext uri="{0D108BD9-81ED-4DB2-BD59-A6C34878D82A}">
                    <a16:rowId xmlns:a16="http://schemas.microsoft.com/office/drawing/2014/main" val="1258669672"/>
                  </a:ext>
                </a:extLst>
              </a:tr>
            </a:tbl>
          </a:graphicData>
        </a:graphic>
      </p:graphicFrame>
      <p:sp>
        <p:nvSpPr>
          <p:cNvPr id="7" name="TextBox 6"/>
          <p:cNvSpPr txBox="1"/>
          <p:nvPr/>
        </p:nvSpPr>
        <p:spPr>
          <a:xfrm>
            <a:off x="6662057" y="3178629"/>
            <a:ext cx="3962400" cy="1200329"/>
          </a:xfrm>
          <a:prstGeom prst="rect">
            <a:avLst/>
          </a:prstGeom>
          <a:noFill/>
        </p:spPr>
        <p:txBody>
          <a:bodyPr wrap="square" rtlCol="0">
            <a:spAutoFit/>
          </a:bodyPr>
          <a:lstStyle/>
          <a:p>
            <a:r>
              <a:rPr lang="en-US" sz="2400" dirty="0"/>
              <a:t>First time both will answer no as they are in doubt whether they have or not </a:t>
            </a:r>
          </a:p>
        </p:txBody>
      </p:sp>
      <p:sp>
        <p:nvSpPr>
          <p:cNvPr id="8" name="TextBox 7"/>
          <p:cNvSpPr txBox="1"/>
          <p:nvPr/>
        </p:nvSpPr>
        <p:spPr>
          <a:xfrm>
            <a:off x="838200" y="5391238"/>
            <a:ext cx="8725274" cy="461665"/>
          </a:xfrm>
          <a:prstGeom prst="rect">
            <a:avLst/>
          </a:prstGeom>
          <a:noFill/>
        </p:spPr>
        <p:txBody>
          <a:bodyPr wrap="none" rtlCol="0">
            <a:spAutoFit/>
          </a:bodyPr>
          <a:lstStyle/>
          <a:p>
            <a:r>
              <a:rPr lang="en-US" sz="2400" dirty="0"/>
              <a:t>Second time both will answer yes as they know each other condition</a:t>
            </a:r>
          </a:p>
        </p:txBody>
      </p:sp>
    </p:spTree>
    <p:extLst>
      <p:ext uri="{BB962C8B-B14F-4D97-AF65-F5344CB8AC3E}">
        <p14:creationId xmlns:p14="http://schemas.microsoft.com/office/powerpoint/2010/main" val="1029255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514" y="435428"/>
            <a:ext cx="8843736" cy="6422571"/>
          </a:xfrm>
          <a:prstGeom prst="rect">
            <a:avLst/>
          </a:prstGeom>
        </p:spPr>
      </p:pic>
    </p:spTree>
    <p:extLst>
      <p:ext uri="{BB962C8B-B14F-4D97-AF65-F5344CB8AC3E}">
        <p14:creationId xmlns:p14="http://schemas.microsoft.com/office/powerpoint/2010/main" val="1762024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Lady or the Tiger Puzzle</a:t>
            </a:r>
          </a:p>
        </p:txBody>
      </p:sp>
      <p:sp>
        <p:nvSpPr>
          <p:cNvPr id="3" name="Content Placeholder 2"/>
          <p:cNvSpPr>
            <a:spLocks noGrp="1"/>
          </p:cNvSpPr>
          <p:nvPr>
            <p:ph idx="1"/>
          </p:nvPr>
        </p:nvSpPr>
        <p:spPr/>
        <p:txBody>
          <a:bodyPr/>
          <a:lstStyle/>
          <a:p>
            <a:r>
              <a:rPr lang="en-US" dirty="0"/>
              <a:t>Two door leads to different room. Each room contain either lady or tiger. The goal is to locate the lady. In this puzzle truth table of two door match. Room 1 has written “at least one of this room contain lady”  and room 2 has written “the tiger is in other room”.</a:t>
            </a:r>
          </a:p>
          <a:p>
            <a:pPr marL="0" indent="0">
              <a:buNone/>
            </a:pPr>
            <a:r>
              <a:rPr lang="en-US" dirty="0"/>
              <a:t>Solution:</a:t>
            </a:r>
          </a:p>
          <a:p>
            <a:pPr marL="0" indent="0">
              <a:buNone/>
            </a:pPr>
            <a:r>
              <a:rPr lang="en-US" dirty="0"/>
              <a:t>Let p: “room 1 contain lady” and q: “room 2 contain lady.”</a:t>
            </a:r>
          </a:p>
        </p:txBody>
      </p:sp>
    </p:spTree>
    <p:extLst>
      <p:ext uri="{BB962C8B-B14F-4D97-AF65-F5344CB8AC3E}">
        <p14:creationId xmlns:p14="http://schemas.microsoft.com/office/powerpoint/2010/main" val="2694247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2572816"/>
              </p:ext>
            </p:extLst>
          </p:nvPr>
        </p:nvGraphicFramePr>
        <p:xfrm>
          <a:off x="838200" y="1825624"/>
          <a:ext cx="10515600" cy="2746375"/>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523594542"/>
                    </a:ext>
                  </a:extLst>
                </a:gridCol>
                <a:gridCol w="2103120">
                  <a:extLst>
                    <a:ext uri="{9D8B030D-6E8A-4147-A177-3AD203B41FA5}">
                      <a16:colId xmlns:a16="http://schemas.microsoft.com/office/drawing/2014/main" val="3767526817"/>
                    </a:ext>
                  </a:extLst>
                </a:gridCol>
                <a:gridCol w="2103120">
                  <a:extLst>
                    <a:ext uri="{9D8B030D-6E8A-4147-A177-3AD203B41FA5}">
                      <a16:colId xmlns:a16="http://schemas.microsoft.com/office/drawing/2014/main" val="2639085660"/>
                    </a:ext>
                  </a:extLst>
                </a:gridCol>
                <a:gridCol w="2103120">
                  <a:extLst>
                    <a:ext uri="{9D8B030D-6E8A-4147-A177-3AD203B41FA5}">
                      <a16:colId xmlns:a16="http://schemas.microsoft.com/office/drawing/2014/main" val="1336000773"/>
                    </a:ext>
                  </a:extLst>
                </a:gridCol>
                <a:gridCol w="2103120">
                  <a:extLst>
                    <a:ext uri="{9D8B030D-6E8A-4147-A177-3AD203B41FA5}">
                      <a16:colId xmlns:a16="http://schemas.microsoft.com/office/drawing/2014/main" val="113938357"/>
                    </a:ext>
                  </a:extLst>
                </a:gridCol>
              </a:tblGrid>
              <a:tr h="549275">
                <a:tc>
                  <a:txBody>
                    <a:bodyPr/>
                    <a:lstStyle/>
                    <a:p>
                      <a:r>
                        <a:rPr lang="en-US" dirty="0"/>
                        <a:t>P</a:t>
                      </a:r>
                    </a:p>
                  </a:txBody>
                  <a:tcPr/>
                </a:tc>
                <a:tc>
                  <a:txBody>
                    <a:bodyPr/>
                    <a:lstStyle/>
                    <a:p>
                      <a:r>
                        <a:rPr lang="en-US" dirty="0"/>
                        <a:t>q</a:t>
                      </a:r>
                    </a:p>
                  </a:txBody>
                  <a:tcPr/>
                </a:tc>
                <a:tc>
                  <a:txBody>
                    <a:bodyPr/>
                    <a:lstStyle/>
                    <a:p>
                      <a:r>
                        <a:rPr lang="en-US" dirty="0"/>
                        <a:t>Room 1 says p˅ q</a:t>
                      </a:r>
                    </a:p>
                  </a:txBody>
                  <a:tcPr/>
                </a:tc>
                <a:tc>
                  <a:txBody>
                    <a:bodyPr/>
                    <a:lstStyle/>
                    <a:p>
                      <a:r>
                        <a:rPr lang="en-US" dirty="0"/>
                        <a:t>Room 2 says ~p</a:t>
                      </a:r>
                    </a:p>
                  </a:txBody>
                  <a:tcPr/>
                </a:tc>
                <a:tc>
                  <a:txBody>
                    <a:bodyPr/>
                    <a:lstStyle/>
                    <a:p>
                      <a:r>
                        <a:rPr lang="en-US" dirty="0"/>
                        <a:t>remarks</a:t>
                      </a:r>
                    </a:p>
                  </a:txBody>
                  <a:tcPr/>
                </a:tc>
                <a:extLst>
                  <a:ext uri="{0D108BD9-81ED-4DB2-BD59-A6C34878D82A}">
                    <a16:rowId xmlns:a16="http://schemas.microsoft.com/office/drawing/2014/main" val="387913691"/>
                  </a:ext>
                </a:extLst>
              </a:tr>
              <a:tr h="549275">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X</a:t>
                      </a:r>
                    </a:p>
                  </a:txBody>
                  <a:tcPr/>
                </a:tc>
                <a:extLst>
                  <a:ext uri="{0D108BD9-81ED-4DB2-BD59-A6C34878D82A}">
                    <a16:rowId xmlns:a16="http://schemas.microsoft.com/office/drawing/2014/main" val="2580377466"/>
                  </a:ext>
                </a:extLst>
              </a:tr>
              <a:tr h="549275">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X</a:t>
                      </a:r>
                    </a:p>
                  </a:txBody>
                  <a:tcPr/>
                </a:tc>
                <a:extLst>
                  <a:ext uri="{0D108BD9-81ED-4DB2-BD59-A6C34878D82A}">
                    <a16:rowId xmlns:a16="http://schemas.microsoft.com/office/drawing/2014/main" val="3324556980"/>
                  </a:ext>
                </a:extLst>
              </a:tr>
              <a:tr h="549275">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Valid</a:t>
                      </a:r>
                    </a:p>
                  </a:txBody>
                  <a:tcPr/>
                </a:tc>
                <a:extLst>
                  <a:ext uri="{0D108BD9-81ED-4DB2-BD59-A6C34878D82A}">
                    <a16:rowId xmlns:a16="http://schemas.microsoft.com/office/drawing/2014/main" val="929685138"/>
                  </a:ext>
                </a:extLst>
              </a:tr>
              <a:tr h="549275">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X</a:t>
                      </a:r>
                    </a:p>
                  </a:txBody>
                  <a:tcPr/>
                </a:tc>
                <a:extLst>
                  <a:ext uri="{0D108BD9-81ED-4DB2-BD59-A6C34878D82A}">
                    <a16:rowId xmlns:a16="http://schemas.microsoft.com/office/drawing/2014/main" val="3076576967"/>
                  </a:ext>
                </a:extLst>
              </a:tr>
            </a:tbl>
          </a:graphicData>
        </a:graphic>
      </p:graphicFrame>
    </p:spTree>
    <p:extLst>
      <p:ext uri="{BB962C8B-B14F-4D97-AF65-F5344CB8AC3E}">
        <p14:creationId xmlns:p14="http://schemas.microsoft.com/office/powerpoint/2010/main" val="2454879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circuits.</a:t>
            </a:r>
          </a:p>
        </p:txBody>
      </p:sp>
      <p:sp>
        <p:nvSpPr>
          <p:cNvPr id="3" name="Content Placeholder 2"/>
          <p:cNvSpPr>
            <a:spLocks noGrp="1"/>
          </p:cNvSpPr>
          <p:nvPr>
            <p:ph idx="1"/>
          </p:nvPr>
        </p:nvSpPr>
        <p:spPr/>
        <p:txBody>
          <a:bodyPr/>
          <a:lstStyle/>
          <a:p>
            <a:r>
              <a:rPr lang="en-US" dirty="0"/>
              <a:t>Propositional logic can be applied to the design of computer hardware. </a:t>
            </a:r>
          </a:p>
          <a:p>
            <a:r>
              <a:rPr lang="en-US" dirty="0"/>
              <a:t>A logic circuit (or digital circuit) receives input signals p1, p2,...,</a:t>
            </a:r>
            <a:r>
              <a:rPr lang="en-US" dirty="0" err="1"/>
              <a:t>pn</a:t>
            </a:r>
            <a:r>
              <a:rPr lang="en-US" dirty="0"/>
              <a:t>, each a bit [either 0 (off) or 1 (on)], and produces output signals s1, s2,...,</a:t>
            </a:r>
            <a:r>
              <a:rPr lang="en-US" dirty="0" err="1"/>
              <a:t>sn</a:t>
            </a:r>
            <a:r>
              <a:rPr lang="en-US" dirty="0"/>
              <a:t>, each a bit.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229" y="4273034"/>
            <a:ext cx="8258628" cy="1489137"/>
          </a:xfrm>
          <a:prstGeom prst="rect">
            <a:avLst/>
          </a:prstGeom>
        </p:spPr>
      </p:pic>
      <p:sp>
        <p:nvSpPr>
          <p:cNvPr id="5" name="TextBox 4"/>
          <p:cNvSpPr txBox="1"/>
          <p:nvPr/>
        </p:nvSpPr>
        <p:spPr>
          <a:xfrm>
            <a:off x="4876800" y="6176963"/>
            <a:ext cx="1693797" cy="369332"/>
          </a:xfrm>
          <a:prstGeom prst="rect">
            <a:avLst/>
          </a:prstGeom>
          <a:noFill/>
        </p:spPr>
        <p:txBody>
          <a:bodyPr wrap="none" rtlCol="0">
            <a:spAutoFit/>
          </a:bodyPr>
          <a:lstStyle/>
          <a:p>
            <a:r>
              <a:rPr lang="en-US" dirty="0"/>
              <a:t>Basic logic gates</a:t>
            </a:r>
          </a:p>
        </p:txBody>
      </p:sp>
    </p:spTree>
    <p:extLst>
      <p:ext uri="{BB962C8B-B14F-4D97-AF65-F5344CB8AC3E}">
        <p14:creationId xmlns:p14="http://schemas.microsoft.com/office/powerpoint/2010/main" val="1337595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Cntd</a:t>
            </a:r>
            <a:r>
              <a:rPr lang="en-US" dirty="0"/>
              <a:t>…</a:t>
            </a:r>
          </a:p>
        </p:txBody>
      </p:sp>
      <p:sp>
        <p:nvSpPr>
          <p:cNvPr id="3" name="Content Placeholder 2"/>
          <p:cNvSpPr>
            <a:spLocks noGrp="1"/>
          </p:cNvSpPr>
          <p:nvPr>
            <p:ph idx="1"/>
          </p:nvPr>
        </p:nvSpPr>
        <p:spPr/>
        <p:txBody>
          <a:bodyPr>
            <a:normAutofit lnSpcReduction="10000"/>
          </a:bodyPr>
          <a:lstStyle/>
          <a:p>
            <a:r>
              <a:rPr lang="en-US" dirty="0"/>
              <a:t>Complicated digital circuits can be constructed from three basic circuits, called gates.</a:t>
            </a:r>
          </a:p>
          <a:p>
            <a:r>
              <a:rPr lang="en-US" dirty="0"/>
              <a:t>The inverter, or NOT gate, takes an input bit p, and produces as output ¬p. </a:t>
            </a:r>
          </a:p>
          <a:p>
            <a:r>
              <a:rPr lang="en-US" dirty="0"/>
              <a:t>The OR gate takes two input signals p and q, each a bit, and produces as output the signal p ∨ q.</a:t>
            </a:r>
          </a:p>
          <a:p>
            <a:r>
              <a:rPr lang="en-US" dirty="0"/>
              <a:t>Finally, the AND gate takes two input signals p and q, each a bit, and produces as output the signal p ∧ q.</a:t>
            </a:r>
          </a:p>
          <a:p>
            <a:r>
              <a:rPr lang="en-US" dirty="0"/>
              <a:t>We use combinations of these three basic gates to build more complicated circuits,</a:t>
            </a:r>
          </a:p>
        </p:txBody>
      </p:sp>
    </p:spTree>
    <p:extLst>
      <p:ext uri="{BB962C8B-B14F-4D97-AF65-F5344CB8AC3E}">
        <p14:creationId xmlns:p14="http://schemas.microsoft.com/office/powerpoint/2010/main" val="55096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a:t>
            </a:r>
            <a:r>
              <a:rPr lang="en-US" sz="3600" dirty="0"/>
              <a:t> Build a digital circuit that produces the output (p ∨ ¬r) ∧ (¬p ∨ (q ∨ ¬r)) when given input bits p, q, and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86" y="2104570"/>
            <a:ext cx="9492343" cy="3730173"/>
          </a:xfrm>
        </p:spPr>
      </p:pic>
    </p:spTree>
    <p:extLst>
      <p:ext uri="{BB962C8B-B14F-4D97-AF65-F5344CB8AC3E}">
        <p14:creationId xmlns:p14="http://schemas.microsoft.com/office/powerpoint/2010/main" val="2973390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equivalences</a:t>
            </a:r>
          </a:p>
        </p:txBody>
      </p:sp>
      <p:sp>
        <p:nvSpPr>
          <p:cNvPr id="3" name="Content Placeholder 2"/>
          <p:cNvSpPr>
            <a:spLocks noGrp="1"/>
          </p:cNvSpPr>
          <p:nvPr>
            <p:ph idx="1"/>
          </p:nvPr>
        </p:nvSpPr>
        <p:spPr/>
        <p:txBody>
          <a:bodyPr>
            <a:normAutofit lnSpcReduction="10000"/>
          </a:bodyPr>
          <a:lstStyle/>
          <a:p>
            <a:r>
              <a:rPr lang="en-US" sz="3200" b="1" dirty="0"/>
              <a:t>Tautology</a:t>
            </a:r>
            <a:r>
              <a:rPr lang="en-US" sz="3200" dirty="0"/>
              <a:t> : compound proposition that is always true, no matter what the truth values of the propositional variables that occur in it.</a:t>
            </a:r>
          </a:p>
          <a:p>
            <a:r>
              <a:rPr lang="en-US" sz="3200" b="1" dirty="0"/>
              <a:t>Contradiction</a:t>
            </a:r>
            <a:r>
              <a:rPr lang="en-US" sz="3200" dirty="0"/>
              <a:t>:  A compound proposition that is always false.</a:t>
            </a:r>
          </a:p>
          <a:p>
            <a:r>
              <a:rPr lang="en-US" sz="3200" b="1" dirty="0"/>
              <a:t>Contingency</a:t>
            </a:r>
            <a:r>
              <a:rPr lang="en-US" sz="3200" dirty="0"/>
              <a:t>: A compound proposition that is neither a tautology nor a contradiction i.e. sometime true and sometime false.</a:t>
            </a:r>
          </a:p>
          <a:p>
            <a:r>
              <a:rPr lang="en-US" sz="3200" dirty="0"/>
              <a:t>Tautologies and contradictions are often important in mathematical reasoning.</a:t>
            </a:r>
          </a:p>
          <a:p>
            <a:pPr marL="0" indent="0">
              <a:buNone/>
            </a:pPr>
            <a:endParaRPr lang="en-US" dirty="0"/>
          </a:p>
        </p:txBody>
      </p:sp>
    </p:spTree>
    <p:extLst>
      <p:ext uri="{BB962C8B-B14F-4D97-AF65-F5344CB8AC3E}">
        <p14:creationId xmlns:p14="http://schemas.microsoft.com/office/powerpoint/2010/main" val="128561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3759074"/>
              </p:ext>
            </p:extLst>
          </p:nvPr>
        </p:nvGraphicFramePr>
        <p:xfrm>
          <a:off x="838200" y="1825625"/>
          <a:ext cx="3327399" cy="1112520"/>
        </p:xfrm>
        <a:graphic>
          <a:graphicData uri="http://schemas.openxmlformats.org/drawingml/2006/table">
            <a:tbl>
              <a:tblPr firstRow="1" bandRow="1">
                <a:tableStyleId>{5C22544A-7EE6-4342-B048-85BDC9FD1C3A}</a:tableStyleId>
              </a:tblPr>
              <a:tblGrid>
                <a:gridCol w="1109133">
                  <a:extLst>
                    <a:ext uri="{9D8B030D-6E8A-4147-A177-3AD203B41FA5}">
                      <a16:colId xmlns:a16="http://schemas.microsoft.com/office/drawing/2014/main" val="469148210"/>
                    </a:ext>
                  </a:extLst>
                </a:gridCol>
                <a:gridCol w="1109133">
                  <a:extLst>
                    <a:ext uri="{9D8B030D-6E8A-4147-A177-3AD203B41FA5}">
                      <a16:colId xmlns:a16="http://schemas.microsoft.com/office/drawing/2014/main" val="2729337102"/>
                    </a:ext>
                  </a:extLst>
                </a:gridCol>
                <a:gridCol w="1109133">
                  <a:extLst>
                    <a:ext uri="{9D8B030D-6E8A-4147-A177-3AD203B41FA5}">
                      <a16:colId xmlns:a16="http://schemas.microsoft.com/office/drawing/2014/main" val="3215632356"/>
                    </a:ext>
                  </a:extLst>
                </a:gridCol>
              </a:tblGrid>
              <a:tr h="370840">
                <a:tc>
                  <a:txBody>
                    <a:bodyPr/>
                    <a:lstStyle/>
                    <a:p>
                      <a:r>
                        <a:rPr lang="en-US" dirty="0"/>
                        <a:t>P</a:t>
                      </a:r>
                    </a:p>
                  </a:txBody>
                  <a:tcPr/>
                </a:tc>
                <a:tc>
                  <a:txBody>
                    <a:bodyPr/>
                    <a:lstStyle/>
                    <a:p>
                      <a:r>
                        <a:rPr lang="en-US" dirty="0"/>
                        <a:t>~p</a:t>
                      </a:r>
                    </a:p>
                  </a:txBody>
                  <a:tcPr/>
                </a:tc>
                <a:tc>
                  <a:txBody>
                    <a:bodyPr/>
                    <a:lstStyle/>
                    <a:p>
                      <a:r>
                        <a:rPr lang="en-US" dirty="0"/>
                        <a:t>P ˅ ~P</a:t>
                      </a:r>
                    </a:p>
                  </a:txBody>
                  <a:tcPr/>
                </a:tc>
                <a:extLst>
                  <a:ext uri="{0D108BD9-81ED-4DB2-BD59-A6C34878D82A}">
                    <a16:rowId xmlns:a16="http://schemas.microsoft.com/office/drawing/2014/main" val="4190757226"/>
                  </a:ext>
                </a:extLst>
              </a:tr>
              <a:tr h="370840">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312440887"/>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2367874163"/>
                  </a:ext>
                </a:extLst>
              </a:tr>
            </a:tbl>
          </a:graphicData>
        </a:graphic>
      </p:graphicFrame>
      <p:sp>
        <p:nvSpPr>
          <p:cNvPr id="5" name="TextBox 4"/>
          <p:cNvSpPr txBox="1"/>
          <p:nvPr/>
        </p:nvSpPr>
        <p:spPr>
          <a:xfrm flipH="1">
            <a:off x="1328418" y="3269733"/>
            <a:ext cx="1173481" cy="369332"/>
          </a:xfrm>
          <a:prstGeom prst="rect">
            <a:avLst/>
          </a:prstGeom>
          <a:noFill/>
        </p:spPr>
        <p:txBody>
          <a:bodyPr wrap="square" rtlCol="0">
            <a:spAutoFit/>
          </a:bodyPr>
          <a:lstStyle/>
          <a:p>
            <a:r>
              <a:rPr lang="en-US" dirty="0"/>
              <a:t>Tautology</a:t>
            </a:r>
          </a:p>
        </p:txBody>
      </p:sp>
      <p:graphicFrame>
        <p:nvGraphicFramePr>
          <p:cNvPr id="6" name="Content Placeholder 3"/>
          <p:cNvGraphicFramePr>
            <a:graphicFrameLocks/>
          </p:cNvGraphicFramePr>
          <p:nvPr>
            <p:extLst>
              <p:ext uri="{D42A27DB-BD31-4B8C-83A1-F6EECF244321}">
                <p14:modId xmlns:p14="http://schemas.microsoft.com/office/powerpoint/2010/main" val="1043812135"/>
              </p:ext>
            </p:extLst>
          </p:nvPr>
        </p:nvGraphicFramePr>
        <p:xfrm>
          <a:off x="6185261" y="1825625"/>
          <a:ext cx="3327399" cy="1112520"/>
        </p:xfrm>
        <a:graphic>
          <a:graphicData uri="http://schemas.openxmlformats.org/drawingml/2006/table">
            <a:tbl>
              <a:tblPr firstRow="1" bandRow="1">
                <a:tableStyleId>{5C22544A-7EE6-4342-B048-85BDC9FD1C3A}</a:tableStyleId>
              </a:tblPr>
              <a:tblGrid>
                <a:gridCol w="1109133">
                  <a:extLst>
                    <a:ext uri="{9D8B030D-6E8A-4147-A177-3AD203B41FA5}">
                      <a16:colId xmlns:a16="http://schemas.microsoft.com/office/drawing/2014/main" val="469148210"/>
                    </a:ext>
                  </a:extLst>
                </a:gridCol>
                <a:gridCol w="1109133">
                  <a:extLst>
                    <a:ext uri="{9D8B030D-6E8A-4147-A177-3AD203B41FA5}">
                      <a16:colId xmlns:a16="http://schemas.microsoft.com/office/drawing/2014/main" val="2729337102"/>
                    </a:ext>
                  </a:extLst>
                </a:gridCol>
                <a:gridCol w="1109133">
                  <a:extLst>
                    <a:ext uri="{9D8B030D-6E8A-4147-A177-3AD203B41FA5}">
                      <a16:colId xmlns:a16="http://schemas.microsoft.com/office/drawing/2014/main" val="3215632356"/>
                    </a:ext>
                  </a:extLst>
                </a:gridCol>
              </a:tblGrid>
              <a:tr h="370840">
                <a:tc>
                  <a:txBody>
                    <a:bodyPr/>
                    <a:lstStyle/>
                    <a:p>
                      <a:r>
                        <a:rPr lang="en-US" dirty="0"/>
                        <a:t>P</a:t>
                      </a:r>
                    </a:p>
                  </a:txBody>
                  <a:tcPr/>
                </a:tc>
                <a:tc>
                  <a:txBody>
                    <a:bodyPr/>
                    <a:lstStyle/>
                    <a:p>
                      <a:r>
                        <a:rPr lang="en-US" dirty="0"/>
                        <a:t>~p</a:t>
                      </a:r>
                    </a:p>
                  </a:txBody>
                  <a:tcPr/>
                </a:tc>
                <a:tc>
                  <a:txBody>
                    <a:bodyPr/>
                    <a:lstStyle/>
                    <a:p>
                      <a:r>
                        <a:rPr lang="en-US" dirty="0"/>
                        <a:t>P ^ ~P</a:t>
                      </a:r>
                    </a:p>
                  </a:txBody>
                  <a:tcPr/>
                </a:tc>
                <a:extLst>
                  <a:ext uri="{0D108BD9-81ED-4DB2-BD59-A6C34878D82A}">
                    <a16:rowId xmlns:a16="http://schemas.microsoft.com/office/drawing/2014/main" val="4190757226"/>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3312440887"/>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2367874163"/>
                  </a:ext>
                </a:extLst>
              </a:tr>
            </a:tbl>
          </a:graphicData>
        </a:graphic>
      </p:graphicFrame>
      <p:sp>
        <p:nvSpPr>
          <p:cNvPr id="7" name="TextBox 6"/>
          <p:cNvSpPr txBox="1"/>
          <p:nvPr/>
        </p:nvSpPr>
        <p:spPr>
          <a:xfrm flipH="1">
            <a:off x="7259318" y="3284248"/>
            <a:ext cx="1565367" cy="369332"/>
          </a:xfrm>
          <a:prstGeom prst="rect">
            <a:avLst/>
          </a:prstGeom>
          <a:noFill/>
        </p:spPr>
        <p:txBody>
          <a:bodyPr wrap="square" rtlCol="0">
            <a:spAutoFit/>
          </a:bodyPr>
          <a:lstStyle/>
          <a:p>
            <a:r>
              <a:rPr lang="en-US" dirty="0"/>
              <a:t>contradiction</a:t>
            </a:r>
          </a:p>
        </p:txBody>
      </p:sp>
      <p:graphicFrame>
        <p:nvGraphicFramePr>
          <p:cNvPr id="9" name="Table 8"/>
          <p:cNvGraphicFramePr>
            <a:graphicFrameLocks noGrp="1"/>
          </p:cNvGraphicFramePr>
          <p:nvPr>
            <p:extLst>
              <p:ext uri="{D42A27DB-BD31-4B8C-83A1-F6EECF244321}">
                <p14:modId xmlns:p14="http://schemas.microsoft.com/office/powerpoint/2010/main" val="4156504501"/>
              </p:ext>
            </p:extLst>
          </p:nvPr>
        </p:nvGraphicFramePr>
        <p:xfrm>
          <a:off x="1915158" y="365358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403075"/>
                    </a:ext>
                  </a:extLst>
                </a:gridCol>
                <a:gridCol w="2709333">
                  <a:extLst>
                    <a:ext uri="{9D8B030D-6E8A-4147-A177-3AD203B41FA5}">
                      <a16:colId xmlns:a16="http://schemas.microsoft.com/office/drawing/2014/main" val="942257843"/>
                    </a:ext>
                  </a:extLst>
                </a:gridCol>
                <a:gridCol w="2709333">
                  <a:extLst>
                    <a:ext uri="{9D8B030D-6E8A-4147-A177-3AD203B41FA5}">
                      <a16:colId xmlns:a16="http://schemas.microsoft.com/office/drawing/2014/main" val="3192403568"/>
                    </a:ext>
                  </a:extLst>
                </a:gridCol>
              </a:tblGrid>
              <a:tr h="370840">
                <a:tc>
                  <a:txBody>
                    <a:bodyPr/>
                    <a:lstStyle/>
                    <a:p>
                      <a:r>
                        <a:rPr lang="en-US" dirty="0"/>
                        <a:t>P</a:t>
                      </a:r>
                    </a:p>
                  </a:txBody>
                  <a:tcPr/>
                </a:tc>
                <a:tc>
                  <a:txBody>
                    <a:bodyPr/>
                    <a:lstStyle/>
                    <a:p>
                      <a:r>
                        <a:rPr lang="en-US" dirty="0"/>
                        <a:t>q</a:t>
                      </a:r>
                    </a:p>
                  </a:txBody>
                  <a:tcPr/>
                </a:tc>
                <a:tc>
                  <a:txBody>
                    <a:bodyPr/>
                    <a:lstStyle/>
                    <a:p>
                      <a:r>
                        <a:rPr lang="en-US" dirty="0"/>
                        <a:t>P ^</a:t>
                      </a:r>
                      <a:r>
                        <a:rPr lang="en-US" baseline="0" dirty="0"/>
                        <a:t> q</a:t>
                      </a:r>
                      <a:endParaRPr lang="en-US" dirty="0"/>
                    </a:p>
                  </a:txBody>
                  <a:tcPr/>
                </a:tc>
                <a:extLst>
                  <a:ext uri="{0D108BD9-81ED-4DB2-BD59-A6C34878D82A}">
                    <a16:rowId xmlns:a16="http://schemas.microsoft.com/office/drawing/2014/main" val="1887368937"/>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47276287"/>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982257580"/>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353224725"/>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695874584"/>
                  </a:ext>
                </a:extLst>
              </a:tr>
            </a:tbl>
          </a:graphicData>
        </a:graphic>
      </p:graphicFrame>
      <p:sp>
        <p:nvSpPr>
          <p:cNvPr id="10" name="TextBox 9"/>
          <p:cNvSpPr txBox="1"/>
          <p:nvPr/>
        </p:nvSpPr>
        <p:spPr>
          <a:xfrm>
            <a:off x="4760686" y="6038549"/>
            <a:ext cx="1770744" cy="369332"/>
          </a:xfrm>
          <a:prstGeom prst="rect">
            <a:avLst/>
          </a:prstGeom>
          <a:noFill/>
        </p:spPr>
        <p:txBody>
          <a:bodyPr wrap="square" rtlCol="0">
            <a:spAutoFit/>
          </a:bodyPr>
          <a:lstStyle/>
          <a:p>
            <a:r>
              <a:rPr lang="en-US" dirty="0"/>
              <a:t>contingency</a:t>
            </a:r>
          </a:p>
        </p:txBody>
      </p:sp>
    </p:spTree>
    <p:extLst>
      <p:ext uri="{BB962C8B-B14F-4D97-AF65-F5344CB8AC3E}">
        <p14:creationId xmlns:p14="http://schemas.microsoft.com/office/powerpoint/2010/main" val="131790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mathematics covers:</a:t>
            </a:r>
          </a:p>
        </p:txBody>
      </p:sp>
      <p:sp>
        <p:nvSpPr>
          <p:cNvPr id="3" name="Content Placeholder 2"/>
          <p:cNvSpPr>
            <a:spLocks noGrp="1"/>
          </p:cNvSpPr>
          <p:nvPr>
            <p:ph idx="1"/>
          </p:nvPr>
        </p:nvSpPr>
        <p:spPr>
          <a:xfrm>
            <a:off x="838200" y="1825624"/>
            <a:ext cx="10515600" cy="4589689"/>
          </a:xfrm>
        </p:spPr>
        <p:txBody>
          <a:bodyPr>
            <a:normAutofit fontScale="92500" lnSpcReduction="10000"/>
          </a:bodyPr>
          <a:lstStyle/>
          <a:p>
            <a:pPr fontAlgn="base"/>
            <a:r>
              <a:rPr lang="en-US" dirty="0"/>
              <a:t>Set Theory</a:t>
            </a:r>
          </a:p>
          <a:p>
            <a:pPr fontAlgn="base"/>
            <a:r>
              <a:rPr lang="en-US" dirty="0"/>
              <a:t>Permutation and Combination</a:t>
            </a:r>
          </a:p>
          <a:p>
            <a:pPr fontAlgn="base"/>
            <a:r>
              <a:rPr lang="en-US" dirty="0"/>
              <a:t>Graph Theory</a:t>
            </a:r>
          </a:p>
          <a:p>
            <a:pPr fontAlgn="base"/>
            <a:r>
              <a:rPr lang="en-US" dirty="0"/>
              <a:t>Logic</a:t>
            </a:r>
          </a:p>
          <a:p>
            <a:pPr fontAlgn="base"/>
            <a:r>
              <a:rPr lang="en-US" dirty="0"/>
              <a:t>Sequence and Series</a:t>
            </a:r>
          </a:p>
          <a:p>
            <a:pPr marL="0" indent="0" fontAlgn="base">
              <a:buNone/>
            </a:pPr>
            <a:r>
              <a:rPr lang="en-US" dirty="0"/>
              <a:t>First, through this course you can develop your mathematical maturity: that is, your ability to understand and create mathematical arguments.</a:t>
            </a:r>
          </a:p>
          <a:p>
            <a:pPr marL="0" indent="0" fontAlgn="base">
              <a:buNone/>
            </a:pPr>
            <a:r>
              <a:rPr lang="en-US" dirty="0"/>
              <a:t>Discrete mathematics provides the mathematical foundations for many computer science courses including data structures, algorithms, database theory, automata theory, formal languages, compiler theory, computer security, and operating systems.</a:t>
            </a:r>
          </a:p>
        </p:txBody>
      </p:sp>
    </p:spTree>
    <p:extLst>
      <p:ext uri="{BB962C8B-B14F-4D97-AF65-F5344CB8AC3E}">
        <p14:creationId xmlns:p14="http://schemas.microsoft.com/office/powerpoint/2010/main" val="196712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Satisfiability and </a:t>
            </a:r>
            <a:r>
              <a:rPr lang="en-US" dirty="0" err="1"/>
              <a:t>unsatisfiability</a:t>
            </a:r>
            <a:endParaRPr lang="en-US" dirty="0"/>
          </a:p>
        </p:txBody>
      </p:sp>
      <p:sp>
        <p:nvSpPr>
          <p:cNvPr id="3" name="Content Placeholder 2"/>
          <p:cNvSpPr>
            <a:spLocks noGrp="1"/>
          </p:cNvSpPr>
          <p:nvPr>
            <p:ph idx="1"/>
          </p:nvPr>
        </p:nvSpPr>
        <p:spPr/>
        <p:txBody>
          <a:bodyPr/>
          <a:lstStyle/>
          <a:p>
            <a:r>
              <a:rPr lang="en-US" dirty="0"/>
              <a:t>A compound proposition is </a:t>
            </a:r>
            <a:r>
              <a:rPr lang="en-US" dirty="0" err="1"/>
              <a:t>satisfiable</a:t>
            </a:r>
            <a:r>
              <a:rPr lang="en-US" dirty="0"/>
              <a:t> if there is at least one truth result in its table.</a:t>
            </a:r>
          </a:p>
          <a:p>
            <a:r>
              <a:rPr lang="en-US" dirty="0"/>
              <a:t>Tautology is always </a:t>
            </a:r>
            <a:r>
              <a:rPr lang="en-US" dirty="0" err="1"/>
              <a:t>satisfiable</a:t>
            </a:r>
            <a:r>
              <a:rPr lang="en-US" dirty="0"/>
              <a:t>.</a:t>
            </a:r>
          </a:p>
          <a:p>
            <a:r>
              <a:rPr lang="en-US" dirty="0"/>
              <a:t>If there is no single truth result in its table, then it is </a:t>
            </a:r>
            <a:r>
              <a:rPr lang="en-US" dirty="0" err="1"/>
              <a:t>unsatisfiable</a:t>
            </a:r>
            <a:r>
              <a:rPr lang="en-US" dirty="0"/>
              <a:t>.</a:t>
            </a:r>
          </a:p>
          <a:p>
            <a:r>
              <a:rPr lang="en-US" dirty="0"/>
              <a:t>Contradiction is always </a:t>
            </a:r>
            <a:r>
              <a:rPr lang="en-US" dirty="0" err="1"/>
              <a:t>unsatisfiable</a:t>
            </a:r>
            <a:r>
              <a:rPr lang="en-US" dirty="0"/>
              <a:t>.</a:t>
            </a:r>
          </a:p>
          <a:p>
            <a:r>
              <a:rPr lang="en-US" dirty="0"/>
              <a:t>A compound proposition is </a:t>
            </a:r>
            <a:r>
              <a:rPr lang="en-US" b="1" dirty="0"/>
              <a:t>valid</a:t>
            </a:r>
            <a:r>
              <a:rPr lang="en-US" dirty="0"/>
              <a:t> if it is </a:t>
            </a:r>
            <a:r>
              <a:rPr lang="en-US" dirty="0">
                <a:solidFill>
                  <a:srgbClr val="FF0000"/>
                </a:solidFill>
              </a:rPr>
              <a:t>tautology.</a:t>
            </a:r>
          </a:p>
          <a:p>
            <a:r>
              <a:rPr lang="en-US" dirty="0"/>
              <a:t>If it is </a:t>
            </a:r>
            <a:r>
              <a:rPr lang="en-US" dirty="0">
                <a:solidFill>
                  <a:srgbClr val="C00000"/>
                </a:solidFill>
              </a:rPr>
              <a:t>contradiction or contingency</a:t>
            </a:r>
            <a:r>
              <a:rPr lang="en-US" dirty="0"/>
              <a:t>, then it is </a:t>
            </a:r>
            <a:r>
              <a:rPr lang="en-US" b="1" dirty="0"/>
              <a:t>invalid</a:t>
            </a:r>
            <a:r>
              <a:rPr lang="en-US" dirty="0"/>
              <a:t>.</a:t>
            </a:r>
          </a:p>
          <a:p>
            <a:endParaRPr lang="en-US" dirty="0"/>
          </a:p>
          <a:p>
            <a:endParaRPr lang="en-US" dirty="0"/>
          </a:p>
        </p:txBody>
      </p:sp>
    </p:spTree>
    <p:extLst>
      <p:ext uri="{BB962C8B-B14F-4D97-AF65-F5344CB8AC3E}">
        <p14:creationId xmlns:p14="http://schemas.microsoft.com/office/powerpoint/2010/main" val="211588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equivalence..</a:t>
            </a:r>
          </a:p>
        </p:txBody>
      </p:sp>
      <p:sp>
        <p:nvSpPr>
          <p:cNvPr id="3" name="Content Placeholder 2"/>
          <p:cNvSpPr>
            <a:spLocks noGrp="1"/>
          </p:cNvSpPr>
          <p:nvPr>
            <p:ph idx="1"/>
          </p:nvPr>
        </p:nvSpPr>
        <p:spPr/>
        <p:txBody>
          <a:bodyPr/>
          <a:lstStyle/>
          <a:p>
            <a:r>
              <a:rPr lang="en-US" dirty="0"/>
              <a:t>The compound propositions p and q are called logically equivalent if p ↔ q is a tautology. </a:t>
            </a:r>
          </a:p>
          <a:p>
            <a:r>
              <a:rPr lang="en-US" dirty="0"/>
              <a:t>The notation p ≡ q denotes that p and q are logically equivalent.</a:t>
            </a:r>
          </a:p>
          <a:p>
            <a:r>
              <a:rPr lang="en-US" dirty="0"/>
              <a:t>The symbol ⇔ is sometimes used instead of ≡ to denote logical equivalence.</a:t>
            </a:r>
          </a:p>
          <a:p>
            <a:r>
              <a:rPr lang="en-US" dirty="0"/>
              <a:t>One of the way to check whether logically equivalent or not is by construction of truth table.</a:t>
            </a:r>
          </a:p>
        </p:txBody>
      </p:sp>
    </p:spTree>
    <p:extLst>
      <p:ext uri="{BB962C8B-B14F-4D97-AF65-F5344CB8AC3E}">
        <p14:creationId xmlns:p14="http://schemas.microsoft.com/office/powerpoint/2010/main" val="3484040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that p → q and ¬p ∨ q are logically equivalent.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314" y="1959429"/>
            <a:ext cx="7547429" cy="3193142"/>
          </a:xfrm>
        </p:spPr>
      </p:pic>
    </p:spTree>
    <p:extLst>
      <p:ext uri="{BB962C8B-B14F-4D97-AF65-F5344CB8AC3E}">
        <p14:creationId xmlns:p14="http://schemas.microsoft.com/office/powerpoint/2010/main" val="18718812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equivalence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400" y="1393371"/>
            <a:ext cx="8229600" cy="5079999"/>
          </a:xfrm>
        </p:spPr>
      </p:pic>
    </p:spTree>
    <p:extLst>
      <p:ext uri="{BB962C8B-B14F-4D97-AF65-F5344CB8AC3E}">
        <p14:creationId xmlns:p14="http://schemas.microsoft.com/office/powerpoint/2010/main" val="3007588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086" y="1378857"/>
            <a:ext cx="7112000" cy="4586514"/>
          </a:xfrm>
          <a:prstGeom prst="rect">
            <a:avLst/>
          </a:prstGeom>
        </p:spPr>
      </p:pic>
    </p:spTree>
    <p:extLst>
      <p:ext uri="{BB962C8B-B14F-4D97-AF65-F5344CB8AC3E}">
        <p14:creationId xmlns:p14="http://schemas.microsoft.com/office/powerpoint/2010/main" val="2317369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 of propositional logic</a:t>
            </a:r>
          </a:p>
        </p:txBody>
      </p:sp>
      <p:sp>
        <p:nvSpPr>
          <p:cNvPr id="3" name="Content Placeholder 2"/>
          <p:cNvSpPr>
            <a:spLocks noGrp="1"/>
          </p:cNvSpPr>
          <p:nvPr>
            <p:ph idx="1"/>
          </p:nvPr>
        </p:nvSpPr>
        <p:spPr/>
        <p:txBody>
          <a:bodyPr>
            <a:normAutofit/>
          </a:bodyPr>
          <a:lstStyle/>
          <a:p>
            <a:r>
              <a:rPr lang="en-US" sz="3200" dirty="0"/>
              <a:t>Logical equivalences known as De Morgan’s laws are particularly important. </a:t>
            </a:r>
          </a:p>
          <a:p>
            <a:r>
              <a:rPr lang="en-US" sz="3200" dirty="0"/>
              <a:t>They tell us how to negate conjunctions and how to negate disjunctions.</a:t>
            </a:r>
          </a:p>
          <a:p>
            <a:r>
              <a:rPr lang="en-US" sz="3200" dirty="0"/>
              <a:t>Two laws are:</a:t>
            </a:r>
          </a:p>
          <a:p>
            <a:pPr marL="971550" lvl="1" indent="-514350">
              <a:buFont typeface="+mj-lt"/>
              <a:buAutoNum type="arabicPeriod"/>
            </a:pPr>
            <a:r>
              <a:rPr lang="en-US" sz="3200" dirty="0"/>
              <a:t>¬(p ∨ q) ≡ ¬p ∧ ¬q</a:t>
            </a:r>
          </a:p>
          <a:p>
            <a:pPr marL="971550" lvl="1" indent="-514350">
              <a:buFont typeface="+mj-lt"/>
              <a:buAutoNum type="arabicPeriod"/>
            </a:pPr>
            <a:r>
              <a:rPr lang="en-US" sz="3200" dirty="0"/>
              <a:t>¬(p ∧ q) ≡ ¬p ∨ ¬q</a:t>
            </a:r>
          </a:p>
        </p:txBody>
      </p:sp>
    </p:spTree>
    <p:extLst>
      <p:ext uri="{BB962C8B-B14F-4D97-AF65-F5344CB8AC3E}">
        <p14:creationId xmlns:p14="http://schemas.microsoft.com/office/powerpoint/2010/main" val="30490600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Use De Morgan’s laws to express the negations of “Miguel has a cellphone and he has a laptop computer”</a:t>
            </a:r>
          </a:p>
        </p:txBody>
      </p:sp>
      <p:sp>
        <p:nvSpPr>
          <p:cNvPr id="3" name="Content Placeholder 2"/>
          <p:cNvSpPr>
            <a:spLocks noGrp="1"/>
          </p:cNvSpPr>
          <p:nvPr>
            <p:ph idx="1"/>
          </p:nvPr>
        </p:nvSpPr>
        <p:spPr/>
        <p:txBody>
          <a:bodyPr/>
          <a:lstStyle/>
          <a:p>
            <a:r>
              <a:rPr lang="en-US" dirty="0"/>
              <a:t>Let p be “Miguel has a cellphone” and q be “Miguel has a laptop computer.” </a:t>
            </a:r>
          </a:p>
          <a:p>
            <a:r>
              <a:rPr lang="en-US" dirty="0"/>
              <a:t>Then “Miguel has a cellphone and he has a laptop computer” can be represented by p ∧ q. </a:t>
            </a:r>
          </a:p>
          <a:p>
            <a:r>
              <a:rPr lang="en-US" dirty="0"/>
              <a:t>By the first of De Morgan’s laws, ¬(p ∧ q) is equivalent to ¬p ∨ ¬q. </a:t>
            </a:r>
          </a:p>
          <a:p>
            <a:r>
              <a:rPr lang="en-US" dirty="0"/>
              <a:t>Consequently, we can express the negation of our original statement as “Miguel does not have a cellphone or he does not have a laptop computer.”</a:t>
            </a:r>
          </a:p>
        </p:txBody>
      </p:sp>
    </p:spTree>
    <p:extLst>
      <p:ext uri="{BB962C8B-B14F-4D97-AF65-F5344CB8AC3E}">
        <p14:creationId xmlns:p14="http://schemas.microsoft.com/office/powerpoint/2010/main" val="322555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Predicates </a:t>
            </a:r>
          </a:p>
        </p:txBody>
      </p:sp>
      <p:sp>
        <p:nvSpPr>
          <p:cNvPr id="3" name="Content Placeholder 2"/>
          <p:cNvSpPr>
            <a:spLocks noGrp="1"/>
          </p:cNvSpPr>
          <p:nvPr>
            <p:ph idx="1"/>
          </p:nvPr>
        </p:nvSpPr>
        <p:spPr/>
        <p:txBody>
          <a:bodyPr/>
          <a:lstStyle/>
          <a:p>
            <a:r>
              <a:rPr lang="en-US" dirty="0"/>
              <a:t>Consider the statement</a:t>
            </a:r>
          </a:p>
          <a:p>
            <a:r>
              <a:rPr lang="en-US" dirty="0"/>
              <a:t>“If today is Saturday, there wont be class”</a:t>
            </a:r>
          </a:p>
          <a:p>
            <a:r>
              <a:rPr lang="en-US" dirty="0"/>
              <a:t>“Today is Saturday”</a:t>
            </a:r>
          </a:p>
          <a:p>
            <a:r>
              <a:rPr lang="en-US" dirty="0"/>
              <a:t> therefore “There wont be class”</a:t>
            </a:r>
          </a:p>
          <a:p>
            <a:r>
              <a:rPr lang="en-US" dirty="0"/>
              <a:t>Consider the next statement</a:t>
            </a:r>
          </a:p>
          <a:p>
            <a:r>
              <a:rPr lang="en-US" dirty="0"/>
              <a:t>“Students of this class are talent”</a:t>
            </a:r>
          </a:p>
          <a:p>
            <a:r>
              <a:rPr lang="en-US" dirty="0"/>
              <a:t>“</a:t>
            </a:r>
            <a:r>
              <a:rPr lang="en-US" dirty="0" err="1"/>
              <a:t>shyam</a:t>
            </a:r>
            <a:r>
              <a:rPr lang="en-US" dirty="0"/>
              <a:t> is a student”</a:t>
            </a:r>
          </a:p>
          <a:p>
            <a:r>
              <a:rPr lang="en-US" dirty="0"/>
              <a:t>Therefore “</a:t>
            </a:r>
            <a:r>
              <a:rPr lang="en-US" dirty="0" err="1"/>
              <a:t>shyam</a:t>
            </a:r>
            <a:r>
              <a:rPr lang="en-US" dirty="0"/>
              <a:t> is talent”</a:t>
            </a:r>
          </a:p>
        </p:txBody>
      </p:sp>
    </p:spTree>
    <p:extLst>
      <p:ext uri="{BB962C8B-B14F-4D97-AF65-F5344CB8AC3E}">
        <p14:creationId xmlns:p14="http://schemas.microsoft.com/office/powerpoint/2010/main" val="192670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lnSpcReduction="10000"/>
          </a:bodyPr>
          <a:lstStyle/>
          <a:p>
            <a:r>
              <a:rPr lang="en-US" b="1" dirty="0"/>
              <a:t>Predicates</a:t>
            </a:r>
            <a:r>
              <a:rPr lang="en-US" dirty="0"/>
              <a:t> are the statement involving variables that are either true or false unless the value of variable are specified.</a:t>
            </a:r>
          </a:p>
          <a:p>
            <a:r>
              <a:rPr lang="en-US" dirty="0"/>
              <a:t>For </a:t>
            </a:r>
            <a:r>
              <a:rPr lang="en-US" dirty="0" err="1"/>
              <a:t>eg</a:t>
            </a:r>
            <a:r>
              <a:rPr lang="en-US" dirty="0"/>
              <a:t>: “x = y + 3”; it is not proposition.</a:t>
            </a:r>
          </a:p>
          <a:p>
            <a:r>
              <a:rPr lang="en-US" dirty="0"/>
              <a:t>The statement “</a:t>
            </a:r>
            <a:r>
              <a:rPr lang="en-US" b="1" dirty="0"/>
              <a:t>x is greater than 3</a:t>
            </a:r>
            <a:r>
              <a:rPr lang="en-US" dirty="0"/>
              <a:t>” has two parts. The first part, the variable x, is the</a:t>
            </a:r>
            <a:r>
              <a:rPr lang="en-US" b="1" dirty="0"/>
              <a:t> subject </a:t>
            </a:r>
            <a:r>
              <a:rPr lang="en-US" dirty="0"/>
              <a:t>of the statement. </a:t>
            </a:r>
          </a:p>
          <a:p>
            <a:r>
              <a:rPr lang="en-US" dirty="0"/>
              <a:t>The second part—the </a:t>
            </a:r>
            <a:r>
              <a:rPr lang="en-US" b="1" dirty="0"/>
              <a:t>predicate</a:t>
            </a:r>
            <a:r>
              <a:rPr lang="en-US" dirty="0"/>
              <a:t>, “is greater than 3”—refers to a property that the subject of the statement can have.</a:t>
            </a:r>
          </a:p>
          <a:p>
            <a:r>
              <a:rPr lang="en-US" dirty="0"/>
              <a:t>We can denote the statement “x is greater than 3” by </a:t>
            </a:r>
            <a:r>
              <a:rPr lang="en-US" b="1" dirty="0"/>
              <a:t>P (x), </a:t>
            </a:r>
            <a:r>
              <a:rPr lang="en-US" dirty="0"/>
              <a:t>where P denotes the predicate “is greater than 3” and x is the variable(subject).</a:t>
            </a:r>
          </a:p>
        </p:txBody>
      </p:sp>
    </p:spTree>
    <p:extLst>
      <p:ext uri="{BB962C8B-B14F-4D97-AF65-F5344CB8AC3E}">
        <p14:creationId xmlns:p14="http://schemas.microsoft.com/office/powerpoint/2010/main" val="3297410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Let P (x) denote the statement “x &gt; 3.” What are the truth values of P (4) and P (2)? </a:t>
            </a:r>
          </a:p>
          <a:p>
            <a:r>
              <a:rPr lang="en-US" dirty="0"/>
              <a:t>For P(4) </a:t>
            </a:r>
            <a:r>
              <a:rPr lang="en-US" dirty="0" err="1"/>
              <a:t>i.e</a:t>
            </a:r>
            <a:r>
              <a:rPr lang="en-US" dirty="0"/>
              <a:t> 4&gt;3 it is True</a:t>
            </a:r>
          </a:p>
          <a:p>
            <a:r>
              <a:rPr lang="en-US" dirty="0"/>
              <a:t>For P(2) </a:t>
            </a:r>
            <a:r>
              <a:rPr lang="en-US" dirty="0" err="1"/>
              <a:t>i.e</a:t>
            </a:r>
            <a:r>
              <a:rPr lang="en-US" dirty="0"/>
              <a:t> 2&gt;3 it is false</a:t>
            </a:r>
          </a:p>
          <a:p>
            <a:r>
              <a:rPr lang="en-US" dirty="0"/>
              <a:t>Let A(x) denote the statement “Computer x is under attack by an intruder.” Suppose that of the computers on campus, only CS2 and MATH1 are currently under attack by intruders. What are truth values of A(CS1), A(CS2), and A(MATH1)?</a:t>
            </a:r>
          </a:p>
        </p:txBody>
      </p:sp>
    </p:spTree>
    <p:extLst>
      <p:ext uri="{BB962C8B-B14F-4D97-AF65-F5344CB8AC3E}">
        <p14:creationId xmlns:p14="http://schemas.microsoft.com/office/powerpoint/2010/main" val="43871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t>
            </a:r>
          </a:p>
        </p:txBody>
      </p:sp>
      <p:sp>
        <p:nvSpPr>
          <p:cNvPr id="3" name="Content Placeholder 2"/>
          <p:cNvSpPr>
            <a:spLocks noGrp="1"/>
          </p:cNvSpPr>
          <p:nvPr>
            <p:ph idx="1"/>
          </p:nvPr>
        </p:nvSpPr>
        <p:spPr/>
        <p:txBody>
          <a:bodyPr/>
          <a:lstStyle/>
          <a:p>
            <a:r>
              <a:rPr lang="en-US" dirty="0"/>
              <a:t>The rules of logic give precise meaning to mathematical statements.</a:t>
            </a:r>
          </a:p>
          <a:p>
            <a:r>
              <a:rPr lang="en-US" dirty="0"/>
              <a:t>It helps us to understand and reason about different mathematical statement.</a:t>
            </a:r>
          </a:p>
          <a:p>
            <a:r>
              <a:rPr lang="en-US" dirty="0"/>
              <a:t>We would be able to prove or disprove those statement precisely.</a:t>
            </a:r>
          </a:p>
          <a:p>
            <a:r>
              <a:rPr lang="en-US" dirty="0"/>
              <a:t>Purpose of logic is to create a valid arguments or proof.</a:t>
            </a:r>
          </a:p>
          <a:p>
            <a:r>
              <a:rPr lang="en-US" dirty="0"/>
              <a:t>Once it is proved TRUE, it is called theorem.</a:t>
            </a:r>
          </a:p>
          <a:p>
            <a:endParaRPr lang="en-US" dirty="0"/>
          </a:p>
        </p:txBody>
      </p:sp>
    </p:spTree>
    <p:extLst>
      <p:ext uri="{BB962C8B-B14F-4D97-AF65-F5344CB8AC3E}">
        <p14:creationId xmlns:p14="http://schemas.microsoft.com/office/powerpoint/2010/main" val="37244502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Quantifiers  </a:t>
            </a:r>
          </a:p>
        </p:txBody>
      </p:sp>
      <p:sp>
        <p:nvSpPr>
          <p:cNvPr id="3" name="Content Placeholder 2"/>
          <p:cNvSpPr>
            <a:spLocks noGrp="1"/>
          </p:cNvSpPr>
          <p:nvPr>
            <p:ph idx="1"/>
          </p:nvPr>
        </p:nvSpPr>
        <p:spPr/>
        <p:txBody>
          <a:bodyPr>
            <a:normAutofit/>
          </a:bodyPr>
          <a:lstStyle/>
          <a:p>
            <a:r>
              <a:rPr lang="en-US" sz="3200" dirty="0"/>
              <a:t>When the variables in a propositional function are assigned values, the resulting statement becomes a proposition with a certain truth value.</a:t>
            </a:r>
          </a:p>
          <a:p>
            <a:r>
              <a:rPr lang="en-US" sz="3200" dirty="0"/>
              <a:t>Quantification expresses </a:t>
            </a:r>
            <a:r>
              <a:rPr lang="en-US" sz="3200" b="1" dirty="0"/>
              <a:t>the extent </a:t>
            </a:r>
            <a:r>
              <a:rPr lang="en-US" sz="3200" dirty="0"/>
              <a:t>to which a predicate is true over a </a:t>
            </a:r>
            <a:r>
              <a:rPr lang="en-US" sz="3200" b="1" dirty="0"/>
              <a:t>range of elements</a:t>
            </a:r>
            <a:r>
              <a:rPr lang="en-US" sz="3200" dirty="0"/>
              <a:t>.</a:t>
            </a:r>
          </a:p>
          <a:p>
            <a:r>
              <a:rPr lang="en-US" sz="3200" dirty="0"/>
              <a:t>In English, the words </a:t>
            </a:r>
            <a:r>
              <a:rPr lang="en-US" sz="3200" dirty="0">
                <a:solidFill>
                  <a:srgbClr val="FF0000"/>
                </a:solidFill>
              </a:rPr>
              <a:t>all, some, many, none, and few</a:t>
            </a:r>
            <a:r>
              <a:rPr lang="en-US" sz="3200" dirty="0"/>
              <a:t> are used in quantifications instead of numbers.</a:t>
            </a:r>
          </a:p>
        </p:txBody>
      </p:sp>
    </p:spTree>
    <p:extLst>
      <p:ext uri="{BB962C8B-B14F-4D97-AF65-F5344CB8AC3E}">
        <p14:creationId xmlns:p14="http://schemas.microsoft.com/office/powerpoint/2010/main" val="9349437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quantifier..</a:t>
            </a:r>
          </a:p>
        </p:txBody>
      </p:sp>
      <p:sp>
        <p:nvSpPr>
          <p:cNvPr id="3" name="Content Placeholder 2"/>
          <p:cNvSpPr>
            <a:spLocks noGrp="1"/>
          </p:cNvSpPr>
          <p:nvPr>
            <p:ph idx="1"/>
          </p:nvPr>
        </p:nvSpPr>
        <p:spPr/>
        <p:txBody>
          <a:bodyPr/>
          <a:lstStyle/>
          <a:p>
            <a:pPr algn="ctr"/>
            <a:r>
              <a:rPr lang="en-US" sz="3600" dirty="0"/>
              <a:t>Universal quantifier</a:t>
            </a:r>
          </a:p>
          <a:p>
            <a:r>
              <a:rPr lang="en-US" dirty="0"/>
              <a:t>It tells us that a predicate is </a:t>
            </a:r>
            <a:r>
              <a:rPr lang="en-US" b="1" dirty="0">
                <a:solidFill>
                  <a:srgbClr val="FF0000"/>
                </a:solidFill>
              </a:rPr>
              <a:t>True</a:t>
            </a:r>
            <a:r>
              <a:rPr lang="en-US" dirty="0"/>
              <a:t> for every element under  consideration(domain).</a:t>
            </a:r>
          </a:p>
          <a:p>
            <a:r>
              <a:rPr lang="en-US" dirty="0"/>
              <a:t>The domain must always be specified when a universal quantifier is used.</a:t>
            </a:r>
          </a:p>
          <a:p>
            <a:r>
              <a:rPr lang="en-US" dirty="0"/>
              <a:t>The universal quantification of P (x) is the statement “P (x) for all values of x in the domain.”</a:t>
            </a:r>
          </a:p>
          <a:p>
            <a:r>
              <a:rPr lang="en-US" dirty="0"/>
              <a:t>The notation ∀x P (x) is used which is read as </a:t>
            </a:r>
            <a:r>
              <a:rPr lang="en-US" b="1" dirty="0">
                <a:solidFill>
                  <a:srgbClr val="FF0000"/>
                </a:solidFill>
              </a:rPr>
              <a:t>“for all x P (x)” or “for every x P (x).”</a:t>
            </a:r>
          </a:p>
          <a:p>
            <a:endParaRPr lang="en-US" dirty="0"/>
          </a:p>
        </p:txBody>
      </p:sp>
    </p:spTree>
    <p:extLst>
      <p:ext uri="{BB962C8B-B14F-4D97-AF65-F5344CB8AC3E}">
        <p14:creationId xmlns:p14="http://schemas.microsoft.com/office/powerpoint/2010/main" val="9242384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Contd..</a:t>
            </a:r>
          </a:p>
        </p:txBody>
      </p:sp>
      <p:sp>
        <p:nvSpPr>
          <p:cNvPr id="3" name="Content Placeholder 2"/>
          <p:cNvSpPr>
            <a:spLocks noGrp="1"/>
          </p:cNvSpPr>
          <p:nvPr>
            <p:ph idx="1"/>
          </p:nvPr>
        </p:nvSpPr>
        <p:spPr/>
        <p:txBody>
          <a:bodyPr/>
          <a:lstStyle/>
          <a:p>
            <a:r>
              <a:rPr lang="en-US" dirty="0"/>
              <a:t>Let P (x) be the statement “x + 1 &gt; x.” What is the truth value of the quantification ∀x P (x), where the domain consists of all real numbers?</a:t>
            </a:r>
          </a:p>
          <a:p>
            <a:r>
              <a:rPr lang="en-US" dirty="0"/>
              <a:t>Because P (x) is true for all real numbers x, the quantification ∀x P (x) is true.</a:t>
            </a:r>
          </a:p>
          <a:p>
            <a:r>
              <a:rPr lang="en-US" dirty="0"/>
              <a:t>Besides “for all” and “for every,” universal quantification can be expressed in many other ways, including “all of,” “for each,” “given any,” “for arbitrary,” “for each,” and “for any.”</a:t>
            </a:r>
          </a:p>
          <a:p>
            <a:endParaRPr lang="en-US" dirty="0"/>
          </a:p>
        </p:txBody>
      </p:sp>
    </p:spTree>
    <p:extLst>
      <p:ext uri="{BB962C8B-B14F-4D97-AF65-F5344CB8AC3E}">
        <p14:creationId xmlns:p14="http://schemas.microsoft.com/office/powerpoint/2010/main" val="248717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Let Q(x) be the statement “x &lt; 2.” What is the truth value of the quantification ∀x Q(x), where the domain consists of all real numbers? </a:t>
            </a:r>
          </a:p>
          <a:p>
            <a:r>
              <a:rPr lang="en-US" dirty="0"/>
              <a:t>Solution: Q(x) is not true for every real number x, because, for instance, Q(3) is false. </a:t>
            </a:r>
          </a:p>
          <a:p>
            <a:r>
              <a:rPr lang="en-US" dirty="0"/>
              <a:t>That is, x = 3 is a </a:t>
            </a:r>
            <a:r>
              <a:rPr lang="en-US" b="1" dirty="0"/>
              <a:t>counterexample</a:t>
            </a:r>
            <a:r>
              <a:rPr lang="en-US" dirty="0"/>
              <a:t> for the statement ∀x Q(x). Thus ∀x Q(x) is false.</a:t>
            </a:r>
          </a:p>
          <a:p>
            <a:r>
              <a:rPr lang="en-US" dirty="0"/>
              <a:t>Note that a single counterexample is all we need to establish that ∀x P (x)is false</a:t>
            </a:r>
          </a:p>
        </p:txBody>
      </p:sp>
    </p:spTree>
    <p:extLst>
      <p:ext uri="{BB962C8B-B14F-4D97-AF65-F5344CB8AC3E}">
        <p14:creationId xmlns:p14="http://schemas.microsoft.com/office/powerpoint/2010/main" val="3024443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a:t>
            </a:r>
            <a:r>
              <a:rPr lang="en-US" dirty="0" err="1"/>
              <a:t>contd</a:t>
            </a:r>
            <a:r>
              <a:rPr lang="en-US" dirty="0"/>
              <a:t>…</a:t>
            </a:r>
          </a:p>
        </p:txBody>
      </p:sp>
      <p:sp>
        <p:nvSpPr>
          <p:cNvPr id="3" name="Content Placeholder 2"/>
          <p:cNvSpPr>
            <a:spLocks noGrp="1"/>
          </p:cNvSpPr>
          <p:nvPr>
            <p:ph idx="1"/>
          </p:nvPr>
        </p:nvSpPr>
        <p:spPr/>
        <p:txBody>
          <a:bodyPr/>
          <a:lstStyle/>
          <a:p>
            <a:pPr algn="ctr"/>
            <a:r>
              <a:rPr lang="en-US" dirty="0"/>
              <a:t>Existential Quantifier</a:t>
            </a:r>
          </a:p>
          <a:p>
            <a:r>
              <a:rPr lang="en-US" dirty="0"/>
              <a:t>It is true if and only if P (x) is true for at least one value of x in the domain.</a:t>
            </a:r>
          </a:p>
          <a:p>
            <a:r>
              <a:rPr lang="en-US" dirty="0"/>
              <a:t>The existential quantification of P (x) is the proposition “There exists an element x in the domain such that P (x).”</a:t>
            </a:r>
          </a:p>
          <a:p>
            <a:r>
              <a:rPr lang="en-US" dirty="0"/>
              <a:t>We use the notation ∃x P (x) for the existential quantification of P (x).</a:t>
            </a:r>
          </a:p>
          <a:p>
            <a:r>
              <a:rPr lang="en-US" dirty="0"/>
              <a:t>∃x P (x) is read “For some x P (x).”</a:t>
            </a:r>
          </a:p>
          <a:p>
            <a:r>
              <a:rPr lang="en-US" dirty="0"/>
              <a:t>Some other phrase  “for some,” “for at least one,” or “there is” can be used.</a:t>
            </a:r>
          </a:p>
        </p:txBody>
      </p:sp>
    </p:spTree>
    <p:extLst>
      <p:ext uri="{BB962C8B-B14F-4D97-AF65-F5344CB8AC3E}">
        <p14:creationId xmlns:p14="http://schemas.microsoft.com/office/powerpoint/2010/main" val="38742328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Let P (x) denote the statement “x &gt; 3.” What is the truth value of the quantification ∃x P (x), where the domain consists of all real numbers?</a:t>
            </a:r>
          </a:p>
          <a:p>
            <a:r>
              <a:rPr lang="en-US" dirty="0"/>
              <a:t>Solution: Because “x &gt; 3” is sometimes true—for instance, when x = 4—the existential quantification of P (x), which is ∃x P (x), is true.</a:t>
            </a:r>
          </a:p>
          <a:p>
            <a:r>
              <a:rPr lang="en-US" dirty="0"/>
              <a:t>Let Q(x) denote the statement “x = x + 1.” What is the truth value of the quantification ∃x Q(x), where the domain consists of all real numbers? </a:t>
            </a:r>
          </a:p>
          <a:p>
            <a:r>
              <a:rPr lang="en-US" dirty="0"/>
              <a:t>Solution: Because Q(x) is false for every real number x, the existential quantification of Q(x), which is ∃x Q(x), is false.</a:t>
            </a:r>
          </a:p>
        </p:txBody>
      </p:sp>
    </p:spTree>
    <p:extLst>
      <p:ext uri="{BB962C8B-B14F-4D97-AF65-F5344CB8AC3E}">
        <p14:creationId xmlns:p14="http://schemas.microsoft.com/office/powerpoint/2010/main" val="15081697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Quantifiers with restricted domain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What do the statements ∀x &lt; 0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&gt; 0), and ∃z &gt; 0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a:t> = 2) mean, where the domain in each case consists of the real numbers?</a:t>
                </a:r>
              </a:p>
              <a:p>
                <a:r>
                  <a:rPr lang="en-US" dirty="0"/>
                  <a:t>The statement ∀x &lt; 0 (x2 &gt; 0)states that for every real number x with x &lt; 0, x2 &gt; 0. </a:t>
                </a:r>
              </a:p>
              <a:p>
                <a:r>
                  <a:rPr lang="en-US" dirty="0"/>
                  <a:t>That is, it states “The square of a negative real number is positive.” </a:t>
                </a:r>
              </a:p>
              <a:p>
                <a:r>
                  <a:rPr lang="en-US" dirty="0"/>
                  <a:t>This statement is the same as ∀x(x &lt; 0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&gt; 0).</a:t>
                </a:r>
              </a:p>
              <a:p>
                <a:r>
                  <a:rPr lang="en-US" dirty="0"/>
                  <a:t>the statement ∃z &gt; 0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a:t> = 2) states that there exists a real number z with z &gt; 0 such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a:t> = 2. </a:t>
                </a:r>
              </a:p>
              <a:p>
                <a:r>
                  <a:rPr lang="en-US" dirty="0"/>
                  <a:t>That is, it states “There is a positive square root of 2.” This statement is equivalent to ∃z(z &gt; 0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a:t>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501" r="-232"/>
                </a:stretch>
              </a:blipFill>
            </p:spPr>
            <p:txBody>
              <a:bodyPr/>
              <a:lstStyle/>
              <a:p>
                <a:r>
                  <a:rPr lang="en-US">
                    <a:noFill/>
                  </a:rPr>
                  <a:t> </a:t>
                </a:r>
              </a:p>
            </p:txBody>
          </p:sp>
        </mc:Fallback>
      </mc:AlternateContent>
    </p:spTree>
    <p:extLst>
      <p:ext uri="{BB962C8B-B14F-4D97-AF65-F5344CB8AC3E}">
        <p14:creationId xmlns:p14="http://schemas.microsoft.com/office/powerpoint/2010/main" val="28710053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equivalence involving quantifiers.</a:t>
            </a:r>
          </a:p>
        </p:txBody>
      </p:sp>
      <p:sp>
        <p:nvSpPr>
          <p:cNvPr id="3" name="Content Placeholder 2"/>
          <p:cNvSpPr>
            <a:spLocks noGrp="1"/>
          </p:cNvSpPr>
          <p:nvPr>
            <p:ph idx="1"/>
          </p:nvPr>
        </p:nvSpPr>
        <p:spPr/>
        <p:txBody>
          <a:bodyPr/>
          <a:lstStyle/>
          <a:p>
            <a:r>
              <a:rPr lang="en-US" dirty="0"/>
              <a:t>Two logical statements involving predicates and quantifiers are considered equivalent if and only if they have the same truth value no matter which predicates are substituted into these statements irrespective of the domain used for the variables in the propositions</a:t>
            </a:r>
          </a:p>
          <a:p>
            <a:r>
              <a:rPr lang="en-US" dirty="0"/>
              <a:t>Two important equivalence are</a:t>
            </a:r>
          </a:p>
          <a:p>
            <a:endParaRPr lang="en-US" dirty="0"/>
          </a:p>
          <a:p>
            <a:pPr marL="0" indent="0">
              <a:buNone/>
            </a:pPr>
            <a:endParaRPr lang="en-US" dirty="0"/>
          </a:p>
        </p:txBody>
      </p:sp>
      <p:sp>
        <p:nvSpPr>
          <p:cNvPr id="5" name="AutoShape 2" descr="\forall x(P(x)\wedge Q(x)) \equiv \forall xP(x) \wedge \forall xQ(x)"/>
          <p:cNvSpPr>
            <a:spLocks noChangeAspect="1" noChangeArrowheads="1"/>
          </p:cNvSpPr>
          <p:nvPr/>
        </p:nvSpPr>
        <p:spPr bwMode="auto">
          <a:xfrm>
            <a:off x="84138" y="61913"/>
            <a:ext cx="405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exists x(P(x)\vee Q(x)) \equiv \exists xP(x) \vee \exists xQ(x)"/>
          <p:cNvSpPr>
            <a:spLocks noChangeAspect="1" noChangeArrowheads="1"/>
          </p:cNvSpPr>
          <p:nvPr/>
        </p:nvSpPr>
        <p:spPr bwMode="auto">
          <a:xfrm>
            <a:off x="4654550" y="61913"/>
            <a:ext cx="40481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98" y="4001294"/>
            <a:ext cx="5850231" cy="1705042"/>
          </a:xfrm>
          <a:prstGeom prst="rect">
            <a:avLst/>
          </a:prstGeom>
        </p:spPr>
      </p:pic>
    </p:spTree>
    <p:extLst>
      <p:ext uri="{BB962C8B-B14F-4D97-AF65-F5344CB8AC3E}">
        <p14:creationId xmlns:p14="http://schemas.microsoft.com/office/powerpoint/2010/main" val="3056487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Negating quantified expression</a:t>
            </a:r>
          </a:p>
        </p:txBody>
      </p:sp>
      <p:sp>
        <p:nvSpPr>
          <p:cNvPr id="3" name="Content Placeholder 2"/>
          <p:cNvSpPr>
            <a:spLocks noGrp="1"/>
          </p:cNvSpPr>
          <p:nvPr>
            <p:ph idx="1"/>
          </p:nvPr>
        </p:nvSpPr>
        <p:spPr/>
        <p:txBody>
          <a:bodyPr/>
          <a:lstStyle/>
          <a:p>
            <a:r>
              <a:rPr lang="en-US" dirty="0"/>
              <a:t>Let us consider the statement “Every student in your class has taken a course in discrete structures.”</a:t>
            </a:r>
          </a:p>
          <a:p>
            <a:r>
              <a:rPr lang="en-US" dirty="0"/>
              <a:t>The negation of above statement is “It is not the case that every student in your class has taken a course in discrete structures.”</a:t>
            </a:r>
          </a:p>
          <a:p>
            <a:r>
              <a:rPr lang="en-US" dirty="0"/>
              <a:t>“There is a student in your class who has not taken a course in discrete structures” is also equivalent.</a:t>
            </a:r>
          </a:p>
          <a:p>
            <a:r>
              <a:rPr lang="en-US" dirty="0"/>
              <a:t>Thus we can obtain following relation ¬∀x P (x) ≡ ∃x ¬P (x).</a:t>
            </a:r>
          </a:p>
        </p:txBody>
      </p:sp>
    </p:spTree>
    <p:extLst>
      <p:ext uri="{BB962C8B-B14F-4D97-AF65-F5344CB8AC3E}">
        <p14:creationId xmlns:p14="http://schemas.microsoft.com/office/powerpoint/2010/main" val="332986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lnSpcReduction="10000"/>
          </a:bodyPr>
          <a:lstStyle/>
          <a:p>
            <a:r>
              <a:rPr lang="en-US" dirty="0"/>
              <a:t>Suppose we wish to negate an existential quantification. </a:t>
            </a:r>
          </a:p>
          <a:p>
            <a:r>
              <a:rPr lang="en-US" dirty="0"/>
              <a:t>For instance, consider the proposition “There is a student in this class who has taken a course in calculus.” </a:t>
            </a:r>
          </a:p>
          <a:p>
            <a:r>
              <a:rPr lang="en-US" dirty="0"/>
              <a:t>This is the existential quantification ∃x Q(x).</a:t>
            </a:r>
          </a:p>
          <a:p>
            <a:r>
              <a:rPr lang="en-US" dirty="0"/>
              <a:t>The negation of this statement is the proposition “It is not the case that there is a student in this class who has taken a course in calculus.” </a:t>
            </a:r>
          </a:p>
          <a:p>
            <a:r>
              <a:rPr lang="en-US" dirty="0"/>
              <a:t>This is equivalent to “Every student in this class has not taken calculus.”</a:t>
            </a:r>
          </a:p>
          <a:p>
            <a:r>
              <a:rPr lang="en-US" dirty="0"/>
              <a:t>¬∃x Q(x) ≡ ∀x ¬Q(x) holds true.</a:t>
            </a:r>
          </a:p>
          <a:p>
            <a:endParaRPr lang="en-US" dirty="0"/>
          </a:p>
        </p:txBody>
      </p:sp>
    </p:spTree>
    <p:extLst>
      <p:ext uri="{BB962C8B-B14F-4D97-AF65-F5344CB8AC3E}">
        <p14:creationId xmlns:p14="http://schemas.microsoft.com/office/powerpoint/2010/main" val="156623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“For every positive integer n, the sum of the positive integers not exceeding n is n(n + 1)/2.”</a:t>
            </a:r>
          </a:p>
          <a:p>
            <a:r>
              <a:rPr lang="en-US" dirty="0"/>
              <a:t>This statement can be either valid or FALSE.</a:t>
            </a:r>
          </a:p>
          <a:p>
            <a:r>
              <a:rPr lang="en-US" dirty="0"/>
              <a:t>With the help rules of logic, we can reason it and come to conclusion that it is valid argument.</a:t>
            </a:r>
          </a:p>
        </p:txBody>
      </p:sp>
    </p:spTree>
    <p:extLst>
      <p:ext uri="{BB962C8B-B14F-4D97-AF65-F5344CB8AC3E}">
        <p14:creationId xmlns:p14="http://schemas.microsoft.com/office/powerpoint/2010/main" val="21096483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negations of the statements “All Americans eat cheeseburgers”?</a:t>
            </a:r>
          </a:p>
        </p:txBody>
      </p:sp>
      <p:sp>
        <p:nvSpPr>
          <p:cNvPr id="3" name="Content Placeholder 2"/>
          <p:cNvSpPr>
            <a:spLocks noGrp="1"/>
          </p:cNvSpPr>
          <p:nvPr>
            <p:ph idx="1"/>
          </p:nvPr>
        </p:nvSpPr>
        <p:spPr/>
        <p:txBody>
          <a:bodyPr/>
          <a:lstStyle/>
          <a:p>
            <a:r>
              <a:rPr lang="en-US" dirty="0"/>
              <a:t>Let C(x) denote “x eats cheeseburgers.” </a:t>
            </a:r>
          </a:p>
          <a:p>
            <a:r>
              <a:rPr lang="en-US" dirty="0"/>
              <a:t>Then the statement “All Americans eat cheeseburgers” is represented by ∀x C(x), where the domain consists of all Americans. </a:t>
            </a:r>
          </a:p>
          <a:p>
            <a:r>
              <a:rPr lang="en-US" dirty="0"/>
              <a:t>The negation of this statement is ¬∀x C(x), which is equivalent to ∃x ¬C(x). </a:t>
            </a:r>
          </a:p>
          <a:p>
            <a:r>
              <a:rPr lang="en-US" dirty="0"/>
              <a:t>This negation can be expressed in several different ways, including “Some American does not eat cheeseburgers” and “There is an American who does not eat cheeseburgers.”</a:t>
            </a:r>
          </a:p>
        </p:txBody>
      </p:sp>
    </p:spTree>
    <p:extLst>
      <p:ext uri="{BB962C8B-B14F-4D97-AF65-F5344CB8AC3E}">
        <p14:creationId xmlns:p14="http://schemas.microsoft.com/office/powerpoint/2010/main" val="242456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English to logical equation</a:t>
            </a:r>
          </a:p>
        </p:txBody>
      </p:sp>
      <p:sp>
        <p:nvSpPr>
          <p:cNvPr id="3" name="Content Placeholder 2"/>
          <p:cNvSpPr>
            <a:spLocks noGrp="1"/>
          </p:cNvSpPr>
          <p:nvPr>
            <p:ph idx="1"/>
          </p:nvPr>
        </p:nvSpPr>
        <p:spPr/>
        <p:txBody>
          <a:bodyPr/>
          <a:lstStyle/>
          <a:p>
            <a:pPr marL="0" indent="0">
              <a:buNone/>
            </a:pPr>
            <a:r>
              <a:rPr lang="en-US" dirty="0"/>
              <a:t>Q. Express the statement “Every student in this class has studied calculus” using predicates and quantifiers.</a:t>
            </a:r>
          </a:p>
          <a:p>
            <a:pPr marL="0" indent="0">
              <a:buNone/>
            </a:pPr>
            <a:r>
              <a:rPr lang="en-US" dirty="0"/>
              <a:t>Solution:</a:t>
            </a:r>
          </a:p>
          <a:p>
            <a:pPr marL="0" indent="0">
              <a:buNone/>
            </a:pPr>
            <a:r>
              <a:rPr lang="en-US" dirty="0"/>
              <a:t>Let us consider domain for above statement to be every student in the class.</a:t>
            </a:r>
          </a:p>
          <a:p>
            <a:pPr marL="0" indent="0">
              <a:buNone/>
            </a:pPr>
            <a:r>
              <a:rPr lang="en-US" dirty="0"/>
              <a:t>we introduce a variable x so that our statement becomes “For every student x in this class, x has studied calculus.”</a:t>
            </a:r>
          </a:p>
          <a:p>
            <a:pPr marL="0" indent="0">
              <a:buNone/>
            </a:pPr>
            <a:r>
              <a:rPr lang="en-US" dirty="0"/>
              <a:t>we introduce C(x), which is the statement “x has studied calculus.”</a:t>
            </a:r>
          </a:p>
          <a:p>
            <a:pPr marL="0" indent="0">
              <a:buNone/>
            </a:pPr>
            <a:r>
              <a:rPr lang="en-US" dirty="0"/>
              <a:t>we can translate our statement as ∀x C(x).</a:t>
            </a:r>
          </a:p>
        </p:txBody>
      </p:sp>
    </p:spTree>
    <p:extLst>
      <p:ext uri="{BB962C8B-B14F-4D97-AF65-F5344CB8AC3E}">
        <p14:creationId xmlns:p14="http://schemas.microsoft.com/office/powerpoint/2010/main" val="101432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For example, we may be interested in a wider group of people than only those in this class. </a:t>
            </a:r>
          </a:p>
          <a:p>
            <a:r>
              <a:rPr lang="en-US" dirty="0"/>
              <a:t>If we change the domain to consist of all people, we will need to express our statement as “For every person x, if person x is a student in this class then x has studied calculus.” </a:t>
            </a:r>
          </a:p>
          <a:p>
            <a:r>
              <a:rPr lang="en-US" dirty="0"/>
              <a:t>If S(x) represents the statement that person x is in this class, we see that our statement can be expressed as ∀x (S(x) → C(x)).</a:t>
            </a:r>
          </a:p>
          <a:p>
            <a:r>
              <a:rPr lang="en-US" dirty="0"/>
              <a:t>Our statement cannot be expressed as ∀x(S(x) ∧ C(x)) because this statement says that all people are students in this class and have studied calculus.</a:t>
            </a:r>
          </a:p>
        </p:txBody>
      </p:sp>
    </p:spTree>
    <p:extLst>
      <p:ext uri="{BB962C8B-B14F-4D97-AF65-F5344CB8AC3E}">
        <p14:creationId xmlns:p14="http://schemas.microsoft.com/office/powerpoint/2010/main" val="13316858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quantifier…</a:t>
            </a:r>
          </a:p>
        </p:txBody>
      </p:sp>
      <p:sp>
        <p:nvSpPr>
          <p:cNvPr id="3" name="Content Placeholder 2"/>
          <p:cNvSpPr>
            <a:spLocks noGrp="1"/>
          </p:cNvSpPr>
          <p:nvPr>
            <p:ph idx="1"/>
          </p:nvPr>
        </p:nvSpPr>
        <p:spPr/>
        <p:txBody>
          <a:bodyPr/>
          <a:lstStyle/>
          <a:p>
            <a:r>
              <a:rPr lang="en-US" dirty="0"/>
              <a:t>Two quantifiers are said to be nested if one is within the scope of another.</a:t>
            </a:r>
          </a:p>
          <a:p>
            <a:r>
              <a:rPr lang="en-US" dirty="0"/>
              <a:t>∀x ∃y Q(x , y); ∃ is within the scope of ∀.</a:t>
            </a:r>
          </a:p>
          <a:p>
            <a:r>
              <a:rPr lang="en-US" dirty="0"/>
              <a:t>Note that everything within the scope of a quantifier can be thought of as a propositional function.</a:t>
            </a:r>
          </a:p>
          <a:p>
            <a:r>
              <a:rPr lang="en-US" dirty="0"/>
              <a:t>For example, ∀x ∃y(x + y = 0) is the same thing as ∀x Q(x), where Q(x) is ∃y P (x, y), where P (x, y) is x + y = 0.</a:t>
            </a:r>
          </a:p>
          <a:p>
            <a:endParaRPr lang="en-US" dirty="0"/>
          </a:p>
        </p:txBody>
      </p:sp>
    </p:spTree>
    <p:extLst>
      <p:ext uri="{BB962C8B-B14F-4D97-AF65-F5344CB8AC3E}">
        <p14:creationId xmlns:p14="http://schemas.microsoft.com/office/powerpoint/2010/main" val="17860204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Translate into English the statement ∀x ∀y((x &gt; 0) ∧ (y &lt; 0) → (x y &lt; 0)), where the domain for both variables consists of all real numbers. Solution: </a:t>
            </a:r>
          </a:p>
          <a:p>
            <a:r>
              <a:rPr lang="en-US" dirty="0"/>
              <a:t>This statement says that for every real number x and for every real number y, if x &gt; 0 and y &lt; 0, then x y &lt; 0. </a:t>
            </a:r>
          </a:p>
          <a:p>
            <a:r>
              <a:rPr lang="en-US" dirty="0"/>
              <a:t>That is, this statement says that for real numbers x and y, if x is positive and y is negative, then x y is negative. </a:t>
            </a:r>
          </a:p>
          <a:p>
            <a:r>
              <a:rPr lang="en-US" dirty="0"/>
              <a:t>This can be stated as “The product of a positive real number and a negative real number is always a negative real number.”</a:t>
            </a:r>
          </a:p>
        </p:txBody>
      </p:sp>
    </p:spTree>
    <p:extLst>
      <p:ext uri="{BB962C8B-B14F-4D97-AF65-F5344CB8AC3E}">
        <p14:creationId xmlns:p14="http://schemas.microsoft.com/office/powerpoint/2010/main" val="161895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838200" y="1825624"/>
            <a:ext cx="10515600" cy="4763861"/>
          </a:xfrm>
        </p:spPr>
        <p:txBody>
          <a:bodyPr>
            <a:normAutofit lnSpcReduction="10000"/>
          </a:bodyPr>
          <a:lstStyle/>
          <a:p>
            <a:r>
              <a:rPr lang="en-US" dirty="0"/>
              <a:t>Let Q(x, y) denote “x + y = 0.” What are the truth values of the quantifications ∃y ∀x Q(x, y) and ∀x ∃y Q(x, y), where the domain for all variables consists of all real numbers?</a:t>
            </a:r>
          </a:p>
          <a:p>
            <a:r>
              <a:rPr lang="en-US" dirty="0"/>
              <a:t>The quantification ∃y ∀x Q(x, y) denotes the proposition “There is a real number y such that for every real number x, Q(x, y).” </a:t>
            </a:r>
          </a:p>
          <a:p>
            <a:r>
              <a:rPr lang="en-US" dirty="0"/>
              <a:t>No matter what value of y is chosen, there is only one value of x for which x + y = 0. Because there is no real number y such that x + y = 0 for all real numbers x, the statement ∃y ∀x Q(x, y) is false. </a:t>
            </a:r>
          </a:p>
          <a:p>
            <a:r>
              <a:rPr lang="en-US" dirty="0"/>
              <a:t>The quantification ∀x ∃y Q(x, y) denotes the proposition “For every real number x there is a real number y such that Q(x, y).” Given a real number x, there is a real number y such that x + y = 0; namely, y = −x. Hence, the statement ∀x ∃y Q(x, y) is true.</a:t>
            </a:r>
          </a:p>
        </p:txBody>
      </p:sp>
    </p:spTree>
    <p:extLst>
      <p:ext uri="{BB962C8B-B14F-4D97-AF65-F5344CB8AC3E}">
        <p14:creationId xmlns:p14="http://schemas.microsoft.com/office/powerpoint/2010/main" val="292720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Translate the statement “The sum of two positive integers is always positive” into a logical expression.</a:t>
            </a:r>
          </a:p>
        </p:txBody>
      </p:sp>
      <p:sp>
        <p:nvSpPr>
          <p:cNvPr id="3" name="Content Placeholder 2"/>
          <p:cNvSpPr>
            <a:spLocks noGrp="1"/>
          </p:cNvSpPr>
          <p:nvPr>
            <p:ph idx="1"/>
          </p:nvPr>
        </p:nvSpPr>
        <p:spPr/>
        <p:txBody>
          <a:bodyPr/>
          <a:lstStyle/>
          <a:p>
            <a:r>
              <a:rPr lang="es-ES" dirty="0"/>
              <a:t>∀x ∀y((x &gt; 0) ∧ (y &gt; 0) → (x + y &gt; 0)) </a:t>
            </a:r>
          </a:p>
          <a:p>
            <a:r>
              <a:rPr lang="es-ES" dirty="0" err="1"/>
              <a:t>Here</a:t>
            </a:r>
            <a:r>
              <a:rPr lang="es-ES" dirty="0"/>
              <a:t> </a:t>
            </a:r>
            <a:r>
              <a:rPr lang="es-ES" dirty="0" err="1"/>
              <a:t>the</a:t>
            </a:r>
            <a:r>
              <a:rPr lang="es-ES" dirty="0"/>
              <a:t> </a:t>
            </a:r>
            <a:r>
              <a:rPr lang="es-ES" dirty="0" err="1"/>
              <a:t>domain</a:t>
            </a:r>
            <a:r>
              <a:rPr lang="es-ES" dirty="0"/>
              <a:t> </a:t>
            </a:r>
            <a:r>
              <a:rPr lang="es-ES" dirty="0" err="1"/>
              <a:t>is</a:t>
            </a:r>
            <a:r>
              <a:rPr lang="es-ES" dirty="0"/>
              <a:t> </a:t>
            </a:r>
            <a:r>
              <a:rPr lang="es-ES" dirty="0" err="1"/>
              <a:t>all</a:t>
            </a:r>
            <a:r>
              <a:rPr lang="es-ES" dirty="0"/>
              <a:t> real </a:t>
            </a:r>
            <a:r>
              <a:rPr lang="es-ES" dirty="0" err="1"/>
              <a:t>numbers</a:t>
            </a:r>
            <a:r>
              <a:rPr lang="es-ES" dirty="0"/>
              <a:t> </a:t>
            </a:r>
            <a:r>
              <a:rPr lang="es-ES" dirty="0" err="1"/>
              <a:t>for</a:t>
            </a:r>
            <a:r>
              <a:rPr lang="es-ES" dirty="0"/>
              <a:t> x and y </a:t>
            </a:r>
            <a:r>
              <a:rPr lang="es-ES" dirty="0" err="1"/>
              <a:t>with</a:t>
            </a:r>
            <a:r>
              <a:rPr lang="es-ES" dirty="0"/>
              <a:t> </a:t>
            </a:r>
            <a:r>
              <a:rPr lang="es-ES" dirty="0" err="1"/>
              <a:t>restricted</a:t>
            </a:r>
            <a:r>
              <a:rPr lang="es-ES" dirty="0"/>
              <a:t> </a:t>
            </a:r>
            <a:r>
              <a:rPr lang="es-ES" dirty="0" err="1"/>
              <a:t>domain</a:t>
            </a:r>
            <a:r>
              <a:rPr lang="es-ES" dirty="0"/>
              <a:t> positive </a:t>
            </a:r>
            <a:r>
              <a:rPr lang="es-ES" dirty="0" err="1"/>
              <a:t>integer</a:t>
            </a:r>
            <a:r>
              <a:rPr lang="es-ES" dirty="0"/>
              <a:t> </a:t>
            </a:r>
            <a:r>
              <a:rPr lang="es-ES" dirty="0" err="1"/>
              <a:t>for</a:t>
            </a:r>
            <a:r>
              <a:rPr lang="es-ES" dirty="0"/>
              <a:t> </a:t>
            </a:r>
            <a:r>
              <a:rPr lang="es-ES" dirty="0" err="1"/>
              <a:t>both</a:t>
            </a:r>
            <a:r>
              <a:rPr lang="es-ES" dirty="0"/>
              <a:t> x and y.</a:t>
            </a:r>
          </a:p>
          <a:p>
            <a:r>
              <a:rPr lang="es-ES" dirty="0"/>
              <a:t>this can also be </a:t>
            </a:r>
            <a:r>
              <a:rPr lang="es-ES" dirty="0" err="1"/>
              <a:t>written</a:t>
            </a:r>
            <a:r>
              <a:rPr lang="es-ES" dirty="0"/>
              <a:t> as </a:t>
            </a:r>
            <a:r>
              <a:rPr lang="en-US" dirty="0"/>
              <a:t>∀x ∀y(x + y &gt; 0), where the domain for both variables consists of all positive integers.</a:t>
            </a:r>
          </a:p>
          <a:p>
            <a:endParaRPr lang="es-ES" dirty="0"/>
          </a:p>
          <a:p>
            <a:endParaRPr lang="en-US" dirty="0"/>
          </a:p>
        </p:txBody>
      </p:sp>
    </p:spTree>
    <p:extLst>
      <p:ext uri="{BB962C8B-B14F-4D97-AF65-F5344CB8AC3E}">
        <p14:creationId xmlns:p14="http://schemas.microsoft.com/office/powerpoint/2010/main" val="30388935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the statement “Every real number except zero has a multiplicative inverse.”</a:t>
            </a:r>
          </a:p>
        </p:txBody>
      </p:sp>
      <p:sp>
        <p:nvSpPr>
          <p:cNvPr id="3" name="Content Placeholder 2"/>
          <p:cNvSpPr>
            <a:spLocks noGrp="1"/>
          </p:cNvSpPr>
          <p:nvPr>
            <p:ph idx="1"/>
          </p:nvPr>
        </p:nvSpPr>
        <p:spPr/>
        <p:txBody>
          <a:bodyPr/>
          <a:lstStyle/>
          <a:p>
            <a:r>
              <a:rPr lang="en-US" dirty="0"/>
              <a:t>We first rewrite this as “For every real number x except zero, x has a multiplicative inverse.” </a:t>
            </a:r>
          </a:p>
          <a:p>
            <a:r>
              <a:rPr lang="en-US" dirty="0"/>
              <a:t>We can rewrite this as “For every real number x, if x = 0, then there exists a real number y such that x y = 1.” </a:t>
            </a:r>
          </a:p>
          <a:p>
            <a:r>
              <a:rPr lang="en-US" dirty="0"/>
              <a:t>This can be rewritten as ∀x((x = 0) → ∃y(x y = 1)).</a:t>
            </a:r>
          </a:p>
          <a:p>
            <a:r>
              <a:rPr lang="en-US" dirty="0"/>
              <a:t>Note: practice more from </a:t>
            </a:r>
            <a:r>
              <a:rPr lang="en-US" dirty="0" err="1"/>
              <a:t>kenth</a:t>
            </a:r>
            <a:r>
              <a:rPr lang="en-US" dirty="0"/>
              <a:t> </a:t>
            </a:r>
            <a:r>
              <a:rPr lang="en-US" dirty="0" err="1"/>
              <a:t>rosen</a:t>
            </a:r>
            <a:r>
              <a:rPr lang="en-US" dirty="0"/>
              <a:t> book pg. 62 example 11 onwards.</a:t>
            </a:r>
          </a:p>
        </p:txBody>
      </p:sp>
    </p:spTree>
    <p:extLst>
      <p:ext uri="{BB962C8B-B14F-4D97-AF65-F5344CB8AC3E}">
        <p14:creationId xmlns:p14="http://schemas.microsoft.com/office/powerpoint/2010/main" val="19159554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inference</a:t>
            </a:r>
          </a:p>
        </p:txBody>
      </p:sp>
      <p:sp>
        <p:nvSpPr>
          <p:cNvPr id="3" name="Content Placeholder 2"/>
          <p:cNvSpPr>
            <a:spLocks noGrp="1"/>
          </p:cNvSpPr>
          <p:nvPr>
            <p:ph idx="1"/>
          </p:nvPr>
        </p:nvSpPr>
        <p:spPr/>
        <p:txBody>
          <a:bodyPr/>
          <a:lstStyle/>
          <a:p>
            <a:pPr algn="ctr"/>
            <a:r>
              <a:rPr lang="en-US" dirty="0"/>
              <a:t>Basic terminology:</a:t>
            </a:r>
          </a:p>
          <a:p>
            <a:r>
              <a:rPr lang="en-US" dirty="0"/>
              <a:t>Premise: it is proposition on the basis of which we can draw the conclusion. It can be said as arguments or evidence.</a:t>
            </a:r>
          </a:p>
          <a:p>
            <a:r>
              <a:rPr lang="en-US" dirty="0"/>
              <a:t>Conclusion: it is proposition which can be reached from set of premise. It is result of assumption.</a:t>
            </a:r>
          </a:p>
          <a:p>
            <a:r>
              <a:rPr lang="en-US" dirty="0"/>
              <a:t>Arguments: a sequence of statements(arguments) that end with a conclusion.</a:t>
            </a:r>
          </a:p>
          <a:p>
            <a:r>
              <a:rPr lang="en-US" dirty="0"/>
              <a:t>Valid arguments: an argument is valid if and only if it is impossible for all the premises to be true and the conclusion to be false.</a:t>
            </a:r>
          </a:p>
          <a:p>
            <a:endParaRPr lang="en-US" dirty="0"/>
          </a:p>
        </p:txBody>
      </p:sp>
    </p:spTree>
    <p:extLst>
      <p:ext uri="{BB962C8B-B14F-4D97-AF65-F5344CB8AC3E}">
        <p14:creationId xmlns:p14="http://schemas.microsoft.com/office/powerpoint/2010/main" val="2659121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a:xfrm>
            <a:off x="838200" y="1690688"/>
            <a:ext cx="10515600" cy="4739141"/>
          </a:xfrm>
        </p:spPr>
        <p:txBody>
          <a:bodyPr>
            <a:normAutofit fontScale="92500" lnSpcReduction="10000"/>
          </a:bodyPr>
          <a:lstStyle/>
          <a:p>
            <a:r>
              <a:rPr lang="en-US" dirty="0"/>
              <a:t>Consider the following argument involving propositions (which, by definition, is a sequence of propositions): </a:t>
            </a:r>
          </a:p>
          <a:p>
            <a:r>
              <a:rPr lang="en-US" dirty="0"/>
              <a:t>“If you have a current password, then you can log onto the network.”</a:t>
            </a:r>
          </a:p>
          <a:p>
            <a:r>
              <a:rPr lang="en-US" dirty="0"/>
              <a:t>P </a:t>
            </a:r>
            <a:r>
              <a:rPr lang="en-US" dirty="0">
                <a:sym typeface="Wingdings" panose="05000000000000000000" pitchFamily="2" charset="2"/>
              </a:rPr>
              <a:t> q</a:t>
            </a:r>
            <a:endParaRPr lang="en-US" dirty="0"/>
          </a:p>
          <a:p>
            <a:r>
              <a:rPr lang="en-US" dirty="0"/>
              <a:t> “You have a current password.” </a:t>
            </a:r>
          </a:p>
          <a:p>
            <a:r>
              <a:rPr lang="en-US" dirty="0"/>
              <a:t>p</a:t>
            </a:r>
          </a:p>
          <a:p>
            <a:r>
              <a:rPr lang="en-US" dirty="0"/>
              <a:t>Therefore, “You can log onto the network.”</a:t>
            </a:r>
          </a:p>
          <a:p>
            <a:r>
              <a:rPr lang="en-US" dirty="0">
                <a:sym typeface="Symbol" panose="05050102010706020507" pitchFamily="18" charset="2"/>
              </a:rPr>
              <a:t>q</a:t>
            </a:r>
          </a:p>
          <a:p>
            <a:r>
              <a:rPr lang="en-US" dirty="0"/>
              <a:t>From the definition of a valid argument form we see that the argument form with premises p1, p2,...,</a:t>
            </a:r>
            <a:r>
              <a:rPr lang="en-US" dirty="0" err="1"/>
              <a:t>pn</a:t>
            </a:r>
            <a:r>
              <a:rPr lang="en-US" dirty="0"/>
              <a:t> and conclusion q is valid, when (p1 ∧ p2 ∧···∧ </a:t>
            </a:r>
            <a:r>
              <a:rPr lang="en-US" dirty="0" err="1"/>
              <a:t>pn</a:t>
            </a:r>
            <a:r>
              <a:rPr lang="en-US" dirty="0"/>
              <a:t>) → q is a </a:t>
            </a:r>
            <a:r>
              <a:rPr lang="en-US" dirty="0">
                <a:solidFill>
                  <a:srgbClr val="FF0000"/>
                </a:solidFill>
              </a:rPr>
              <a:t>tautology.</a:t>
            </a:r>
          </a:p>
        </p:txBody>
      </p:sp>
    </p:spTree>
    <p:extLst>
      <p:ext uri="{BB962C8B-B14F-4D97-AF65-F5344CB8AC3E}">
        <p14:creationId xmlns:p14="http://schemas.microsoft.com/office/powerpoint/2010/main" val="121320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 </a:t>
            </a:r>
          </a:p>
        </p:txBody>
      </p:sp>
      <p:sp>
        <p:nvSpPr>
          <p:cNvPr id="3" name="Content Placeholder 2"/>
          <p:cNvSpPr>
            <a:spLocks noGrp="1"/>
          </p:cNvSpPr>
          <p:nvPr>
            <p:ph idx="1"/>
          </p:nvPr>
        </p:nvSpPr>
        <p:spPr/>
        <p:txBody>
          <a:bodyPr>
            <a:normAutofit lnSpcReduction="10000"/>
          </a:bodyPr>
          <a:lstStyle/>
          <a:p>
            <a:r>
              <a:rPr lang="en-US" dirty="0"/>
              <a:t>A proposition is a </a:t>
            </a:r>
            <a:r>
              <a:rPr lang="en-US" b="1" dirty="0">
                <a:solidFill>
                  <a:srgbClr val="FF0000"/>
                </a:solidFill>
              </a:rPr>
              <a:t>declarative</a:t>
            </a:r>
            <a:r>
              <a:rPr lang="en-US" dirty="0"/>
              <a:t> sentence (that is, a sentence that </a:t>
            </a:r>
            <a:r>
              <a:rPr lang="en-US" b="1" dirty="0">
                <a:solidFill>
                  <a:srgbClr val="FF0000"/>
                </a:solidFill>
              </a:rPr>
              <a:t>declares a fact</a:t>
            </a:r>
            <a:r>
              <a:rPr lang="en-US" dirty="0"/>
              <a:t>) that is either true or false, but not both.</a:t>
            </a:r>
          </a:p>
          <a:p>
            <a:r>
              <a:rPr lang="en-US" dirty="0"/>
              <a:t>All the following declarative sentences are propositions. </a:t>
            </a:r>
          </a:p>
          <a:p>
            <a:pPr marL="514350" indent="-514350">
              <a:buAutoNum type="arabicPeriod"/>
            </a:pPr>
            <a:r>
              <a:rPr lang="en-US" dirty="0"/>
              <a:t>Washington, D.C., is the capital of the United States of America. </a:t>
            </a:r>
          </a:p>
          <a:p>
            <a:pPr marL="514350" indent="-514350">
              <a:buAutoNum type="arabicPeriod"/>
            </a:pPr>
            <a:r>
              <a:rPr lang="en-US" dirty="0"/>
              <a:t>Toronto is the capital of Canada. </a:t>
            </a:r>
          </a:p>
          <a:p>
            <a:pPr marL="514350" indent="-514350">
              <a:buAutoNum type="arabicPeriod"/>
            </a:pPr>
            <a:r>
              <a:rPr lang="en-US" dirty="0"/>
              <a:t>1 + 1 = 2. </a:t>
            </a:r>
          </a:p>
          <a:p>
            <a:pPr marL="514350" indent="-514350">
              <a:buAutoNum type="arabicPeriod"/>
            </a:pPr>
            <a:r>
              <a:rPr lang="en-US" dirty="0"/>
              <a:t>2 + 2 = 3. </a:t>
            </a:r>
          </a:p>
          <a:p>
            <a:r>
              <a:rPr lang="en-US" dirty="0"/>
              <a:t>Propositions 1 and 3 are true, </a:t>
            </a:r>
          </a:p>
          <a:p>
            <a:r>
              <a:rPr lang="en-US" dirty="0"/>
              <a:t>Propositions 2 and 4 are false.</a:t>
            </a:r>
          </a:p>
        </p:txBody>
      </p:sp>
    </p:spTree>
    <p:extLst>
      <p:ext uri="{BB962C8B-B14F-4D97-AF65-F5344CB8AC3E}">
        <p14:creationId xmlns:p14="http://schemas.microsoft.com/office/powerpoint/2010/main" val="330950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ircle(in)">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ircle(in)">
                                      <p:cBhvr>
                                        <p:cTn id="3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Rules of Inference provide the templates or guidelines for constructing valid arguments from the statements that we already have.</a:t>
            </a:r>
          </a:p>
          <a:p>
            <a:r>
              <a:rPr lang="en-US" dirty="0"/>
              <a:t>To deduce new statements from the statements whose truth that we already know, </a:t>
            </a:r>
            <a:r>
              <a:rPr lang="en-US" b="1" dirty="0"/>
              <a:t>Rules of Inference</a:t>
            </a:r>
            <a:r>
              <a:rPr lang="en-US" dirty="0"/>
              <a:t> are used.</a:t>
            </a:r>
          </a:p>
          <a:p>
            <a:r>
              <a:rPr lang="en-US" dirty="0"/>
              <a:t>Generating the conclusions from evidence and facts is termed as </a:t>
            </a:r>
            <a:r>
              <a:rPr lang="en-US" b="1" dirty="0"/>
              <a:t>Inference</a:t>
            </a:r>
            <a:r>
              <a:rPr lang="en-US" dirty="0"/>
              <a:t>.</a:t>
            </a:r>
          </a:p>
        </p:txBody>
      </p:sp>
    </p:spTree>
    <p:extLst>
      <p:ext uri="{BB962C8B-B14F-4D97-AF65-F5344CB8AC3E}">
        <p14:creationId xmlns:p14="http://schemas.microsoft.com/office/powerpoint/2010/main" val="7396285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rules of inference</a:t>
            </a:r>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rgbClr val="FF0000"/>
                </a:solidFill>
              </a:rPr>
              <a:t>Modus ponens or law of detachment</a:t>
            </a:r>
            <a:r>
              <a:rPr lang="en-US" dirty="0"/>
              <a:t>: </a:t>
            </a:r>
          </a:p>
          <a:p>
            <a:pPr algn="just"/>
            <a:r>
              <a:rPr lang="en-US" dirty="0"/>
              <a:t>modus ponens tells us that if a conditional statement and the hypothesis of this conditional statement are both true, then the conclusion must also be true.</a:t>
            </a:r>
          </a:p>
          <a:p>
            <a:pPr algn="just"/>
            <a:r>
              <a:rPr lang="en-US" dirty="0"/>
              <a:t>Using this notation, the hypotheses are </a:t>
            </a:r>
          </a:p>
          <a:p>
            <a:pPr marL="0" indent="0" algn="just">
              <a:buNone/>
            </a:pPr>
            <a:r>
              <a:rPr lang="en-US" dirty="0"/>
              <a:t>written in a column, followed by a </a:t>
            </a:r>
          </a:p>
          <a:p>
            <a:pPr marL="0" indent="0" algn="just">
              <a:buNone/>
            </a:pPr>
            <a:r>
              <a:rPr lang="en-US" dirty="0"/>
              <a:t>horizontal bar, followed by a line that</a:t>
            </a:r>
          </a:p>
          <a:p>
            <a:pPr marL="0" indent="0" algn="just">
              <a:buNone/>
            </a:pPr>
            <a:r>
              <a:rPr lang="en-US" dirty="0"/>
              <a:t>begins with the therefore symbol and ends with the conclusion.</a:t>
            </a:r>
            <a:endParaRPr lang="en-US" dirty="0">
              <a:sym typeface="Wingdings" panose="05000000000000000000" pitchFamily="2" charset="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028" y="3164114"/>
            <a:ext cx="3338285" cy="1915885"/>
          </a:xfrm>
          <a:prstGeom prst="rect">
            <a:avLst/>
          </a:prstGeom>
        </p:spPr>
      </p:pic>
    </p:spTree>
    <p:extLst>
      <p:ext uri="{BB962C8B-B14F-4D97-AF65-F5344CB8AC3E}">
        <p14:creationId xmlns:p14="http://schemas.microsoft.com/office/powerpoint/2010/main" val="37049104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Determine whether the argument given here is valid and determine whether its conclusion must be true because of the validity of the argument.  If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e>
                    </m:rad>
                    <m:r>
                      <a:rPr lang="en-US" i="1" smtClean="0">
                        <a:latin typeface="Cambria Math" panose="02040503050406030204" pitchFamily="18" charset="0"/>
                        <a:ea typeface="Cambria Math" panose="02040503050406030204" pitchFamily="18" charset="0"/>
                      </a:rPr>
                      <m:t>&gt;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𝑡h𝑒𝑛</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e>
                            </m:rad>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&gt; </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2</m:t>
                                </m:r>
                              </m:den>
                            </m:f>
                          </m:e>
                        </m:d>
                      </m:e>
                      <m:sup>
                        <m:r>
                          <a:rPr lang="en-US" b="0" i="1" smtClean="0">
                            <a:latin typeface="Cambria Math" panose="02040503050406030204" pitchFamily="18" charset="0"/>
                            <a:ea typeface="Cambria Math" panose="02040503050406030204" pitchFamily="18" charset="0"/>
                          </a:rPr>
                          <m:t>2</m:t>
                        </m:r>
                      </m:sup>
                    </m:sSup>
                  </m:oMath>
                </a14:m>
                <a:endParaRPr lang="en-US" dirty="0"/>
              </a:p>
              <a:p>
                <a:r>
                  <a:rPr lang="en-US" dirty="0"/>
                  <a:t>Let p: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i="1">
                        <a:latin typeface="Cambria Math" panose="02040503050406030204" pitchFamily="18" charset="0"/>
                        <a:ea typeface="Cambria Math" panose="02040503050406030204" pitchFamily="18" charset="0"/>
                      </a:rPr>
                      <m:t>&gt;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num>
                      <m:den>
                        <m:r>
                          <a:rPr lang="en-US" i="1">
                            <a:latin typeface="Cambria Math" panose="02040503050406030204" pitchFamily="18" charset="0"/>
                            <a:ea typeface="Cambria Math" panose="02040503050406030204" pitchFamily="18" charset="0"/>
                          </a:rPr>
                          <m:t>2</m:t>
                        </m:r>
                      </m:den>
                    </m:f>
                  </m:oMath>
                </a14:m>
                <a:r>
                  <a:rPr lang="en-US" dirty="0"/>
                  <a:t> and q: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2</m:t>
                                </m:r>
                              </m:e>
                            </m:rad>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 &gt; </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num>
                              <m:den>
                                <m:r>
                                  <a:rPr lang="en-US" i="1">
                                    <a:latin typeface="Cambria Math" panose="02040503050406030204" pitchFamily="18" charset="0"/>
                                    <a:ea typeface="Cambria Math" panose="02040503050406030204" pitchFamily="18" charset="0"/>
                                  </a:rPr>
                                  <m:t>2</m:t>
                                </m:r>
                              </m:den>
                            </m:f>
                          </m:e>
                        </m:d>
                      </m:e>
                      <m:sup>
                        <m:r>
                          <a:rPr lang="en-US" i="1">
                            <a:latin typeface="Cambria Math" panose="02040503050406030204" pitchFamily="18" charset="0"/>
                            <a:ea typeface="Cambria Math" panose="02040503050406030204" pitchFamily="18" charset="0"/>
                          </a:rPr>
                          <m:t>2</m:t>
                        </m:r>
                      </m:sup>
                    </m:sSup>
                  </m:oMath>
                </a14:m>
                <a:endParaRPr lang="en-US" dirty="0"/>
              </a:p>
              <a:p>
                <a:r>
                  <a:rPr lang="en-US" dirty="0"/>
                  <a:t>Premises are p</a:t>
                </a:r>
                <a:r>
                  <a:rPr lang="en-US" dirty="0">
                    <a:sym typeface="Wingdings" panose="05000000000000000000" pitchFamily="2" charset="2"/>
                  </a:rPr>
                  <a:t> q, p and conclusion q.</a:t>
                </a:r>
              </a:p>
              <a:p>
                <a:r>
                  <a:rPr lang="en-US" dirty="0">
                    <a:sym typeface="Wingdings" panose="05000000000000000000" pitchFamily="2" charset="2"/>
                  </a:rPr>
                  <a:t>As one of its argument </a:t>
                </a:r>
                <a:r>
                  <a:rPr lang="en-US" dirty="0" err="1">
                    <a:sym typeface="Wingdings" panose="05000000000000000000" pitchFamily="2" charset="2"/>
                  </a:rPr>
                  <a:t>i.e</a:t>
                </a:r>
                <a:r>
                  <a:rPr lang="en-US" dirty="0">
                    <a:sym typeface="Wingdings" panose="05000000000000000000" pitchFamily="2" charset="2"/>
                  </a:rPr>
                  <a:t> p is false the conclusion is also false.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593544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44" y="661054"/>
            <a:ext cx="5405586" cy="571071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661055"/>
            <a:ext cx="5652327" cy="3896432"/>
          </a:xfrm>
          <a:prstGeom prst="rect">
            <a:avLst/>
          </a:prstGeom>
        </p:spPr>
      </p:pic>
      <p:sp>
        <p:nvSpPr>
          <p:cNvPr id="4" name="TextBox 3"/>
          <p:cNvSpPr txBox="1"/>
          <p:nvPr/>
        </p:nvSpPr>
        <p:spPr>
          <a:xfrm>
            <a:off x="7373257" y="5529943"/>
            <a:ext cx="2786743" cy="369332"/>
          </a:xfrm>
          <a:prstGeom prst="rect">
            <a:avLst/>
          </a:prstGeom>
          <a:noFill/>
        </p:spPr>
        <p:txBody>
          <a:bodyPr wrap="square" rtlCol="0">
            <a:spAutoFit/>
          </a:bodyPr>
          <a:lstStyle/>
          <a:p>
            <a:r>
              <a:rPr lang="en-US" dirty="0"/>
              <a:t>Rules of inference</a:t>
            </a:r>
          </a:p>
        </p:txBody>
      </p:sp>
    </p:spTree>
    <p:extLst>
      <p:ext uri="{BB962C8B-B14F-4D97-AF65-F5344CB8AC3E}">
        <p14:creationId xmlns:p14="http://schemas.microsoft.com/office/powerpoint/2010/main" val="24429222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which rule of inference is used in the argument:</a:t>
            </a:r>
          </a:p>
        </p:txBody>
      </p:sp>
      <p:sp>
        <p:nvSpPr>
          <p:cNvPr id="3" name="Content Placeholder 2"/>
          <p:cNvSpPr>
            <a:spLocks noGrp="1"/>
          </p:cNvSpPr>
          <p:nvPr>
            <p:ph idx="1"/>
          </p:nvPr>
        </p:nvSpPr>
        <p:spPr/>
        <p:txBody>
          <a:bodyPr>
            <a:normAutofit lnSpcReduction="10000"/>
          </a:bodyPr>
          <a:lstStyle/>
          <a:p>
            <a:r>
              <a:rPr lang="en-US" dirty="0"/>
              <a:t>If it rains today, then we will not have a barbecue today. If we do not have a barbecue today, then we will have a barbecue tomorrow. Therefore, if it rains today, then we will have a barbecue tomorrow.</a:t>
            </a:r>
          </a:p>
          <a:p>
            <a:r>
              <a:rPr lang="en-US" dirty="0"/>
              <a:t>Let p be the proposition “It is raining today,” let q be the proposition “We will not have a barbecue today,” and let r be the proposition “We will have a barbecue tomorrow.” </a:t>
            </a:r>
          </a:p>
          <a:p>
            <a:r>
              <a:rPr lang="en-US" dirty="0"/>
              <a:t>Then this argument is of the form p → q </a:t>
            </a:r>
          </a:p>
          <a:p>
            <a:r>
              <a:rPr lang="en-US" dirty="0"/>
              <a:t>                                                             q → r </a:t>
            </a:r>
          </a:p>
          <a:p>
            <a:r>
              <a:rPr lang="en-US" dirty="0"/>
              <a:t>                                                            ∴ p → r </a:t>
            </a:r>
          </a:p>
          <a:p>
            <a:r>
              <a:rPr lang="en-US" dirty="0"/>
              <a:t>Hence, this argument is a hypothetical syllogism</a:t>
            </a:r>
          </a:p>
        </p:txBody>
      </p:sp>
      <p:cxnSp>
        <p:nvCxnSpPr>
          <p:cNvPr id="5" name="Straight Connector 4"/>
          <p:cNvCxnSpPr/>
          <p:nvPr/>
        </p:nvCxnSpPr>
        <p:spPr>
          <a:xfrm>
            <a:off x="5936343" y="5021943"/>
            <a:ext cx="134982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76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arguments…</a:t>
            </a:r>
          </a:p>
        </p:txBody>
      </p:sp>
      <p:sp>
        <p:nvSpPr>
          <p:cNvPr id="3" name="Content Placeholder 2"/>
          <p:cNvSpPr>
            <a:spLocks noGrp="1"/>
          </p:cNvSpPr>
          <p:nvPr>
            <p:ph idx="1"/>
          </p:nvPr>
        </p:nvSpPr>
        <p:spPr/>
        <p:txBody>
          <a:bodyPr>
            <a:normAutofit lnSpcReduction="10000"/>
          </a:bodyPr>
          <a:lstStyle/>
          <a:p>
            <a:r>
              <a:rPr lang="en-US" dirty="0"/>
              <a:t>Show that the premises “It is not sunny this afternoon and it is colder than yesterday,” “We will go swimming only if it is sunny,” “If we do not go swimming, then we will take a canoe trip,” and “If we take a canoe trip, then we will be home by sunset” lead to the conclusion “We will be home by sunset.”</a:t>
            </a:r>
          </a:p>
          <a:p>
            <a:r>
              <a:rPr lang="en-US" dirty="0"/>
              <a:t>Let p :“It is sunny this afternoon,”</a:t>
            </a:r>
          </a:p>
          <a:p>
            <a:r>
              <a:rPr lang="en-US" dirty="0"/>
              <a:t> q :“It is colder than yesterday,”</a:t>
            </a:r>
          </a:p>
          <a:p>
            <a:r>
              <a:rPr lang="en-US" dirty="0"/>
              <a:t> r :“We will go swimming,” </a:t>
            </a:r>
          </a:p>
          <a:p>
            <a:r>
              <a:rPr lang="en-US" dirty="0"/>
              <a:t>s :“We will take a canoe trip,” and </a:t>
            </a:r>
          </a:p>
          <a:p>
            <a:r>
              <a:rPr lang="en-US" dirty="0"/>
              <a:t>t :“We will be home by sunset.”</a:t>
            </a:r>
          </a:p>
        </p:txBody>
      </p:sp>
    </p:spTree>
    <p:extLst>
      <p:ext uri="{BB962C8B-B14F-4D97-AF65-F5344CB8AC3E}">
        <p14:creationId xmlns:p14="http://schemas.microsoft.com/office/powerpoint/2010/main" val="25467410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Then the premises become ¬p ∧ q, r → p, ¬r → s, and s → t. The conclusion is simply t. </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130714"/>
              </p:ext>
            </p:extLst>
          </p:nvPr>
        </p:nvGraphicFramePr>
        <p:xfrm>
          <a:off x="1364343" y="2844483"/>
          <a:ext cx="8127999" cy="3332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49838646"/>
                    </a:ext>
                  </a:extLst>
                </a:gridCol>
                <a:gridCol w="2709333">
                  <a:extLst>
                    <a:ext uri="{9D8B030D-6E8A-4147-A177-3AD203B41FA5}">
                      <a16:colId xmlns:a16="http://schemas.microsoft.com/office/drawing/2014/main" val="789232355"/>
                    </a:ext>
                  </a:extLst>
                </a:gridCol>
                <a:gridCol w="2709333">
                  <a:extLst>
                    <a:ext uri="{9D8B030D-6E8A-4147-A177-3AD203B41FA5}">
                      <a16:colId xmlns:a16="http://schemas.microsoft.com/office/drawing/2014/main" val="3724844402"/>
                    </a:ext>
                  </a:extLst>
                </a:gridCol>
              </a:tblGrid>
              <a:tr h="0">
                <a:tc>
                  <a:txBody>
                    <a:bodyPr/>
                    <a:lstStyle/>
                    <a:p>
                      <a:r>
                        <a:rPr lang="en-US" dirty="0"/>
                        <a:t>steps</a:t>
                      </a:r>
                    </a:p>
                  </a:txBody>
                  <a:tcPr/>
                </a:tc>
                <a:tc>
                  <a:txBody>
                    <a:bodyPr/>
                    <a:lstStyle/>
                    <a:p>
                      <a:r>
                        <a:rPr lang="en-US" dirty="0"/>
                        <a:t>arguments</a:t>
                      </a:r>
                    </a:p>
                  </a:txBody>
                  <a:tcPr/>
                </a:tc>
                <a:tc>
                  <a:txBody>
                    <a:bodyPr/>
                    <a:lstStyle/>
                    <a:p>
                      <a:r>
                        <a:rPr lang="en-US" dirty="0"/>
                        <a:t>reason</a:t>
                      </a:r>
                    </a:p>
                  </a:txBody>
                  <a:tcPr/>
                </a:tc>
                <a:extLst>
                  <a:ext uri="{0D108BD9-81ED-4DB2-BD59-A6C34878D82A}">
                    <a16:rowId xmlns:a16="http://schemas.microsoft.com/office/drawing/2014/main" val="1334757871"/>
                  </a:ext>
                </a:extLst>
              </a:tr>
              <a:tr h="370840">
                <a:tc>
                  <a:txBody>
                    <a:bodyPr/>
                    <a:lstStyle/>
                    <a:p>
                      <a:r>
                        <a:rPr lang="en-US" dirty="0"/>
                        <a:t>1</a:t>
                      </a:r>
                    </a:p>
                  </a:txBody>
                  <a:tcPr/>
                </a:tc>
                <a:tc>
                  <a:txBody>
                    <a:bodyPr/>
                    <a:lstStyle/>
                    <a:p>
                      <a:r>
                        <a:rPr lang="en-US" dirty="0"/>
                        <a:t>¬p ∧ q</a:t>
                      </a:r>
                    </a:p>
                  </a:txBody>
                  <a:tcPr/>
                </a:tc>
                <a:tc>
                  <a:txBody>
                    <a:bodyPr/>
                    <a:lstStyle/>
                    <a:p>
                      <a:r>
                        <a:rPr lang="en-US" dirty="0"/>
                        <a:t>premise</a:t>
                      </a:r>
                    </a:p>
                  </a:txBody>
                  <a:tcPr/>
                </a:tc>
                <a:extLst>
                  <a:ext uri="{0D108BD9-81ED-4DB2-BD59-A6C34878D82A}">
                    <a16:rowId xmlns:a16="http://schemas.microsoft.com/office/drawing/2014/main" val="2802324792"/>
                  </a:ext>
                </a:extLst>
              </a:tr>
              <a:tr h="370840">
                <a:tc>
                  <a:txBody>
                    <a:bodyPr/>
                    <a:lstStyle/>
                    <a:p>
                      <a:r>
                        <a:rPr lang="en-US" dirty="0"/>
                        <a:t>2</a:t>
                      </a:r>
                    </a:p>
                  </a:txBody>
                  <a:tcPr/>
                </a:tc>
                <a:tc>
                  <a:txBody>
                    <a:bodyPr/>
                    <a:lstStyle/>
                    <a:p>
                      <a:r>
                        <a:rPr lang="en-US" dirty="0"/>
                        <a:t>¬p </a:t>
                      </a:r>
                    </a:p>
                  </a:txBody>
                  <a:tcPr/>
                </a:tc>
                <a:tc>
                  <a:txBody>
                    <a:bodyPr/>
                    <a:lstStyle/>
                    <a:p>
                      <a:r>
                        <a:rPr lang="en-US" dirty="0"/>
                        <a:t>Simplification on 1</a:t>
                      </a:r>
                    </a:p>
                  </a:txBody>
                  <a:tcPr/>
                </a:tc>
                <a:extLst>
                  <a:ext uri="{0D108BD9-81ED-4DB2-BD59-A6C34878D82A}">
                    <a16:rowId xmlns:a16="http://schemas.microsoft.com/office/drawing/2014/main" val="789172037"/>
                  </a:ext>
                </a:extLst>
              </a:tr>
              <a:tr h="370840">
                <a:tc>
                  <a:txBody>
                    <a:bodyPr/>
                    <a:lstStyle/>
                    <a:p>
                      <a:r>
                        <a:rPr lang="en-US" dirty="0"/>
                        <a:t>3</a:t>
                      </a:r>
                    </a:p>
                  </a:txBody>
                  <a:tcPr/>
                </a:tc>
                <a:tc>
                  <a:txBody>
                    <a:bodyPr/>
                    <a:lstStyle/>
                    <a:p>
                      <a:r>
                        <a:rPr lang="en-US" dirty="0"/>
                        <a:t>r → p</a:t>
                      </a:r>
                    </a:p>
                  </a:txBody>
                  <a:tcPr/>
                </a:tc>
                <a:tc>
                  <a:txBody>
                    <a:bodyPr/>
                    <a:lstStyle/>
                    <a:p>
                      <a:r>
                        <a:rPr lang="en-US" dirty="0"/>
                        <a:t>premise</a:t>
                      </a:r>
                    </a:p>
                  </a:txBody>
                  <a:tcPr/>
                </a:tc>
                <a:extLst>
                  <a:ext uri="{0D108BD9-81ED-4DB2-BD59-A6C34878D82A}">
                    <a16:rowId xmlns:a16="http://schemas.microsoft.com/office/drawing/2014/main" val="371221764"/>
                  </a:ext>
                </a:extLst>
              </a:tr>
              <a:tr h="370840">
                <a:tc>
                  <a:txBody>
                    <a:bodyPr/>
                    <a:lstStyle/>
                    <a:p>
                      <a:r>
                        <a:rPr lang="en-US" dirty="0"/>
                        <a:t>4</a:t>
                      </a:r>
                    </a:p>
                  </a:txBody>
                  <a:tcPr/>
                </a:tc>
                <a:tc>
                  <a:txBody>
                    <a:bodyPr/>
                    <a:lstStyle/>
                    <a:p>
                      <a:r>
                        <a:rPr lang="en-US" dirty="0"/>
                        <a:t> ¬r </a:t>
                      </a:r>
                    </a:p>
                  </a:txBody>
                  <a:tcPr/>
                </a:tc>
                <a:tc>
                  <a:txBody>
                    <a:bodyPr/>
                    <a:lstStyle/>
                    <a:p>
                      <a:r>
                        <a:rPr lang="en-US" dirty="0"/>
                        <a:t>Modus </a:t>
                      </a:r>
                      <a:r>
                        <a:rPr lang="en-US" dirty="0" err="1"/>
                        <a:t>tollens</a:t>
                      </a:r>
                      <a:r>
                        <a:rPr lang="en-US" dirty="0"/>
                        <a:t> on 2 and</a:t>
                      </a:r>
                      <a:r>
                        <a:rPr lang="en-US" baseline="0" dirty="0"/>
                        <a:t> 3</a:t>
                      </a:r>
                      <a:endParaRPr lang="en-US" dirty="0"/>
                    </a:p>
                  </a:txBody>
                  <a:tcPr/>
                </a:tc>
                <a:extLst>
                  <a:ext uri="{0D108BD9-81ED-4DB2-BD59-A6C34878D82A}">
                    <a16:rowId xmlns:a16="http://schemas.microsoft.com/office/drawing/2014/main" val="590411647"/>
                  </a:ext>
                </a:extLst>
              </a:tr>
              <a:tr h="370840">
                <a:tc>
                  <a:txBody>
                    <a:bodyPr/>
                    <a:lstStyle/>
                    <a:p>
                      <a:r>
                        <a:rPr lang="en-US" dirty="0"/>
                        <a:t>5</a:t>
                      </a:r>
                    </a:p>
                  </a:txBody>
                  <a:tcPr/>
                </a:tc>
                <a:tc>
                  <a:txBody>
                    <a:bodyPr/>
                    <a:lstStyle/>
                    <a:p>
                      <a:r>
                        <a:rPr lang="en-US" dirty="0"/>
                        <a:t>¬r → s</a:t>
                      </a:r>
                    </a:p>
                  </a:txBody>
                  <a:tcPr/>
                </a:tc>
                <a:tc>
                  <a:txBody>
                    <a:bodyPr/>
                    <a:lstStyle/>
                    <a:p>
                      <a:r>
                        <a:rPr lang="en-US" dirty="0"/>
                        <a:t>premise</a:t>
                      </a:r>
                    </a:p>
                  </a:txBody>
                  <a:tcPr/>
                </a:tc>
                <a:extLst>
                  <a:ext uri="{0D108BD9-81ED-4DB2-BD59-A6C34878D82A}">
                    <a16:rowId xmlns:a16="http://schemas.microsoft.com/office/drawing/2014/main" val="2592422418"/>
                  </a:ext>
                </a:extLst>
              </a:tr>
              <a:tr h="370840">
                <a:tc>
                  <a:txBody>
                    <a:bodyPr/>
                    <a:lstStyle/>
                    <a:p>
                      <a:r>
                        <a:rPr lang="en-US" dirty="0"/>
                        <a:t>6</a:t>
                      </a:r>
                    </a:p>
                  </a:txBody>
                  <a:tcPr/>
                </a:tc>
                <a:tc>
                  <a:txBody>
                    <a:bodyPr/>
                    <a:lstStyle/>
                    <a:p>
                      <a:r>
                        <a:rPr lang="en-US" dirty="0"/>
                        <a:t>s</a:t>
                      </a:r>
                    </a:p>
                  </a:txBody>
                  <a:tcPr/>
                </a:tc>
                <a:tc>
                  <a:txBody>
                    <a:bodyPr/>
                    <a:lstStyle/>
                    <a:p>
                      <a:r>
                        <a:rPr lang="en-US" dirty="0"/>
                        <a:t>Modus ponens on 4 and 5</a:t>
                      </a:r>
                    </a:p>
                  </a:txBody>
                  <a:tcPr/>
                </a:tc>
                <a:extLst>
                  <a:ext uri="{0D108BD9-81ED-4DB2-BD59-A6C34878D82A}">
                    <a16:rowId xmlns:a16="http://schemas.microsoft.com/office/drawing/2014/main" val="3313877918"/>
                  </a:ext>
                </a:extLst>
              </a:tr>
              <a:tr h="370840">
                <a:tc>
                  <a:txBody>
                    <a:bodyPr/>
                    <a:lstStyle/>
                    <a:p>
                      <a:r>
                        <a:rPr lang="en-US" dirty="0"/>
                        <a:t>7</a:t>
                      </a:r>
                    </a:p>
                  </a:txBody>
                  <a:tcPr/>
                </a:tc>
                <a:tc>
                  <a:txBody>
                    <a:bodyPr/>
                    <a:lstStyle/>
                    <a:p>
                      <a:r>
                        <a:rPr lang="en-US" dirty="0"/>
                        <a:t>s → t</a:t>
                      </a:r>
                    </a:p>
                  </a:txBody>
                  <a:tcPr/>
                </a:tc>
                <a:tc>
                  <a:txBody>
                    <a:bodyPr/>
                    <a:lstStyle/>
                    <a:p>
                      <a:r>
                        <a:rPr lang="en-US" dirty="0"/>
                        <a:t>premise</a:t>
                      </a:r>
                    </a:p>
                  </a:txBody>
                  <a:tcPr/>
                </a:tc>
                <a:extLst>
                  <a:ext uri="{0D108BD9-81ED-4DB2-BD59-A6C34878D82A}">
                    <a16:rowId xmlns:a16="http://schemas.microsoft.com/office/drawing/2014/main" val="2491981941"/>
                  </a:ext>
                </a:extLst>
              </a:tr>
              <a:tr h="370840">
                <a:tc>
                  <a:txBody>
                    <a:bodyPr/>
                    <a:lstStyle/>
                    <a:p>
                      <a:r>
                        <a:rPr lang="en-US" dirty="0"/>
                        <a:t>8</a:t>
                      </a:r>
                    </a:p>
                  </a:txBody>
                  <a:tcPr/>
                </a:tc>
                <a:tc>
                  <a:txBody>
                    <a:bodyPr/>
                    <a:lstStyle/>
                    <a:p>
                      <a:r>
                        <a:rPr lang="en-US" dirty="0"/>
                        <a:t>t</a:t>
                      </a:r>
                    </a:p>
                  </a:txBody>
                  <a:tcPr/>
                </a:tc>
                <a:tc>
                  <a:txBody>
                    <a:bodyPr/>
                    <a:lstStyle/>
                    <a:p>
                      <a:r>
                        <a:rPr lang="en-US" dirty="0"/>
                        <a:t>Modus ponens on 6 and 7</a:t>
                      </a:r>
                    </a:p>
                  </a:txBody>
                  <a:tcPr/>
                </a:tc>
                <a:extLst>
                  <a:ext uri="{0D108BD9-81ED-4DB2-BD59-A6C34878D82A}">
                    <a16:rowId xmlns:a16="http://schemas.microsoft.com/office/drawing/2014/main" val="4154461394"/>
                  </a:ext>
                </a:extLst>
              </a:tr>
            </a:tbl>
          </a:graphicData>
        </a:graphic>
      </p:graphicFrame>
    </p:spTree>
    <p:extLst>
      <p:ext uri="{BB962C8B-B14F-4D97-AF65-F5344CB8AC3E}">
        <p14:creationId xmlns:p14="http://schemas.microsoft.com/office/powerpoint/2010/main" val="21971033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a:t>
            </a:r>
          </a:p>
        </p:txBody>
      </p:sp>
      <p:sp>
        <p:nvSpPr>
          <p:cNvPr id="3" name="Content Placeholder 2"/>
          <p:cNvSpPr>
            <a:spLocks noGrp="1"/>
          </p:cNvSpPr>
          <p:nvPr>
            <p:ph idx="1"/>
          </p:nvPr>
        </p:nvSpPr>
        <p:spPr/>
        <p:txBody>
          <a:bodyPr/>
          <a:lstStyle/>
          <a:p>
            <a:r>
              <a:rPr lang="en-US" dirty="0"/>
              <a:t>“If it does not rain or if is not foggy, then the sailing race will be held and the lifesaving demonstration will go on. If the sailing race is held, then the trophy will be awarded. The trophy was not awarded.” implies “It rained”</a:t>
            </a:r>
          </a:p>
          <a:p>
            <a:r>
              <a:rPr lang="en-US" dirty="0"/>
              <a:t>Show that the premises “If you send me an e-mail message, then I will finish writing the program,” “If you do not send me an e-mail message, then I will go to sleep early,” and “If I go to sleep early, then I will wake up feeling refreshed” lead to the conclusion “If I do not finish writing the program, then I will wake up feeling refreshed.”</a:t>
            </a:r>
          </a:p>
          <a:p>
            <a:endParaRPr lang="en-US" dirty="0"/>
          </a:p>
        </p:txBody>
      </p:sp>
    </p:spTree>
    <p:extLst>
      <p:ext uri="{BB962C8B-B14F-4D97-AF65-F5344CB8AC3E}">
        <p14:creationId xmlns:p14="http://schemas.microsoft.com/office/powerpoint/2010/main" val="672657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 following argument valid?</a:t>
            </a:r>
          </a:p>
        </p:txBody>
      </p:sp>
      <p:sp>
        <p:nvSpPr>
          <p:cNvPr id="3" name="Content Placeholder 2"/>
          <p:cNvSpPr>
            <a:spLocks noGrp="1"/>
          </p:cNvSpPr>
          <p:nvPr>
            <p:ph idx="1"/>
          </p:nvPr>
        </p:nvSpPr>
        <p:spPr/>
        <p:txBody>
          <a:bodyPr>
            <a:normAutofit lnSpcReduction="10000"/>
          </a:bodyPr>
          <a:lstStyle/>
          <a:p>
            <a:r>
              <a:rPr lang="en-US" dirty="0"/>
              <a:t>If you do every problem in this book, then you will learn discrete mathematics. You learned discrete mathematics. Therefore, you did every problem in this book.</a:t>
            </a:r>
          </a:p>
          <a:p>
            <a:r>
              <a:rPr lang="en-US" dirty="0"/>
              <a:t>Let p be the proposition “You did every problem in this book.” Let q be the proposition “You learned discrete mathematics.” Then this argument is of the form: if p → q and q, then p. </a:t>
            </a:r>
          </a:p>
          <a:p>
            <a:r>
              <a:rPr lang="en-US" dirty="0"/>
              <a:t>This is an example of an incorrect argument using the fallacy of affirming the conclusion. Indeed, it is possible for you to learn discrete mathematics in some way other than by doing every problem in this book. </a:t>
            </a:r>
          </a:p>
          <a:p>
            <a:r>
              <a:rPr lang="en-US" dirty="0"/>
              <a:t>It is invalid.</a:t>
            </a:r>
          </a:p>
        </p:txBody>
      </p:sp>
    </p:spTree>
    <p:extLst>
      <p:ext uri="{BB962C8B-B14F-4D97-AF65-F5344CB8AC3E}">
        <p14:creationId xmlns:p14="http://schemas.microsoft.com/office/powerpoint/2010/main" val="142453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fallacies</a:t>
            </a:r>
          </a:p>
        </p:txBody>
      </p:sp>
      <p:sp>
        <p:nvSpPr>
          <p:cNvPr id="3" name="Content Placeholder 2"/>
          <p:cNvSpPr>
            <a:spLocks noGrp="1"/>
          </p:cNvSpPr>
          <p:nvPr>
            <p:ph idx="1"/>
          </p:nvPr>
        </p:nvSpPr>
        <p:spPr/>
        <p:txBody>
          <a:bodyPr/>
          <a:lstStyle/>
          <a:p>
            <a:r>
              <a:rPr lang="en-US" dirty="0"/>
              <a:t>Argument which at first seems to be right but are invalid is known as fallacy.</a:t>
            </a:r>
          </a:p>
          <a:p>
            <a:r>
              <a:rPr lang="en-US" dirty="0"/>
              <a:t>P </a:t>
            </a:r>
            <a:r>
              <a:rPr lang="en-US" dirty="0">
                <a:sym typeface="Wingdings" panose="05000000000000000000" pitchFamily="2" charset="2"/>
              </a:rPr>
              <a:t> q, q, therefore p. </a:t>
            </a:r>
          </a:p>
          <a:p>
            <a:r>
              <a:rPr lang="en-US" dirty="0">
                <a:sym typeface="Wingdings" panose="05000000000000000000" pitchFamily="2" charset="2"/>
              </a:rPr>
              <a:t>When p is false and q is true, the conclusion is false. Therefore p is not logical consequence of </a:t>
            </a:r>
            <a:r>
              <a:rPr lang="en-US" dirty="0"/>
              <a:t>P </a:t>
            </a:r>
            <a:r>
              <a:rPr lang="en-US" dirty="0">
                <a:sym typeface="Wingdings" panose="05000000000000000000" pitchFamily="2" charset="2"/>
              </a:rPr>
              <a:t> q and q.</a:t>
            </a:r>
          </a:p>
          <a:p>
            <a:r>
              <a:rPr lang="en-US" dirty="0">
                <a:sym typeface="Wingdings" panose="05000000000000000000" pitchFamily="2" charset="2"/>
              </a:rPr>
              <a:t>The above argument is called as fallacy of affirming the conclusion.</a:t>
            </a:r>
            <a:endParaRPr lang="en-US" dirty="0"/>
          </a:p>
        </p:txBody>
      </p:sp>
    </p:spTree>
    <p:extLst>
      <p:ext uri="{BB962C8B-B14F-4D97-AF65-F5344CB8AC3E}">
        <p14:creationId xmlns:p14="http://schemas.microsoft.com/office/powerpoint/2010/main" val="423431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838200" y="1825625"/>
            <a:ext cx="10515600" cy="4749346"/>
          </a:xfrm>
        </p:spPr>
        <p:txBody>
          <a:bodyPr>
            <a:normAutofit fontScale="92500" lnSpcReduction="10000"/>
          </a:bodyPr>
          <a:lstStyle/>
          <a:p>
            <a:r>
              <a:rPr lang="en-US" dirty="0"/>
              <a:t>Consider the following sentences. </a:t>
            </a:r>
          </a:p>
          <a:p>
            <a:pPr marL="514350" indent="-514350">
              <a:buAutoNum type="arabicPeriod"/>
            </a:pPr>
            <a:r>
              <a:rPr lang="en-US" dirty="0"/>
              <a:t>What time is it?</a:t>
            </a:r>
          </a:p>
          <a:p>
            <a:pPr marL="514350" indent="-514350">
              <a:buAutoNum type="arabicPeriod"/>
            </a:pPr>
            <a:r>
              <a:rPr lang="en-US" dirty="0"/>
              <a:t>Read this carefully.</a:t>
            </a:r>
          </a:p>
          <a:p>
            <a:pPr marL="514350" indent="-514350">
              <a:buAutoNum type="arabicPeriod"/>
            </a:pPr>
            <a:r>
              <a:rPr lang="en-US" dirty="0"/>
              <a:t>x + 1 = 2.</a:t>
            </a:r>
          </a:p>
          <a:p>
            <a:pPr marL="514350" indent="-514350">
              <a:buAutoNum type="arabicPeriod"/>
            </a:pPr>
            <a:r>
              <a:rPr lang="en-US" dirty="0"/>
              <a:t>x + y = z.</a:t>
            </a:r>
          </a:p>
          <a:p>
            <a:r>
              <a:rPr lang="en-US" dirty="0"/>
              <a:t>Sentences 1 and 2 are not propositions because they are not declarative sentences. </a:t>
            </a:r>
          </a:p>
          <a:p>
            <a:r>
              <a:rPr lang="en-US" dirty="0"/>
              <a:t>Sentences 3 and 4 are not propositions because they are neither true nor false. </a:t>
            </a:r>
          </a:p>
          <a:p>
            <a:r>
              <a:rPr lang="en-US" dirty="0"/>
              <a:t>Note that each of sentences 3 and 4 can be turned into a proposition if we assign values to the variables</a:t>
            </a:r>
          </a:p>
        </p:txBody>
      </p:sp>
    </p:spTree>
    <p:extLst>
      <p:ext uri="{BB962C8B-B14F-4D97-AF65-F5344CB8AC3E}">
        <p14:creationId xmlns:p14="http://schemas.microsoft.com/office/powerpoint/2010/main" val="215059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If today is Tuesday, then there will be discrete structure class.(</a:t>
            </a:r>
            <a:r>
              <a:rPr lang="en-US" dirty="0" err="1"/>
              <a:t>p</a:t>
            </a:r>
            <a:r>
              <a:rPr lang="en-US" dirty="0" err="1">
                <a:sym typeface="Wingdings" panose="05000000000000000000" pitchFamily="2" charset="2"/>
              </a:rPr>
              <a:t>q</a:t>
            </a:r>
            <a:r>
              <a:rPr lang="en-US" dirty="0">
                <a:sym typeface="Wingdings" panose="05000000000000000000" pitchFamily="2" charset="2"/>
              </a:rPr>
              <a:t>)</a:t>
            </a:r>
            <a:endParaRPr lang="en-US" dirty="0"/>
          </a:p>
          <a:p>
            <a:r>
              <a:rPr lang="en-US" dirty="0"/>
              <a:t>There is discrete structure class. (q)</a:t>
            </a:r>
          </a:p>
          <a:p>
            <a:r>
              <a:rPr lang="en-US" dirty="0"/>
              <a:t>Therefore today is Tuesday. (p)</a:t>
            </a:r>
          </a:p>
          <a:p>
            <a:r>
              <a:rPr lang="en-US" dirty="0"/>
              <a:t>There is no logical consequence of p from </a:t>
            </a:r>
            <a:r>
              <a:rPr lang="en-US" dirty="0" err="1"/>
              <a:t>p</a:t>
            </a:r>
            <a:r>
              <a:rPr lang="en-US" dirty="0" err="1">
                <a:sym typeface="Wingdings" panose="05000000000000000000" pitchFamily="2" charset="2"/>
              </a:rPr>
              <a:t>q</a:t>
            </a:r>
            <a:r>
              <a:rPr lang="en-US" dirty="0">
                <a:sym typeface="Wingdings" panose="05000000000000000000" pitchFamily="2" charset="2"/>
              </a:rPr>
              <a:t> and q.</a:t>
            </a:r>
            <a:endParaRPr lang="en-US" dirty="0"/>
          </a:p>
          <a:p>
            <a:endParaRPr lang="en-US" dirty="0"/>
          </a:p>
        </p:txBody>
      </p:sp>
    </p:spTree>
    <p:extLst>
      <p:ext uri="{BB962C8B-B14F-4D97-AF65-F5344CB8AC3E}">
        <p14:creationId xmlns:p14="http://schemas.microsoft.com/office/powerpoint/2010/main" val="7003807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inference for quantified statement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743" y="1944914"/>
            <a:ext cx="7199086" cy="4412343"/>
          </a:xfrm>
        </p:spPr>
      </p:pic>
    </p:spTree>
    <p:extLst>
      <p:ext uri="{BB962C8B-B14F-4D97-AF65-F5344CB8AC3E}">
        <p14:creationId xmlns:p14="http://schemas.microsoft.com/office/powerpoint/2010/main" val="19460525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a:t>
            </a:r>
          </a:p>
        </p:txBody>
      </p:sp>
      <p:sp>
        <p:nvSpPr>
          <p:cNvPr id="3" name="Content Placeholder 2"/>
          <p:cNvSpPr>
            <a:spLocks noGrp="1"/>
          </p:cNvSpPr>
          <p:nvPr>
            <p:ph idx="1"/>
          </p:nvPr>
        </p:nvSpPr>
        <p:spPr/>
        <p:txBody>
          <a:bodyPr/>
          <a:lstStyle/>
          <a:p>
            <a:r>
              <a:rPr lang="en-US" b="1" dirty="0"/>
              <a:t>Universal instantiation </a:t>
            </a:r>
            <a:r>
              <a:rPr lang="en-US" dirty="0"/>
              <a:t>is the rule of inference used to conclude that P (c) is true, where c is a particular member of the domain, given the </a:t>
            </a:r>
            <a:r>
              <a:rPr lang="en-US" dirty="0">
                <a:solidFill>
                  <a:srgbClr val="FF0000"/>
                </a:solidFill>
              </a:rPr>
              <a:t>premise ∀x P (x).</a:t>
            </a:r>
          </a:p>
          <a:p>
            <a:r>
              <a:rPr lang="en-US" b="1" dirty="0"/>
              <a:t>Universal generalization </a:t>
            </a:r>
            <a:r>
              <a:rPr lang="en-US" dirty="0"/>
              <a:t>is the rule of inference that states that ∀x P (x) is true, given the premise that P (c) is true for all elements c in the domain.</a:t>
            </a:r>
          </a:p>
          <a:p>
            <a:r>
              <a:rPr lang="en-US" b="1" dirty="0"/>
              <a:t>Existential instantiation </a:t>
            </a:r>
            <a:r>
              <a:rPr lang="en-US" dirty="0"/>
              <a:t>is the rule that allows us to conclude that there is an element c in the domain for which P (c) is true if we know that ∃x P (x) is true. Here c cannot be arbitrary.</a:t>
            </a:r>
          </a:p>
          <a:p>
            <a:endParaRPr lang="en-US" dirty="0"/>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2790694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b="1" dirty="0"/>
              <a:t>Existential generalization </a:t>
            </a:r>
            <a:r>
              <a:rPr lang="en-US" dirty="0"/>
              <a:t>is the rule of inference that is used to conclude that ∃x P (x) is true when a particular element c with P (c) true is known. </a:t>
            </a:r>
          </a:p>
          <a:p>
            <a:r>
              <a:rPr lang="en-US" dirty="0"/>
              <a:t>That is, if we know one element c in the domain for which P (c) is true, then we know that ∃x P (x) is true.</a:t>
            </a:r>
          </a:p>
        </p:txBody>
      </p:sp>
    </p:spTree>
    <p:extLst>
      <p:ext uri="{BB962C8B-B14F-4D97-AF65-F5344CB8AC3E}">
        <p14:creationId xmlns:p14="http://schemas.microsoft.com/office/powerpoint/2010/main" val="38819204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Show that the premises “A student in this class has not read the book,” and “Everyone in this class passed the first exam” imply the conclusion “Someone who passed the first exam has not read the book.”</a:t>
            </a:r>
          </a:p>
          <a:p>
            <a:r>
              <a:rPr lang="en-US" dirty="0"/>
              <a:t>Let C(x) be “x is in this class,” </a:t>
            </a:r>
          </a:p>
          <a:p>
            <a:r>
              <a:rPr lang="en-US" dirty="0"/>
              <a:t>B(x) be “x has read the book,” and </a:t>
            </a:r>
          </a:p>
          <a:p>
            <a:r>
              <a:rPr lang="en-US" dirty="0"/>
              <a:t>P (x) be “x passed the first exam.”</a:t>
            </a:r>
          </a:p>
          <a:p>
            <a:r>
              <a:rPr lang="en-US" dirty="0"/>
              <a:t>Premises are ∃x(C(x) ∧ ¬B(x)) and ∀x(C(x) → P (x)).</a:t>
            </a:r>
          </a:p>
        </p:txBody>
      </p:sp>
    </p:spTree>
    <p:extLst>
      <p:ext uri="{BB962C8B-B14F-4D97-AF65-F5344CB8AC3E}">
        <p14:creationId xmlns:p14="http://schemas.microsoft.com/office/powerpoint/2010/main" val="33017468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6514" y="2032000"/>
            <a:ext cx="7286172" cy="4165600"/>
          </a:xfrm>
        </p:spPr>
      </p:pic>
    </p:spTree>
    <p:extLst>
      <p:ext uri="{BB962C8B-B14F-4D97-AF65-F5344CB8AC3E}">
        <p14:creationId xmlns:p14="http://schemas.microsoft.com/office/powerpoint/2010/main" val="38199040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modus ponens</a:t>
            </a:r>
          </a:p>
        </p:txBody>
      </p:sp>
      <p:sp>
        <p:nvSpPr>
          <p:cNvPr id="3" name="Content Placeholder 2"/>
          <p:cNvSpPr>
            <a:spLocks noGrp="1"/>
          </p:cNvSpPr>
          <p:nvPr>
            <p:ph idx="1"/>
          </p:nvPr>
        </p:nvSpPr>
        <p:spPr/>
        <p:txBody>
          <a:bodyPr/>
          <a:lstStyle/>
          <a:p>
            <a:r>
              <a:rPr lang="en-US" dirty="0">
                <a:solidFill>
                  <a:srgbClr val="FF0000"/>
                </a:solidFill>
              </a:rPr>
              <a:t>Universal instantiation </a:t>
            </a:r>
            <a:r>
              <a:rPr lang="en-US" dirty="0"/>
              <a:t>and </a:t>
            </a:r>
            <a:r>
              <a:rPr lang="en-US" dirty="0">
                <a:solidFill>
                  <a:srgbClr val="FF0000"/>
                </a:solidFill>
              </a:rPr>
              <a:t>modus ponens </a:t>
            </a:r>
            <a:r>
              <a:rPr lang="en-US" dirty="0"/>
              <a:t>are often used together, this combination of rules is sometimes called </a:t>
            </a:r>
            <a:r>
              <a:rPr lang="en-US" b="1" dirty="0"/>
              <a:t>universal modus ponens.</a:t>
            </a:r>
          </a:p>
          <a:p>
            <a:r>
              <a:rPr lang="en-US" dirty="0"/>
              <a:t>∀x(P (x) → Q(x)) </a:t>
            </a:r>
          </a:p>
          <a:p>
            <a:r>
              <a:rPr lang="en-US" dirty="0"/>
              <a:t>P (a), where a is a particular element in the domain </a:t>
            </a:r>
          </a:p>
          <a:p>
            <a:r>
              <a:rPr lang="en-US" dirty="0"/>
              <a:t>∴ Q(a)</a:t>
            </a:r>
          </a:p>
          <a:p>
            <a:r>
              <a:rPr lang="en-US" dirty="0"/>
              <a:t>Universal modus ponens is commonly used in mathematical arguments.</a:t>
            </a:r>
          </a:p>
        </p:txBody>
      </p:sp>
      <p:cxnSp>
        <p:nvCxnSpPr>
          <p:cNvPr id="5" name="Straight Connector 4"/>
          <p:cNvCxnSpPr/>
          <p:nvPr/>
        </p:nvCxnSpPr>
        <p:spPr>
          <a:xfrm>
            <a:off x="1059543" y="4078514"/>
            <a:ext cx="763451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54037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Assume that “For all positive integers n, if n is greater than 4,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is less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is true. Use universal modus ponens to show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100</m:t>
                        </m:r>
                      </m:e>
                      <m:sup>
                        <m:r>
                          <a:rPr lang="en-US" b="0" i="1" smtClean="0">
                            <a:latin typeface="Cambria Math" panose="02040503050406030204" pitchFamily="18" charset="0"/>
                          </a:rPr>
                          <m:t>2</m:t>
                        </m:r>
                      </m:sup>
                    </m:sSup>
                  </m:oMath>
                </a14:m>
                <a:r>
                  <a:rPr lang="en-US" dirty="0"/>
                  <a:t>&lt;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100</m:t>
                        </m:r>
                      </m:sup>
                    </m:sSup>
                  </m:oMath>
                </a14:m>
                <a:r>
                  <a:rPr lang="en-US" dirty="0"/>
                  <a:t>.</a:t>
                </a:r>
              </a:p>
              <a:p>
                <a:r>
                  <a:rPr lang="en-US" dirty="0"/>
                  <a:t>Let P (x) denote “x is greater than 4” and Q(x) denote “square of x is less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𝑥</m:t>
                        </m:r>
                      </m:sup>
                    </m:sSup>
                  </m:oMath>
                </a14:m>
                <a:r>
                  <a:rPr lang="en-US" dirty="0"/>
                  <a:t>” </a:t>
                </a:r>
              </a:p>
              <a:p>
                <a:r>
                  <a:rPr lang="en-US" dirty="0"/>
                  <a:t>The statement “For all positive integers x, if x is greater than 4,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is less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𝑥</m:t>
                        </m:r>
                      </m:sup>
                    </m:sSup>
                  </m:oMath>
                </a14:m>
                <a:r>
                  <a:rPr lang="en-US" dirty="0"/>
                  <a:t>” can be represented by </a:t>
                </a:r>
              </a:p>
              <a:p>
                <a:r>
                  <a:rPr lang="en-US" dirty="0"/>
                  <a:t>∀x(P (x) → Q(x)), where the domain consists of all positive integers.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80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are assuming that ∀x(P (x) → Q(x)) is true. </a:t>
                </a:r>
              </a:p>
              <a:p>
                <a:r>
                  <a:rPr lang="en-US" dirty="0"/>
                  <a:t>Note that P (100) is true because 100 &gt; 4.</a:t>
                </a:r>
              </a:p>
              <a:p>
                <a:r>
                  <a:rPr lang="en-US" dirty="0"/>
                  <a:t> It follows by universal modus ponens that Q(100) is true, namely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100</m:t>
                        </m:r>
                      </m:e>
                      <m:sup>
                        <m:r>
                          <a:rPr lang="en-US" b="0" i="1" smtClean="0">
                            <a:latin typeface="Cambria Math" panose="02040503050406030204" pitchFamily="18" charset="0"/>
                          </a:rPr>
                          <m:t>2</m:t>
                        </m:r>
                      </m:sup>
                    </m:sSup>
                  </m:oMath>
                </a14:m>
                <a:r>
                  <a:rPr lang="en-US" dirty="0"/>
                  <a:t> &lt;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100</m:t>
                        </m:r>
                      </m:sup>
                    </m:sSup>
                  </m:oMath>
                </a14:m>
                <a:r>
                  <a:rPr lang="en-US" dirty="0"/>
                  <a:t>.</a:t>
                </a:r>
              </a:p>
              <a:p>
                <a:r>
                  <a:rPr lang="en-US" dirty="0"/>
                  <a:t>In summary,</a:t>
                </a:r>
              </a:p>
              <a:p>
                <a:r>
                  <a:rPr lang="en-US" dirty="0"/>
                  <a:t>∀x(P (x) → Q(x)),</a:t>
                </a:r>
              </a:p>
              <a:p>
                <a:r>
                  <a:rPr lang="en-US" dirty="0"/>
                  <a:t>P(100)</a:t>
                </a:r>
              </a:p>
              <a:p>
                <a:r>
                  <a:rPr lang="en-US" dirty="0"/>
                  <a:t>∴ Q(100)</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661" r="-1507"/>
                </a:stretch>
              </a:blipFill>
            </p:spPr>
            <p:txBody>
              <a:bodyPr/>
              <a:lstStyle/>
              <a:p>
                <a:r>
                  <a:rPr lang="en-US">
                    <a:noFill/>
                  </a:rPr>
                  <a:t> </a:t>
                </a:r>
              </a:p>
            </p:txBody>
          </p:sp>
        </mc:Fallback>
      </mc:AlternateContent>
      <p:cxnSp>
        <p:nvCxnSpPr>
          <p:cNvPr id="5" name="Straight Connector 4"/>
          <p:cNvCxnSpPr/>
          <p:nvPr/>
        </p:nvCxnSpPr>
        <p:spPr>
          <a:xfrm>
            <a:off x="972457" y="5210629"/>
            <a:ext cx="2699657" cy="145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840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proof</a:t>
            </a:r>
          </a:p>
        </p:txBody>
      </p:sp>
      <p:sp>
        <p:nvSpPr>
          <p:cNvPr id="3" name="Content Placeholder 2"/>
          <p:cNvSpPr>
            <a:spLocks noGrp="1"/>
          </p:cNvSpPr>
          <p:nvPr>
            <p:ph idx="1"/>
          </p:nvPr>
        </p:nvSpPr>
        <p:spPr/>
        <p:txBody>
          <a:bodyPr/>
          <a:lstStyle/>
          <a:p>
            <a:r>
              <a:rPr lang="en-US" dirty="0"/>
              <a:t>A proof is a valid argument that establishes the truth of a mathematical statement.</a:t>
            </a:r>
          </a:p>
          <a:p>
            <a:r>
              <a:rPr lang="en-US" dirty="0"/>
              <a:t>A proof can use the hypotheses of the theorem, if any, axioms assumed to be true, and previously proven theorem.</a:t>
            </a:r>
          </a:p>
          <a:p>
            <a:r>
              <a:rPr lang="en-US" dirty="0"/>
              <a:t>Using these ingredients and rules of inference, the final step of the proof establishes the truth of the statement being proved.</a:t>
            </a:r>
          </a:p>
          <a:p>
            <a:endParaRPr lang="en-US" dirty="0"/>
          </a:p>
        </p:txBody>
      </p:sp>
    </p:spTree>
    <p:extLst>
      <p:ext uri="{BB962C8B-B14F-4D97-AF65-F5344CB8AC3E}">
        <p14:creationId xmlns:p14="http://schemas.microsoft.com/office/powerpoint/2010/main" val="1517579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5049</TotalTime>
  <Words>11091</Words>
  <Application>Microsoft Office PowerPoint</Application>
  <PresentationFormat>Widescreen</PresentationFormat>
  <Paragraphs>898</Paragraphs>
  <Slides>130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130</vt:i4>
      </vt:variant>
    </vt:vector>
  </HeadingPairs>
  <TitlesOfParts>
    <vt:vector size="135" baseType="lpstr">
      <vt:lpstr>Arial</vt:lpstr>
      <vt:lpstr>Calibri</vt:lpstr>
      <vt:lpstr>Calibri Light</vt:lpstr>
      <vt:lpstr>Cambria Math</vt:lpstr>
      <vt:lpstr>Office Theme</vt:lpstr>
      <vt:lpstr>What is discrete mathematics?</vt:lpstr>
      <vt:lpstr>Example:</vt:lpstr>
      <vt:lpstr>Examples…</vt:lpstr>
      <vt:lpstr>Continued….</vt:lpstr>
      <vt:lpstr>Discrete mathematics covers:</vt:lpstr>
      <vt:lpstr>Logic </vt:lpstr>
      <vt:lpstr>Example…</vt:lpstr>
      <vt:lpstr>Proposition </vt:lpstr>
      <vt:lpstr>Continued…</vt:lpstr>
      <vt:lpstr>Variables</vt:lpstr>
      <vt:lpstr>Combining/ modifying proposition</vt:lpstr>
      <vt:lpstr>Example…</vt:lpstr>
      <vt:lpstr>Conjunction(continued…)</vt:lpstr>
      <vt:lpstr>Disjunction </vt:lpstr>
      <vt:lpstr>Exclusive OR</vt:lpstr>
      <vt:lpstr>Implication </vt:lpstr>
      <vt:lpstr>Implication example..</vt:lpstr>
      <vt:lpstr>Trick or approach…..</vt:lpstr>
      <vt:lpstr>Representation of implication</vt:lpstr>
      <vt:lpstr>Converse ,inverse and contrapositive</vt:lpstr>
      <vt:lpstr>Contd…..</vt:lpstr>
      <vt:lpstr>Contd…..</vt:lpstr>
      <vt:lpstr>Finding logical equivalency</vt:lpstr>
      <vt:lpstr>Biconditional </vt:lpstr>
      <vt:lpstr>Contd…</vt:lpstr>
      <vt:lpstr>Truth table of compound proposition</vt:lpstr>
      <vt:lpstr>Example…</vt:lpstr>
      <vt:lpstr>Application of proposition logic</vt:lpstr>
      <vt:lpstr>Translating English sentence</vt:lpstr>
      <vt:lpstr>Practice </vt:lpstr>
      <vt:lpstr>Contd…</vt:lpstr>
      <vt:lpstr>Contd…</vt:lpstr>
      <vt:lpstr>System specification</vt:lpstr>
      <vt:lpstr>Example…</vt:lpstr>
      <vt:lpstr>Contd…</vt:lpstr>
      <vt:lpstr>Contd…</vt:lpstr>
      <vt:lpstr>Contd…</vt:lpstr>
      <vt:lpstr>Logical puzzle…</vt:lpstr>
      <vt:lpstr>Contd…</vt:lpstr>
      <vt:lpstr>Muddy children puzzle…</vt:lpstr>
      <vt:lpstr>Contd….</vt:lpstr>
      <vt:lpstr>PowerPoint Presentation</vt:lpstr>
      <vt:lpstr>The Lady or the Tiger Puzzle</vt:lpstr>
      <vt:lpstr>Contd…</vt:lpstr>
      <vt:lpstr>Logic circuits.</vt:lpstr>
      <vt:lpstr>Cntd…</vt:lpstr>
      <vt:lpstr>Q. Build a digital circuit that produces the output (p ∨ ¬r) ∧ (¬p ∨ (q ∨ ¬r)) when given input bits p, q, and r.</vt:lpstr>
      <vt:lpstr>Propositional equivalences</vt:lpstr>
      <vt:lpstr>Contd…</vt:lpstr>
      <vt:lpstr>Satisfiability and unsatisfiability</vt:lpstr>
      <vt:lpstr>Logical equivalence..</vt:lpstr>
      <vt:lpstr>Show that p → q and ¬p ∨ q are logically equivalent.</vt:lpstr>
      <vt:lpstr>Logical equivalence </vt:lpstr>
      <vt:lpstr>PowerPoint Presentation</vt:lpstr>
      <vt:lpstr>De- Morgan’s law of propositional logic</vt:lpstr>
      <vt:lpstr>Use De Morgan’s laws to express the negations of “Miguel has a cellphone and he has a laptop computer”</vt:lpstr>
      <vt:lpstr>Predicates </vt:lpstr>
      <vt:lpstr>Contd..</vt:lpstr>
      <vt:lpstr>Contd…</vt:lpstr>
      <vt:lpstr>Quantifiers  </vt:lpstr>
      <vt:lpstr>Types of quantifier..</vt:lpstr>
      <vt:lpstr>Contd..</vt:lpstr>
      <vt:lpstr>Contd…</vt:lpstr>
      <vt:lpstr>Types contd…</vt:lpstr>
      <vt:lpstr>Contd…</vt:lpstr>
      <vt:lpstr>Quantifiers with restricted domain</vt:lpstr>
      <vt:lpstr>Logical equivalence involving quantifiers.</vt:lpstr>
      <vt:lpstr>Negating quantified expression</vt:lpstr>
      <vt:lpstr>Contd…</vt:lpstr>
      <vt:lpstr>What are the negations of the statements “All Americans eat cheeseburgers”?</vt:lpstr>
      <vt:lpstr>English to logical equation</vt:lpstr>
      <vt:lpstr>Contd…</vt:lpstr>
      <vt:lpstr>Nested quantifier…</vt:lpstr>
      <vt:lpstr>Contd…</vt:lpstr>
      <vt:lpstr>Contd…</vt:lpstr>
      <vt:lpstr>Translate the statement “The sum of two positive integers is always positive” into a logical expression.</vt:lpstr>
      <vt:lpstr>Translate the statement “Every real number except zero has a multiplicative inverse.”</vt:lpstr>
      <vt:lpstr>Rules of inference</vt:lpstr>
      <vt:lpstr>Example…</vt:lpstr>
      <vt:lpstr>Contd…</vt:lpstr>
      <vt:lpstr>Types of rules of inference</vt:lpstr>
      <vt:lpstr>Example…</vt:lpstr>
      <vt:lpstr>PowerPoint Presentation</vt:lpstr>
      <vt:lpstr>State which rule of inference is used in the argument:</vt:lpstr>
      <vt:lpstr>Building arguments…</vt:lpstr>
      <vt:lpstr>Contd…</vt:lpstr>
      <vt:lpstr>Sample question…</vt:lpstr>
      <vt:lpstr>Is the following argument valid?</vt:lpstr>
      <vt:lpstr>fallacies</vt:lpstr>
      <vt:lpstr>Example..</vt:lpstr>
      <vt:lpstr>Rules of inference for quantified statement</vt:lpstr>
      <vt:lpstr>Types </vt:lpstr>
      <vt:lpstr>Contd…</vt:lpstr>
      <vt:lpstr>Example…</vt:lpstr>
      <vt:lpstr>Contd..</vt:lpstr>
      <vt:lpstr>Universal modus ponens</vt:lpstr>
      <vt:lpstr>Example….</vt:lpstr>
      <vt:lpstr>Contd…</vt:lpstr>
      <vt:lpstr>Introduction to proof</vt:lpstr>
      <vt:lpstr>Terminology </vt:lpstr>
      <vt:lpstr>Contd…</vt:lpstr>
      <vt:lpstr>Direct proof</vt:lpstr>
      <vt:lpstr>Give a direct proof of the theorem “If n is an odd integer, then n^2  is odd.”</vt:lpstr>
      <vt:lpstr>Give a direct proof that if m and n are both perfect squares, then nm is also a perfect square.</vt:lpstr>
      <vt:lpstr>Proof by contraposition.</vt:lpstr>
      <vt:lpstr>Prove that if n is an integer and 3n + 2 is odd, then n is odd.</vt:lpstr>
      <vt:lpstr>Proof by contradiction</vt:lpstr>
      <vt:lpstr>Contd…</vt:lpstr>
      <vt:lpstr>Q. Give a proof by contradiction of the theorem “If 3n + 2 is odd, then n is odd.”</vt:lpstr>
      <vt:lpstr>Mistakes in proof</vt:lpstr>
      <vt:lpstr>What is wrong with this famous supposed “proof” that 1 = 2?</vt:lpstr>
      <vt:lpstr>Mathematical induction</vt:lpstr>
      <vt:lpstr>Contd…</vt:lpstr>
      <vt:lpstr>PowerPoint Presentation</vt:lpstr>
      <vt:lpstr>Proving summation formula</vt:lpstr>
      <vt:lpstr>Contd..</vt:lpstr>
      <vt:lpstr>Use mathematical induction to show that 1 + 2 + 2^2 +···+ 2^n = 2^(n+1) − 1 for all nonnegative integers n.</vt:lpstr>
      <vt:lpstr>Conjecture a formula for the sum of the first n positive odd integers. Then prove your conjecture using mathematical induction.</vt:lpstr>
      <vt:lpstr>Use mathematical induction to prove the inequality n &lt; 2^n for all positive integers n.</vt:lpstr>
      <vt:lpstr>Use mathematical induction to prove that 2^n &lt; n! for every integer n with n ≥ 4. </vt:lpstr>
      <vt:lpstr>Use mathematical induction to prove that 7^(n+2) + 8^(2n+1)is divisible by 57 for every nonnegative integer n.</vt:lpstr>
      <vt:lpstr>Contd..</vt:lpstr>
      <vt:lpstr>Strong induction and well ordering</vt:lpstr>
      <vt:lpstr>Contd…</vt:lpstr>
      <vt:lpstr>Show that if n is an integer greater than 1, then n can be written as the product of primes.</vt:lpstr>
      <vt:lpstr>Contd…</vt:lpstr>
      <vt:lpstr>Semantic tableau(pl. tableaux)</vt:lpstr>
      <vt:lpstr>Contd..</vt:lpstr>
      <vt:lpstr>PowerPoint Presentation</vt:lpstr>
      <vt:lpstr>Some practice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discrete mathematics?</dc:title>
  <dc:creator>dell</dc:creator>
  <cp:lastModifiedBy>Amar Dura</cp:lastModifiedBy>
  <cp:revision>399</cp:revision>
  <dcterms:created xsi:type="dcterms:W3CDTF">2022-11-20T04:00:07Z</dcterms:created>
  <dcterms:modified xsi:type="dcterms:W3CDTF">2023-01-31T12:48:38Z</dcterms:modified>
</cp:coreProperties>
</file>