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be506fdc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be506fdc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be506fdc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be506fdc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be506fdc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be506fdc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be506fdc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be506fdc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be506fdc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be506fdc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be506fdc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be506fdc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be506fdc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be506fdc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cc88400d1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cc88400d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be506fd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be506fd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e506fd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e506fd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be506fd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be506fd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be506fdc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be506fdc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e506fdc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e506fd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be506fdc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be506fdc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be506fd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be506fd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337400" y="985850"/>
            <a:ext cx="6570600" cy="227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on SQL Injection Attack and Prevention Technology Based on Web</a:t>
            </a:r>
            <a:endParaRPr/>
          </a:p>
        </p:txBody>
      </p:sp>
      <p:sp>
        <p:nvSpPr>
          <p:cNvPr id="86" name="Google Shape;86;p13"/>
          <p:cNvSpPr txBox="1"/>
          <p:nvPr>
            <p:ph idx="1" type="subTitle"/>
          </p:nvPr>
        </p:nvSpPr>
        <p:spPr>
          <a:xfrm>
            <a:off x="1393024" y="3798200"/>
            <a:ext cx="74487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Limei Ma, Yijun Gao, Dongmei Zhao* and Chen Zhao</a:t>
            </a:r>
            <a:endParaRPr/>
          </a:p>
        </p:txBody>
      </p:sp>
      <p:sp>
        <p:nvSpPr>
          <p:cNvPr id="87" name="Google Shape;87;p13"/>
          <p:cNvSpPr txBox="1"/>
          <p:nvPr/>
        </p:nvSpPr>
        <p:spPr>
          <a:xfrm>
            <a:off x="6085275" y="4388025"/>
            <a:ext cx="3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1911077- Amey Gangan</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311700" y="203600"/>
            <a:ext cx="8520600" cy="43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F. Conditional errors</a:t>
            </a:r>
            <a:endParaRPr>
              <a:solidFill>
                <a:srgbClr val="0000FF"/>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If the WHERE statement is true, this type of blind SQL injection forces the database</a:t>
            </a:r>
            <a:r>
              <a:rPr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to judge a statement that causes an error, resulting in an SQL error.</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For example:</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SELECT 1/0 FROM users WHERE username='Ralph'.</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Obviously, if Ralph exists, dividing by zero will lead to</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errors.</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1" type="body"/>
          </p:nvPr>
        </p:nvSpPr>
        <p:spPr>
          <a:xfrm>
            <a:off x="311700" y="257175"/>
            <a:ext cx="8520600" cy="43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rPr>
              <a:t>G. Time Delay</a:t>
            </a:r>
            <a:endParaRPr>
              <a:solidFill>
                <a:srgbClr val="0000FF"/>
              </a:solidFill>
            </a:endParaRPr>
          </a:p>
          <a:p>
            <a:pPr indent="0" lvl="0" marL="457200" rtl="0" algn="l">
              <a:spcBef>
                <a:spcPts val="1200"/>
              </a:spcBef>
              <a:spcAft>
                <a:spcPts val="0"/>
              </a:spcAft>
              <a:buNone/>
            </a:pPr>
            <a:r>
              <a:rPr lang="en">
                <a:solidFill>
                  <a:srgbClr val="000000"/>
                </a:solidFill>
              </a:rPr>
              <a:t>Time delay is a kind of blind SQL injection. According to the logic injected, it can cause the SQL engine to execute a long queue or a time delay statement. An attacker can measure the page load time to determine whether th</a:t>
            </a:r>
            <a:r>
              <a:rPr lang="en">
                <a:solidFill>
                  <a:srgbClr val="000000"/>
                </a:solidFill>
              </a:rPr>
              <a:t>e </a:t>
            </a:r>
            <a:r>
              <a:rPr lang="en">
                <a:solidFill>
                  <a:srgbClr val="000000"/>
                </a:solidFill>
              </a:rPr>
              <a:t>injected statement is true or not.</a:t>
            </a:r>
            <a:endParaRPr>
              <a:solidFill>
                <a:srgbClr val="000000"/>
              </a:solidFill>
            </a:endParaRPr>
          </a:p>
          <a:p>
            <a:pPr indent="0" lvl="0" marL="457200" rtl="0" algn="l">
              <a:spcBef>
                <a:spcPts val="1200"/>
              </a:spcBef>
              <a:spcAft>
                <a:spcPts val="0"/>
              </a:spcAft>
              <a:buNone/>
            </a:pPr>
            <a:r>
              <a:rPr lang="en">
                <a:solidFill>
                  <a:srgbClr val="000000"/>
                </a:solidFill>
              </a:rPr>
              <a:t>For e.g. </a:t>
            </a:r>
            <a:r>
              <a:rPr lang="en" sz="1600">
                <a:solidFill>
                  <a:srgbClr val="000000"/>
                </a:solidFill>
                <a:highlight>
                  <a:srgbClr val="FFFFFF"/>
                </a:highlight>
                <a:latin typeface="Times New Roman"/>
                <a:ea typeface="Times New Roman"/>
                <a:cs typeface="Times New Roman"/>
                <a:sym typeface="Times New Roman"/>
              </a:rPr>
              <a:t>On Microsoft SQL Server, input like the following can be used to test a condition and trigger a delay depending on whether the expression is true:</a:t>
            </a:r>
            <a:endParaRPr sz="1600">
              <a:solidFill>
                <a:srgbClr val="000000"/>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rPr lang="en" sz="1200">
                <a:solidFill>
                  <a:srgbClr val="333332"/>
                </a:solidFill>
                <a:highlight>
                  <a:srgbClr val="FFFFFF"/>
                </a:highlight>
                <a:latin typeface="Courier New"/>
                <a:ea typeface="Courier New"/>
                <a:cs typeface="Courier New"/>
                <a:sym typeface="Courier New"/>
              </a:rPr>
              <a:t>'; IF (1=2) WAITFOR DELAY '0:0:10'--</a:t>
            </a:r>
            <a:endParaRPr sz="1200">
              <a:solidFill>
                <a:srgbClr val="333332"/>
              </a:solidFill>
              <a:highlight>
                <a:srgbClr val="FFFFFF"/>
              </a:highlight>
              <a:latin typeface="Courier New"/>
              <a:ea typeface="Courier New"/>
              <a:cs typeface="Courier New"/>
              <a:sym typeface="Courier New"/>
            </a:endParaRPr>
          </a:p>
          <a:p>
            <a:pPr indent="0" lvl="0" marL="457200" rtl="0" algn="l">
              <a:spcBef>
                <a:spcPts val="800"/>
              </a:spcBef>
              <a:spcAft>
                <a:spcPts val="0"/>
              </a:spcAft>
              <a:buNone/>
            </a:pPr>
            <a:r>
              <a:rPr lang="en" sz="1200">
                <a:solidFill>
                  <a:srgbClr val="333332"/>
                </a:solidFill>
                <a:highlight>
                  <a:srgbClr val="FFFFFF"/>
                </a:highlight>
                <a:latin typeface="Courier New"/>
                <a:ea typeface="Courier New"/>
                <a:cs typeface="Courier New"/>
                <a:sym typeface="Courier New"/>
              </a:rPr>
              <a:t>'; IF (1=1) WAITFOR DELAY '0:0:10'--</a:t>
            </a:r>
            <a:endParaRPr sz="1200">
              <a:solidFill>
                <a:srgbClr val="33333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600">
                <a:solidFill>
                  <a:srgbClr val="000000"/>
                </a:solidFill>
                <a:highlight>
                  <a:srgbClr val="FFFFFF"/>
                </a:highlight>
                <a:latin typeface="Times New Roman"/>
                <a:ea typeface="Times New Roman"/>
                <a:cs typeface="Times New Roman"/>
                <a:sym typeface="Times New Roman"/>
              </a:rPr>
              <a:t>The first of these inputs will not trigger a delay, because the condition 1=2 is false. The second input will trigger a delay of 10 seconds, because the condition 1=1 is true.</a:t>
            </a:r>
            <a:endParaRPr sz="16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HOW TO PREVENT SQL INJECTION?</a:t>
            </a:r>
            <a:endParaRPr/>
          </a:p>
        </p:txBody>
      </p:sp>
      <p:sp>
        <p:nvSpPr>
          <p:cNvPr id="148" name="Google Shape;148;p24"/>
          <p:cNvSpPr txBox="1"/>
          <p:nvPr>
            <p:ph idx="1" type="body"/>
          </p:nvPr>
        </p:nvSpPr>
        <p:spPr>
          <a:xfrm>
            <a:off x="311700" y="1017800"/>
            <a:ext cx="8520600" cy="387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665">
                <a:solidFill>
                  <a:srgbClr val="000000"/>
                </a:solidFill>
              </a:rPr>
              <a:t>The reason of SQL injection is that the SQL statements are not written properly and special characters are filtered in the process of program development.</a:t>
            </a:r>
            <a:endParaRPr sz="1665">
              <a:solidFill>
                <a:srgbClr val="000000"/>
              </a:solidFill>
            </a:endParaRPr>
          </a:p>
          <a:p>
            <a:pPr indent="0" lvl="0" marL="0" rtl="0" algn="l">
              <a:lnSpc>
                <a:spcPct val="95000"/>
              </a:lnSpc>
              <a:spcBef>
                <a:spcPts val="1200"/>
              </a:spcBef>
              <a:spcAft>
                <a:spcPts val="0"/>
              </a:spcAft>
              <a:buSzPts val="1018"/>
              <a:buNone/>
            </a:pPr>
            <a:r>
              <a:rPr lang="en" sz="1665">
                <a:solidFill>
                  <a:srgbClr val="000000"/>
                </a:solidFill>
              </a:rPr>
              <a:t>The methods to prevent SQL injection are as follows:</a:t>
            </a:r>
            <a:endParaRPr sz="1665">
              <a:solidFill>
                <a:srgbClr val="000000"/>
              </a:solidFill>
            </a:endParaRPr>
          </a:p>
          <a:p>
            <a:pPr indent="-334327" lvl="0" marL="457200" rtl="0" algn="l">
              <a:lnSpc>
                <a:spcPct val="95000"/>
              </a:lnSpc>
              <a:spcBef>
                <a:spcPts val="1200"/>
              </a:spcBef>
              <a:spcAft>
                <a:spcPts val="0"/>
              </a:spcAft>
              <a:buClr>
                <a:srgbClr val="000000"/>
              </a:buClr>
              <a:buSzPts val="1665"/>
              <a:buAutoNum type="arabicPeriod"/>
            </a:pPr>
            <a:r>
              <a:rPr lang="en" sz="1665">
                <a:solidFill>
                  <a:srgbClr val="000000"/>
                </a:solidFill>
              </a:rPr>
              <a:t>Using add slashes to convert SQL statements when executing SQL statement writing should not omit small quotation marks and single quotation marks as far as possible</a:t>
            </a:r>
            <a:endParaRPr sz="1665">
              <a:solidFill>
                <a:srgbClr val="000000"/>
              </a:solidFill>
            </a:endParaRPr>
          </a:p>
          <a:p>
            <a:pPr indent="-334327" lvl="0" marL="457200" rtl="0" algn="l">
              <a:lnSpc>
                <a:spcPct val="95000"/>
              </a:lnSpc>
              <a:spcBef>
                <a:spcPts val="0"/>
              </a:spcBef>
              <a:spcAft>
                <a:spcPts val="0"/>
              </a:spcAft>
              <a:buClr>
                <a:srgbClr val="000000"/>
              </a:buClr>
              <a:buSzPts val="1665"/>
              <a:buAutoNum type="arabicPeriod"/>
            </a:pPr>
            <a:r>
              <a:rPr lang="en" sz="1665">
                <a:solidFill>
                  <a:srgbClr val="000000"/>
                </a:solidFill>
              </a:rPr>
              <a:t>Filtering out the some keywords in SQL statements: update, insert, delete, select,.*, Improving the naming skills of database tables and fields,naming some important fields according to the characteristics of the program</a:t>
            </a:r>
            <a:endParaRPr sz="1665">
              <a:solidFill>
                <a:srgbClr val="000000"/>
              </a:solidFill>
            </a:endParaRPr>
          </a:p>
          <a:p>
            <a:pPr indent="-334327" lvl="0" marL="457200" rtl="0" algn="l">
              <a:lnSpc>
                <a:spcPct val="95000"/>
              </a:lnSpc>
              <a:spcBef>
                <a:spcPts val="0"/>
              </a:spcBef>
              <a:spcAft>
                <a:spcPts val="0"/>
              </a:spcAft>
              <a:buClr>
                <a:srgbClr val="000000"/>
              </a:buClr>
              <a:buSzPts val="1665"/>
              <a:buAutoNum type="arabicPeriod"/>
            </a:pPr>
            <a:r>
              <a:rPr lang="en" sz="1665">
                <a:solidFill>
                  <a:srgbClr val="000000"/>
                </a:solidFill>
              </a:rPr>
              <a:t>Set register_globals to off in the Php configuration file to close global variable registration For example, the value of a POST form is received using $_POST ['user'] if register_globals = on; the value of a form can be received directly using $user.</a:t>
            </a:r>
            <a:endParaRPr sz="166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311700" y="446775"/>
            <a:ext cx="8520600" cy="41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FF"/>
                </a:solidFill>
                <a:latin typeface="Times New Roman"/>
                <a:ea typeface="Times New Roman"/>
                <a:cs typeface="Times New Roman"/>
                <a:sym typeface="Times New Roman"/>
              </a:rPr>
              <a:t>Continued</a:t>
            </a:r>
            <a:r>
              <a:rPr lang="en" sz="2000">
                <a:solidFill>
                  <a:srgbClr val="000000"/>
                </a:solidFill>
                <a:latin typeface="Times New Roman"/>
                <a:ea typeface="Times New Roman"/>
                <a:cs typeface="Times New Roman"/>
                <a:sym typeface="Times New Roman"/>
              </a:rPr>
              <a:t>.</a:t>
            </a:r>
            <a:endParaRPr sz="2000">
              <a:solidFill>
                <a:srgbClr val="000000"/>
              </a:solidFill>
              <a:latin typeface="Times New Roman"/>
              <a:ea typeface="Times New Roman"/>
              <a:cs typeface="Times New Roman"/>
              <a:sym typeface="Times New Roman"/>
            </a:endParaRPr>
          </a:p>
          <a:p>
            <a:pPr indent="-368300" lvl="0" marL="457200" rtl="0" algn="l">
              <a:lnSpc>
                <a:spcPct val="95000"/>
              </a:lnSpc>
              <a:spcBef>
                <a:spcPts val="1200"/>
              </a:spcBef>
              <a:spcAft>
                <a:spcPts val="0"/>
              </a:spcAft>
              <a:buClr>
                <a:srgbClr val="000000"/>
              </a:buClr>
              <a:buSzPts val="2200"/>
              <a:buFont typeface="Times New Roman"/>
              <a:buAutoNum type="arabicPeriod" startAt="4"/>
            </a:pPr>
            <a:r>
              <a:rPr lang="en" sz="1865">
                <a:solidFill>
                  <a:srgbClr val="000000"/>
                </a:solidFill>
                <a:latin typeface="Times New Roman"/>
                <a:ea typeface="Times New Roman"/>
                <a:cs typeface="Times New Roman"/>
                <a:sym typeface="Times New Roman"/>
              </a:rPr>
              <a:t>Control error information, do not output error information on the browser, write error information to the log file</a:t>
            </a:r>
            <a:endParaRPr sz="22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AutoNum type="arabicPeriod" startAt="4"/>
            </a:pPr>
            <a:r>
              <a:rPr lang="en" sz="2000">
                <a:solidFill>
                  <a:srgbClr val="000000"/>
                </a:solidFill>
                <a:latin typeface="Times New Roman"/>
                <a:ea typeface="Times New Roman"/>
                <a:cs typeface="Times New Roman"/>
                <a:sym typeface="Times New Roman"/>
              </a:rPr>
              <a:t>Open the PHP security mode Safe_mode=on; Open magic_quotes_gpc to prevent SQL from being injected into Magic_quotes_gpc=off; the default is closed, it will automatically convert the query of the SQL statement submitted by the user after opening,</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9" name="Google Shape;159;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7200" lvl="0" marL="0" rtl="0" algn="l">
              <a:lnSpc>
                <a:spcPct val="95000"/>
              </a:lnSpc>
              <a:spcBef>
                <a:spcPts val="0"/>
              </a:spcBef>
              <a:spcAft>
                <a:spcPts val="0"/>
              </a:spcAft>
              <a:buSzPts val="1018"/>
              <a:buNone/>
            </a:pPr>
            <a:r>
              <a:rPr lang="en" sz="1865">
                <a:solidFill>
                  <a:srgbClr val="000000"/>
                </a:solidFill>
                <a:latin typeface="Times New Roman"/>
                <a:ea typeface="Times New Roman"/>
                <a:cs typeface="Times New Roman"/>
                <a:sym typeface="Times New Roman"/>
              </a:rPr>
              <a:t>SQL injection attackers are smarter and more comprehensive in finding vulnerable websites. There are some new methods of SQL attack. Hackers can use various tools to speed up the process of exploiting vulnerabilities. The errors shouldn’t be shown in the browser. It has become a serious threat to WEB application security. In this study, the characteristics, process and procedures of SQL.</a:t>
            </a:r>
            <a:endParaRPr sz="1865">
              <a:solidFill>
                <a:srgbClr val="000000"/>
              </a:solidFill>
              <a:latin typeface="Times New Roman"/>
              <a:ea typeface="Times New Roman"/>
              <a:cs typeface="Times New Roman"/>
              <a:sym typeface="Times New Roman"/>
            </a:endParaRPr>
          </a:p>
          <a:p>
            <a:pPr indent="457200" lvl="0" marL="0" rtl="0" algn="l">
              <a:lnSpc>
                <a:spcPct val="95000"/>
              </a:lnSpc>
              <a:spcBef>
                <a:spcPts val="1200"/>
              </a:spcBef>
              <a:spcAft>
                <a:spcPts val="0"/>
              </a:spcAft>
              <a:buSzPts val="1018"/>
              <a:buNone/>
            </a:pPr>
            <a:r>
              <a:rPr lang="en" sz="1865">
                <a:solidFill>
                  <a:srgbClr val="000000"/>
                </a:solidFill>
                <a:latin typeface="Times New Roman"/>
                <a:ea typeface="Times New Roman"/>
                <a:cs typeface="Times New Roman"/>
                <a:sym typeface="Times New Roman"/>
              </a:rPr>
              <a:t>The security of Web application is fully improved with the security strategies by configuring the operating system and  database, from the perspective of prevention non-intrusive SQL injection attack. Some Prevention Techniques are discussed which can definitely restrict the SQL Injection Attacks</a:t>
            </a:r>
            <a:endParaRPr sz="1865">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t/>
            </a:r>
            <a:endParaRPr sz="1865">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BIBLIOGRAPHY</a:t>
            </a:r>
            <a:endParaRPr/>
          </a:p>
        </p:txBody>
      </p:sp>
      <p:sp>
        <p:nvSpPr>
          <p:cNvPr id="165" name="Google Shape;165;p27"/>
          <p:cNvSpPr txBox="1"/>
          <p:nvPr>
            <p:ph idx="1" type="body"/>
          </p:nvPr>
        </p:nvSpPr>
        <p:spPr>
          <a:xfrm>
            <a:off x="311700" y="1017800"/>
            <a:ext cx="8520600" cy="3997200"/>
          </a:xfrm>
          <a:prstGeom prst="rect">
            <a:avLst/>
          </a:prstGeom>
        </p:spPr>
        <p:txBody>
          <a:bodyPr anchorCtr="0" anchor="t" bIns="91425" lIns="91425" spcFirstLastPara="1" rIns="91425" wrap="square" tIns="91425">
            <a:normAutofit fontScale="70000" lnSpcReduction="20000"/>
          </a:bodyPr>
          <a:lstStyle/>
          <a:p>
            <a:pPr indent="0" lvl="0" marL="457200" rtl="0" algn="l">
              <a:spcBef>
                <a:spcPts val="0"/>
              </a:spcBef>
              <a:spcAft>
                <a:spcPts val="0"/>
              </a:spcAft>
              <a:buNone/>
            </a:pPr>
            <a:r>
              <a:rPr lang="en"/>
              <a:t>[</a:t>
            </a:r>
            <a:r>
              <a:rPr lang="en"/>
              <a:t>1] Shen Qingni, Qingsi. Operating system security design. Beijing: Machinery Industry Press, 2013.</a:t>
            </a:r>
            <a:endParaRPr/>
          </a:p>
          <a:p>
            <a:pPr indent="0" lvl="0" marL="457200" rtl="0" algn="l">
              <a:spcBef>
                <a:spcPts val="1200"/>
              </a:spcBef>
              <a:spcAft>
                <a:spcPts val="0"/>
              </a:spcAft>
              <a:buNone/>
            </a:pPr>
            <a:r>
              <a:rPr lang="en"/>
              <a:t>[2] Yu Chaohui, Wang Changzheng, Zhao Yicheng. Practical Treasure Book of Network Security System Protection and Hacker Attack and Defense. Beijing: China Railway Publishing House, 2013.</a:t>
            </a:r>
            <a:endParaRPr/>
          </a:p>
          <a:p>
            <a:pPr indent="0" lvl="0" marL="457200" rtl="0" algn="l">
              <a:spcBef>
                <a:spcPts val="1200"/>
              </a:spcBef>
              <a:spcAft>
                <a:spcPts val="0"/>
              </a:spcAft>
              <a:buNone/>
            </a:pPr>
            <a:r>
              <a:rPr lang="en"/>
              <a:t>[3] Ma Limei, Wang Fangwei. Computer Network Security and Experimental Course, tsinghua university press,ISBN:9787302439332</a:t>
            </a:r>
            <a:endParaRPr/>
          </a:p>
          <a:p>
            <a:pPr indent="0" lvl="0" marL="457200" rtl="0" algn="l">
              <a:spcBef>
                <a:spcPts val="1200"/>
              </a:spcBef>
              <a:spcAft>
                <a:spcPts val="0"/>
              </a:spcAft>
              <a:buNone/>
            </a:pPr>
            <a:r>
              <a:rPr lang="en"/>
              <a:t>[4] Ma Limei,GuoQing ,ZhangLinwei Ubuntu Linux operating system and Experimental Course, tsinghua university press,ISBN:9787302438236</a:t>
            </a:r>
            <a:endParaRPr/>
          </a:p>
          <a:p>
            <a:pPr indent="0" lvl="0" marL="457200" rtl="0" algn="l">
              <a:spcBef>
                <a:spcPts val="1200"/>
              </a:spcBef>
              <a:spcAft>
                <a:spcPts val="0"/>
              </a:spcAft>
              <a:buNone/>
            </a:pPr>
            <a:r>
              <a:rPr lang="en"/>
              <a:t>[5] Zhang shengcai, Zhoushuhui,SQL Injection Attack Prevention Technology Based on Improved Pattern Matching Algorithms, Technology Innovation and Application,2017,35</a:t>
            </a:r>
            <a:endParaRPr/>
          </a:p>
          <a:p>
            <a:pPr indent="0" lvl="0" marL="457200" rtl="0" algn="l">
              <a:spcBef>
                <a:spcPts val="1200"/>
              </a:spcBef>
              <a:spcAft>
                <a:spcPts val="0"/>
              </a:spcAft>
              <a:buNone/>
            </a:pPr>
            <a:r>
              <a:rPr lang="en"/>
              <a:t>[6] Dong Zhenliang. Application of cryptographic algorithms and international standardization [D]. Financial Information Center of the People's Bank of China, 2018.</a:t>
            </a:r>
            <a:endParaRPr/>
          </a:p>
          <a:p>
            <a:pPr indent="0" lvl="0" marL="457200" rtl="0" algn="l">
              <a:spcBef>
                <a:spcPts val="1200"/>
              </a:spcBef>
              <a:spcAft>
                <a:spcPts val="0"/>
              </a:spcAft>
              <a:buNone/>
            </a:pPr>
            <a:r>
              <a:rPr lang="en"/>
              <a:t>[7] Zhou Yinqing, Ouyang Zichun. Brief discussion on the implementation and management of information system security levelprotection evaluation [D]. Digital Communication World, 2018.</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Strategy to Implementation</a:t>
            </a:r>
            <a:endParaRPr>
              <a:latin typeface="Times New Roman"/>
              <a:ea typeface="Times New Roman"/>
              <a:cs typeface="Times New Roman"/>
              <a:sym typeface="Times New Roman"/>
            </a:endParaRPr>
          </a:p>
        </p:txBody>
      </p:sp>
      <p:sp>
        <p:nvSpPr>
          <p:cNvPr id="171" name="Google Shape;17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Create one basic php/asp website having login activity for implementation of different SQL Injection Attacks.</a:t>
            </a:r>
            <a:endParaRPr sz="2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rgbClr val="000000"/>
                </a:solidFill>
                <a:latin typeface="Times New Roman"/>
                <a:ea typeface="Times New Roman"/>
                <a:cs typeface="Times New Roman"/>
                <a:sym typeface="Times New Roman"/>
              </a:rPr>
              <a:t>I will perform different types of attacks by giving the malicious inputs for the fields.</a:t>
            </a:r>
            <a:endParaRPr sz="20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2000">
                <a:solidFill>
                  <a:srgbClr val="000000"/>
                </a:solidFill>
                <a:latin typeface="Times New Roman"/>
                <a:ea typeface="Times New Roman"/>
                <a:cs typeface="Times New Roman"/>
                <a:sym typeface="Times New Roman"/>
              </a:rPr>
              <a:t>I’ll also make another tabs for secured database using the prevention techniques mentioned in the paper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en" sz="2000">
                <a:solidFill>
                  <a:srgbClr val="000000"/>
                </a:solidFill>
                <a:latin typeface="Times New Roman"/>
                <a:ea typeface="Times New Roman"/>
                <a:cs typeface="Times New Roman"/>
                <a:sym typeface="Times New Roman"/>
              </a:rPr>
              <a:t>The SQL injection attack is one of the common means for hackers to attack database. Due to uneven level and experience of programmers, they don’t judge the legitimacy of user input data making the application security risks.</a:t>
            </a:r>
            <a:endParaRPr sz="2000">
              <a:solidFill>
                <a:srgbClr val="000000"/>
              </a:solidFill>
              <a:latin typeface="Times New Roman"/>
              <a:ea typeface="Times New Roman"/>
              <a:cs typeface="Times New Roman"/>
              <a:sym typeface="Times New Roman"/>
            </a:endParaRPr>
          </a:p>
          <a:p>
            <a:pPr indent="457200" lvl="0" marL="457200" rtl="0" algn="l">
              <a:spcBef>
                <a:spcPts val="1200"/>
              </a:spcBef>
              <a:spcAft>
                <a:spcPts val="1200"/>
              </a:spcAft>
              <a:buNone/>
            </a:pPr>
            <a:r>
              <a:rPr lang="en" sz="2000">
                <a:solidFill>
                  <a:srgbClr val="000000"/>
                </a:solidFill>
                <a:latin typeface="Times New Roman"/>
                <a:ea typeface="Times New Roman"/>
                <a:cs typeface="Times New Roman"/>
                <a:sym typeface="Times New Roman"/>
              </a:rPr>
              <a:t>SQL injection attack belongs to one of the means of database security attack. The paper introduces the principle of SQL injection, the main form of SQL injection attack, the types of injection attack, and how to prevent SQL injection.</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SQL INJECTION</a:t>
            </a:r>
            <a:endParaRPr/>
          </a:p>
        </p:txBody>
      </p:sp>
      <p:sp>
        <p:nvSpPr>
          <p:cNvPr id="99" name="Google Shape;99;p15"/>
          <p:cNvSpPr txBox="1"/>
          <p:nvPr>
            <p:ph idx="1" type="body"/>
          </p:nvPr>
        </p:nvSpPr>
        <p:spPr>
          <a:xfrm>
            <a:off x="311700" y="1229875"/>
            <a:ext cx="8520600" cy="3549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17">
                <a:solidFill>
                  <a:srgbClr val="000000"/>
                </a:solidFill>
                <a:highlight>
                  <a:srgbClr val="FFFFFF"/>
                </a:highlight>
                <a:latin typeface="Times New Roman"/>
                <a:ea typeface="Times New Roman"/>
                <a:cs typeface="Times New Roman"/>
                <a:sym typeface="Times New Roman"/>
              </a:rPr>
              <a:t>SQL injection is a web security vulnerability that allows an attacker to interfere with the queries that an application makes to its database. It generally allows an attacker to view data that they are not normally able to retrieve. This might include data belonging to other users, or any other data that the application itself is able to access. </a:t>
            </a:r>
            <a:endParaRPr sz="2417">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2417">
                <a:solidFill>
                  <a:srgbClr val="000000"/>
                </a:solidFill>
                <a:highlight>
                  <a:srgbClr val="FFFFFF"/>
                </a:highlight>
                <a:latin typeface="Times New Roman"/>
                <a:ea typeface="Times New Roman"/>
                <a:cs typeface="Times New Roman"/>
                <a:sym typeface="Times New Roman"/>
              </a:rPr>
              <a:t>SQL injection attacks occur when dynamic SQL statements are constructed using input content to access the database. SQL injection also occurs if the code uses stored procedures.</a:t>
            </a:r>
            <a:endParaRPr sz="2417">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SQL INJECTION PRINCIPLE</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SQL injection can enable an attacker to bypass authentication mechanism and completely control the database on the remote server</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At present, most Web applications use SQL database to store application data. Almost all Web applications use some kind of SQL database in the background.</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There are two main forms of Injection Attacks:</a:t>
            </a:r>
            <a:endParaRPr sz="20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solidFill>
                <a:srgbClr val="000000"/>
              </a:solidFill>
            </a:endParaRPr>
          </a:p>
        </p:txBody>
      </p:sp>
      <p:sp>
        <p:nvSpPr>
          <p:cNvPr id="106" name="Google Shape;106;p16"/>
          <p:cNvSpPr txBox="1"/>
          <p:nvPr/>
        </p:nvSpPr>
        <p:spPr>
          <a:xfrm>
            <a:off x="514350" y="524150"/>
            <a:ext cx="74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311700" y="300050"/>
            <a:ext cx="8520600" cy="4268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One is to insert the code directly into the user input variables that are concatenated with the SQL command and made to execute.</a:t>
            </a:r>
            <a:endParaRPr sz="20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2000">
                <a:solidFill>
                  <a:srgbClr val="000000"/>
                </a:solidFill>
                <a:latin typeface="Times New Roman"/>
                <a:ea typeface="Times New Roman"/>
                <a:cs typeface="Times New Roman"/>
                <a:sym typeface="Times New Roman"/>
              </a:rPr>
              <a:t>Because it is directly bound with SQL statements, it is also called direct injection attack method.</a:t>
            </a:r>
            <a:endParaRPr sz="2000">
              <a:solidFill>
                <a:srgbClr val="000000"/>
              </a:solidFill>
              <a:latin typeface="Times New Roman"/>
              <a:ea typeface="Times New Roman"/>
              <a:cs typeface="Times New Roman"/>
              <a:sym typeface="Times New Roman"/>
            </a:endParaRPr>
          </a:p>
          <a:p>
            <a:pPr indent="-355600" lvl="0" marL="457200" rtl="0" algn="l">
              <a:spcBef>
                <a:spcPts val="120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The second is an indirect attack, which injects malicious code into strings to be stored in tables or as original documents.</a:t>
            </a:r>
            <a:endParaRPr sz="20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2000">
                <a:solidFill>
                  <a:srgbClr val="000000"/>
                </a:solidFill>
                <a:latin typeface="Times New Roman"/>
                <a:ea typeface="Times New Roman"/>
                <a:cs typeface="Times New Roman"/>
                <a:sym typeface="Times New Roman"/>
              </a:rPr>
              <a:t>The stored string is connected to a dynamic SQL command to execute some malicious SQL code.</a:t>
            </a:r>
            <a:endParaRPr sz="20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TYPES OF SQL INJECTION ATTACKS</a:t>
            </a:r>
            <a:endParaRPr/>
          </a:p>
        </p:txBody>
      </p:sp>
      <p:sp>
        <p:nvSpPr>
          <p:cNvPr id="117" name="Google Shape;117;p18"/>
          <p:cNvSpPr txBox="1"/>
          <p:nvPr>
            <p:ph idx="1" type="body"/>
          </p:nvPr>
        </p:nvSpPr>
        <p:spPr>
          <a:xfrm>
            <a:off x="311700" y="1229875"/>
            <a:ext cx="8520600" cy="39135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Clr>
                <a:srgbClr val="0000FF"/>
              </a:buClr>
              <a:buSzPct val="100000"/>
              <a:buFont typeface="Times New Roman"/>
              <a:buAutoNum type="alphaUcPeriod"/>
            </a:pPr>
            <a:r>
              <a:rPr lang="en" sz="2000">
                <a:solidFill>
                  <a:srgbClr val="0000FF"/>
                </a:solidFill>
                <a:latin typeface="Times New Roman"/>
                <a:ea typeface="Times New Roman"/>
                <a:cs typeface="Times New Roman"/>
                <a:sym typeface="Times New Roman"/>
              </a:rPr>
              <a:t>The escape character is not filtered correctly</a:t>
            </a:r>
            <a:endParaRPr sz="2000">
              <a:solidFill>
                <a:srgbClr val="0000FF"/>
              </a:solidFill>
              <a:latin typeface="Times New Roman"/>
              <a:ea typeface="Times New Roman"/>
              <a:cs typeface="Times New Roman"/>
              <a:sym typeface="Times New Roman"/>
            </a:endParaRPr>
          </a:p>
          <a:p>
            <a:pPr indent="0" lvl="0" marL="457200" rtl="0" algn="l">
              <a:spcBef>
                <a:spcPts val="1200"/>
              </a:spcBef>
              <a:spcAft>
                <a:spcPts val="0"/>
              </a:spcAft>
              <a:buNone/>
            </a:pPr>
            <a:r>
              <a:rPr lang="en" sz="2025">
                <a:solidFill>
                  <a:srgbClr val="000000"/>
                </a:solidFill>
                <a:latin typeface="Times New Roman"/>
                <a:ea typeface="Times New Roman"/>
                <a:cs typeface="Times New Roman"/>
                <a:sym typeface="Times New Roman"/>
              </a:rPr>
              <a:t>This attack occurs when user’s input is not filtered for escape characters. This will result in the end user of the application manipulating the statements on the database.</a:t>
            </a:r>
            <a:endParaRPr sz="2025">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2025">
                <a:solidFill>
                  <a:srgbClr val="000000"/>
                </a:solidFill>
                <a:latin typeface="Times New Roman"/>
                <a:ea typeface="Times New Roman"/>
                <a:cs typeface="Times New Roman"/>
                <a:sym typeface="Times New Roman"/>
              </a:rPr>
              <a:t>For e.g. the following line of code can pose vulnerability </a:t>
            </a:r>
            <a:endParaRPr sz="2025">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2025">
                <a:solidFill>
                  <a:srgbClr val="000000"/>
                </a:solidFill>
                <a:latin typeface="Times New Roman"/>
                <a:ea typeface="Times New Roman"/>
                <a:cs typeface="Times New Roman"/>
                <a:sym typeface="Times New Roman"/>
              </a:rPr>
              <a:t>Statement: SELECT * FROM users WHERE name ='" + userName + ";</a:t>
            </a:r>
            <a:endParaRPr sz="2025">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2025">
                <a:solidFill>
                  <a:srgbClr val="000000"/>
                </a:solidFill>
                <a:latin typeface="Times New Roman"/>
                <a:ea typeface="Times New Roman"/>
                <a:cs typeface="Times New Roman"/>
                <a:sym typeface="Times New Roman"/>
              </a:rPr>
              <a:t>If user enters the username as 'a'or't'='t then statement changes to </a:t>
            </a:r>
            <a:endParaRPr sz="2025">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2025">
                <a:solidFill>
                  <a:srgbClr val="000000"/>
                </a:solidFill>
                <a:latin typeface="Times New Roman"/>
                <a:ea typeface="Times New Roman"/>
                <a:cs typeface="Times New Roman"/>
                <a:sym typeface="Times New Roman"/>
              </a:rPr>
              <a:t>SELECT * FROM users WHERE name ='a'OR't'='t'; </a:t>
            </a:r>
            <a:endParaRPr sz="2025">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2025">
                <a:solidFill>
                  <a:srgbClr val="000000"/>
                </a:solidFill>
                <a:latin typeface="Times New Roman"/>
                <a:ea typeface="Times New Roman"/>
                <a:cs typeface="Times New Roman"/>
                <a:sym typeface="Times New Roman"/>
              </a:rPr>
              <a:t>The above statement will be always true for </a:t>
            </a:r>
            <a:r>
              <a:rPr lang="en" sz="2025">
                <a:solidFill>
                  <a:srgbClr val="000000"/>
                </a:solidFill>
                <a:latin typeface="Times New Roman"/>
                <a:ea typeface="Times New Roman"/>
                <a:cs typeface="Times New Roman"/>
                <a:sym typeface="Times New Roman"/>
              </a:rPr>
              <a:t>'t'='t' resulting in </a:t>
            </a:r>
            <a:endParaRPr sz="2025">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2025">
                <a:solidFill>
                  <a:srgbClr val="000000"/>
                </a:solidFill>
                <a:latin typeface="Times New Roman"/>
                <a:ea typeface="Times New Roman"/>
                <a:cs typeface="Times New Roman"/>
                <a:sym typeface="Times New Roman"/>
              </a:rPr>
              <a:t>leaking of data to the hackers</a:t>
            </a:r>
            <a:endParaRPr sz="2025">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96450"/>
            <a:ext cx="8520600" cy="497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B. Incorrect type handling</a:t>
            </a:r>
            <a:endParaRPr>
              <a:solidFill>
                <a:srgbClr val="0000FF"/>
              </a:solidFill>
              <a:latin typeface="Times New Roman"/>
              <a:ea typeface="Times New Roman"/>
              <a:cs typeface="Times New Roman"/>
              <a:sym typeface="Times New Roman"/>
            </a:endParaRPr>
          </a:p>
          <a:p>
            <a:pPr indent="0" lvl="0" marL="457200" rtl="0" algn="l">
              <a:spcBef>
                <a:spcPts val="1200"/>
              </a:spcBef>
              <a:spcAft>
                <a:spcPts val="0"/>
              </a:spcAft>
              <a:buNone/>
            </a:pPr>
            <a:r>
              <a:rPr lang="en" sz="1900">
                <a:solidFill>
                  <a:srgbClr val="000000"/>
                </a:solidFill>
                <a:latin typeface="Times New Roman"/>
                <a:ea typeface="Times New Roman"/>
                <a:cs typeface="Times New Roman"/>
                <a:sym typeface="Times New Roman"/>
              </a:rPr>
              <a:t>This form of attack occurs if a user-supplied field is not of a strong type, or if  </a:t>
            </a:r>
            <a:r>
              <a:rPr lang="en" sz="1900">
                <a:solidFill>
                  <a:srgbClr val="000000"/>
                </a:solidFill>
                <a:latin typeface="Times New Roman"/>
                <a:ea typeface="Times New Roman"/>
                <a:cs typeface="Times New Roman"/>
                <a:sym typeface="Times New Roman"/>
              </a:rPr>
              <a:t>type  coercion is not enforced.  If a numeric field is present and it is not validated then    this attack occurs </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900">
                <a:solidFill>
                  <a:srgbClr val="000000"/>
                </a:solidFill>
                <a:latin typeface="Times New Roman"/>
                <a:ea typeface="Times New Roman"/>
                <a:cs typeface="Times New Roman"/>
                <a:sym typeface="Times New Roman"/>
              </a:rPr>
              <a:t>For e.g. Consider following SQL Statement</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900">
                <a:solidFill>
                  <a:srgbClr val="000000"/>
                </a:solidFill>
                <a:latin typeface="Times New Roman"/>
                <a:ea typeface="Times New Roman"/>
                <a:cs typeface="Times New Roman"/>
                <a:sym typeface="Times New Roman"/>
              </a:rPr>
              <a:t>Statement: = SELECT * FROM data WHERE id = +a_variable +;</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900">
                <a:solidFill>
                  <a:srgbClr val="000000"/>
                </a:solidFill>
                <a:latin typeface="Times New Roman"/>
                <a:ea typeface="Times New Roman"/>
                <a:cs typeface="Times New Roman"/>
                <a:sym typeface="Times New Roman"/>
              </a:rPr>
              <a:t>If the user enters any string say 1; DROP TABLE users </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900">
                <a:solidFill>
                  <a:srgbClr val="000000"/>
                </a:solidFill>
                <a:latin typeface="Times New Roman"/>
                <a:ea typeface="Times New Roman"/>
                <a:cs typeface="Times New Roman"/>
                <a:sym typeface="Times New Roman"/>
              </a:rPr>
              <a:t>The statement changes to </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900">
                <a:solidFill>
                  <a:srgbClr val="000000"/>
                </a:solidFill>
                <a:latin typeface="Times New Roman"/>
                <a:ea typeface="Times New Roman"/>
                <a:cs typeface="Times New Roman"/>
                <a:sym typeface="Times New Roman"/>
              </a:rPr>
              <a:t>SELECT *</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900">
                <a:solidFill>
                  <a:srgbClr val="000000"/>
                </a:solidFill>
                <a:latin typeface="Times New Roman"/>
                <a:ea typeface="Times New Roman"/>
                <a:cs typeface="Times New Roman"/>
                <a:sym typeface="Times New Roman"/>
              </a:rPr>
              <a:t>FROM DATA WHERE id = 1; DROP TABLE users;</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900">
                <a:solidFill>
                  <a:srgbClr val="000000"/>
                </a:solidFill>
                <a:latin typeface="Times New Roman"/>
                <a:ea typeface="Times New Roman"/>
                <a:cs typeface="Times New Roman"/>
                <a:sym typeface="Times New Roman"/>
              </a:rPr>
              <a:t>which gets executed as SQL Statement and deletes all the users </a:t>
            </a:r>
            <a:endParaRPr sz="1900">
              <a:solidFill>
                <a:srgbClr val="000000"/>
              </a:solidFill>
            </a:endParaRPr>
          </a:p>
          <a:p>
            <a:pPr indent="0" lvl="0" marL="457200" rtl="0" algn="l">
              <a:spcBef>
                <a:spcPts val="1200"/>
              </a:spcBef>
              <a:spcAft>
                <a:spcPts val="1200"/>
              </a:spcAft>
              <a:buNone/>
            </a:pPr>
            <a:r>
              <a:rPr lang="en">
                <a:solidFill>
                  <a:srgbClr val="000000"/>
                </a:solidFill>
              </a:rPr>
              <a:t>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311700" y="160725"/>
            <a:ext cx="8520600" cy="44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C. Vulnerabilities in database servers</a:t>
            </a:r>
            <a:endParaRPr>
              <a:solidFill>
                <a:srgbClr val="0000FF"/>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Sometimes, there are vulnerabilities in database server software, such as mysql real_ escape _string() function vulnerability in MYSQL server. This vulnerability allows an attacker to perform a successful SQL injection attack based on incorrect unified character encoding.</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FF"/>
                </a:solidFill>
                <a:latin typeface="Times New Roman"/>
                <a:ea typeface="Times New Roman"/>
                <a:cs typeface="Times New Roman"/>
                <a:sym typeface="Times New Roman"/>
              </a:rPr>
              <a:t>D. Blind SQL Injection Attack</a:t>
            </a:r>
            <a:endParaRPr>
              <a:solidFill>
                <a:srgbClr val="0000FF"/>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When a Web application is vulnerable to attack and the result is not visible to the attacker, a so-called blind SQL injection attack occurs.</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a:solidFill>
                  <a:srgbClr val="000000"/>
                </a:solidFill>
                <a:highlight>
                  <a:srgbClr val="FFFFFF"/>
                </a:highlight>
                <a:latin typeface="Times New Roman"/>
                <a:ea typeface="Times New Roman"/>
                <a:cs typeface="Times New Roman"/>
                <a:sym typeface="Times New Roman"/>
              </a:rPr>
              <a:t>Blind SQL injection arises when an application is vulnerable to SQL injection, but its HTTP responses do not contain the results of the relevant SQL query or the details of any database errors.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311700" y="246450"/>
            <a:ext cx="8520600" cy="432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E. Conditional Response:</a:t>
            </a:r>
            <a:endParaRPr>
              <a:solidFill>
                <a:srgbClr val="0000FF"/>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Note that there is an SQL injection that forces the database to compute the value of a logical statement on a common application screen:</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For e.g.</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SELECT booktitle FROM booklist WHERE bookId ='00k14cd'AND 1 = 1</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This leads to a standard face, while the statement</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000000"/>
                </a:solidFill>
                <a:latin typeface="Times New Roman"/>
                <a:ea typeface="Times New Roman"/>
                <a:cs typeface="Times New Roman"/>
                <a:sym typeface="Times New Roman"/>
              </a:rPr>
              <a:t>SELECT booktitle FROM booklist WHERE bookId ='00k14cd'AND 1 = 2</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a:solidFill>
                  <a:srgbClr val="000000"/>
                </a:solidFill>
                <a:latin typeface="Times New Roman"/>
                <a:ea typeface="Times New Roman"/>
                <a:cs typeface="Times New Roman"/>
                <a:sym typeface="Times New Roman"/>
              </a:rPr>
              <a:t>When a page is vulnerable to SQL injection attacks, it may give a different result. Such a single injection will prove that blind SQL injection is possible, and it will enable an attacker to design statements that can judge authenticity based on the content of a field in another 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