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ca22d662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cca22d6626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ca22d662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cca22d6626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ca22d662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cca22d6626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ca22d662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cca22d6626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ca22d6626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cca22d6626_1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ca22d6626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cca22d6626_1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ca22d6626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cca22d6626_1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ca22d6626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cca22d6626_1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ca22d6626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cca22d6626_1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cca22d6626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cca22d6626_1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ca22d6626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cca22d6626_1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cca22d662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2cca22d6626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ea84ad6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6ea84ad6a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ca22d6626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cca22d6626_1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ca22d6626_1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cca22d6626_1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ca22d66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cca22d662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ca22d66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cca22d662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50" y="914400"/>
            <a:ext cx="4123500" cy="2261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191919"/>
              </a:buClr>
              <a:buSzPts val="5200"/>
              <a:buNone/>
              <a:defRPr b="0" sz="4500">
                <a:latin typeface="Black Han Sans"/>
                <a:ea typeface="Black Han Sans"/>
                <a:cs typeface="Black Han Sans"/>
                <a:sym typeface="Black Han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50" y="3252138"/>
            <a:ext cx="4123500" cy="40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5451925" y="764200"/>
            <a:ext cx="2822400" cy="41868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sp>
      <p:sp>
        <p:nvSpPr>
          <p:cNvPr id="12" name="Google Shape;12;p2"/>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8" name="Shape 118"/>
        <p:cNvGrpSpPr/>
        <p:nvPr/>
      </p:nvGrpSpPr>
      <p:grpSpPr>
        <a:xfrm>
          <a:off x="0" y="0"/>
          <a:ext cx="0" cy="0"/>
          <a:chOff x="0" y="0"/>
          <a:chExt cx="0" cy="0"/>
        </a:xfrm>
      </p:grpSpPr>
      <p:sp>
        <p:nvSpPr>
          <p:cNvPr id="119" name="Google Shape;119;p11"/>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20" name="Google Shape;120;p11"/>
          <p:cNvSpPr txBox="1"/>
          <p:nvPr>
            <p:ph type="title"/>
          </p:nvPr>
        </p:nvSpPr>
        <p:spPr>
          <a:xfrm>
            <a:off x="4213650" y="3284625"/>
            <a:ext cx="4215300" cy="50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1" name="Google Shape;121;p11"/>
          <p:cNvSpPr txBox="1"/>
          <p:nvPr>
            <p:ph idx="1" type="subTitle"/>
          </p:nvPr>
        </p:nvSpPr>
        <p:spPr>
          <a:xfrm>
            <a:off x="4213650" y="1349775"/>
            <a:ext cx="4215300" cy="168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2" name="Google Shape;122;p11"/>
          <p:cNvSpPr/>
          <p:nvPr>
            <p:ph idx="2" type="pic"/>
          </p:nvPr>
        </p:nvSpPr>
        <p:spPr>
          <a:xfrm>
            <a:off x="715100" y="1017725"/>
            <a:ext cx="2651400" cy="39333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3" name="Shape 123"/>
        <p:cNvGrpSpPr/>
        <p:nvPr/>
      </p:nvGrpSpPr>
      <p:grpSpPr>
        <a:xfrm>
          <a:off x="0" y="0"/>
          <a:ext cx="0" cy="0"/>
          <a:chOff x="0" y="0"/>
          <a:chExt cx="0" cy="0"/>
        </a:xfrm>
      </p:grpSpPr>
      <p:sp>
        <p:nvSpPr>
          <p:cNvPr id="124" name="Google Shape;124;p12"/>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25" name="Google Shape;125;p12"/>
          <p:cNvSpPr txBox="1"/>
          <p:nvPr>
            <p:ph type="title"/>
          </p:nvPr>
        </p:nvSpPr>
        <p:spPr>
          <a:xfrm>
            <a:off x="715100" y="535000"/>
            <a:ext cx="3712800" cy="636600"/>
          </a:xfrm>
          <a:prstGeom prst="rect">
            <a:avLst/>
          </a:prstGeom>
          <a:noFill/>
          <a:ln cap="flat" cmpd="sng" w="1905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3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26" name="Google Shape;126;p12"/>
          <p:cNvSpPr txBox="1"/>
          <p:nvPr>
            <p:ph idx="1" type="subTitle"/>
          </p:nvPr>
        </p:nvSpPr>
        <p:spPr>
          <a:xfrm>
            <a:off x="715100" y="1221200"/>
            <a:ext cx="37128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7" name="Google Shape;127;p12"/>
          <p:cNvSpPr txBox="1"/>
          <p:nvPr>
            <p:ph idx="2" type="title"/>
          </p:nvPr>
        </p:nvSpPr>
        <p:spPr>
          <a:xfrm>
            <a:off x="715100" y="1974550"/>
            <a:ext cx="3712800" cy="636600"/>
          </a:xfrm>
          <a:prstGeom prst="rect">
            <a:avLst/>
          </a:prstGeom>
          <a:noFill/>
          <a:ln cap="flat" cmpd="sng" w="1905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3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28" name="Google Shape;128;p12"/>
          <p:cNvSpPr txBox="1"/>
          <p:nvPr>
            <p:ph idx="3" type="subTitle"/>
          </p:nvPr>
        </p:nvSpPr>
        <p:spPr>
          <a:xfrm>
            <a:off x="715100" y="2660750"/>
            <a:ext cx="37128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 name="Google Shape;129;p12"/>
          <p:cNvSpPr txBox="1"/>
          <p:nvPr>
            <p:ph idx="4" type="title"/>
          </p:nvPr>
        </p:nvSpPr>
        <p:spPr>
          <a:xfrm>
            <a:off x="715100" y="3414100"/>
            <a:ext cx="3712800" cy="636600"/>
          </a:xfrm>
          <a:prstGeom prst="rect">
            <a:avLst/>
          </a:prstGeom>
          <a:noFill/>
          <a:ln cap="flat" cmpd="sng" w="19050">
            <a:solidFill>
              <a:schemeClr val="lt2"/>
            </a:solidFill>
            <a:prstDash val="solid"/>
            <a:miter lim="8000"/>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3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0" name="Google Shape;130;p12"/>
          <p:cNvSpPr txBox="1"/>
          <p:nvPr>
            <p:ph idx="5" type="subTitle"/>
          </p:nvPr>
        </p:nvSpPr>
        <p:spPr>
          <a:xfrm>
            <a:off x="715100" y="4100300"/>
            <a:ext cx="37128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 name="Google Shape;131;p12"/>
          <p:cNvSpPr/>
          <p:nvPr>
            <p:ph idx="6" type="pic"/>
          </p:nvPr>
        </p:nvSpPr>
        <p:spPr>
          <a:xfrm>
            <a:off x="5656650" y="838700"/>
            <a:ext cx="2772300" cy="4112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3">
    <p:spTree>
      <p:nvGrpSpPr>
        <p:cNvPr id="132" name="Shape 132"/>
        <p:cNvGrpSpPr/>
        <p:nvPr/>
      </p:nvGrpSpPr>
      <p:grpSpPr>
        <a:xfrm>
          <a:off x="0" y="0"/>
          <a:ext cx="0" cy="0"/>
          <a:chOff x="0" y="0"/>
          <a:chExt cx="0" cy="0"/>
        </a:xfrm>
      </p:grpSpPr>
      <p:sp>
        <p:nvSpPr>
          <p:cNvPr id="133" name="Google Shape;133;p13"/>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34" name="Google Shape;134;p13"/>
          <p:cNvSpPr txBox="1"/>
          <p:nvPr>
            <p:ph type="title"/>
          </p:nvPr>
        </p:nvSpPr>
        <p:spPr>
          <a:xfrm>
            <a:off x="720000" y="445025"/>
            <a:ext cx="7704000" cy="95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35" name="Google Shape;135;p13"/>
          <p:cNvGrpSpPr/>
          <p:nvPr/>
        </p:nvGrpSpPr>
        <p:grpSpPr>
          <a:xfrm flipH="1">
            <a:off x="8010851" y="4020669"/>
            <a:ext cx="1361751" cy="1374795"/>
            <a:chOff x="34226" y="3999119"/>
            <a:chExt cx="1361751" cy="1374795"/>
          </a:xfrm>
        </p:grpSpPr>
        <p:sp>
          <p:nvSpPr>
            <p:cNvPr id="136" name="Google Shape;136;p13"/>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13"/>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13"/>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3"/>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0" name="Shape 140"/>
        <p:cNvGrpSpPr/>
        <p:nvPr/>
      </p:nvGrpSpPr>
      <p:grpSpPr>
        <a:xfrm>
          <a:off x="0" y="0"/>
          <a:ext cx="0" cy="0"/>
          <a:chOff x="0" y="0"/>
          <a:chExt cx="0" cy="0"/>
        </a:xfrm>
      </p:grpSpPr>
      <p:sp>
        <p:nvSpPr>
          <p:cNvPr id="141" name="Google Shape;141;p14"/>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42" name="Google Shape;142;p14"/>
          <p:cNvSpPr txBox="1"/>
          <p:nvPr>
            <p:ph type="title"/>
          </p:nvPr>
        </p:nvSpPr>
        <p:spPr>
          <a:xfrm>
            <a:off x="4457300" y="1747475"/>
            <a:ext cx="3971700" cy="164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3" name="Google Shape;143;p14"/>
          <p:cNvSpPr/>
          <p:nvPr>
            <p:ph idx="2" type="pic"/>
          </p:nvPr>
        </p:nvSpPr>
        <p:spPr>
          <a:xfrm>
            <a:off x="715100" y="914400"/>
            <a:ext cx="2721000" cy="40365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4" name="Shape 144"/>
        <p:cNvGrpSpPr/>
        <p:nvPr/>
      </p:nvGrpSpPr>
      <p:grpSpPr>
        <a:xfrm>
          <a:off x="0" y="0"/>
          <a:ext cx="0" cy="0"/>
          <a:chOff x="0" y="0"/>
          <a:chExt cx="0" cy="0"/>
        </a:xfrm>
      </p:grpSpPr>
      <p:sp>
        <p:nvSpPr>
          <p:cNvPr id="145" name="Google Shape;145;p15"/>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46" name="Google Shape;14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47" name="Google Shape;147;p15"/>
          <p:cNvGrpSpPr/>
          <p:nvPr/>
        </p:nvGrpSpPr>
        <p:grpSpPr>
          <a:xfrm flipH="1">
            <a:off x="8010851" y="4020669"/>
            <a:ext cx="1361751" cy="1374795"/>
            <a:chOff x="34226" y="3999119"/>
            <a:chExt cx="1361751" cy="1374795"/>
          </a:xfrm>
        </p:grpSpPr>
        <p:sp>
          <p:nvSpPr>
            <p:cNvPr id="148" name="Google Shape;148;p15"/>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5"/>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5"/>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5"/>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52" name="Shape 152"/>
        <p:cNvGrpSpPr/>
        <p:nvPr/>
      </p:nvGrpSpPr>
      <p:grpSpPr>
        <a:xfrm>
          <a:off x="0" y="0"/>
          <a:ext cx="0" cy="0"/>
          <a:chOff x="0" y="0"/>
          <a:chExt cx="0" cy="0"/>
        </a:xfrm>
      </p:grpSpPr>
      <p:sp>
        <p:nvSpPr>
          <p:cNvPr id="153" name="Google Shape;153;p16"/>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54" name="Google Shape;154;p16"/>
          <p:cNvSpPr txBox="1"/>
          <p:nvPr>
            <p:ph idx="1" type="subTitle"/>
          </p:nvPr>
        </p:nvSpPr>
        <p:spPr>
          <a:xfrm>
            <a:off x="715075" y="2316700"/>
            <a:ext cx="2518800" cy="9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5" name="Google Shape;155;p16"/>
          <p:cNvSpPr txBox="1"/>
          <p:nvPr>
            <p:ph type="title"/>
          </p:nvPr>
        </p:nvSpPr>
        <p:spPr>
          <a:xfrm>
            <a:off x="715075" y="1220200"/>
            <a:ext cx="2518800" cy="1012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6" name="Google Shape;156;p16"/>
          <p:cNvSpPr/>
          <p:nvPr>
            <p:ph idx="2" type="pic"/>
          </p:nvPr>
        </p:nvSpPr>
        <p:spPr>
          <a:xfrm>
            <a:off x="6007650" y="535000"/>
            <a:ext cx="2421300" cy="44160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
        <p:nvSpPr>
          <p:cNvPr id="157" name="Google Shape;157;p16"/>
          <p:cNvSpPr/>
          <p:nvPr>
            <p:ph idx="3" type="pic"/>
          </p:nvPr>
        </p:nvSpPr>
        <p:spPr>
          <a:xfrm>
            <a:off x="3361350" y="1220200"/>
            <a:ext cx="2421300" cy="37308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58" name="Shape 158"/>
        <p:cNvGrpSpPr/>
        <p:nvPr/>
      </p:nvGrpSpPr>
      <p:grpSpPr>
        <a:xfrm>
          <a:off x="0" y="0"/>
          <a:ext cx="0" cy="0"/>
          <a:chOff x="0" y="0"/>
          <a:chExt cx="0" cy="0"/>
        </a:xfrm>
      </p:grpSpPr>
      <p:sp>
        <p:nvSpPr>
          <p:cNvPr id="159" name="Google Shape;159;p17"/>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0" name="Google Shape;16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1" name="Google Shape;161;p17"/>
          <p:cNvSpPr txBox="1"/>
          <p:nvPr>
            <p:ph idx="1" type="subTitle"/>
          </p:nvPr>
        </p:nvSpPr>
        <p:spPr>
          <a:xfrm>
            <a:off x="2258453" y="1656375"/>
            <a:ext cx="5340900" cy="52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2" name="Google Shape;162;p17"/>
          <p:cNvSpPr txBox="1"/>
          <p:nvPr>
            <p:ph idx="2" type="subTitle"/>
          </p:nvPr>
        </p:nvSpPr>
        <p:spPr>
          <a:xfrm>
            <a:off x="2258453" y="2876075"/>
            <a:ext cx="5340900" cy="52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3" name="Google Shape;163;p17"/>
          <p:cNvSpPr txBox="1"/>
          <p:nvPr>
            <p:ph idx="3" type="subTitle"/>
          </p:nvPr>
        </p:nvSpPr>
        <p:spPr>
          <a:xfrm>
            <a:off x="2258453" y="4095775"/>
            <a:ext cx="5340900" cy="52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l">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4" name="Google Shape;164;p17"/>
          <p:cNvSpPr txBox="1"/>
          <p:nvPr>
            <p:ph idx="4" type="subTitle"/>
          </p:nvPr>
        </p:nvSpPr>
        <p:spPr>
          <a:xfrm>
            <a:off x="2258453" y="1135025"/>
            <a:ext cx="53409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5" name="Google Shape;165;p17"/>
          <p:cNvSpPr txBox="1"/>
          <p:nvPr>
            <p:ph idx="5" type="subTitle"/>
          </p:nvPr>
        </p:nvSpPr>
        <p:spPr>
          <a:xfrm>
            <a:off x="2258453" y="2354730"/>
            <a:ext cx="53409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6" name="Google Shape;166;p17"/>
          <p:cNvSpPr txBox="1"/>
          <p:nvPr>
            <p:ph idx="6" type="subTitle"/>
          </p:nvPr>
        </p:nvSpPr>
        <p:spPr>
          <a:xfrm>
            <a:off x="2258453" y="3574435"/>
            <a:ext cx="53409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67" name="Google Shape;167;p17"/>
          <p:cNvGrpSpPr/>
          <p:nvPr/>
        </p:nvGrpSpPr>
        <p:grpSpPr>
          <a:xfrm flipH="1">
            <a:off x="8010851" y="4020669"/>
            <a:ext cx="1361751" cy="1374795"/>
            <a:chOff x="34226" y="3999119"/>
            <a:chExt cx="1361751" cy="1374795"/>
          </a:xfrm>
        </p:grpSpPr>
        <p:sp>
          <p:nvSpPr>
            <p:cNvPr id="168" name="Google Shape;168;p17"/>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7"/>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7"/>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7"/>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2" name="Shape 172"/>
        <p:cNvGrpSpPr/>
        <p:nvPr/>
      </p:nvGrpSpPr>
      <p:grpSpPr>
        <a:xfrm>
          <a:off x="0" y="0"/>
          <a:ext cx="0" cy="0"/>
          <a:chOff x="0" y="0"/>
          <a:chExt cx="0" cy="0"/>
        </a:xfrm>
      </p:grpSpPr>
      <p:sp>
        <p:nvSpPr>
          <p:cNvPr id="173" name="Google Shape;173;p18"/>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74" name="Google Shape;174;p18"/>
          <p:cNvSpPr txBox="1"/>
          <p:nvPr>
            <p:ph type="ctrTitle"/>
          </p:nvPr>
        </p:nvSpPr>
        <p:spPr>
          <a:xfrm>
            <a:off x="715100" y="535000"/>
            <a:ext cx="3360300" cy="87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5" name="Google Shape;175;p18"/>
          <p:cNvSpPr txBox="1"/>
          <p:nvPr>
            <p:ph idx="1" type="subTitle"/>
          </p:nvPr>
        </p:nvSpPr>
        <p:spPr>
          <a:xfrm>
            <a:off x="715175" y="1386425"/>
            <a:ext cx="3360300" cy="87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6" name="Google Shape;176;p18"/>
          <p:cNvSpPr txBox="1"/>
          <p:nvPr/>
        </p:nvSpPr>
        <p:spPr>
          <a:xfrm>
            <a:off x="715150" y="3597475"/>
            <a:ext cx="3360300" cy="52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chivo"/>
                <a:ea typeface="Archivo"/>
                <a:cs typeface="Archivo"/>
                <a:sym typeface="Archivo"/>
              </a:rPr>
              <a:t>CREDITS: This presentation template was created by </a:t>
            </a:r>
            <a:r>
              <a:rPr b="1" i="0" lang="en" sz="1000" u="sng" cap="none" strike="noStrike">
                <a:solidFill>
                  <a:schemeClr val="hlink"/>
                </a:solidFill>
                <a:latin typeface="Archivo"/>
                <a:ea typeface="Archivo"/>
                <a:cs typeface="Archivo"/>
                <a:sym typeface="Archivo"/>
                <a:hlinkClick r:id="rId2"/>
              </a:rPr>
              <a:t>Slidesgo</a:t>
            </a:r>
            <a:r>
              <a:rPr b="0" i="0" lang="en" sz="1000" u="sng" cap="none" strike="noStrike">
                <a:solidFill>
                  <a:schemeClr val="dk1"/>
                </a:solidFill>
                <a:latin typeface="Archivo"/>
                <a:ea typeface="Archivo"/>
                <a:cs typeface="Archivo"/>
                <a:sym typeface="Archivo"/>
              </a:rPr>
              <a:t>,</a:t>
            </a:r>
            <a:r>
              <a:rPr b="0" i="0" lang="en" sz="1000" u="none" cap="none" strike="noStrike">
                <a:solidFill>
                  <a:schemeClr val="dk1"/>
                </a:solidFill>
                <a:latin typeface="Archivo"/>
                <a:ea typeface="Archivo"/>
                <a:cs typeface="Archivo"/>
                <a:sym typeface="Archivo"/>
              </a:rPr>
              <a:t> and includes icons by </a:t>
            </a:r>
            <a:r>
              <a:rPr b="1" i="0" lang="en" sz="1000" u="sng" cap="none" strike="noStrike">
                <a:solidFill>
                  <a:schemeClr val="hlink"/>
                </a:solidFill>
                <a:latin typeface="Archivo"/>
                <a:ea typeface="Archivo"/>
                <a:cs typeface="Archivo"/>
                <a:sym typeface="Archivo"/>
                <a:hlinkClick r:id="rId3"/>
              </a:rPr>
              <a:t>Flaticon</a:t>
            </a:r>
            <a:r>
              <a:rPr b="0" i="0" lang="en" sz="1000" u="none" cap="none" strike="noStrike">
                <a:solidFill>
                  <a:schemeClr val="dk1"/>
                </a:solidFill>
                <a:latin typeface="Archivo"/>
                <a:ea typeface="Archivo"/>
                <a:cs typeface="Archivo"/>
                <a:sym typeface="Archivo"/>
              </a:rPr>
              <a:t>, and infographics &amp; images by </a:t>
            </a:r>
            <a:r>
              <a:rPr b="1" i="0" lang="en" sz="1000" u="sng" cap="none" strike="noStrike">
                <a:solidFill>
                  <a:schemeClr val="hlink"/>
                </a:solidFill>
                <a:latin typeface="Archivo"/>
                <a:ea typeface="Archivo"/>
                <a:cs typeface="Archivo"/>
                <a:sym typeface="Archivo"/>
                <a:hlinkClick r:id="rId4"/>
              </a:rPr>
              <a:t>Freepik</a:t>
            </a:r>
            <a:endParaRPr b="1" i="0" sz="1000" u="sng" cap="none" strike="noStrike">
              <a:solidFill>
                <a:schemeClr val="dk1"/>
              </a:solidFill>
              <a:latin typeface="Archivo"/>
              <a:ea typeface="Archivo"/>
              <a:cs typeface="Archivo"/>
              <a:sym typeface="Archivo"/>
            </a:endParaRPr>
          </a:p>
        </p:txBody>
      </p:sp>
      <p:sp>
        <p:nvSpPr>
          <p:cNvPr id="177" name="Google Shape;177;p18"/>
          <p:cNvSpPr/>
          <p:nvPr>
            <p:ph idx="2" type="pic"/>
          </p:nvPr>
        </p:nvSpPr>
        <p:spPr>
          <a:xfrm>
            <a:off x="5451925" y="1067125"/>
            <a:ext cx="2618100" cy="38838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8" name="Shape 178"/>
        <p:cNvGrpSpPr/>
        <p:nvPr/>
      </p:nvGrpSpPr>
      <p:grpSpPr>
        <a:xfrm>
          <a:off x="0" y="0"/>
          <a:ext cx="0" cy="0"/>
          <a:chOff x="0" y="0"/>
          <a:chExt cx="0" cy="0"/>
        </a:xfrm>
      </p:grpSpPr>
      <p:sp>
        <p:nvSpPr>
          <p:cNvPr id="179" name="Google Shape;179;p19"/>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0" name="Google Shape;180;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1" name="Google Shape;181;p19"/>
          <p:cNvSpPr txBox="1"/>
          <p:nvPr>
            <p:ph idx="1" type="body"/>
          </p:nvPr>
        </p:nvSpPr>
        <p:spPr>
          <a:xfrm>
            <a:off x="720000" y="1017725"/>
            <a:ext cx="7704000" cy="27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2A0606"/>
              </a:buClr>
              <a:buSzPts val="1400"/>
              <a:buFont typeface="Lexend"/>
              <a:buChar char="★"/>
              <a:defRPr/>
            </a:lvl1pPr>
            <a:lvl2pPr indent="-317500" lvl="1" marL="914400" algn="l">
              <a:lnSpc>
                <a:spcPct val="100000"/>
              </a:lnSpc>
              <a:spcBef>
                <a:spcPts val="0"/>
              </a:spcBef>
              <a:spcAft>
                <a:spcPts val="0"/>
              </a:spcAft>
              <a:buClr>
                <a:srgbClr val="2A0606"/>
              </a:buClr>
              <a:buSzPts val="1400"/>
              <a:buFont typeface="Lexend"/>
              <a:buChar char="○"/>
              <a:defRPr/>
            </a:lvl2pPr>
            <a:lvl3pPr indent="-317500" lvl="2" marL="1371600" algn="l">
              <a:lnSpc>
                <a:spcPct val="100000"/>
              </a:lnSpc>
              <a:spcBef>
                <a:spcPts val="0"/>
              </a:spcBef>
              <a:spcAft>
                <a:spcPts val="0"/>
              </a:spcAft>
              <a:buClr>
                <a:srgbClr val="2A0606"/>
              </a:buClr>
              <a:buSzPts val="1400"/>
              <a:buFont typeface="Lexend"/>
              <a:buChar char="■"/>
              <a:defRPr/>
            </a:lvl3pPr>
            <a:lvl4pPr indent="-317500" lvl="3" marL="1828800" algn="l">
              <a:lnSpc>
                <a:spcPct val="100000"/>
              </a:lnSpc>
              <a:spcBef>
                <a:spcPts val="0"/>
              </a:spcBef>
              <a:spcAft>
                <a:spcPts val="0"/>
              </a:spcAft>
              <a:buClr>
                <a:srgbClr val="2A0606"/>
              </a:buClr>
              <a:buSzPts val="1400"/>
              <a:buFont typeface="Lexend"/>
              <a:buChar char="●"/>
              <a:defRPr/>
            </a:lvl4pPr>
            <a:lvl5pPr indent="-317500" lvl="4" marL="2286000" algn="l">
              <a:lnSpc>
                <a:spcPct val="100000"/>
              </a:lnSpc>
              <a:spcBef>
                <a:spcPts val="0"/>
              </a:spcBef>
              <a:spcAft>
                <a:spcPts val="0"/>
              </a:spcAft>
              <a:buClr>
                <a:srgbClr val="2A0606"/>
              </a:buClr>
              <a:buSzPts val="1400"/>
              <a:buFont typeface="Lexend"/>
              <a:buChar char="○"/>
              <a:defRPr/>
            </a:lvl5pPr>
            <a:lvl6pPr indent="-317500" lvl="5" marL="2743200" algn="l">
              <a:lnSpc>
                <a:spcPct val="100000"/>
              </a:lnSpc>
              <a:spcBef>
                <a:spcPts val="0"/>
              </a:spcBef>
              <a:spcAft>
                <a:spcPts val="0"/>
              </a:spcAft>
              <a:buClr>
                <a:srgbClr val="2A0606"/>
              </a:buClr>
              <a:buSzPts val="1400"/>
              <a:buFont typeface="Lexend"/>
              <a:buChar char="■"/>
              <a:defRPr/>
            </a:lvl6pPr>
            <a:lvl7pPr indent="-317500" lvl="6" marL="3200400" algn="l">
              <a:lnSpc>
                <a:spcPct val="100000"/>
              </a:lnSpc>
              <a:spcBef>
                <a:spcPts val="0"/>
              </a:spcBef>
              <a:spcAft>
                <a:spcPts val="0"/>
              </a:spcAft>
              <a:buClr>
                <a:srgbClr val="2A0606"/>
              </a:buClr>
              <a:buSzPts val="1400"/>
              <a:buFont typeface="Lexend"/>
              <a:buChar char="●"/>
              <a:defRPr/>
            </a:lvl7pPr>
            <a:lvl8pPr indent="-317500" lvl="7" marL="3657600" algn="l">
              <a:lnSpc>
                <a:spcPct val="100000"/>
              </a:lnSpc>
              <a:spcBef>
                <a:spcPts val="0"/>
              </a:spcBef>
              <a:spcAft>
                <a:spcPts val="0"/>
              </a:spcAft>
              <a:buClr>
                <a:srgbClr val="2A0606"/>
              </a:buClr>
              <a:buSzPts val="1400"/>
              <a:buFont typeface="Lexend"/>
              <a:buChar char="○"/>
              <a:defRPr/>
            </a:lvl8pPr>
            <a:lvl9pPr indent="-317500" lvl="8" marL="4114800" algn="l">
              <a:lnSpc>
                <a:spcPct val="100000"/>
              </a:lnSpc>
              <a:spcBef>
                <a:spcPts val="0"/>
              </a:spcBef>
              <a:spcAft>
                <a:spcPts val="0"/>
              </a:spcAft>
              <a:buClr>
                <a:srgbClr val="2A0606"/>
              </a:buClr>
              <a:buSzPts val="1400"/>
              <a:buFont typeface="Lexend"/>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82" name="Shape 182"/>
        <p:cNvGrpSpPr/>
        <p:nvPr/>
      </p:nvGrpSpPr>
      <p:grpSpPr>
        <a:xfrm>
          <a:off x="0" y="0"/>
          <a:ext cx="0" cy="0"/>
          <a:chOff x="0" y="0"/>
          <a:chExt cx="0" cy="0"/>
        </a:xfrm>
      </p:grpSpPr>
      <p:sp>
        <p:nvSpPr>
          <p:cNvPr id="183" name="Google Shape;183;p20"/>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4" name="Google Shape;184;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5" name="Google Shape;185;p20"/>
          <p:cNvSpPr txBox="1"/>
          <p:nvPr>
            <p:ph idx="1" type="body"/>
          </p:nvPr>
        </p:nvSpPr>
        <p:spPr>
          <a:xfrm>
            <a:off x="720000" y="1017725"/>
            <a:ext cx="7704000" cy="3551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2A0606"/>
              </a:buClr>
              <a:buSzPts val="1200"/>
              <a:buChar char="★"/>
              <a:defRPr/>
            </a:lvl1pPr>
            <a:lvl2pPr indent="-317500" lvl="1" marL="914400" algn="l">
              <a:lnSpc>
                <a:spcPct val="100000"/>
              </a:lnSpc>
              <a:spcBef>
                <a:spcPts val="0"/>
              </a:spcBef>
              <a:spcAft>
                <a:spcPts val="0"/>
              </a:spcAft>
              <a:buClr>
                <a:srgbClr val="2A0606"/>
              </a:buClr>
              <a:buSzPts val="1400"/>
              <a:buFont typeface="Lexend"/>
              <a:buChar char="○"/>
              <a:defRPr/>
            </a:lvl2pPr>
            <a:lvl3pPr indent="-317500" lvl="2" marL="1371600" algn="l">
              <a:lnSpc>
                <a:spcPct val="100000"/>
              </a:lnSpc>
              <a:spcBef>
                <a:spcPts val="0"/>
              </a:spcBef>
              <a:spcAft>
                <a:spcPts val="0"/>
              </a:spcAft>
              <a:buClr>
                <a:srgbClr val="2A0606"/>
              </a:buClr>
              <a:buSzPts val="1400"/>
              <a:buFont typeface="Lexend"/>
              <a:buChar char="■"/>
              <a:defRPr/>
            </a:lvl3pPr>
            <a:lvl4pPr indent="-317500" lvl="3" marL="1828800" algn="l">
              <a:lnSpc>
                <a:spcPct val="100000"/>
              </a:lnSpc>
              <a:spcBef>
                <a:spcPts val="0"/>
              </a:spcBef>
              <a:spcAft>
                <a:spcPts val="0"/>
              </a:spcAft>
              <a:buClr>
                <a:srgbClr val="2A0606"/>
              </a:buClr>
              <a:buSzPts val="1400"/>
              <a:buFont typeface="Lexend"/>
              <a:buChar char="●"/>
              <a:defRPr/>
            </a:lvl4pPr>
            <a:lvl5pPr indent="-317500" lvl="4" marL="2286000" algn="l">
              <a:lnSpc>
                <a:spcPct val="100000"/>
              </a:lnSpc>
              <a:spcBef>
                <a:spcPts val="0"/>
              </a:spcBef>
              <a:spcAft>
                <a:spcPts val="0"/>
              </a:spcAft>
              <a:buClr>
                <a:srgbClr val="2A0606"/>
              </a:buClr>
              <a:buSzPts val="1400"/>
              <a:buFont typeface="Lexend"/>
              <a:buChar char="○"/>
              <a:defRPr/>
            </a:lvl5pPr>
            <a:lvl6pPr indent="-317500" lvl="5" marL="2743200" algn="l">
              <a:lnSpc>
                <a:spcPct val="100000"/>
              </a:lnSpc>
              <a:spcBef>
                <a:spcPts val="0"/>
              </a:spcBef>
              <a:spcAft>
                <a:spcPts val="0"/>
              </a:spcAft>
              <a:buClr>
                <a:srgbClr val="2A0606"/>
              </a:buClr>
              <a:buSzPts val="1400"/>
              <a:buFont typeface="Lexend"/>
              <a:buChar char="■"/>
              <a:defRPr/>
            </a:lvl6pPr>
            <a:lvl7pPr indent="-317500" lvl="6" marL="3200400" algn="l">
              <a:lnSpc>
                <a:spcPct val="100000"/>
              </a:lnSpc>
              <a:spcBef>
                <a:spcPts val="0"/>
              </a:spcBef>
              <a:spcAft>
                <a:spcPts val="0"/>
              </a:spcAft>
              <a:buClr>
                <a:srgbClr val="2A0606"/>
              </a:buClr>
              <a:buSzPts val="1400"/>
              <a:buFont typeface="Lexend"/>
              <a:buChar char="●"/>
              <a:defRPr/>
            </a:lvl7pPr>
            <a:lvl8pPr indent="-317500" lvl="7" marL="3657600" algn="l">
              <a:lnSpc>
                <a:spcPct val="100000"/>
              </a:lnSpc>
              <a:spcBef>
                <a:spcPts val="0"/>
              </a:spcBef>
              <a:spcAft>
                <a:spcPts val="0"/>
              </a:spcAft>
              <a:buClr>
                <a:srgbClr val="2A0606"/>
              </a:buClr>
              <a:buSzPts val="1400"/>
              <a:buFont typeface="Lexend"/>
              <a:buChar char="○"/>
              <a:defRPr/>
            </a:lvl8pPr>
            <a:lvl9pPr indent="-317500" lvl="8" marL="4114800" algn="l">
              <a:lnSpc>
                <a:spcPct val="100000"/>
              </a:lnSpc>
              <a:spcBef>
                <a:spcPts val="0"/>
              </a:spcBef>
              <a:spcAft>
                <a:spcPts val="0"/>
              </a:spcAft>
              <a:buClr>
                <a:srgbClr val="2A0606"/>
              </a:buClr>
              <a:buSzPts val="1400"/>
              <a:buFont typeface="Lexend"/>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5" name="Google Shape;1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6" name="Google Shape;16;p3"/>
          <p:cNvGrpSpPr/>
          <p:nvPr/>
        </p:nvGrpSpPr>
        <p:grpSpPr>
          <a:xfrm>
            <a:off x="-228599" y="4009894"/>
            <a:ext cx="1361751" cy="1374795"/>
            <a:chOff x="34226" y="3999119"/>
            <a:chExt cx="1361751" cy="1374795"/>
          </a:xfrm>
        </p:grpSpPr>
        <p:sp>
          <p:nvSpPr>
            <p:cNvPr id="17" name="Google Shape;17;p3"/>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3"/>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21"/>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8" name="Google Shape;188;p21"/>
          <p:cNvSpPr txBox="1"/>
          <p:nvPr>
            <p:ph type="title"/>
          </p:nvPr>
        </p:nvSpPr>
        <p:spPr>
          <a:xfrm>
            <a:off x="2241425" y="1293100"/>
            <a:ext cx="46611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9" name="Google Shape;189;p21"/>
          <p:cNvSpPr txBox="1"/>
          <p:nvPr>
            <p:ph idx="1" type="subTitle"/>
          </p:nvPr>
        </p:nvSpPr>
        <p:spPr>
          <a:xfrm>
            <a:off x="2241475" y="2168600"/>
            <a:ext cx="4661100" cy="16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0" name="Shape 190"/>
        <p:cNvGrpSpPr/>
        <p:nvPr/>
      </p:nvGrpSpPr>
      <p:grpSpPr>
        <a:xfrm>
          <a:off x="0" y="0"/>
          <a:ext cx="0" cy="0"/>
          <a:chOff x="0" y="0"/>
          <a:chExt cx="0" cy="0"/>
        </a:xfrm>
      </p:grpSpPr>
      <p:sp>
        <p:nvSpPr>
          <p:cNvPr id="191" name="Google Shape;191;p22"/>
          <p:cNvSpPr/>
          <p:nvPr>
            <p:ph idx="2" type="pic"/>
          </p:nvPr>
        </p:nvSpPr>
        <p:spPr>
          <a:xfrm>
            <a:off x="0" y="0"/>
            <a:ext cx="9144000" cy="5143500"/>
          </a:xfrm>
          <a:prstGeom prst="rect">
            <a:avLst/>
          </a:prstGeom>
          <a:noFill/>
          <a:ln>
            <a:noFill/>
          </a:ln>
        </p:spPr>
      </p:sp>
      <p:sp>
        <p:nvSpPr>
          <p:cNvPr id="192" name="Google Shape;192;p22"/>
          <p:cNvSpPr txBox="1"/>
          <p:nvPr>
            <p:ph type="title"/>
          </p:nvPr>
        </p:nvSpPr>
        <p:spPr>
          <a:xfrm>
            <a:off x="720000" y="3859100"/>
            <a:ext cx="7704000" cy="7494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3" name="Shape 193"/>
        <p:cNvGrpSpPr/>
        <p:nvPr/>
      </p:nvGrpSpPr>
      <p:grpSpPr>
        <a:xfrm>
          <a:off x="0" y="0"/>
          <a:ext cx="0" cy="0"/>
          <a:chOff x="0" y="0"/>
          <a:chExt cx="0" cy="0"/>
        </a:xfrm>
      </p:grpSpPr>
      <p:sp>
        <p:nvSpPr>
          <p:cNvPr id="194" name="Google Shape;194;p23"/>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95" name="Google Shape;195;p23"/>
          <p:cNvSpPr txBox="1"/>
          <p:nvPr>
            <p:ph hasCustomPrompt="1" type="title"/>
          </p:nvPr>
        </p:nvSpPr>
        <p:spPr>
          <a:xfrm>
            <a:off x="1284000" y="1366338"/>
            <a:ext cx="6576000" cy="151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96" name="Google Shape;196;p23"/>
          <p:cNvSpPr txBox="1"/>
          <p:nvPr>
            <p:ph idx="1" type="subTitle"/>
          </p:nvPr>
        </p:nvSpPr>
        <p:spPr>
          <a:xfrm>
            <a:off x="1284000" y="3063763"/>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7" name="Shape 19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98" name="Shape 198"/>
        <p:cNvGrpSpPr/>
        <p:nvPr/>
      </p:nvGrpSpPr>
      <p:grpSpPr>
        <a:xfrm>
          <a:off x="0" y="0"/>
          <a:ext cx="0" cy="0"/>
          <a:chOff x="0" y="0"/>
          <a:chExt cx="0" cy="0"/>
        </a:xfrm>
      </p:grpSpPr>
      <p:sp>
        <p:nvSpPr>
          <p:cNvPr id="199" name="Google Shape;199;p25"/>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200" name="Google Shape;200;p25"/>
          <p:cNvGrpSpPr/>
          <p:nvPr/>
        </p:nvGrpSpPr>
        <p:grpSpPr>
          <a:xfrm>
            <a:off x="7748026" y="3999119"/>
            <a:ext cx="1361750" cy="1374795"/>
            <a:chOff x="3437984" y="4350217"/>
            <a:chExt cx="1743375" cy="1760075"/>
          </a:xfrm>
        </p:grpSpPr>
        <p:sp>
          <p:nvSpPr>
            <p:cNvPr id="201" name="Google Shape;201;p25"/>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5"/>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5"/>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25"/>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25"/>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6" name="Shape 206"/>
        <p:cNvGrpSpPr/>
        <p:nvPr/>
      </p:nvGrpSpPr>
      <p:grpSpPr>
        <a:xfrm>
          <a:off x="0" y="0"/>
          <a:ext cx="0" cy="0"/>
          <a:chOff x="0" y="0"/>
          <a:chExt cx="0" cy="0"/>
        </a:xfrm>
      </p:grpSpPr>
      <p:sp>
        <p:nvSpPr>
          <p:cNvPr id="207" name="Google Shape;207;p26"/>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208" name="Google Shape;208;p26"/>
          <p:cNvGrpSpPr/>
          <p:nvPr/>
        </p:nvGrpSpPr>
        <p:grpSpPr>
          <a:xfrm>
            <a:off x="-228599" y="4009894"/>
            <a:ext cx="1361751" cy="1374795"/>
            <a:chOff x="34226" y="3999119"/>
            <a:chExt cx="1361751" cy="1374795"/>
          </a:xfrm>
        </p:grpSpPr>
        <p:sp>
          <p:nvSpPr>
            <p:cNvPr id="209" name="Google Shape;209;p26"/>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26"/>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26"/>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26"/>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2" name="Google Shape;22;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2" type="title"/>
          </p:nvPr>
        </p:nvSpPr>
        <p:spPr>
          <a:xfrm>
            <a:off x="1438925" y="1344449"/>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4"/>
          <p:cNvSpPr txBox="1"/>
          <p:nvPr>
            <p:ph idx="3" type="title"/>
          </p:nvPr>
        </p:nvSpPr>
        <p:spPr>
          <a:xfrm>
            <a:off x="1438925" y="2930236"/>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4"/>
          <p:cNvSpPr txBox="1"/>
          <p:nvPr>
            <p:ph idx="4" type="title"/>
          </p:nvPr>
        </p:nvSpPr>
        <p:spPr>
          <a:xfrm>
            <a:off x="4138200" y="1344407"/>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
          <p:cNvSpPr txBox="1"/>
          <p:nvPr>
            <p:ph idx="5" type="title"/>
          </p:nvPr>
        </p:nvSpPr>
        <p:spPr>
          <a:xfrm>
            <a:off x="4138200" y="2930235"/>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4"/>
          <p:cNvSpPr txBox="1"/>
          <p:nvPr>
            <p:ph idx="6" type="title"/>
          </p:nvPr>
        </p:nvSpPr>
        <p:spPr>
          <a:xfrm>
            <a:off x="6837475" y="1344407"/>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
          <p:cNvSpPr txBox="1"/>
          <p:nvPr>
            <p:ph idx="7" type="title"/>
          </p:nvPr>
        </p:nvSpPr>
        <p:spPr>
          <a:xfrm>
            <a:off x="6837475" y="2930235"/>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4"/>
          <p:cNvSpPr txBox="1"/>
          <p:nvPr>
            <p:ph idx="1" type="subTitle"/>
          </p:nvPr>
        </p:nvSpPr>
        <p:spPr>
          <a:xfrm>
            <a:off x="1029575" y="20311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0" name="Google Shape;30;p4"/>
          <p:cNvSpPr txBox="1"/>
          <p:nvPr>
            <p:ph idx="8" type="subTitle"/>
          </p:nvPr>
        </p:nvSpPr>
        <p:spPr>
          <a:xfrm>
            <a:off x="3728850" y="20311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1" name="Google Shape;31;p4"/>
          <p:cNvSpPr txBox="1"/>
          <p:nvPr>
            <p:ph idx="9" type="subTitle"/>
          </p:nvPr>
        </p:nvSpPr>
        <p:spPr>
          <a:xfrm>
            <a:off x="6428125" y="20311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2" name="Google Shape;32;p4"/>
          <p:cNvSpPr txBox="1"/>
          <p:nvPr>
            <p:ph idx="13" type="subTitle"/>
          </p:nvPr>
        </p:nvSpPr>
        <p:spPr>
          <a:xfrm>
            <a:off x="1029575" y="36169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3" name="Google Shape;33;p4"/>
          <p:cNvSpPr txBox="1"/>
          <p:nvPr>
            <p:ph idx="14" type="subTitle"/>
          </p:nvPr>
        </p:nvSpPr>
        <p:spPr>
          <a:xfrm>
            <a:off x="3728850" y="36169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4" name="Google Shape;34;p4"/>
          <p:cNvSpPr txBox="1"/>
          <p:nvPr>
            <p:ph idx="15" type="subTitle"/>
          </p:nvPr>
        </p:nvSpPr>
        <p:spPr>
          <a:xfrm>
            <a:off x="6428125" y="3616925"/>
            <a:ext cx="1686300" cy="66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Be Vietnam Pro Black"/>
                <a:ea typeface="Be Vietnam Pro Black"/>
                <a:cs typeface="Be Vietnam Pro Black"/>
                <a:sym typeface="Be Vietnam Pro Black"/>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35" name="Google Shape;35;p4"/>
          <p:cNvGrpSpPr/>
          <p:nvPr/>
        </p:nvGrpSpPr>
        <p:grpSpPr>
          <a:xfrm>
            <a:off x="-228599" y="4009894"/>
            <a:ext cx="9601201" cy="1385570"/>
            <a:chOff x="-228599" y="4009894"/>
            <a:chExt cx="9601201" cy="1385570"/>
          </a:xfrm>
        </p:grpSpPr>
        <p:grpSp>
          <p:nvGrpSpPr>
            <p:cNvPr id="36" name="Google Shape;36;p4"/>
            <p:cNvGrpSpPr/>
            <p:nvPr/>
          </p:nvGrpSpPr>
          <p:grpSpPr>
            <a:xfrm flipH="1">
              <a:off x="8010851" y="4020669"/>
              <a:ext cx="1361751" cy="1374795"/>
              <a:chOff x="34226" y="3999119"/>
              <a:chExt cx="1361751" cy="1374795"/>
            </a:xfrm>
          </p:grpSpPr>
          <p:sp>
            <p:nvSpPr>
              <p:cNvPr id="37" name="Google Shape;37;p4"/>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 name="Google Shape;41;p4"/>
            <p:cNvGrpSpPr/>
            <p:nvPr/>
          </p:nvGrpSpPr>
          <p:grpSpPr>
            <a:xfrm>
              <a:off x="-228599" y="4009894"/>
              <a:ext cx="1361751" cy="1374795"/>
              <a:chOff x="34226" y="3999119"/>
              <a:chExt cx="1361751" cy="1374795"/>
            </a:xfrm>
          </p:grpSpPr>
          <p:sp>
            <p:nvSpPr>
              <p:cNvPr id="42" name="Google Shape;42;p4"/>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4"/>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4"/>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4"/>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5"/>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8" name="Google Shape;48;p5"/>
          <p:cNvSpPr/>
          <p:nvPr>
            <p:ph idx="2" type="pic"/>
          </p:nvPr>
        </p:nvSpPr>
        <p:spPr>
          <a:xfrm>
            <a:off x="822050" y="914400"/>
            <a:ext cx="2721000" cy="40365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
        <p:nvSpPr>
          <p:cNvPr id="49" name="Google Shape;49;p5"/>
          <p:cNvSpPr txBox="1"/>
          <p:nvPr>
            <p:ph type="title"/>
          </p:nvPr>
        </p:nvSpPr>
        <p:spPr>
          <a:xfrm>
            <a:off x="4825600" y="1904625"/>
            <a:ext cx="3603300" cy="1401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0" name="Google Shape;50;p5"/>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6"/>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3" name="Google Shape;53;p6"/>
          <p:cNvSpPr txBox="1"/>
          <p:nvPr>
            <p:ph type="title"/>
          </p:nvPr>
        </p:nvSpPr>
        <p:spPr>
          <a:xfrm>
            <a:off x="720000" y="445025"/>
            <a:ext cx="4047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4" name="Google Shape;54;p6"/>
          <p:cNvSpPr txBox="1"/>
          <p:nvPr>
            <p:ph idx="1" type="body"/>
          </p:nvPr>
        </p:nvSpPr>
        <p:spPr>
          <a:xfrm>
            <a:off x="720000" y="1235825"/>
            <a:ext cx="4047900" cy="3154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
        <p:nvSpPr>
          <p:cNvPr id="55" name="Google Shape;55;p6"/>
          <p:cNvSpPr/>
          <p:nvPr>
            <p:ph idx="2" type="pic"/>
          </p:nvPr>
        </p:nvSpPr>
        <p:spPr>
          <a:xfrm>
            <a:off x="5707685" y="914400"/>
            <a:ext cx="2721000" cy="40365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7"/>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 name="Google Shape;58;p7"/>
          <p:cNvSpPr txBox="1"/>
          <p:nvPr>
            <p:ph idx="1" type="subTitle"/>
          </p:nvPr>
        </p:nvSpPr>
        <p:spPr>
          <a:xfrm>
            <a:off x="1848136" y="1403625"/>
            <a:ext cx="6395100" cy="42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9" name="Google Shape;59;p7"/>
          <p:cNvSpPr txBox="1"/>
          <p:nvPr>
            <p:ph idx="2" type="subTitle"/>
          </p:nvPr>
        </p:nvSpPr>
        <p:spPr>
          <a:xfrm>
            <a:off x="1848136" y="2970475"/>
            <a:ext cx="6395100" cy="42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60" name="Google Shape;60;p7"/>
          <p:cNvSpPr txBox="1"/>
          <p:nvPr>
            <p:ph idx="3" type="subTitle"/>
          </p:nvPr>
        </p:nvSpPr>
        <p:spPr>
          <a:xfrm>
            <a:off x="1848136" y="1830800"/>
            <a:ext cx="6395100" cy="82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1" name="Google Shape;61;p7"/>
          <p:cNvSpPr txBox="1"/>
          <p:nvPr>
            <p:ph idx="4" type="subTitle"/>
          </p:nvPr>
        </p:nvSpPr>
        <p:spPr>
          <a:xfrm>
            <a:off x="1848136" y="3397525"/>
            <a:ext cx="6395100" cy="82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 name="Google Shape;62;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63" name="Google Shape;63;p7"/>
          <p:cNvGrpSpPr/>
          <p:nvPr/>
        </p:nvGrpSpPr>
        <p:grpSpPr>
          <a:xfrm>
            <a:off x="-228599" y="4009894"/>
            <a:ext cx="1361751" cy="1374795"/>
            <a:chOff x="34226" y="3999119"/>
            <a:chExt cx="1361751" cy="1374795"/>
          </a:xfrm>
        </p:grpSpPr>
        <p:sp>
          <p:nvSpPr>
            <p:cNvPr id="64" name="Google Shape;64;p7"/>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7"/>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7"/>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7"/>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8" name="Shape 68"/>
        <p:cNvGrpSpPr/>
        <p:nvPr/>
      </p:nvGrpSpPr>
      <p:grpSpPr>
        <a:xfrm>
          <a:off x="0" y="0"/>
          <a:ext cx="0" cy="0"/>
          <a:chOff x="0" y="0"/>
          <a:chExt cx="0" cy="0"/>
        </a:xfrm>
      </p:grpSpPr>
      <p:sp>
        <p:nvSpPr>
          <p:cNvPr id="69" name="Google Shape;69;p8"/>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0" name="Google Shape;70;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8"/>
          <p:cNvSpPr txBox="1"/>
          <p:nvPr>
            <p:ph idx="1" type="subTitle"/>
          </p:nvPr>
        </p:nvSpPr>
        <p:spPr>
          <a:xfrm>
            <a:off x="709400" y="2170675"/>
            <a:ext cx="2469300" cy="67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72" name="Google Shape;72;p8"/>
          <p:cNvSpPr txBox="1"/>
          <p:nvPr>
            <p:ph idx="2" type="subTitle"/>
          </p:nvPr>
        </p:nvSpPr>
        <p:spPr>
          <a:xfrm>
            <a:off x="709400" y="2847800"/>
            <a:ext cx="2469300" cy="176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3" name="Google Shape;73;p8"/>
          <p:cNvSpPr txBox="1"/>
          <p:nvPr>
            <p:ph idx="3" type="subTitle"/>
          </p:nvPr>
        </p:nvSpPr>
        <p:spPr>
          <a:xfrm>
            <a:off x="3334350" y="2847800"/>
            <a:ext cx="2463000" cy="176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4" name="Google Shape;74;p8"/>
          <p:cNvSpPr txBox="1"/>
          <p:nvPr>
            <p:ph idx="4" type="subTitle"/>
          </p:nvPr>
        </p:nvSpPr>
        <p:spPr>
          <a:xfrm>
            <a:off x="5965900" y="2847800"/>
            <a:ext cx="2463000" cy="176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5" name="Google Shape;75;p8"/>
          <p:cNvSpPr txBox="1"/>
          <p:nvPr>
            <p:ph idx="5" type="subTitle"/>
          </p:nvPr>
        </p:nvSpPr>
        <p:spPr>
          <a:xfrm>
            <a:off x="3340804" y="2170675"/>
            <a:ext cx="2463000" cy="67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76" name="Google Shape;76;p8"/>
          <p:cNvSpPr txBox="1"/>
          <p:nvPr>
            <p:ph idx="6" type="subTitle"/>
          </p:nvPr>
        </p:nvSpPr>
        <p:spPr>
          <a:xfrm>
            <a:off x="5965909" y="2170675"/>
            <a:ext cx="2463000" cy="67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77" name="Google Shape;77;p8"/>
          <p:cNvGrpSpPr/>
          <p:nvPr/>
        </p:nvGrpSpPr>
        <p:grpSpPr>
          <a:xfrm flipH="1">
            <a:off x="8010851" y="4020669"/>
            <a:ext cx="1361751" cy="1374795"/>
            <a:chOff x="34226" y="3999119"/>
            <a:chExt cx="1361751" cy="1374795"/>
          </a:xfrm>
        </p:grpSpPr>
        <p:sp>
          <p:nvSpPr>
            <p:cNvPr id="78" name="Google Shape;78;p8"/>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2" name="Shape 82"/>
        <p:cNvGrpSpPr/>
        <p:nvPr/>
      </p:nvGrpSpPr>
      <p:grpSpPr>
        <a:xfrm>
          <a:off x="0" y="0"/>
          <a:ext cx="0" cy="0"/>
          <a:chOff x="0" y="0"/>
          <a:chExt cx="0" cy="0"/>
        </a:xfrm>
      </p:grpSpPr>
      <p:sp>
        <p:nvSpPr>
          <p:cNvPr id="83" name="Google Shape;83;p9"/>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4" name="Google Shape;84;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5" name="Google Shape;85;p9"/>
          <p:cNvSpPr txBox="1"/>
          <p:nvPr>
            <p:ph idx="1" type="subTitle"/>
          </p:nvPr>
        </p:nvSpPr>
        <p:spPr>
          <a:xfrm>
            <a:off x="719876" y="1811513"/>
            <a:ext cx="24591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9"/>
          <p:cNvSpPr txBox="1"/>
          <p:nvPr>
            <p:ph idx="2" type="subTitle"/>
          </p:nvPr>
        </p:nvSpPr>
        <p:spPr>
          <a:xfrm>
            <a:off x="3342150" y="1811513"/>
            <a:ext cx="24591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7" name="Google Shape;87;p9"/>
          <p:cNvSpPr txBox="1"/>
          <p:nvPr>
            <p:ph idx="3" type="subTitle"/>
          </p:nvPr>
        </p:nvSpPr>
        <p:spPr>
          <a:xfrm>
            <a:off x="5964424" y="1811513"/>
            <a:ext cx="24597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8" name="Google Shape;88;p9"/>
          <p:cNvSpPr txBox="1"/>
          <p:nvPr>
            <p:ph idx="4" type="subTitle"/>
          </p:nvPr>
        </p:nvSpPr>
        <p:spPr>
          <a:xfrm>
            <a:off x="719876" y="3512625"/>
            <a:ext cx="24591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9" name="Google Shape;89;p9"/>
          <p:cNvSpPr txBox="1"/>
          <p:nvPr>
            <p:ph idx="5" type="subTitle"/>
          </p:nvPr>
        </p:nvSpPr>
        <p:spPr>
          <a:xfrm>
            <a:off x="3342150" y="3512625"/>
            <a:ext cx="24591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 name="Google Shape;90;p9"/>
          <p:cNvSpPr txBox="1"/>
          <p:nvPr>
            <p:ph idx="6" type="subTitle"/>
          </p:nvPr>
        </p:nvSpPr>
        <p:spPr>
          <a:xfrm>
            <a:off x="5964424" y="3512625"/>
            <a:ext cx="2459700" cy="105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1" name="Google Shape;91;p9"/>
          <p:cNvSpPr txBox="1"/>
          <p:nvPr>
            <p:ph idx="7" type="subTitle"/>
          </p:nvPr>
        </p:nvSpPr>
        <p:spPr>
          <a:xfrm>
            <a:off x="719875" y="1184375"/>
            <a:ext cx="24591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2" name="Google Shape;92;p9"/>
          <p:cNvSpPr txBox="1"/>
          <p:nvPr>
            <p:ph idx="8" type="subTitle"/>
          </p:nvPr>
        </p:nvSpPr>
        <p:spPr>
          <a:xfrm>
            <a:off x="3342150" y="1184375"/>
            <a:ext cx="24591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3" name="Google Shape;93;p9"/>
          <p:cNvSpPr txBox="1"/>
          <p:nvPr>
            <p:ph idx="9" type="subTitle"/>
          </p:nvPr>
        </p:nvSpPr>
        <p:spPr>
          <a:xfrm>
            <a:off x="5964424" y="1184375"/>
            <a:ext cx="24597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4" name="Google Shape;94;p9"/>
          <p:cNvSpPr txBox="1"/>
          <p:nvPr>
            <p:ph idx="13" type="subTitle"/>
          </p:nvPr>
        </p:nvSpPr>
        <p:spPr>
          <a:xfrm>
            <a:off x="719875" y="2880875"/>
            <a:ext cx="24591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5" name="Google Shape;95;p9"/>
          <p:cNvSpPr txBox="1"/>
          <p:nvPr>
            <p:ph idx="14" type="subTitle"/>
          </p:nvPr>
        </p:nvSpPr>
        <p:spPr>
          <a:xfrm>
            <a:off x="3342300" y="2880875"/>
            <a:ext cx="24591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6" name="Google Shape;96;p9"/>
          <p:cNvSpPr txBox="1"/>
          <p:nvPr>
            <p:ph idx="15" type="subTitle"/>
          </p:nvPr>
        </p:nvSpPr>
        <p:spPr>
          <a:xfrm>
            <a:off x="5964724" y="2880875"/>
            <a:ext cx="2459100" cy="62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97" name="Google Shape;97;p9"/>
          <p:cNvGrpSpPr/>
          <p:nvPr/>
        </p:nvGrpSpPr>
        <p:grpSpPr>
          <a:xfrm>
            <a:off x="-228599" y="4009894"/>
            <a:ext cx="1361751" cy="1374795"/>
            <a:chOff x="34226" y="3999119"/>
            <a:chExt cx="1361751" cy="1374795"/>
          </a:xfrm>
        </p:grpSpPr>
        <p:sp>
          <p:nvSpPr>
            <p:cNvPr id="98" name="Google Shape;98;p9"/>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9"/>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9"/>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9"/>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2" name="Shape 102"/>
        <p:cNvGrpSpPr/>
        <p:nvPr/>
      </p:nvGrpSpPr>
      <p:grpSpPr>
        <a:xfrm>
          <a:off x="0" y="0"/>
          <a:ext cx="0" cy="0"/>
          <a:chOff x="0" y="0"/>
          <a:chExt cx="0" cy="0"/>
        </a:xfrm>
      </p:grpSpPr>
      <p:sp>
        <p:nvSpPr>
          <p:cNvPr id="103" name="Google Shape;103;p10"/>
          <p:cNvSpPr/>
          <p:nvPr/>
        </p:nvSpPr>
        <p:spPr>
          <a:xfrm>
            <a:off x="0" y="0"/>
            <a:ext cx="9144000" cy="5143500"/>
          </a:xfrm>
          <a:prstGeom prst="frame">
            <a:avLst>
              <a:gd fmla="val 3944" name="adj1"/>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4" name="Google Shape;104;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5" name="Google Shape;105;p10"/>
          <p:cNvSpPr txBox="1"/>
          <p:nvPr>
            <p:ph idx="1" type="subTitle"/>
          </p:nvPr>
        </p:nvSpPr>
        <p:spPr>
          <a:xfrm>
            <a:off x="720025" y="1299000"/>
            <a:ext cx="3410700" cy="5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6" name="Google Shape;106;p10"/>
          <p:cNvSpPr txBox="1"/>
          <p:nvPr>
            <p:ph idx="2" type="subTitle"/>
          </p:nvPr>
        </p:nvSpPr>
        <p:spPr>
          <a:xfrm>
            <a:off x="720025" y="1824900"/>
            <a:ext cx="3410700" cy="9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0"/>
          <p:cNvSpPr txBox="1"/>
          <p:nvPr>
            <p:ph idx="3" type="subTitle"/>
          </p:nvPr>
        </p:nvSpPr>
        <p:spPr>
          <a:xfrm>
            <a:off x="5013250" y="1824900"/>
            <a:ext cx="3410700" cy="9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0"/>
          <p:cNvSpPr txBox="1"/>
          <p:nvPr>
            <p:ph idx="4" type="subTitle"/>
          </p:nvPr>
        </p:nvSpPr>
        <p:spPr>
          <a:xfrm>
            <a:off x="720025" y="3420825"/>
            <a:ext cx="3410700" cy="9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0"/>
          <p:cNvSpPr txBox="1"/>
          <p:nvPr>
            <p:ph idx="5" type="subTitle"/>
          </p:nvPr>
        </p:nvSpPr>
        <p:spPr>
          <a:xfrm>
            <a:off x="5013250" y="3420825"/>
            <a:ext cx="3410700" cy="9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0"/>
          <p:cNvSpPr txBox="1"/>
          <p:nvPr>
            <p:ph idx="6" type="subTitle"/>
          </p:nvPr>
        </p:nvSpPr>
        <p:spPr>
          <a:xfrm>
            <a:off x="720025" y="2894925"/>
            <a:ext cx="3410700" cy="5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1" name="Google Shape;111;p10"/>
          <p:cNvSpPr txBox="1"/>
          <p:nvPr>
            <p:ph idx="7" type="subTitle"/>
          </p:nvPr>
        </p:nvSpPr>
        <p:spPr>
          <a:xfrm>
            <a:off x="5013250" y="1299000"/>
            <a:ext cx="3410700" cy="5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2" name="Google Shape;112;p10"/>
          <p:cNvSpPr txBox="1"/>
          <p:nvPr>
            <p:ph idx="8" type="subTitle"/>
          </p:nvPr>
        </p:nvSpPr>
        <p:spPr>
          <a:xfrm>
            <a:off x="5013250" y="2894925"/>
            <a:ext cx="3410700" cy="5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113" name="Google Shape;113;p10"/>
          <p:cNvGrpSpPr/>
          <p:nvPr/>
        </p:nvGrpSpPr>
        <p:grpSpPr>
          <a:xfrm flipH="1">
            <a:off x="8010851" y="4020669"/>
            <a:ext cx="1361751" cy="1374795"/>
            <a:chOff x="34226" y="3999119"/>
            <a:chExt cx="1361751" cy="1374795"/>
          </a:xfrm>
        </p:grpSpPr>
        <p:sp>
          <p:nvSpPr>
            <p:cNvPr id="114" name="Google Shape;114;p10"/>
            <p:cNvSpPr/>
            <p:nvPr/>
          </p:nvSpPr>
          <p:spPr>
            <a:xfrm>
              <a:off x="800973" y="4382092"/>
              <a:ext cx="590931" cy="788737"/>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0"/>
            <p:cNvSpPr/>
            <p:nvPr/>
          </p:nvSpPr>
          <p:spPr>
            <a:xfrm>
              <a:off x="273122" y="3999119"/>
              <a:ext cx="877037" cy="1171710"/>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0"/>
            <p:cNvSpPr/>
            <p:nvPr/>
          </p:nvSpPr>
          <p:spPr>
            <a:xfrm>
              <a:off x="34226" y="5220074"/>
              <a:ext cx="1361751" cy="153840"/>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0"/>
            <p:cNvSpPr/>
            <p:nvPr/>
          </p:nvSpPr>
          <p:spPr>
            <a:xfrm>
              <a:off x="663822" y="4964894"/>
              <a:ext cx="102600" cy="279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Be Vietnam Pro Black"/>
              <a:buNone/>
              <a:defRPr b="0" i="0" sz="3000" u="none" cap="none" strike="noStrike">
                <a:solidFill>
                  <a:schemeClr val="dk1"/>
                </a:solidFill>
                <a:latin typeface="Be Vietnam Pro Black"/>
                <a:ea typeface="Be Vietnam Pro Black"/>
                <a:cs typeface="Be Vietnam Pro Black"/>
                <a:sym typeface="Be Vietnam Pro Black"/>
              </a:defRPr>
            </a:lvl1pPr>
            <a:lvl2pPr lvl="1"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5100" y="1017725"/>
            <a:ext cx="7713900" cy="3590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1pPr>
            <a:lvl2pPr indent="-304800" lvl="1" marL="9144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2pPr>
            <a:lvl3pPr indent="-304800" lvl="2" marL="13716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3pPr>
            <a:lvl4pPr indent="-304800" lvl="3" marL="18288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4pPr>
            <a:lvl5pPr indent="-304800" lvl="4" marL="22860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5pPr>
            <a:lvl6pPr indent="-304800" lvl="5" marL="27432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6pPr>
            <a:lvl7pPr indent="-304800" lvl="6" marL="32004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7pPr>
            <a:lvl8pPr indent="-304800" lvl="7" marL="36576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8pPr>
            <a:lvl9pPr indent="-304800" lvl="8" marL="41148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7"/>
          <p:cNvPicPr preferRelativeResize="0"/>
          <p:nvPr>
            <p:ph idx="2" type="pic"/>
          </p:nvPr>
        </p:nvPicPr>
        <p:blipFill rotWithShape="1">
          <a:blip r:embed="rId3">
            <a:alphaModFix/>
          </a:blip>
          <a:srcRect b="0" l="25042" r="25042" t="0"/>
          <a:stretch/>
        </p:blipFill>
        <p:spPr>
          <a:xfrm>
            <a:off x="5801425" y="867525"/>
            <a:ext cx="2721000" cy="4088400"/>
          </a:xfrm>
          <a:prstGeom prst="round2SameRect">
            <a:avLst>
              <a:gd fmla="val 21039" name="adj1"/>
              <a:gd fmla="val 0" name="adj2"/>
            </a:avLst>
          </a:prstGeom>
          <a:noFill/>
          <a:ln cap="flat" cmpd="sng" w="19050">
            <a:solidFill>
              <a:schemeClr val="lt2"/>
            </a:solidFill>
            <a:prstDash val="solid"/>
            <a:round/>
            <a:headEnd len="sm" w="sm" type="none"/>
            <a:tailEnd len="sm" w="sm" type="none"/>
          </a:ln>
        </p:spPr>
      </p:pic>
      <p:sp>
        <p:nvSpPr>
          <p:cNvPr id="218" name="Google Shape;218;p27"/>
          <p:cNvSpPr txBox="1"/>
          <p:nvPr>
            <p:ph type="ctrTitle"/>
          </p:nvPr>
        </p:nvSpPr>
        <p:spPr>
          <a:xfrm>
            <a:off x="715150" y="450700"/>
            <a:ext cx="4123500" cy="2261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lang="en" sz="3000">
                <a:latin typeface="Be Vietnam Pro Black"/>
                <a:ea typeface="Be Vietnam Pro Black"/>
                <a:cs typeface="Be Vietnam Pro Black"/>
                <a:sym typeface="Be Vietnam Pro Black"/>
              </a:rPr>
              <a:t>Revenue Management For Hotel Bookings</a:t>
            </a:r>
            <a:endParaRPr sz="3000">
              <a:latin typeface="Be Vietnam Pro Black"/>
              <a:ea typeface="Be Vietnam Pro Black"/>
              <a:cs typeface="Be Vietnam Pro Black"/>
              <a:sym typeface="Be Vietnam Pro Black"/>
            </a:endParaRPr>
          </a:p>
        </p:txBody>
      </p:sp>
      <p:sp>
        <p:nvSpPr>
          <p:cNvPr id="219" name="Google Shape;219;p27"/>
          <p:cNvSpPr/>
          <p:nvPr/>
        </p:nvSpPr>
        <p:spPr>
          <a:xfrm>
            <a:off x="4286450" y="3811425"/>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20" name="Google Shape;220;p27"/>
          <p:cNvSpPr txBox="1"/>
          <p:nvPr>
            <p:ph idx="1" type="subTitle"/>
          </p:nvPr>
        </p:nvSpPr>
        <p:spPr>
          <a:xfrm>
            <a:off x="715150" y="3252138"/>
            <a:ext cx="4123500" cy="40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200">
                <a:solidFill>
                  <a:srgbClr val="000000"/>
                </a:solidFill>
                <a:latin typeface="Arial"/>
                <a:ea typeface="Arial"/>
                <a:cs typeface="Arial"/>
                <a:sym typeface="Arial"/>
              </a:rPr>
              <a:t>Amey Ghate</a:t>
            </a:r>
            <a:endParaRPr sz="12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sz="1200">
                <a:solidFill>
                  <a:srgbClr val="000000"/>
                </a:solidFill>
                <a:latin typeface="Arial"/>
                <a:ea typeface="Arial"/>
                <a:cs typeface="Arial"/>
                <a:sym typeface="Arial"/>
              </a:rPr>
              <a:t>Sameer Ahmed </a:t>
            </a:r>
            <a:endParaRPr sz="12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sz="1200">
                <a:solidFill>
                  <a:srgbClr val="000000"/>
                </a:solidFill>
                <a:latin typeface="Arial"/>
                <a:ea typeface="Arial"/>
                <a:cs typeface="Arial"/>
                <a:sym typeface="Arial"/>
              </a:rPr>
              <a:t>Spandan Pal</a:t>
            </a:r>
            <a:endParaRPr/>
          </a:p>
        </p:txBody>
      </p:sp>
      <p:grpSp>
        <p:nvGrpSpPr>
          <p:cNvPr id="221" name="Google Shape;221;p27"/>
          <p:cNvGrpSpPr/>
          <p:nvPr/>
        </p:nvGrpSpPr>
        <p:grpSpPr>
          <a:xfrm>
            <a:off x="5287001" y="3999119"/>
            <a:ext cx="1361750" cy="1374795"/>
            <a:chOff x="3437984" y="4350217"/>
            <a:chExt cx="1743375" cy="1760075"/>
          </a:xfrm>
        </p:grpSpPr>
        <p:sp>
          <p:nvSpPr>
            <p:cNvPr id="222" name="Google Shape;222;p27"/>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27"/>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27"/>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27"/>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27"/>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SEASONALITY</a:t>
            </a:r>
            <a:endParaRPr/>
          </a:p>
        </p:txBody>
      </p:sp>
      <p:sp>
        <p:nvSpPr>
          <p:cNvPr id="337" name="Google Shape;337;p36"/>
          <p:cNvSpPr txBox="1"/>
          <p:nvPr>
            <p:ph idx="1" type="subTitle"/>
          </p:nvPr>
        </p:nvSpPr>
        <p:spPr>
          <a:xfrm>
            <a:off x="6130375" y="1184225"/>
            <a:ext cx="2403600" cy="7308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l">
              <a:lnSpc>
                <a:spcPct val="100000"/>
              </a:lnSpc>
              <a:spcBef>
                <a:spcPts val="1000"/>
              </a:spcBef>
              <a:spcAft>
                <a:spcPts val="0"/>
              </a:spcAft>
              <a:buSzPts val="1100"/>
              <a:buNone/>
            </a:pPr>
            <a:r>
              <a:rPr lang="en" sz="1100"/>
              <a:t>Group and Non-Group Customers have different trends</a:t>
            </a:r>
            <a:endParaRPr sz="1100"/>
          </a:p>
        </p:txBody>
      </p:sp>
      <p:sp>
        <p:nvSpPr>
          <p:cNvPr id="338" name="Google Shape;338;p36"/>
          <p:cNvSpPr txBox="1"/>
          <p:nvPr>
            <p:ph idx="2" type="subTitle"/>
          </p:nvPr>
        </p:nvSpPr>
        <p:spPr>
          <a:xfrm>
            <a:off x="6130375" y="2018150"/>
            <a:ext cx="2403600" cy="17163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l">
              <a:lnSpc>
                <a:spcPct val="100000"/>
              </a:lnSpc>
              <a:spcBef>
                <a:spcPts val="1000"/>
              </a:spcBef>
              <a:spcAft>
                <a:spcPts val="0"/>
              </a:spcAft>
              <a:buSzPts val="1100"/>
              <a:buNone/>
            </a:pPr>
            <a:r>
              <a:rPr lang="en" sz="1100"/>
              <a:t>Non-Group arrivals are stronger in the weekends </a:t>
            </a:r>
            <a:r>
              <a:rPr i="1" lang="en" sz="1100"/>
              <a:t>(except in Feb and July)</a:t>
            </a:r>
            <a:endParaRPr i="1" sz="1100"/>
          </a:p>
          <a:p>
            <a:pPr indent="-228600" lvl="0" marL="457200" rtl="0" algn="l">
              <a:lnSpc>
                <a:spcPct val="100000"/>
              </a:lnSpc>
              <a:spcBef>
                <a:spcPts val="0"/>
              </a:spcBef>
              <a:spcAft>
                <a:spcPts val="0"/>
              </a:spcAft>
              <a:buSzPts val="1100"/>
              <a:buNone/>
            </a:pPr>
            <a:r>
              <a:rPr lang="en" sz="1100"/>
              <a:t>Non-Group arrivals have the highest values during May, June, Sept and Oct</a:t>
            </a:r>
            <a:endParaRPr sz="1100"/>
          </a:p>
          <a:p>
            <a:pPr indent="-228600" lvl="0" marL="457200" rtl="0" algn="ctr">
              <a:spcBef>
                <a:spcPts val="0"/>
              </a:spcBef>
              <a:spcAft>
                <a:spcPts val="0"/>
              </a:spcAft>
              <a:buSzPts val="1100"/>
              <a:buNone/>
            </a:pPr>
            <a:r>
              <a:rPr lang="en" sz="1100"/>
              <a:t>Non-Group arrivals have the lowest values from Nov to Jan</a:t>
            </a:r>
            <a:endParaRPr sz="1100"/>
          </a:p>
        </p:txBody>
      </p:sp>
      <p:sp>
        <p:nvSpPr>
          <p:cNvPr id="339" name="Google Shape;339;p36"/>
          <p:cNvSpPr txBox="1"/>
          <p:nvPr>
            <p:ph idx="3" type="subTitle"/>
          </p:nvPr>
        </p:nvSpPr>
        <p:spPr>
          <a:xfrm>
            <a:off x="6130375" y="3837575"/>
            <a:ext cx="2403600" cy="5727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ctr">
              <a:spcBef>
                <a:spcPts val="1000"/>
              </a:spcBef>
              <a:spcAft>
                <a:spcPts val="0"/>
              </a:spcAft>
              <a:buSzPts val="1100"/>
              <a:buNone/>
            </a:pPr>
            <a:r>
              <a:rPr lang="en" sz="1100"/>
              <a:t>Group arrivals do not have a clear seasonality</a:t>
            </a:r>
            <a:endParaRPr sz="1100"/>
          </a:p>
        </p:txBody>
      </p:sp>
      <p:pic>
        <p:nvPicPr>
          <p:cNvPr id="340" name="Google Shape;340;p36"/>
          <p:cNvPicPr preferRelativeResize="0"/>
          <p:nvPr/>
        </p:nvPicPr>
        <p:blipFill>
          <a:blip r:embed="rId3">
            <a:alphaModFix/>
          </a:blip>
          <a:stretch>
            <a:fillRect/>
          </a:stretch>
        </p:blipFill>
        <p:spPr>
          <a:xfrm>
            <a:off x="291325" y="1170125"/>
            <a:ext cx="5686649" cy="283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7"/>
          <p:cNvPicPr preferRelativeResize="0"/>
          <p:nvPr/>
        </p:nvPicPr>
        <p:blipFill>
          <a:blip r:embed="rId3">
            <a:alphaModFix/>
          </a:blip>
          <a:stretch>
            <a:fillRect/>
          </a:stretch>
        </p:blipFill>
        <p:spPr>
          <a:xfrm>
            <a:off x="603625" y="1799700"/>
            <a:ext cx="3530450" cy="2574525"/>
          </a:xfrm>
          <a:prstGeom prst="rect">
            <a:avLst/>
          </a:prstGeom>
          <a:noFill/>
          <a:ln>
            <a:noFill/>
          </a:ln>
        </p:spPr>
      </p:pic>
      <p:sp>
        <p:nvSpPr>
          <p:cNvPr id="346" name="Google Shape;346;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NON-GROUP ARRIVAL DISTRIBUTION</a:t>
            </a:r>
            <a:endParaRPr/>
          </a:p>
        </p:txBody>
      </p:sp>
      <p:sp>
        <p:nvSpPr>
          <p:cNvPr id="347" name="Google Shape;347;p37"/>
          <p:cNvSpPr txBox="1"/>
          <p:nvPr>
            <p:ph idx="1" type="subTitle"/>
          </p:nvPr>
        </p:nvSpPr>
        <p:spPr>
          <a:xfrm>
            <a:off x="454550" y="1723625"/>
            <a:ext cx="3828600" cy="3118800"/>
          </a:xfrm>
          <a:prstGeom prst="rect">
            <a:avLst/>
          </a:prstGeom>
          <a:noFill/>
          <a:ln cap="flat" cmpd="sng" w="9525">
            <a:solidFill>
              <a:srgbClr val="C9D4DC"/>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1000"/>
              </a:spcBef>
              <a:spcAft>
                <a:spcPts val="0"/>
              </a:spcAft>
              <a:buSzPts val="1200"/>
              <a:buNone/>
            </a:pPr>
            <a:r>
              <a:rPr lang="en" sz="1100"/>
              <a:t>Gamma Distribution seems to fit the Non-Group Arrivals data well</a:t>
            </a:r>
            <a:endParaRPr sz="1100"/>
          </a:p>
        </p:txBody>
      </p:sp>
      <p:sp>
        <p:nvSpPr>
          <p:cNvPr id="348" name="Google Shape;348;p37"/>
          <p:cNvSpPr txBox="1"/>
          <p:nvPr>
            <p:ph idx="2" type="subTitle"/>
          </p:nvPr>
        </p:nvSpPr>
        <p:spPr>
          <a:xfrm>
            <a:off x="454550" y="1093025"/>
            <a:ext cx="3828600" cy="4869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100"/>
              <a:t>We try to estimate the probability distribution function for the Non-Group Arrival Distribution </a:t>
            </a:r>
            <a:endParaRPr sz="1100"/>
          </a:p>
        </p:txBody>
      </p:sp>
      <p:sp>
        <p:nvSpPr>
          <p:cNvPr id="349" name="Google Shape;349;p37"/>
          <p:cNvSpPr txBox="1"/>
          <p:nvPr>
            <p:ph idx="3" type="subTitle"/>
          </p:nvPr>
        </p:nvSpPr>
        <p:spPr>
          <a:xfrm>
            <a:off x="4500575" y="1799700"/>
            <a:ext cx="4268100" cy="17595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100"/>
              <a:t>The</a:t>
            </a:r>
            <a:r>
              <a:rPr lang="en" sz="1100">
                <a:highlight>
                  <a:schemeClr val="lt1"/>
                </a:highlight>
              </a:rPr>
              <a:t> </a:t>
            </a:r>
            <a:r>
              <a:rPr lang="en" sz="1050">
                <a:solidFill>
                  <a:srgbClr val="3C4043"/>
                </a:solidFill>
                <a:highlight>
                  <a:schemeClr val="lt1"/>
                </a:highlight>
                <a:latin typeface="Arial"/>
                <a:ea typeface="Arial"/>
                <a:cs typeface="Arial"/>
                <a:sym typeface="Arial"/>
              </a:rPr>
              <a:t>k, θ, μ for the Non-Group Arrivals is then estimated for each combination of Month and Weekday/Weekend</a:t>
            </a:r>
            <a:endParaRPr sz="1100">
              <a:highlight>
                <a:schemeClr val="lt1"/>
              </a:highlight>
            </a:endParaRPr>
          </a:p>
        </p:txBody>
      </p:sp>
      <p:pic>
        <p:nvPicPr>
          <p:cNvPr id="350" name="Google Shape;350;p37"/>
          <p:cNvPicPr preferRelativeResize="0"/>
          <p:nvPr/>
        </p:nvPicPr>
        <p:blipFill>
          <a:blip r:embed="rId4">
            <a:alphaModFix/>
          </a:blip>
          <a:stretch>
            <a:fillRect/>
          </a:stretch>
        </p:blipFill>
        <p:spPr>
          <a:xfrm>
            <a:off x="4781400" y="1065013"/>
            <a:ext cx="3476625" cy="542925"/>
          </a:xfrm>
          <a:prstGeom prst="rect">
            <a:avLst/>
          </a:prstGeom>
          <a:noFill/>
          <a:ln>
            <a:noFill/>
          </a:ln>
        </p:spPr>
      </p:pic>
      <p:pic>
        <p:nvPicPr>
          <p:cNvPr id="351" name="Google Shape;351;p37"/>
          <p:cNvPicPr preferRelativeResize="0"/>
          <p:nvPr/>
        </p:nvPicPr>
        <p:blipFill rotWithShape="1">
          <a:blip r:embed="rId5">
            <a:alphaModFix/>
          </a:blip>
          <a:srcRect b="-16079" l="0" r="0" t="16080"/>
          <a:stretch/>
        </p:blipFill>
        <p:spPr>
          <a:xfrm>
            <a:off x="4617275" y="2611500"/>
            <a:ext cx="3957200" cy="9476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OPTIMAL POLICY</a:t>
            </a:r>
            <a:endParaRPr/>
          </a:p>
        </p:txBody>
      </p:sp>
      <p:sp>
        <p:nvSpPr>
          <p:cNvPr id="357" name="Google Shape;357;p38"/>
          <p:cNvSpPr txBox="1"/>
          <p:nvPr>
            <p:ph idx="1" type="subTitle"/>
          </p:nvPr>
        </p:nvSpPr>
        <p:spPr>
          <a:xfrm>
            <a:off x="588225" y="1293550"/>
            <a:ext cx="3707100" cy="15588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sz="1200">
                <a:latin typeface="Archivo"/>
                <a:ea typeface="Archivo"/>
                <a:cs typeface="Archivo"/>
                <a:sym typeface="Archivo"/>
              </a:rPr>
              <a:t>Using</a:t>
            </a:r>
            <a:r>
              <a:rPr b="1" lang="en" sz="1200">
                <a:latin typeface="Archivo"/>
                <a:ea typeface="Archivo"/>
                <a:cs typeface="Archivo"/>
                <a:sym typeface="Archivo"/>
              </a:rPr>
              <a:t> Littlewood’s Rule</a:t>
            </a:r>
            <a:r>
              <a:rPr lang="en" sz="1200">
                <a:latin typeface="Archivo"/>
                <a:ea typeface="Archivo"/>
                <a:cs typeface="Archivo"/>
                <a:sym typeface="Archivo"/>
              </a:rPr>
              <a:t> here, </a:t>
            </a:r>
            <a:endParaRPr sz="1200">
              <a:latin typeface="Archivo"/>
              <a:ea typeface="Archivo"/>
              <a:cs typeface="Archivo"/>
              <a:sym typeface="Archivo"/>
            </a:endParaRPr>
          </a:p>
          <a:p>
            <a:pPr indent="0" lvl="0" marL="0" rtl="0" algn="l">
              <a:spcBef>
                <a:spcPts val="1000"/>
              </a:spcBef>
              <a:spcAft>
                <a:spcPts val="0"/>
              </a:spcAft>
              <a:buNone/>
            </a:pPr>
            <a:r>
              <a:rPr b="1" i="1" lang="en" sz="1200">
                <a:latin typeface="Archivo"/>
                <a:ea typeface="Archivo"/>
                <a:cs typeface="Archivo"/>
                <a:sym typeface="Archivo"/>
              </a:rPr>
              <a:t>If (Probability of selling more than X number of High Value guests) &gt;  (Revenue From Group Room)/(Revenue From Non-Group Room)</a:t>
            </a:r>
            <a:endParaRPr b="1" i="1" sz="1200">
              <a:latin typeface="Archivo"/>
              <a:ea typeface="Archivo"/>
              <a:cs typeface="Archivo"/>
              <a:sym typeface="Archivo"/>
            </a:endParaRPr>
          </a:p>
          <a:p>
            <a:pPr indent="0" lvl="0" marL="0" rtl="0" algn="l">
              <a:spcBef>
                <a:spcPts val="1000"/>
              </a:spcBef>
              <a:spcAft>
                <a:spcPts val="0"/>
              </a:spcAft>
              <a:buNone/>
            </a:pPr>
            <a:r>
              <a:rPr b="1" i="1" lang="en" sz="1200">
                <a:latin typeface="Archivo"/>
                <a:ea typeface="Archivo"/>
                <a:cs typeface="Archivo"/>
                <a:sym typeface="Archivo"/>
              </a:rPr>
              <a:t>Then, we set aside X number of rooms for High Value guests</a:t>
            </a:r>
            <a:endParaRPr i="1" sz="1500"/>
          </a:p>
        </p:txBody>
      </p:sp>
      <p:sp>
        <p:nvSpPr>
          <p:cNvPr id="358" name="Google Shape;358;p38"/>
          <p:cNvSpPr txBox="1"/>
          <p:nvPr>
            <p:ph idx="2" type="subTitle"/>
          </p:nvPr>
        </p:nvSpPr>
        <p:spPr>
          <a:xfrm>
            <a:off x="4393050" y="1293550"/>
            <a:ext cx="4457700" cy="22632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000"/>
              </a:spcBef>
              <a:spcAft>
                <a:spcPts val="0"/>
              </a:spcAft>
              <a:buNone/>
            </a:pPr>
            <a:r>
              <a:rPr lang="en"/>
              <a:t>We calculate X here using the </a:t>
            </a:r>
            <a:r>
              <a:rPr b="1" i="1" lang="en"/>
              <a:t>inverse survivor function</a:t>
            </a:r>
            <a:endParaRPr b="1" i="1"/>
          </a:p>
        </p:txBody>
      </p:sp>
      <p:pic>
        <p:nvPicPr>
          <p:cNvPr id="359" name="Google Shape;359;p38"/>
          <p:cNvPicPr preferRelativeResize="0"/>
          <p:nvPr/>
        </p:nvPicPr>
        <p:blipFill>
          <a:blip r:embed="rId3">
            <a:alphaModFix/>
          </a:blip>
          <a:stretch>
            <a:fillRect/>
          </a:stretch>
        </p:blipFill>
        <p:spPr>
          <a:xfrm>
            <a:off x="4577775" y="1715025"/>
            <a:ext cx="4088251" cy="1602521"/>
          </a:xfrm>
          <a:prstGeom prst="rect">
            <a:avLst/>
          </a:prstGeom>
          <a:noFill/>
          <a:ln>
            <a:noFill/>
          </a:ln>
        </p:spPr>
      </p:pic>
      <p:sp>
        <p:nvSpPr>
          <p:cNvPr id="360" name="Google Shape;360;p38"/>
          <p:cNvSpPr txBox="1"/>
          <p:nvPr>
            <p:ph idx="3" type="subTitle"/>
          </p:nvPr>
        </p:nvSpPr>
        <p:spPr>
          <a:xfrm>
            <a:off x="740625" y="3666100"/>
            <a:ext cx="7248300" cy="1167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1000"/>
              </a:spcBef>
              <a:spcAft>
                <a:spcPts val="0"/>
              </a:spcAft>
              <a:buNone/>
            </a:pPr>
            <a:r>
              <a:rPr lang="en"/>
              <a:t>For Example, for Jan &amp; Weekend, </a:t>
            </a:r>
            <a:endParaRPr/>
          </a:p>
          <a:p>
            <a:pPr indent="0" lvl="0" marL="0" rtl="0" algn="ctr">
              <a:lnSpc>
                <a:spcPct val="100000"/>
              </a:lnSpc>
              <a:spcBef>
                <a:spcPts val="1000"/>
              </a:spcBef>
              <a:spcAft>
                <a:spcPts val="0"/>
              </a:spcAft>
              <a:buNone/>
            </a:pPr>
            <a:r>
              <a:rPr lang="en"/>
              <a:t>Non-Group Protection = inverse_survivor_fn(75/85) = 18.4306 ~ 18</a:t>
            </a:r>
            <a:endParaRPr/>
          </a:p>
          <a:p>
            <a:pPr indent="0" lvl="0" marL="0" rtl="0" algn="ctr">
              <a:lnSpc>
                <a:spcPct val="100000"/>
              </a:lnSpc>
              <a:spcBef>
                <a:spcPts val="1000"/>
              </a:spcBef>
              <a:spcAft>
                <a:spcPts val="0"/>
              </a:spcAft>
              <a:buNone/>
            </a:pPr>
            <a:r>
              <a:rPr lang="en"/>
              <a:t>So, the Optimal Policy For a January Weekend will be to reserve 18 rooms from Non-Group High Value Guests and book the remaining 82 rooms for Groups.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p:nvPr/>
        </p:nvSpPr>
        <p:spPr>
          <a:xfrm>
            <a:off x="2800925" y="843950"/>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66" name="Google Shape;366;p39"/>
          <p:cNvSpPr txBox="1"/>
          <p:nvPr>
            <p:ph type="title"/>
          </p:nvPr>
        </p:nvSpPr>
        <p:spPr>
          <a:xfrm>
            <a:off x="4825600" y="1904625"/>
            <a:ext cx="3603300" cy="1401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n"/>
              <a:t>RESULTS</a:t>
            </a:r>
            <a:endParaRPr/>
          </a:p>
          <a:p>
            <a:pPr indent="0" lvl="0" marL="0" rtl="0" algn="r">
              <a:lnSpc>
                <a:spcPct val="100000"/>
              </a:lnSpc>
              <a:spcBef>
                <a:spcPts val="0"/>
              </a:spcBef>
              <a:spcAft>
                <a:spcPts val="0"/>
              </a:spcAft>
              <a:buSzPts val="5000"/>
              <a:buNone/>
            </a:pPr>
            <a:r>
              <a:t/>
            </a:r>
            <a:endParaRPr/>
          </a:p>
        </p:txBody>
      </p:sp>
      <p:sp>
        <p:nvSpPr>
          <p:cNvPr id="367" name="Google Shape;367;p39"/>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pic>
        <p:nvPicPr>
          <p:cNvPr id="368" name="Google Shape;368;p39"/>
          <p:cNvPicPr preferRelativeResize="0"/>
          <p:nvPr>
            <p:ph idx="2" type="pic"/>
          </p:nvPr>
        </p:nvPicPr>
        <p:blipFill rotWithShape="1">
          <a:blip r:embed="rId3">
            <a:alphaModFix/>
          </a:blip>
          <a:srcRect b="0" l="24262" r="24257" t="0"/>
          <a:stretch/>
        </p:blipFill>
        <p:spPr>
          <a:xfrm>
            <a:off x="822050" y="914400"/>
            <a:ext cx="2721000" cy="4036500"/>
          </a:xfrm>
          <a:prstGeom prst="round2SameRect">
            <a:avLst>
              <a:gd fmla="val 23726" name="adj1"/>
              <a:gd fmla="val 0" name="adj2"/>
            </a:avLst>
          </a:prstGeom>
          <a:noFill/>
          <a:ln cap="flat" cmpd="sng" w="19050">
            <a:solidFill>
              <a:schemeClr val="lt2"/>
            </a:solidFill>
            <a:prstDash val="solid"/>
            <a:round/>
            <a:headEnd len="sm" w="sm" type="none"/>
            <a:tailEnd len="sm" w="sm" type="none"/>
          </a:ln>
        </p:spPr>
      </p:pic>
      <p:grpSp>
        <p:nvGrpSpPr>
          <p:cNvPr id="369" name="Google Shape;369;p39"/>
          <p:cNvGrpSpPr/>
          <p:nvPr/>
        </p:nvGrpSpPr>
        <p:grpSpPr>
          <a:xfrm>
            <a:off x="3011351" y="3999118"/>
            <a:ext cx="1361750" cy="1374795"/>
            <a:chOff x="3437984" y="4350217"/>
            <a:chExt cx="1743375" cy="1760075"/>
          </a:xfrm>
        </p:grpSpPr>
        <p:sp>
          <p:nvSpPr>
            <p:cNvPr id="370" name="Google Shape;370;p39"/>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9"/>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9"/>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9"/>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9"/>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BUILDING THE FINAL ANALYSIS</a:t>
            </a:r>
            <a:endParaRPr/>
          </a:p>
        </p:txBody>
      </p:sp>
      <p:sp>
        <p:nvSpPr>
          <p:cNvPr id="380" name="Google Shape;380;p40"/>
          <p:cNvSpPr txBox="1"/>
          <p:nvPr>
            <p:ph idx="3" type="subTitle"/>
          </p:nvPr>
        </p:nvSpPr>
        <p:spPr>
          <a:xfrm>
            <a:off x="1461779" y="1716238"/>
            <a:ext cx="40077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
              <a:t>We need the Probability ratio of Group ADR and Transient ADR for each day. This ratio is interpreted as a measure of the relative value or profitability of group bookings compared to transient bookings.</a:t>
            </a:r>
            <a:endParaRPr/>
          </a:p>
          <a:p>
            <a:pPr indent="0" lvl="0" marL="0" rtl="0" algn="l">
              <a:lnSpc>
                <a:spcPct val="100000"/>
              </a:lnSpc>
              <a:spcBef>
                <a:spcPts val="0"/>
              </a:spcBef>
              <a:spcAft>
                <a:spcPts val="0"/>
              </a:spcAft>
              <a:buSzPts val="1200"/>
              <a:buNone/>
            </a:pPr>
            <a:r>
              <a:t/>
            </a:r>
            <a:endParaRPr/>
          </a:p>
        </p:txBody>
      </p:sp>
      <p:sp>
        <p:nvSpPr>
          <p:cNvPr id="381" name="Google Shape;381;p40"/>
          <p:cNvSpPr txBox="1"/>
          <p:nvPr>
            <p:ph idx="1" type="subTitle"/>
          </p:nvPr>
        </p:nvSpPr>
        <p:spPr>
          <a:xfrm>
            <a:off x="1461786" y="1289063"/>
            <a:ext cx="6395100" cy="42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en"/>
              <a:t>LITTLEWOODS RULE</a:t>
            </a:r>
            <a:endParaRPr/>
          </a:p>
        </p:txBody>
      </p:sp>
      <p:sp>
        <p:nvSpPr>
          <p:cNvPr id="382" name="Google Shape;382;p40"/>
          <p:cNvSpPr txBox="1"/>
          <p:nvPr>
            <p:ph idx="2" type="subTitle"/>
          </p:nvPr>
        </p:nvSpPr>
        <p:spPr>
          <a:xfrm>
            <a:off x="1461786" y="2855913"/>
            <a:ext cx="6395100" cy="42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INVERSE SURVIVOR FUNCTION</a:t>
            </a:r>
            <a:endParaRPr/>
          </a:p>
        </p:txBody>
      </p:sp>
      <p:sp>
        <p:nvSpPr>
          <p:cNvPr id="383" name="Google Shape;383;p40"/>
          <p:cNvSpPr txBox="1"/>
          <p:nvPr>
            <p:ph idx="4" type="subTitle"/>
          </p:nvPr>
        </p:nvSpPr>
        <p:spPr>
          <a:xfrm>
            <a:off x="1461779" y="3282963"/>
            <a:ext cx="4321500" cy="8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We will then plug in these probability ratios into our inverse probability distribution in order to determine the amount of rooms we should keep.</a:t>
            </a:r>
            <a:endParaRPr/>
          </a:p>
        </p:txBody>
      </p:sp>
      <p:sp>
        <p:nvSpPr>
          <p:cNvPr id="384" name="Google Shape;384;p40"/>
          <p:cNvSpPr/>
          <p:nvPr/>
        </p:nvSpPr>
        <p:spPr>
          <a:xfrm>
            <a:off x="514427" y="1526088"/>
            <a:ext cx="778200" cy="778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85" name="Google Shape;385;p40"/>
          <p:cNvSpPr/>
          <p:nvPr/>
        </p:nvSpPr>
        <p:spPr>
          <a:xfrm>
            <a:off x="514414" y="3092838"/>
            <a:ext cx="778200" cy="778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86" name="Google Shape;386;p40"/>
          <p:cNvGrpSpPr/>
          <p:nvPr/>
        </p:nvGrpSpPr>
        <p:grpSpPr>
          <a:xfrm>
            <a:off x="733912" y="1766073"/>
            <a:ext cx="339235" cy="298186"/>
            <a:chOff x="898875" y="244725"/>
            <a:chExt cx="481800" cy="423500"/>
          </a:xfrm>
        </p:grpSpPr>
        <p:sp>
          <p:nvSpPr>
            <p:cNvPr id="387" name="Google Shape;387;p40"/>
            <p:cNvSpPr/>
            <p:nvPr/>
          </p:nvSpPr>
          <p:spPr>
            <a:xfrm>
              <a:off x="1125675" y="470575"/>
              <a:ext cx="28275" cy="28250"/>
            </a:xfrm>
            <a:custGeom>
              <a:rect b="b" l="l" r="r" t="t"/>
              <a:pathLst>
                <a:path extrusionOk="0" h="1130" w="1131">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88" name="Google Shape;388;p40"/>
            <p:cNvSpPr/>
            <p:nvPr/>
          </p:nvSpPr>
          <p:spPr>
            <a:xfrm>
              <a:off x="898875" y="244725"/>
              <a:ext cx="481800" cy="225875"/>
            </a:xfrm>
            <a:custGeom>
              <a:rect b="b" l="l" r="r" t="t"/>
              <a:pathLst>
                <a:path extrusionOk="0" h="9035" w="19272">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89" name="Google Shape;389;p40"/>
            <p:cNvSpPr/>
            <p:nvPr/>
          </p:nvSpPr>
          <p:spPr>
            <a:xfrm>
              <a:off x="1324200" y="385900"/>
              <a:ext cx="56475" cy="197625"/>
            </a:xfrm>
            <a:custGeom>
              <a:rect b="b" l="l" r="r" t="t"/>
              <a:pathLst>
                <a:path extrusionOk="0" h="7905" w="2259">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0" name="Google Shape;390;p40"/>
            <p:cNvSpPr/>
            <p:nvPr/>
          </p:nvSpPr>
          <p:spPr>
            <a:xfrm>
              <a:off x="898875" y="385900"/>
              <a:ext cx="56475" cy="197625"/>
            </a:xfrm>
            <a:custGeom>
              <a:rect b="b" l="l" r="r" t="t"/>
              <a:pathLst>
                <a:path extrusionOk="0" h="7905" w="2259">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1" name="Google Shape;391;p40"/>
            <p:cNvSpPr/>
            <p:nvPr/>
          </p:nvSpPr>
          <p:spPr>
            <a:xfrm>
              <a:off x="1063650" y="414125"/>
              <a:ext cx="146750" cy="141125"/>
            </a:xfrm>
            <a:custGeom>
              <a:rect b="b" l="l" r="r" t="t"/>
              <a:pathLst>
                <a:path extrusionOk="0" h="5645" w="587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2" name="Google Shape;392;p40"/>
            <p:cNvSpPr/>
            <p:nvPr/>
          </p:nvSpPr>
          <p:spPr>
            <a:xfrm>
              <a:off x="898875" y="498800"/>
              <a:ext cx="481800" cy="169425"/>
            </a:xfrm>
            <a:custGeom>
              <a:rect b="b" l="l" r="r" t="t"/>
              <a:pathLst>
                <a:path extrusionOk="0" h="6777" w="19272">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93" name="Google Shape;393;p40"/>
          <p:cNvGrpSpPr/>
          <p:nvPr/>
        </p:nvGrpSpPr>
        <p:grpSpPr>
          <a:xfrm>
            <a:off x="733872" y="3332849"/>
            <a:ext cx="339306" cy="298186"/>
            <a:chOff x="2085450" y="2057100"/>
            <a:chExt cx="481900" cy="423500"/>
          </a:xfrm>
        </p:grpSpPr>
        <p:sp>
          <p:nvSpPr>
            <p:cNvPr id="394" name="Google Shape;394;p40"/>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5" name="Google Shape;395;p40"/>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6" name="Google Shape;396;p40"/>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pic>
        <p:nvPicPr>
          <p:cNvPr id="397" name="Google Shape;397;p40"/>
          <p:cNvPicPr preferRelativeResize="0"/>
          <p:nvPr/>
        </p:nvPicPr>
        <p:blipFill>
          <a:blip r:embed="rId3">
            <a:alphaModFix/>
          </a:blip>
          <a:stretch>
            <a:fillRect/>
          </a:stretch>
        </p:blipFill>
        <p:spPr>
          <a:xfrm>
            <a:off x="5537925" y="1312362"/>
            <a:ext cx="3158834" cy="251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519175" y="445025"/>
            <a:ext cx="8218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LOOKING AT THE SURVIVOR FUNCTION</a:t>
            </a:r>
            <a:endParaRPr/>
          </a:p>
        </p:txBody>
      </p:sp>
      <p:pic>
        <p:nvPicPr>
          <p:cNvPr id="403" name="Google Shape;403;p41"/>
          <p:cNvPicPr preferRelativeResize="0"/>
          <p:nvPr/>
        </p:nvPicPr>
        <p:blipFill>
          <a:blip r:embed="rId3">
            <a:alphaModFix/>
          </a:blip>
          <a:stretch>
            <a:fillRect/>
          </a:stretch>
        </p:blipFill>
        <p:spPr>
          <a:xfrm>
            <a:off x="1275750" y="1017725"/>
            <a:ext cx="6705650" cy="379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2"/>
          <p:cNvSpPr txBox="1"/>
          <p:nvPr>
            <p:ph type="title"/>
          </p:nvPr>
        </p:nvSpPr>
        <p:spPr>
          <a:xfrm>
            <a:off x="459450" y="1760975"/>
            <a:ext cx="3345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HOW MANY ROOMS TO KEEP?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459450" y="1760975"/>
            <a:ext cx="3345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HOW MANY ROOMS TO KEEP?</a:t>
            </a:r>
            <a:endParaRPr/>
          </a:p>
        </p:txBody>
      </p:sp>
      <p:pic>
        <p:nvPicPr>
          <p:cNvPr id="414" name="Google Shape;414;p43"/>
          <p:cNvPicPr preferRelativeResize="0"/>
          <p:nvPr/>
        </p:nvPicPr>
        <p:blipFill rotWithShape="1">
          <a:blip r:embed="rId3">
            <a:alphaModFix/>
          </a:blip>
          <a:srcRect b="4095" l="0" r="22594" t="0"/>
          <a:stretch/>
        </p:blipFill>
        <p:spPr>
          <a:xfrm>
            <a:off x="3957450" y="325351"/>
            <a:ext cx="3064351" cy="4308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459450" y="1760975"/>
            <a:ext cx="3345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EXPECTED PROFIT?</a:t>
            </a:r>
            <a:endParaRPr/>
          </a:p>
        </p:txBody>
      </p:sp>
      <p:pic>
        <p:nvPicPr>
          <p:cNvPr id="420" name="Google Shape;420;p44"/>
          <p:cNvPicPr preferRelativeResize="0"/>
          <p:nvPr/>
        </p:nvPicPr>
        <p:blipFill>
          <a:blip r:embed="rId3">
            <a:alphaModFix/>
          </a:blip>
          <a:stretch>
            <a:fillRect/>
          </a:stretch>
        </p:blipFill>
        <p:spPr>
          <a:xfrm>
            <a:off x="3957450" y="325362"/>
            <a:ext cx="3958876" cy="4492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5"/>
          <p:cNvSpPr txBox="1"/>
          <p:nvPr>
            <p:ph type="title"/>
          </p:nvPr>
        </p:nvSpPr>
        <p:spPr>
          <a:xfrm>
            <a:off x="671100" y="490675"/>
            <a:ext cx="7801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BENEFITS OF THE MODEL</a:t>
            </a:r>
            <a:endParaRPr/>
          </a:p>
        </p:txBody>
      </p:sp>
      <p:pic>
        <p:nvPicPr>
          <p:cNvPr id="426" name="Google Shape;426;p45"/>
          <p:cNvPicPr preferRelativeResize="0"/>
          <p:nvPr/>
        </p:nvPicPr>
        <p:blipFill>
          <a:blip r:embed="rId3">
            <a:alphaModFix/>
          </a:blip>
          <a:stretch>
            <a:fillRect/>
          </a:stretch>
        </p:blipFill>
        <p:spPr>
          <a:xfrm>
            <a:off x="1891950" y="1620950"/>
            <a:ext cx="5360100" cy="228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TABLE OF CONTENTS</a:t>
            </a:r>
            <a:endParaRPr/>
          </a:p>
        </p:txBody>
      </p:sp>
      <p:sp>
        <p:nvSpPr>
          <p:cNvPr id="232" name="Google Shape;232;p28"/>
          <p:cNvSpPr txBox="1"/>
          <p:nvPr>
            <p:ph idx="2" type="title"/>
          </p:nvPr>
        </p:nvSpPr>
        <p:spPr>
          <a:xfrm>
            <a:off x="1438925" y="1344461"/>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33" name="Google Shape;233;p28"/>
          <p:cNvSpPr txBox="1"/>
          <p:nvPr>
            <p:ph idx="3" type="title"/>
          </p:nvPr>
        </p:nvSpPr>
        <p:spPr>
          <a:xfrm>
            <a:off x="1438925" y="2930248"/>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34" name="Google Shape;234;p28"/>
          <p:cNvSpPr txBox="1"/>
          <p:nvPr>
            <p:ph idx="4" type="title"/>
          </p:nvPr>
        </p:nvSpPr>
        <p:spPr>
          <a:xfrm>
            <a:off x="4138200" y="1344420"/>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35" name="Google Shape;235;p28"/>
          <p:cNvSpPr txBox="1"/>
          <p:nvPr>
            <p:ph idx="5" type="title"/>
          </p:nvPr>
        </p:nvSpPr>
        <p:spPr>
          <a:xfrm>
            <a:off x="4138200" y="2930248"/>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36" name="Google Shape;236;p28"/>
          <p:cNvSpPr txBox="1"/>
          <p:nvPr>
            <p:ph idx="6" type="title"/>
          </p:nvPr>
        </p:nvSpPr>
        <p:spPr>
          <a:xfrm>
            <a:off x="6837475" y="1344420"/>
            <a:ext cx="867600" cy="52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37" name="Google Shape;237;p28"/>
          <p:cNvSpPr txBox="1"/>
          <p:nvPr>
            <p:ph idx="1" type="subTitle"/>
          </p:nvPr>
        </p:nvSpPr>
        <p:spPr>
          <a:xfrm>
            <a:off x="720000" y="2031150"/>
            <a:ext cx="25830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Introduction and </a:t>
            </a:r>
            <a:r>
              <a:rPr lang="en"/>
              <a:t>Problem Statement</a:t>
            </a:r>
            <a:r>
              <a:rPr lang="en"/>
              <a:t> </a:t>
            </a:r>
            <a:endParaRPr/>
          </a:p>
        </p:txBody>
      </p:sp>
      <p:sp>
        <p:nvSpPr>
          <p:cNvPr id="238" name="Google Shape;238;p28"/>
          <p:cNvSpPr txBox="1"/>
          <p:nvPr>
            <p:ph idx="8" type="subTitle"/>
          </p:nvPr>
        </p:nvSpPr>
        <p:spPr>
          <a:xfrm>
            <a:off x="3060425" y="2031150"/>
            <a:ext cx="2953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Dataset</a:t>
            </a:r>
            <a:endParaRPr/>
          </a:p>
        </p:txBody>
      </p:sp>
      <p:sp>
        <p:nvSpPr>
          <p:cNvPr id="239" name="Google Shape;239;p28"/>
          <p:cNvSpPr txBox="1"/>
          <p:nvPr>
            <p:ph idx="9" type="subTitle"/>
          </p:nvPr>
        </p:nvSpPr>
        <p:spPr>
          <a:xfrm>
            <a:off x="6428125" y="2031138"/>
            <a:ext cx="16863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Analysis</a:t>
            </a:r>
            <a:endParaRPr/>
          </a:p>
        </p:txBody>
      </p:sp>
      <p:sp>
        <p:nvSpPr>
          <p:cNvPr id="240" name="Google Shape;240;p28"/>
          <p:cNvSpPr txBox="1"/>
          <p:nvPr>
            <p:ph idx="13" type="subTitle"/>
          </p:nvPr>
        </p:nvSpPr>
        <p:spPr>
          <a:xfrm>
            <a:off x="877475" y="3616950"/>
            <a:ext cx="2104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Results</a:t>
            </a:r>
            <a:endParaRPr/>
          </a:p>
        </p:txBody>
      </p:sp>
      <p:sp>
        <p:nvSpPr>
          <p:cNvPr id="241" name="Google Shape;241;p28"/>
          <p:cNvSpPr txBox="1"/>
          <p:nvPr>
            <p:ph idx="14" type="subTitle"/>
          </p:nvPr>
        </p:nvSpPr>
        <p:spPr>
          <a:xfrm>
            <a:off x="3728850" y="3616938"/>
            <a:ext cx="16863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p:nvPr/>
        </p:nvSpPr>
        <p:spPr>
          <a:xfrm>
            <a:off x="2800925" y="843950"/>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32" name="Google Shape;432;p46"/>
          <p:cNvSpPr txBox="1"/>
          <p:nvPr>
            <p:ph type="title"/>
          </p:nvPr>
        </p:nvSpPr>
        <p:spPr>
          <a:xfrm>
            <a:off x="4825600" y="1904625"/>
            <a:ext cx="3603300" cy="1401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n"/>
              <a:t>FUTURE WORK</a:t>
            </a:r>
            <a:endParaRPr/>
          </a:p>
        </p:txBody>
      </p:sp>
      <p:sp>
        <p:nvSpPr>
          <p:cNvPr id="433" name="Google Shape;433;p46"/>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pic>
        <p:nvPicPr>
          <p:cNvPr id="434" name="Google Shape;434;p46"/>
          <p:cNvPicPr preferRelativeResize="0"/>
          <p:nvPr>
            <p:ph idx="2" type="pic"/>
          </p:nvPr>
        </p:nvPicPr>
        <p:blipFill rotWithShape="1">
          <a:blip r:embed="rId3">
            <a:alphaModFix/>
          </a:blip>
          <a:srcRect b="0" l="24262" r="24257" t="0"/>
          <a:stretch/>
        </p:blipFill>
        <p:spPr>
          <a:xfrm>
            <a:off x="822050" y="914400"/>
            <a:ext cx="2721000" cy="4036500"/>
          </a:xfrm>
          <a:prstGeom prst="round2SameRect">
            <a:avLst>
              <a:gd fmla="val 23726" name="adj1"/>
              <a:gd fmla="val 0" name="adj2"/>
            </a:avLst>
          </a:prstGeom>
          <a:noFill/>
          <a:ln cap="flat" cmpd="sng" w="19050">
            <a:solidFill>
              <a:schemeClr val="lt2"/>
            </a:solidFill>
            <a:prstDash val="solid"/>
            <a:round/>
            <a:headEnd len="sm" w="sm" type="none"/>
            <a:tailEnd len="sm" w="sm" type="none"/>
          </a:ln>
        </p:spPr>
      </p:pic>
      <p:grpSp>
        <p:nvGrpSpPr>
          <p:cNvPr id="435" name="Google Shape;435;p46"/>
          <p:cNvGrpSpPr/>
          <p:nvPr/>
        </p:nvGrpSpPr>
        <p:grpSpPr>
          <a:xfrm>
            <a:off x="3011351" y="3999118"/>
            <a:ext cx="1361750" cy="1374795"/>
            <a:chOff x="3437984" y="4350217"/>
            <a:chExt cx="1743375" cy="1760075"/>
          </a:xfrm>
        </p:grpSpPr>
        <p:sp>
          <p:nvSpPr>
            <p:cNvPr id="436" name="Google Shape;436;p46"/>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46"/>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46"/>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46"/>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46"/>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ph idx="1" type="subTitle"/>
          </p:nvPr>
        </p:nvSpPr>
        <p:spPr>
          <a:xfrm>
            <a:off x="696500" y="2313725"/>
            <a:ext cx="2469300" cy="67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Forecasting Models for Special Events</a:t>
            </a:r>
            <a:endParaRPr/>
          </a:p>
        </p:txBody>
      </p:sp>
      <p:sp>
        <p:nvSpPr>
          <p:cNvPr id="446" name="Google Shape;446;p47"/>
          <p:cNvSpPr txBox="1"/>
          <p:nvPr>
            <p:ph idx="5" type="subTitle"/>
          </p:nvPr>
        </p:nvSpPr>
        <p:spPr>
          <a:xfrm>
            <a:off x="3334354" y="2313725"/>
            <a:ext cx="2463000" cy="67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rPr lang="en"/>
              <a:t>Integration of Online Booking Behavior</a:t>
            </a:r>
            <a:endParaRPr/>
          </a:p>
        </p:txBody>
      </p:sp>
      <p:sp>
        <p:nvSpPr>
          <p:cNvPr id="447" name="Google Shape;447;p47"/>
          <p:cNvSpPr txBox="1"/>
          <p:nvPr>
            <p:ph idx="6" type="subTitle"/>
          </p:nvPr>
        </p:nvSpPr>
        <p:spPr>
          <a:xfrm>
            <a:off x="5965909" y="2313725"/>
            <a:ext cx="2463000" cy="67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I</a:t>
            </a:r>
            <a:endParaRPr/>
          </a:p>
          <a:p>
            <a:pPr indent="0" lvl="0" marL="0" rtl="0" algn="ctr">
              <a:spcBef>
                <a:spcPts val="0"/>
              </a:spcBef>
              <a:spcAft>
                <a:spcPts val="0"/>
              </a:spcAft>
              <a:buNone/>
            </a:pPr>
            <a:r>
              <a:rPr lang="en"/>
              <a:t>Integration with Marketing and Sales Campaigns</a:t>
            </a:r>
            <a:endParaRPr/>
          </a:p>
        </p:txBody>
      </p:sp>
      <p:sp>
        <p:nvSpPr>
          <p:cNvPr id="448" name="Google Shape;448;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FUTURE WORK</a:t>
            </a:r>
            <a:endParaRPr/>
          </a:p>
        </p:txBody>
      </p:sp>
      <p:sp>
        <p:nvSpPr>
          <p:cNvPr id="449" name="Google Shape;449;p47"/>
          <p:cNvSpPr txBox="1"/>
          <p:nvPr>
            <p:ph idx="2" type="subTitle"/>
          </p:nvPr>
        </p:nvSpPr>
        <p:spPr>
          <a:xfrm>
            <a:off x="696500" y="2985425"/>
            <a:ext cx="2469300" cy="17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Implement forecasting models that specifically account for the impact of local events, conferences, and seasonal variations. This could involve creating predictive models that integrate external data sources like local event calendars, weather forecasts, and economic indicators.</a:t>
            </a:r>
            <a:endParaRPr sz="1100"/>
          </a:p>
          <a:p>
            <a:pPr indent="0" lvl="0" marL="0" rtl="0" algn="ctr">
              <a:spcBef>
                <a:spcPts val="0"/>
              </a:spcBef>
              <a:spcAft>
                <a:spcPts val="0"/>
              </a:spcAft>
              <a:buNone/>
            </a:pPr>
            <a:r>
              <a:t/>
            </a:r>
            <a:endParaRPr sz="1100"/>
          </a:p>
          <a:p>
            <a:pPr indent="0" lvl="0" marL="0" rtl="0" algn="ctr">
              <a:lnSpc>
                <a:spcPct val="100000"/>
              </a:lnSpc>
              <a:spcBef>
                <a:spcPts val="0"/>
              </a:spcBef>
              <a:spcAft>
                <a:spcPts val="0"/>
              </a:spcAft>
              <a:buSzPts val="1400"/>
              <a:buNone/>
            </a:pPr>
            <a:r>
              <a:t/>
            </a:r>
            <a:endParaRPr sz="1100"/>
          </a:p>
        </p:txBody>
      </p:sp>
      <p:sp>
        <p:nvSpPr>
          <p:cNvPr id="450" name="Google Shape;450;p47"/>
          <p:cNvSpPr txBox="1"/>
          <p:nvPr>
            <p:ph idx="3" type="subTitle"/>
          </p:nvPr>
        </p:nvSpPr>
        <p:spPr>
          <a:xfrm>
            <a:off x="3334350" y="2985425"/>
            <a:ext cx="2463000" cy="17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Analyze online booking patterns, including the lead time and abandonment rate on the booking platform. Use this data to tweak the user interface, offer timely discounts, or adjust room recommendations to increase conversion rates.</a:t>
            </a:r>
            <a:endParaRPr sz="1100"/>
          </a:p>
          <a:p>
            <a:pPr indent="0" lvl="0" marL="0" rtl="0" algn="ctr">
              <a:spcBef>
                <a:spcPts val="0"/>
              </a:spcBef>
              <a:spcAft>
                <a:spcPts val="0"/>
              </a:spcAft>
              <a:buNone/>
            </a:pPr>
            <a:r>
              <a:t/>
            </a:r>
            <a:endParaRPr/>
          </a:p>
          <a:p>
            <a:pPr indent="0" lvl="0" marL="0" rtl="0" algn="ctr">
              <a:lnSpc>
                <a:spcPct val="100000"/>
              </a:lnSpc>
              <a:spcBef>
                <a:spcPts val="0"/>
              </a:spcBef>
              <a:spcAft>
                <a:spcPts val="0"/>
              </a:spcAft>
              <a:buSzPts val="1400"/>
              <a:buNone/>
            </a:pPr>
            <a:r>
              <a:t/>
            </a:r>
            <a:endParaRPr/>
          </a:p>
        </p:txBody>
      </p:sp>
      <p:sp>
        <p:nvSpPr>
          <p:cNvPr id="451" name="Google Shape;451;p47"/>
          <p:cNvSpPr txBox="1"/>
          <p:nvPr>
            <p:ph idx="4" type="subTitle"/>
          </p:nvPr>
        </p:nvSpPr>
        <p:spPr>
          <a:xfrm>
            <a:off x="5965900" y="2985425"/>
            <a:ext cx="2463000" cy="17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Align revenue management strategies with marketing efforts. Analyze the impact of promotions and discounts on both immediate revenue and long-term customer loyalty. This integration can help in crafting offers that are both attractive to customers and profitable for the hotel.</a:t>
            </a:r>
            <a:endParaRPr sz="1100"/>
          </a:p>
          <a:p>
            <a:pPr indent="0" lvl="0" marL="0" rtl="0" algn="ctr">
              <a:spcBef>
                <a:spcPts val="0"/>
              </a:spcBef>
              <a:spcAft>
                <a:spcPts val="0"/>
              </a:spcAft>
              <a:buNone/>
            </a:pPr>
            <a:r>
              <a:t/>
            </a:r>
            <a:endParaRPr sz="1100"/>
          </a:p>
          <a:p>
            <a:pPr indent="0" lvl="0" marL="0" rtl="0" algn="ctr">
              <a:lnSpc>
                <a:spcPct val="100000"/>
              </a:lnSpc>
              <a:spcBef>
                <a:spcPts val="0"/>
              </a:spcBef>
              <a:spcAft>
                <a:spcPts val="0"/>
              </a:spcAft>
              <a:buSzPts val="1400"/>
              <a:buNone/>
            </a:pPr>
            <a:r>
              <a:t/>
            </a:r>
            <a:endParaRPr sz="1100"/>
          </a:p>
        </p:txBody>
      </p:sp>
      <p:sp>
        <p:nvSpPr>
          <p:cNvPr id="452" name="Google Shape;452;p47"/>
          <p:cNvSpPr/>
          <p:nvPr/>
        </p:nvSpPr>
        <p:spPr>
          <a:xfrm>
            <a:off x="1551551" y="1168375"/>
            <a:ext cx="778200" cy="778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53" name="Google Shape;453;p47"/>
          <p:cNvSpPr/>
          <p:nvPr/>
        </p:nvSpPr>
        <p:spPr>
          <a:xfrm>
            <a:off x="4177051" y="1168375"/>
            <a:ext cx="778200" cy="778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54" name="Google Shape;454;p47"/>
          <p:cNvSpPr/>
          <p:nvPr/>
        </p:nvSpPr>
        <p:spPr>
          <a:xfrm>
            <a:off x="6729626" y="1168375"/>
            <a:ext cx="778200" cy="778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455" name="Google Shape;455;p47"/>
          <p:cNvGrpSpPr/>
          <p:nvPr/>
        </p:nvGrpSpPr>
        <p:grpSpPr>
          <a:xfrm>
            <a:off x="1791566" y="1387853"/>
            <a:ext cx="298169" cy="339253"/>
            <a:chOff x="1529350" y="258825"/>
            <a:chExt cx="423475" cy="481825"/>
          </a:xfrm>
        </p:grpSpPr>
        <p:sp>
          <p:nvSpPr>
            <p:cNvPr id="456" name="Google Shape;456;p47"/>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7" name="Google Shape;457;p47"/>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58" name="Google Shape;458;p47"/>
          <p:cNvGrpSpPr/>
          <p:nvPr/>
        </p:nvGrpSpPr>
        <p:grpSpPr>
          <a:xfrm>
            <a:off x="4402669" y="1387852"/>
            <a:ext cx="339253" cy="339253"/>
            <a:chOff x="5660400" y="238125"/>
            <a:chExt cx="481825" cy="481825"/>
          </a:xfrm>
        </p:grpSpPr>
        <p:sp>
          <p:nvSpPr>
            <p:cNvPr id="459" name="Google Shape;459;p47"/>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0" name="Google Shape;460;p47"/>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61" name="Google Shape;461;p47"/>
          <p:cNvGrpSpPr/>
          <p:nvPr/>
        </p:nvGrpSpPr>
        <p:grpSpPr>
          <a:xfrm>
            <a:off x="6949106" y="1398458"/>
            <a:ext cx="339253" cy="318042"/>
            <a:chOff x="4456875" y="2635825"/>
            <a:chExt cx="481825" cy="451700"/>
          </a:xfrm>
        </p:grpSpPr>
        <p:sp>
          <p:nvSpPr>
            <p:cNvPr id="462" name="Google Shape;462;p47"/>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3" name="Google Shape;463;p47"/>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4" name="Google Shape;464;p47"/>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5" name="Google Shape;465;p47"/>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6" name="Google Shape;466;p47"/>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7" name="Google Shape;467;p47"/>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8"/>
          <p:cNvSpPr/>
          <p:nvPr/>
        </p:nvSpPr>
        <p:spPr>
          <a:xfrm>
            <a:off x="7207350" y="307475"/>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73" name="Google Shape;473;p48"/>
          <p:cNvSpPr txBox="1"/>
          <p:nvPr>
            <p:ph type="ctrTitle"/>
          </p:nvPr>
        </p:nvSpPr>
        <p:spPr>
          <a:xfrm>
            <a:off x="715100" y="535000"/>
            <a:ext cx="3360300" cy="87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pic>
        <p:nvPicPr>
          <p:cNvPr id="474" name="Google Shape;474;p48"/>
          <p:cNvPicPr preferRelativeResize="0"/>
          <p:nvPr>
            <p:ph idx="2" type="pic"/>
          </p:nvPr>
        </p:nvPicPr>
        <p:blipFill rotWithShape="1">
          <a:blip r:embed="rId3">
            <a:alphaModFix/>
          </a:blip>
          <a:srcRect b="0" l="27534" r="27534" t="0"/>
          <a:stretch/>
        </p:blipFill>
        <p:spPr>
          <a:xfrm>
            <a:off x="5451925" y="1067125"/>
            <a:ext cx="2618100" cy="3883800"/>
          </a:xfrm>
          <a:prstGeom prst="round2SameRect">
            <a:avLst>
              <a:gd fmla="val 22279" name="adj1"/>
              <a:gd fmla="val 0" name="adj2"/>
            </a:avLst>
          </a:prstGeom>
          <a:noFill/>
          <a:ln cap="flat" cmpd="sng" w="19050">
            <a:solidFill>
              <a:schemeClr val="lt2"/>
            </a:solidFill>
            <a:prstDash val="solid"/>
            <a:round/>
            <a:headEnd len="sm" w="sm" type="none"/>
            <a:tailEnd len="sm" w="sm" type="none"/>
          </a:ln>
        </p:spPr>
      </p:pic>
      <p:grpSp>
        <p:nvGrpSpPr>
          <p:cNvPr id="475" name="Google Shape;475;p48"/>
          <p:cNvGrpSpPr/>
          <p:nvPr/>
        </p:nvGrpSpPr>
        <p:grpSpPr>
          <a:xfrm>
            <a:off x="7748026" y="3999118"/>
            <a:ext cx="1361750" cy="1374795"/>
            <a:chOff x="3437984" y="4350217"/>
            <a:chExt cx="1743375" cy="1760075"/>
          </a:xfrm>
        </p:grpSpPr>
        <p:sp>
          <p:nvSpPr>
            <p:cNvPr id="476" name="Google Shape;476;p48"/>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48"/>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48"/>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48"/>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48"/>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48"/>
          <p:cNvSpPr/>
          <p:nvPr/>
        </p:nvSpPr>
        <p:spPr>
          <a:xfrm>
            <a:off x="606475" y="2910350"/>
            <a:ext cx="3865800" cy="178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p:nvPr/>
        </p:nvSpPr>
        <p:spPr>
          <a:xfrm>
            <a:off x="2800925" y="843950"/>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7" name="Google Shape;247;p29"/>
          <p:cNvSpPr txBox="1"/>
          <p:nvPr>
            <p:ph type="title"/>
          </p:nvPr>
        </p:nvSpPr>
        <p:spPr>
          <a:xfrm>
            <a:off x="4444375" y="1904625"/>
            <a:ext cx="3984600" cy="1401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n"/>
              <a:t>Introduction and Problem Statement</a:t>
            </a:r>
            <a:endParaRPr/>
          </a:p>
        </p:txBody>
      </p:sp>
      <p:sp>
        <p:nvSpPr>
          <p:cNvPr id="248" name="Google Shape;248;p29"/>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a:t>
            </a:r>
            <a:r>
              <a:rPr lang="en"/>
              <a:t>1</a:t>
            </a:r>
            <a:endParaRPr/>
          </a:p>
        </p:txBody>
      </p:sp>
      <p:pic>
        <p:nvPicPr>
          <p:cNvPr id="249" name="Google Shape;249;p29"/>
          <p:cNvPicPr preferRelativeResize="0"/>
          <p:nvPr>
            <p:ph idx="2" type="pic"/>
          </p:nvPr>
        </p:nvPicPr>
        <p:blipFill rotWithShape="1">
          <a:blip r:embed="rId3">
            <a:alphaModFix/>
          </a:blip>
          <a:srcRect b="0" l="27532" r="27537" t="0"/>
          <a:stretch/>
        </p:blipFill>
        <p:spPr>
          <a:xfrm>
            <a:off x="822050" y="843950"/>
            <a:ext cx="2768400" cy="4107000"/>
          </a:xfrm>
          <a:prstGeom prst="round2SameRect">
            <a:avLst>
              <a:gd fmla="val 23726" name="adj1"/>
              <a:gd fmla="val 0" name="adj2"/>
            </a:avLst>
          </a:prstGeom>
          <a:noFill/>
          <a:ln cap="flat" cmpd="sng" w="19050">
            <a:solidFill>
              <a:schemeClr val="lt2"/>
            </a:solidFill>
            <a:prstDash val="solid"/>
            <a:round/>
            <a:headEnd len="sm" w="sm" type="none"/>
            <a:tailEnd len="sm" w="sm" type="none"/>
          </a:ln>
        </p:spPr>
      </p:pic>
      <p:grpSp>
        <p:nvGrpSpPr>
          <p:cNvPr id="250" name="Google Shape;250;p29"/>
          <p:cNvGrpSpPr/>
          <p:nvPr/>
        </p:nvGrpSpPr>
        <p:grpSpPr>
          <a:xfrm>
            <a:off x="3011351" y="3999119"/>
            <a:ext cx="1361750" cy="1374795"/>
            <a:chOff x="3437984" y="4350217"/>
            <a:chExt cx="1743375" cy="1760075"/>
          </a:xfrm>
        </p:grpSpPr>
        <p:sp>
          <p:nvSpPr>
            <p:cNvPr id="251" name="Google Shape;251;p29"/>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9"/>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29"/>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29"/>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9"/>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nvSpPr>
        <p:spPr>
          <a:xfrm>
            <a:off x="7268225" y="258475"/>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61" name="Google Shape;261;p30"/>
          <p:cNvSpPr txBox="1"/>
          <p:nvPr>
            <p:ph type="title"/>
          </p:nvPr>
        </p:nvSpPr>
        <p:spPr>
          <a:xfrm>
            <a:off x="720000" y="341700"/>
            <a:ext cx="6513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Introduction and Problem Statement</a:t>
            </a:r>
            <a:endParaRPr sz="2600"/>
          </a:p>
        </p:txBody>
      </p:sp>
      <p:sp>
        <p:nvSpPr>
          <p:cNvPr id="262" name="Google Shape;262;p30"/>
          <p:cNvSpPr txBox="1"/>
          <p:nvPr>
            <p:ph idx="1" type="body"/>
          </p:nvPr>
        </p:nvSpPr>
        <p:spPr>
          <a:xfrm>
            <a:off x="720000" y="1129225"/>
            <a:ext cx="4047900" cy="32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t>The hotel has 100 rooms to sell. This presents a dilemma for the management team:</a:t>
            </a:r>
            <a:endParaRPr sz="1100"/>
          </a:p>
          <a:p>
            <a:pPr indent="-298450" lvl="0" marL="457200" rtl="0" algn="l">
              <a:lnSpc>
                <a:spcPct val="115000"/>
              </a:lnSpc>
              <a:spcBef>
                <a:spcPts val="1200"/>
              </a:spcBef>
              <a:spcAft>
                <a:spcPts val="0"/>
              </a:spcAft>
              <a:buSzPts val="1100"/>
              <a:buChar char="❖"/>
            </a:pPr>
            <a:r>
              <a:rPr lang="en" sz="1100"/>
              <a:t>Problem: How should one determine whether the rooms should be sold to a transient or a group?</a:t>
            </a:r>
            <a:endParaRPr sz="1100"/>
          </a:p>
          <a:p>
            <a:pPr indent="-298450" lvl="1" marL="914400" rtl="0" algn="l">
              <a:lnSpc>
                <a:spcPct val="115000"/>
              </a:lnSpc>
              <a:spcBef>
                <a:spcPts val="0"/>
              </a:spcBef>
              <a:spcAft>
                <a:spcPts val="0"/>
              </a:spcAft>
              <a:buSzPts val="1100"/>
              <a:buChar char="➢"/>
            </a:pPr>
            <a:r>
              <a:rPr lang="en" sz="1100"/>
              <a:t>How should the business proceed? Should it accept the lower-paying offer now and secure the revenue, or should it wait for a potential higher-paying guest who may or may not arrive?</a:t>
            </a:r>
            <a:br>
              <a:rPr lang="en" sz="1100"/>
            </a:br>
            <a:endParaRPr sz="1100"/>
          </a:p>
          <a:p>
            <a:pPr indent="-298450" lvl="0" marL="457200" rtl="0" algn="l">
              <a:lnSpc>
                <a:spcPct val="115000"/>
              </a:lnSpc>
              <a:spcBef>
                <a:spcPts val="0"/>
              </a:spcBef>
              <a:spcAft>
                <a:spcPts val="0"/>
              </a:spcAft>
              <a:buSzPts val="1100"/>
              <a:buChar char="❖"/>
            </a:pPr>
            <a:r>
              <a:rPr lang="en" sz="1100"/>
              <a:t>Variables: The number of rooms to be reserved for higher-paying guests.</a:t>
            </a:r>
            <a:br>
              <a:rPr lang="en" sz="1100"/>
            </a:br>
            <a:endParaRPr sz="1100"/>
          </a:p>
          <a:p>
            <a:pPr indent="0" lvl="0" marL="0" rtl="0" algn="l">
              <a:lnSpc>
                <a:spcPct val="115000"/>
              </a:lnSpc>
              <a:spcBef>
                <a:spcPts val="1200"/>
              </a:spcBef>
              <a:spcAft>
                <a:spcPts val="0"/>
              </a:spcAft>
              <a:buNone/>
            </a:pPr>
            <a:r>
              <a:rPr lang="en" sz="1100"/>
              <a:t>Ideally, the hotel should set aside sufficient rooms for the higher-paying guests and sell the rest to groups.</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00000"/>
              </a:lnSpc>
              <a:spcBef>
                <a:spcPts val="1200"/>
              </a:spcBef>
              <a:spcAft>
                <a:spcPts val="0"/>
              </a:spcAft>
              <a:buSzPts val="1200"/>
              <a:buNone/>
            </a:pPr>
            <a:r>
              <a:t/>
            </a:r>
            <a:endParaRPr sz="1100"/>
          </a:p>
        </p:txBody>
      </p:sp>
      <p:pic>
        <p:nvPicPr>
          <p:cNvPr id="263" name="Google Shape;263;p30"/>
          <p:cNvPicPr preferRelativeResize="0"/>
          <p:nvPr>
            <p:ph idx="2" type="pic"/>
          </p:nvPr>
        </p:nvPicPr>
        <p:blipFill rotWithShape="1">
          <a:blip r:embed="rId3">
            <a:alphaModFix/>
          </a:blip>
          <a:srcRect b="0" l="39237" r="15833" t="0"/>
          <a:stretch/>
        </p:blipFill>
        <p:spPr>
          <a:xfrm>
            <a:off x="5707685" y="914400"/>
            <a:ext cx="2721000" cy="4036500"/>
          </a:xfrm>
          <a:prstGeom prst="round2SameRect">
            <a:avLst>
              <a:gd fmla="val 21039" name="adj1"/>
              <a:gd fmla="val 0" name="adj2"/>
            </a:avLst>
          </a:prstGeom>
          <a:noFill/>
          <a:ln cap="flat" cmpd="sng" w="19050">
            <a:solidFill>
              <a:schemeClr val="lt2"/>
            </a:solidFill>
            <a:prstDash val="solid"/>
            <a:round/>
            <a:headEnd len="sm" w="sm" type="none"/>
            <a:tailEnd len="sm" w="sm" type="none"/>
          </a:ln>
        </p:spPr>
      </p:pic>
      <p:grpSp>
        <p:nvGrpSpPr>
          <p:cNvPr id="264" name="Google Shape;264;p30"/>
          <p:cNvGrpSpPr/>
          <p:nvPr/>
        </p:nvGrpSpPr>
        <p:grpSpPr>
          <a:xfrm>
            <a:off x="7748026" y="3999119"/>
            <a:ext cx="1361750" cy="1374795"/>
            <a:chOff x="3437984" y="4350217"/>
            <a:chExt cx="1743375" cy="1760075"/>
          </a:xfrm>
        </p:grpSpPr>
        <p:sp>
          <p:nvSpPr>
            <p:cNvPr id="265" name="Google Shape;265;p30"/>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30"/>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30"/>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30"/>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0"/>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p:nvPr/>
        </p:nvSpPr>
        <p:spPr>
          <a:xfrm>
            <a:off x="2800925" y="843950"/>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75" name="Google Shape;275;p31"/>
          <p:cNvSpPr txBox="1"/>
          <p:nvPr>
            <p:ph type="title"/>
          </p:nvPr>
        </p:nvSpPr>
        <p:spPr>
          <a:xfrm>
            <a:off x="4444375" y="1904625"/>
            <a:ext cx="3984600" cy="1401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n"/>
              <a:t>Dataset</a:t>
            </a:r>
            <a:endParaRPr/>
          </a:p>
        </p:txBody>
      </p:sp>
      <p:sp>
        <p:nvSpPr>
          <p:cNvPr id="276" name="Google Shape;276;p31"/>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pic>
        <p:nvPicPr>
          <p:cNvPr id="277" name="Google Shape;277;p31"/>
          <p:cNvPicPr preferRelativeResize="0"/>
          <p:nvPr>
            <p:ph idx="2" type="pic"/>
          </p:nvPr>
        </p:nvPicPr>
        <p:blipFill rotWithShape="1">
          <a:blip r:embed="rId3">
            <a:alphaModFix/>
          </a:blip>
          <a:srcRect b="0" l="27534" r="27534" t="0"/>
          <a:stretch/>
        </p:blipFill>
        <p:spPr>
          <a:xfrm>
            <a:off x="822050" y="843950"/>
            <a:ext cx="2768400" cy="4107000"/>
          </a:xfrm>
          <a:prstGeom prst="round2SameRect">
            <a:avLst>
              <a:gd fmla="val 23726" name="adj1"/>
              <a:gd fmla="val 0" name="adj2"/>
            </a:avLst>
          </a:prstGeom>
          <a:noFill/>
          <a:ln cap="flat" cmpd="sng" w="19050">
            <a:solidFill>
              <a:schemeClr val="lt2"/>
            </a:solidFill>
            <a:prstDash val="solid"/>
            <a:round/>
            <a:headEnd len="sm" w="sm" type="none"/>
            <a:tailEnd len="sm" w="sm" type="none"/>
          </a:ln>
        </p:spPr>
      </p:pic>
      <p:grpSp>
        <p:nvGrpSpPr>
          <p:cNvPr id="278" name="Google Shape;278;p31"/>
          <p:cNvGrpSpPr/>
          <p:nvPr/>
        </p:nvGrpSpPr>
        <p:grpSpPr>
          <a:xfrm>
            <a:off x="3011351" y="3999118"/>
            <a:ext cx="1361750" cy="1374795"/>
            <a:chOff x="3437984" y="4350217"/>
            <a:chExt cx="1743375" cy="1760075"/>
          </a:xfrm>
        </p:grpSpPr>
        <p:sp>
          <p:nvSpPr>
            <p:cNvPr id="279" name="Google Shape;279;p31"/>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31"/>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31"/>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31"/>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1"/>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Overview of Dataset used</a:t>
            </a:r>
            <a:endParaRPr/>
          </a:p>
        </p:txBody>
      </p:sp>
      <p:sp>
        <p:nvSpPr>
          <p:cNvPr id="289" name="Google Shape;289;p32"/>
          <p:cNvSpPr txBox="1"/>
          <p:nvPr>
            <p:ph idx="4294967295" type="subTitle"/>
          </p:nvPr>
        </p:nvSpPr>
        <p:spPr>
          <a:xfrm>
            <a:off x="1337275" y="2229556"/>
            <a:ext cx="2062800" cy="53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Source</a:t>
            </a:r>
            <a:endParaRPr/>
          </a:p>
        </p:txBody>
      </p:sp>
      <p:sp>
        <p:nvSpPr>
          <p:cNvPr id="290" name="Google Shape;290;p32"/>
          <p:cNvSpPr txBox="1"/>
          <p:nvPr>
            <p:ph idx="4294967295" type="subTitle"/>
          </p:nvPr>
        </p:nvSpPr>
        <p:spPr>
          <a:xfrm>
            <a:off x="5059015" y="2229556"/>
            <a:ext cx="2057400" cy="53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2400"/>
              <a:buNone/>
            </a:pPr>
            <a:r>
              <a:rPr lang="en"/>
              <a:t>Data Features</a:t>
            </a:r>
            <a:endParaRPr/>
          </a:p>
        </p:txBody>
      </p:sp>
      <p:sp>
        <p:nvSpPr>
          <p:cNvPr id="291" name="Google Shape;291;p32"/>
          <p:cNvSpPr txBox="1"/>
          <p:nvPr>
            <p:ph idx="4294967295" type="subTitle"/>
          </p:nvPr>
        </p:nvSpPr>
        <p:spPr>
          <a:xfrm>
            <a:off x="1155150" y="2716425"/>
            <a:ext cx="2783700" cy="140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This analysis was conducted using the "Hotel Booking Demand" dataset from Kaggle, which contains comprehensive booking information for hotels.</a:t>
            </a:r>
            <a:endParaRPr/>
          </a:p>
        </p:txBody>
      </p:sp>
      <p:sp>
        <p:nvSpPr>
          <p:cNvPr id="292" name="Google Shape;292;p32"/>
          <p:cNvSpPr txBox="1"/>
          <p:nvPr>
            <p:ph idx="4294967295" type="subTitle"/>
          </p:nvPr>
        </p:nvSpPr>
        <p:spPr>
          <a:xfrm>
            <a:off x="4461726" y="2716550"/>
            <a:ext cx="3252000" cy="140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t>There are 119,390 entries in the dataset, which contain details on booking status, customer type, stay duration, daily rates applicable to different market segments, etc.</a:t>
            </a:r>
            <a:endParaRPr/>
          </a:p>
          <a:p>
            <a:pPr indent="0" lvl="0" marL="0" rtl="0" algn="ctr">
              <a:lnSpc>
                <a:spcPct val="100000"/>
              </a:lnSpc>
              <a:spcBef>
                <a:spcPts val="1200"/>
              </a:spcBef>
              <a:spcAft>
                <a:spcPts val="0"/>
              </a:spcAft>
              <a:buSzPts val="1400"/>
              <a:buNone/>
            </a:pPr>
            <a:r>
              <a:t/>
            </a:r>
            <a:endParaRPr/>
          </a:p>
        </p:txBody>
      </p:sp>
      <p:sp>
        <p:nvSpPr>
          <p:cNvPr id="293" name="Google Shape;293;p32"/>
          <p:cNvSpPr/>
          <p:nvPr/>
        </p:nvSpPr>
        <p:spPr>
          <a:xfrm>
            <a:off x="2043614" y="1555675"/>
            <a:ext cx="650100" cy="622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94" name="Google Shape;294;p32"/>
          <p:cNvSpPr/>
          <p:nvPr/>
        </p:nvSpPr>
        <p:spPr>
          <a:xfrm>
            <a:off x="5762997" y="1555675"/>
            <a:ext cx="650100" cy="622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95" name="Google Shape;295;p32"/>
          <p:cNvGrpSpPr/>
          <p:nvPr/>
        </p:nvGrpSpPr>
        <p:grpSpPr>
          <a:xfrm>
            <a:off x="5951534" y="1731357"/>
            <a:ext cx="283409" cy="271557"/>
            <a:chOff x="5660400" y="238125"/>
            <a:chExt cx="481825" cy="481825"/>
          </a:xfrm>
        </p:grpSpPr>
        <p:sp>
          <p:nvSpPr>
            <p:cNvPr id="296" name="Google Shape;296;p3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97" name="Google Shape;297;p3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98" name="Google Shape;298;p32"/>
          <p:cNvGrpSpPr/>
          <p:nvPr/>
        </p:nvGrpSpPr>
        <p:grpSpPr>
          <a:xfrm>
            <a:off x="2226972" y="1731294"/>
            <a:ext cx="283409" cy="271557"/>
            <a:chOff x="5660400" y="238125"/>
            <a:chExt cx="481825" cy="481825"/>
          </a:xfrm>
        </p:grpSpPr>
        <p:sp>
          <p:nvSpPr>
            <p:cNvPr id="299" name="Google Shape;299;p3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00" name="Google Shape;300;p3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Overview of Dataset used</a:t>
            </a:r>
            <a:endParaRPr/>
          </a:p>
        </p:txBody>
      </p:sp>
      <p:pic>
        <p:nvPicPr>
          <p:cNvPr id="306" name="Google Shape;306;p33"/>
          <p:cNvPicPr preferRelativeResize="0"/>
          <p:nvPr/>
        </p:nvPicPr>
        <p:blipFill>
          <a:blip r:embed="rId3">
            <a:alphaModFix/>
          </a:blip>
          <a:stretch>
            <a:fillRect/>
          </a:stretch>
        </p:blipFill>
        <p:spPr>
          <a:xfrm>
            <a:off x="1087525" y="1358250"/>
            <a:ext cx="7069846" cy="2231375"/>
          </a:xfrm>
          <a:prstGeom prst="rect">
            <a:avLst/>
          </a:prstGeom>
          <a:noFill/>
          <a:ln>
            <a:noFill/>
          </a:ln>
        </p:spPr>
      </p:pic>
      <p:sp>
        <p:nvSpPr>
          <p:cNvPr id="307" name="Google Shape;307;p33"/>
          <p:cNvSpPr txBox="1"/>
          <p:nvPr>
            <p:ph idx="4294967295" type="subTitle"/>
          </p:nvPr>
        </p:nvSpPr>
        <p:spPr>
          <a:xfrm>
            <a:off x="2422075" y="3589625"/>
            <a:ext cx="4028400" cy="140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In this dataset there are 32 columns. For our problem, we are only interested in bookings that stayed. Therefore, we analyzed the is_canceled column, removing all canceled and no-show bookings.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p:nvPr/>
        </p:nvSpPr>
        <p:spPr>
          <a:xfrm>
            <a:off x="2800925" y="843950"/>
            <a:ext cx="1782600" cy="178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3" name="Google Shape;313;p34"/>
          <p:cNvSpPr txBox="1"/>
          <p:nvPr>
            <p:ph type="title"/>
          </p:nvPr>
        </p:nvSpPr>
        <p:spPr>
          <a:xfrm>
            <a:off x="4825600" y="1904625"/>
            <a:ext cx="3603300" cy="1401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n"/>
              <a:t>ANALYSIS</a:t>
            </a:r>
            <a:endParaRPr/>
          </a:p>
        </p:txBody>
      </p:sp>
      <p:sp>
        <p:nvSpPr>
          <p:cNvPr id="314" name="Google Shape;314;p34"/>
          <p:cNvSpPr txBox="1"/>
          <p:nvPr>
            <p:ph idx="3" type="title"/>
          </p:nvPr>
        </p:nvSpPr>
        <p:spPr>
          <a:xfrm>
            <a:off x="6920800" y="718900"/>
            <a:ext cx="1431900" cy="1027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pic>
        <p:nvPicPr>
          <p:cNvPr id="315" name="Google Shape;315;p34"/>
          <p:cNvPicPr preferRelativeResize="0"/>
          <p:nvPr>
            <p:ph idx="2" type="pic"/>
          </p:nvPr>
        </p:nvPicPr>
        <p:blipFill rotWithShape="1">
          <a:blip r:embed="rId3">
            <a:alphaModFix/>
          </a:blip>
          <a:srcRect b="0" l="27534" r="27534" t="0"/>
          <a:stretch/>
        </p:blipFill>
        <p:spPr>
          <a:xfrm>
            <a:off x="822050" y="914400"/>
            <a:ext cx="2721000" cy="4036500"/>
          </a:xfrm>
          <a:prstGeom prst="round2SameRect">
            <a:avLst>
              <a:gd fmla="val 23726" name="adj1"/>
              <a:gd fmla="val 0" name="adj2"/>
            </a:avLst>
          </a:prstGeom>
          <a:noFill/>
          <a:ln cap="flat" cmpd="sng" w="19050">
            <a:solidFill>
              <a:schemeClr val="lt2"/>
            </a:solidFill>
            <a:prstDash val="solid"/>
            <a:round/>
            <a:headEnd len="sm" w="sm" type="none"/>
            <a:tailEnd len="sm" w="sm" type="none"/>
          </a:ln>
        </p:spPr>
      </p:pic>
      <p:grpSp>
        <p:nvGrpSpPr>
          <p:cNvPr id="316" name="Google Shape;316;p34"/>
          <p:cNvGrpSpPr/>
          <p:nvPr/>
        </p:nvGrpSpPr>
        <p:grpSpPr>
          <a:xfrm>
            <a:off x="3011351" y="3999118"/>
            <a:ext cx="1361750" cy="1374795"/>
            <a:chOff x="3437984" y="4350217"/>
            <a:chExt cx="1743375" cy="1760075"/>
          </a:xfrm>
        </p:grpSpPr>
        <p:sp>
          <p:nvSpPr>
            <p:cNvPr id="317" name="Google Shape;317;p34"/>
            <p:cNvSpPr/>
            <p:nvPr/>
          </p:nvSpPr>
          <p:spPr>
            <a:xfrm>
              <a:off x="3441631" y="4840516"/>
              <a:ext cx="756539" cy="1009776"/>
            </a:xfrm>
            <a:custGeom>
              <a:rect b="b" l="l" r="r" t="t"/>
              <a:pathLst>
                <a:path extrusionOk="0" h="1938" w="1452">
                  <a:moveTo>
                    <a:pt x="1452" y="1938"/>
                  </a:moveTo>
                  <a:lnTo>
                    <a:pt x="1200" y="1389"/>
                  </a:lnTo>
                  <a:lnTo>
                    <a:pt x="1376" y="1389"/>
                  </a:lnTo>
                  <a:lnTo>
                    <a:pt x="1003"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34"/>
            <p:cNvSpPr/>
            <p:nvPr/>
          </p:nvSpPr>
          <p:spPr>
            <a:xfrm>
              <a:off x="4419609" y="4840516"/>
              <a:ext cx="756539" cy="1009776"/>
            </a:xfrm>
            <a:custGeom>
              <a:rect b="b" l="l" r="r" t="t"/>
              <a:pathLst>
                <a:path extrusionOk="0" h="1938" w="1452">
                  <a:moveTo>
                    <a:pt x="1452" y="1938"/>
                  </a:moveTo>
                  <a:lnTo>
                    <a:pt x="1200" y="1389"/>
                  </a:lnTo>
                  <a:lnTo>
                    <a:pt x="1374" y="1389"/>
                  </a:lnTo>
                  <a:lnTo>
                    <a:pt x="1001" y="731"/>
                  </a:lnTo>
                  <a:lnTo>
                    <a:pt x="1110" y="731"/>
                  </a:lnTo>
                  <a:lnTo>
                    <a:pt x="725" y="0"/>
                  </a:lnTo>
                  <a:lnTo>
                    <a:pt x="340" y="731"/>
                  </a:lnTo>
                  <a:lnTo>
                    <a:pt x="449" y="731"/>
                  </a:lnTo>
                  <a:lnTo>
                    <a:pt x="76" y="1389"/>
                  </a:lnTo>
                  <a:lnTo>
                    <a:pt x="252" y="1389"/>
                  </a:lnTo>
                  <a:lnTo>
                    <a:pt x="0" y="1938"/>
                  </a:lnTo>
                  <a:lnTo>
                    <a:pt x="1452" y="193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34"/>
            <p:cNvSpPr/>
            <p:nvPr/>
          </p:nvSpPr>
          <p:spPr>
            <a:xfrm>
              <a:off x="3743830" y="4350217"/>
              <a:ext cx="1122825" cy="1500074"/>
            </a:xfrm>
            <a:custGeom>
              <a:rect b="b" l="l" r="r" t="t"/>
              <a:pathLst>
                <a:path extrusionOk="0" h="2879" w="2155">
                  <a:moveTo>
                    <a:pt x="2155" y="2879"/>
                  </a:moveTo>
                  <a:lnTo>
                    <a:pt x="1782" y="2062"/>
                  </a:lnTo>
                  <a:lnTo>
                    <a:pt x="2041" y="2062"/>
                  </a:lnTo>
                  <a:lnTo>
                    <a:pt x="1488" y="1086"/>
                  </a:lnTo>
                  <a:lnTo>
                    <a:pt x="1649" y="1086"/>
                  </a:lnTo>
                  <a:lnTo>
                    <a:pt x="1076" y="0"/>
                  </a:lnTo>
                  <a:lnTo>
                    <a:pt x="506" y="1086"/>
                  </a:lnTo>
                  <a:lnTo>
                    <a:pt x="668" y="1086"/>
                  </a:lnTo>
                  <a:lnTo>
                    <a:pt x="114" y="2062"/>
                  </a:lnTo>
                  <a:lnTo>
                    <a:pt x="373" y="2062"/>
                  </a:lnTo>
                  <a:lnTo>
                    <a:pt x="0" y="2879"/>
                  </a:lnTo>
                  <a:lnTo>
                    <a:pt x="2155" y="287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34"/>
            <p:cNvSpPr/>
            <p:nvPr/>
          </p:nvSpPr>
          <p:spPr>
            <a:xfrm>
              <a:off x="3437984" y="5913339"/>
              <a:ext cx="1743375" cy="196953"/>
            </a:xfrm>
            <a:custGeom>
              <a:rect b="b" l="l" r="r" t="t"/>
              <a:pathLst>
                <a:path extrusionOk="0" h="159" w="1408">
                  <a:moveTo>
                    <a:pt x="1408" y="159"/>
                  </a:moveTo>
                  <a:cubicBezTo>
                    <a:pt x="1267" y="64"/>
                    <a:pt x="1004" y="0"/>
                    <a:pt x="704" y="0"/>
                  </a:cubicBezTo>
                  <a:cubicBezTo>
                    <a:pt x="404" y="0"/>
                    <a:pt x="141" y="64"/>
                    <a:pt x="0" y="159"/>
                  </a:cubicBezTo>
                  <a:lnTo>
                    <a:pt x="1408" y="15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34"/>
            <p:cNvSpPr/>
            <p:nvPr/>
          </p:nvSpPr>
          <p:spPr>
            <a:xfrm>
              <a:off x="4244021" y="5586646"/>
              <a:ext cx="131400" cy="35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CAPACITY CONTROL MODEL</a:t>
            </a:r>
            <a:endParaRPr/>
          </a:p>
        </p:txBody>
      </p:sp>
      <p:sp>
        <p:nvSpPr>
          <p:cNvPr id="327" name="Google Shape;327;p35"/>
          <p:cNvSpPr txBox="1"/>
          <p:nvPr>
            <p:ph idx="1" type="subTitle"/>
          </p:nvPr>
        </p:nvSpPr>
        <p:spPr>
          <a:xfrm>
            <a:off x="4973000" y="4021800"/>
            <a:ext cx="3287100" cy="89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200"/>
              <a:buNone/>
            </a:pPr>
            <a:r>
              <a:rPr b="1" lang="en" sz="800"/>
              <a:t>Note: </a:t>
            </a:r>
            <a:endParaRPr b="1" sz="800"/>
          </a:p>
          <a:p>
            <a:pPr indent="-228600" lvl="0" marL="457200" rtl="0" algn="l">
              <a:lnSpc>
                <a:spcPct val="100000"/>
              </a:lnSpc>
              <a:spcBef>
                <a:spcPts val="1000"/>
              </a:spcBef>
              <a:spcAft>
                <a:spcPts val="0"/>
              </a:spcAft>
              <a:buSzPts val="800"/>
              <a:buNone/>
            </a:pPr>
            <a:r>
              <a:rPr lang="en" sz="800"/>
              <a:t>All bookings are set to have Length of Stay = 1 </a:t>
            </a:r>
            <a:endParaRPr sz="800"/>
          </a:p>
          <a:p>
            <a:pPr indent="-228600" lvl="0" marL="457200" rtl="0" algn="l">
              <a:lnSpc>
                <a:spcPct val="100000"/>
              </a:lnSpc>
              <a:spcBef>
                <a:spcPts val="0"/>
              </a:spcBef>
              <a:spcAft>
                <a:spcPts val="0"/>
              </a:spcAft>
              <a:buSzPts val="800"/>
              <a:buNone/>
            </a:pPr>
            <a:r>
              <a:rPr lang="en" sz="800"/>
              <a:t>Considering only two room classes</a:t>
            </a:r>
            <a:endParaRPr sz="800"/>
          </a:p>
          <a:p>
            <a:pPr indent="-228600" lvl="0" marL="457200" rtl="0" algn="l">
              <a:lnSpc>
                <a:spcPct val="100000"/>
              </a:lnSpc>
              <a:spcBef>
                <a:spcPts val="0"/>
              </a:spcBef>
              <a:spcAft>
                <a:spcPts val="0"/>
              </a:spcAft>
              <a:buSzPts val="800"/>
              <a:buNone/>
            </a:pPr>
            <a:r>
              <a:rPr lang="en" sz="800"/>
              <a:t>Cancelled or No-Show cases are not being considered</a:t>
            </a:r>
            <a:endParaRPr sz="800"/>
          </a:p>
        </p:txBody>
      </p:sp>
      <p:sp>
        <p:nvSpPr>
          <p:cNvPr id="328" name="Google Shape;328;p35"/>
          <p:cNvSpPr txBox="1"/>
          <p:nvPr>
            <p:ph idx="2" type="subTitle"/>
          </p:nvPr>
        </p:nvSpPr>
        <p:spPr>
          <a:xfrm>
            <a:off x="428300" y="936825"/>
            <a:ext cx="4544700" cy="124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200"/>
              <a:buNone/>
            </a:pPr>
            <a:r>
              <a:rPr b="1" lang="en"/>
              <a:t>Problem: </a:t>
            </a:r>
            <a:endParaRPr b="1"/>
          </a:p>
          <a:p>
            <a:pPr indent="-228600" lvl="0" marL="457200" rtl="0" algn="l">
              <a:lnSpc>
                <a:spcPct val="100000"/>
              </a:lnSpc>
              <a:spcBef>
                <a:spcPts val="1000"/>
              </a:spcBef>
              <a:spcAft>
                <a:spcPts val="0"/>
              </a:spcAft>
              <a:buSzPts val="1400"/>
              <a:buNone/>
            </a:pPr>
            <a:r>
              <a:rPr lang="en"/>
              <a:t>How do we decide if we should sell the room to a high value guest?</a:t>
            </a:r>
            <a:endParaRPr/>
          </a:p>
          <a:p>
            <a:pPr indent="-228600" lvl="0" marL="457200" rtl="0" algn="l">
              <a:lnSpc>
                <a:spcPct val="100000"/>
              </a:lnSpc>
              <a:spcBef>
                <a:spcPts val="0"/>
              </a:spcBef>
              <a:spcAft>
                <a:spcPts val="0"/>
              </a:spcAft>
              <a:buSzPts val="1400"/>
              <a:buNone/>
            </a:pPr>
            <a:r>
              <a:rPr lang="en"/>
              <a:t>How many rooms do we set aside for a high value guest?</a:t>
            </a:r>
            <a:endParaRPr/>
          </a:p>
        </p:txBody>
      </p:sp>
      <p:sp>
        <p:nvSpPr>
          <p:cNvPr id="329" name="Google Shape;329;p35"/>
          <p:cNvSpPr txBox="1"/>
          <p:nvPr>
            <p:ph idx="3" type="subTitle"/>
          </p:nvPr>
        </p:nvSpPr>
        <p:spPr>
          <a:xfrm>
            <a:off x="662100" y="2177025"/>
            <a:ext cx="3828600" cy="2594700"/>
          </a:xfrm>
          <a:prstGeom prst="rect">
            <a:avLst/>
          </a:prstGeom>
          <a:noFill/>
          <a:ln cap="flat" cmpd="sng" w="9525">
            <a:solidFill>
              <a:srgbClr val="C9D4DC"/>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1000"/>
              </a:spcBef>
              <a:spcAft>
                <a:spcPts val="0"/>
              </a:spcAft>
              <a:buSzPts val="1200"/>
              <a:buNone/>
            </a:pPr>
            <a:r>
              <a:rPr lang="en" sz="900"/>
              <a:t>Group Segment has a lower ADR. Thus, Capacity Control Model makes sense here.</a:t>
            </a:r>
            <a:endParaRPr sz="900"/>
          </a:p>
        </p:txBody>
      </p:sp>
      <p:sp>
        <p:nvSpPr>
          <p:cNvPr id="330" name="Google Shape;330;p35"/>
          <p:cNvSpPr txBox="1"/>
          <p:nvPr>
            <p:ph idx="4" type="subTitle"/>
          </p:nvPr>
        </p:nvSpPr>
        <p:spPr>
          <a:xfrm>
            <a:off x="4973000" y="1419525"/>
            <a:ext cx="3713400" cy="2594700"/>
          </a:xfrm>
          <a:prstGeom prst="rect">
            <a:avLst/>
          </a:prstGeom>
          <a:noFill/>
          <a:ln cap="flat" cmpd="sng" w="9525">
            <a:solidFill>
              <a:srgbClr val="C9D4D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200"/>
              <a:buNone/>
            </a:pPr>
            <a:r>
              <a:rPr b="1" lang="en" sz="1100"/>
              <a:t>Expected Revenue = </a:t>
            </a:r>
            <a:endParaRPr b="1" sz="1100"/>
          </a:p>
          <a:p>
            <a:pPr indent="0" lvl="0" marL="0" rtl="0" algn="l">
              <a:lnSpc>
                <a:spcPct val="100000"/>
              </a:lnSpc>
              <a:spcBef>
                <a:spcPts val="1000"/>
              </a:spcBef>
              <a:spcAft>
                <a:spcPts val="0"/>
              </a:spcAft>
              <a:buSzPts val="1200"/>
              <a:buNone/>
            </a:pPr>
            <a:r>
              <a:rPr b="1" lang="en" sz="1100"/>
              <a:t>(Outcome Revenue) * (Probability of Outcome)</a:t>
            </a:r>
            <a:endParaRPr b="1" sz="1100"/>
          </a:p>
          <a:p>
            <a:pPr indent="0" lvl="0" marL="0" rtl="0" algn="l">
              <a:lnSpc>
                <a:spcPct val="100000"/>
              </a:lnSpc>
              <a:spcBef>
                <a:spcPts val="1000"/>
              </a:spcBef>
              <a:spcAft>
                <a:spcPts val="0"/>
              </a:spcAft>
              <a:buSzPts val="1200"/>
              <a:buNone/>
            </a:pPr>
            <a:r>
              <a:t/>
            </a:r>
            <a:endParaRPr b="1" sz="1100"/>
          </a:p>
          <a:p>
            <a:pPr indent="0" lvl="0" marL="0" rtl="0" algn="l">
              <a:lnSpc>
                <a:spcPct val="100000"/>
              </a:lnSpc>
              <a:spcBef>
                <a:spcPts val="1000"/>
              </a:spcBef>
              <a:spcAft>
                <a:spcPts val="0"/>
              </a:spcAft>
              <a:buNone/>
            </a:pPr>
            <a:r>
              <a:rPr lang="en" sz="1100"/>
              <a:t>Capacity Control Model would choose the outcome with the greater Expected Revenue.</a:t>
            </a:r>
            <a:endParaRPr sz="1100"/>
          </a:p>
          <a:p>
            <a:pPr indent="-228600" lvl="0" marL="457200" rtl="0" algn="l">
              <a:lnSpc>
                <a:spcPct val="100000"/>
              </a:lnSpc>
              <a:spcBef>
                <a:spcPts val="1000"/>
              </a:spcBef>
              <a:spcAft>
                <a:spcPts val="0"/>
              </a:spcAft>
              <a:buSzPts val="1100"/>
              <a:buNone/>
            </a:pPr>
            <a:r>
              <a:rPr lang="en" sz="1100"/>
              <a:t>If group(Expected Revenue) &lt; non_group(Expected Revenue), then we hold the rooms for High Value Guest</a:t>
            </a:r>
            <a:endParaRPr sz="1100"/>
          </a:p>
          <a:p>
            <a:pPr indent="-228600" lvl="0" marL="457200" rtl="0" algn="l">
              <a:lnSpc>
                <a:spcPct val="100000"/>
              </a:lnSpc>
              <a:spcBef>
                <a:spcPts val="0"/>
              </a:spcBef>
              <a:spcAft>
                <a:spcPts val="0"/>
              </a:spcAft>
              <a:buSzPts val="1100"/>
              <a:buNone/>
            </a:pPr>
            <a:r>
              <a:rPr lang="en" sz="1100"/>
              <a:t>Else if group(Expected Revenue) &gt; non_group(Expected Revenue), then we give the room to Groups/</a:t>
            </a:r>
            <a:endParaRPr sz="1100"/>
          </a:p>
          <a:p>
            <a:pPr indent="0" lvl="0" marL="0" rtl="0" algn="l">
              <a:lnSpc>
                <a:spcPct val="100000"/>
              </a:lnSpc>
              <a:spcBef>
                <a:spcPts val="1000"/>
              </a:spcBef>
              <a:spcAft>
                <a:spcPts val="0"/>
              </a:spcAft>
              <a:buSzPts val="1200"/>
              <a:buNone/>
            </a:pPr>
            <a:r>
              <a:t/>
            </a:r>
            <a:endParaRPr sz="1100"/>
          </a:p>
        </p:txBody>
      </p:sp>
      <p:pic>
        <p:nvPicPr>
          <p:cNvPr id="331" name="Google Shape;331;p35" title="Chart"/>
          <p:cNvPicPr preferRelativeResize="0"/>
          <p:nvPr/>
        </p:nvPicPr>
        <p:blipFill>
          <a:blip r:embed="rId3">
            <a:alphaModFix/>
          </a:blip>
          <a:stretch>
            <a:fillRect/>
          </a:stretch>
        </p:blipFill>
        <p:spPr>
          <a:xfrm>
            <a:off x="883969" y="2284475"/>
            <a:ext cx="3384873" cy="209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g Cabin Hotels Newsletter by Slidesgo">
  <a:themeElements>
    <a:clrScheme name="Simple Light">
      <a:dk1>
        <a:srgbClr val="272324"/>
      </a:dk1>
      <a:lt1>
        <a:srgbClr val="FEFAEE"/>
      </a:lt1>
      <a:dk2>
        <a:srgbClr val="FFB56C"/>
      </a:dk2>
      <a:lt2>
        <a:srgbClr val="59514F"/>
      </a:lt2>
      <a:accent1>
        <a:srgbClr val="442E18"/>
      </a:accent1>
      <a:accent2>
        <a:srgbClr val="FFFFFF"/>
      </a:accent2>
      <a:accent3>
        <a:srgbClr val="FFFFFF"/>
      </a:accent3>
      <a:accent4>
        <a:srgbClr val="FFFFFF"/>
      </a:accent4>
      <a:accent5>
        <a:srgbClr val="FFFFFF"/>
      </a:accent5>
      <a:accent6>
        <a:srgbClr val="FFFFFF"/>
      </a:accent6>
      <a:hlink>
        <a:srgbClr val="2723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