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Malignant Comment </a:t>
            </a:r>
            <a:r>
              <a:rPr lang="en-IN" dirty="0" smtClean="0"/>
              <a:t>Classifier</a:t>
            </a:r>
            <a:endParaRPr lang="en-US" dirty="0"/>
          </a:p>
        </p:txBody>
      </p:sp>
      <p:sp>
        <p:nvSpPr>
          <p:cNvPr id="3" name="Subtitle 2"/>
          <p:cNvSpPr>
            <a:spLocks noGrp="1"/>
          </p:cNvSpPr>
          <p:nvPr>
            <p:ph type="subTitle" idx="1"/>
          </p:nvPr>
        </p:nvSpPr>
        <p:spPr/>
        <p:txBody>
          <a:bodyPr/>
          <a:lstStyle/>
          <a:p>
            <a:r>
              <a:rPr lang="en-US" dirty="0" smtClean="0"/>
              <a:t>Created By :- </a:t>
            </a:r>
            <a:r>
              <a:rPr lang="en-US" dirty="0" err="1" smtClean="0"/>
              <a:t>Amey</a:t>
            </a:r>
            <a:r>
              <a:rPr lang="en-US" dirty="0" smtClean="0"/>
              <a:t> </a:t>
            </a:r>
            <a:r>
              <a:rPr lang="en-US" dirty="0" err="1" smtClean="0"/>
              <a:t>Prabhune</a:t>
            </a:r>
            <a:endParaRPr lang="en-US" dirty="0"/>
          </a:p>
        </p:txBody>
      </p:sp>
    </p:spTree>
    <p:extLst>
      <p:ext uri="{BB962C8B-B14F-4D97-AF65-F5344CB8AC3E}">
        <p14:creationId xmlns:p14="http://schemas.microsoft.com/office/powerpoint/2010/main" val="5518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Model/s Development and Evaluation </a:t>
            </a:r>
            <a:endParaRPr lang="en-US" dirty="0"/>
          </a:p>
        </p:txBody>
      </p:sp>
      <p:sp>
        <p:nvSpPr>
          <p:cNvPr id="3" name="Content Placeholder 2"/>
          <p:cNvSpPr>
            <a:spLocks noGrp="1"/>
          </p:cNvSpPr>
          <p:nvPr>
            <p:ph idx="1"/>
          </p:nvPr>
        </p:nvSpPr>
        <p:spPr/>
        <p:txBody>
          <a:bodyPr>
            <a:normAutofit/>
          </a:bodyPr>
          <a:lstStyle/>
          <a:p>
            <a:pPr lvl="0"/>
            <a:r>
              <a:rPr lang="en-IN" dirty="0"/>
              <a:t>Identification of possible problem-solving approaches (methods)</a:t>
            </a:r>
            <a:endParaRPr lang="en-US" dirty="0"/>
          </a:p>
          <a:p>
            <a:r>
              <a:rPr lang="en-IN" dirty="0"/>
              <a:t> </a:t>
            </a:r>
            <a:r>
              <a:rPr lang="en-IN" dirty="0" smtClean="0"/>
              <a:t>In </a:t>
            </a:r>
            <a:r>
              <a:rPr lang="en-IN" dirty="0"/>
              <a:t>target variable we have only two values 0 and 1 so it is a classification problem. For model building we will use classification model like. Random Forest, SVC, AD Boost etc. in dataset we have multiple target variable and two feature columns means independent and dependent variable. First I drop column which are not useful for the model building.</a:t>
            </a:r>
            <a:endParaRPr lang="en-US" dirty="0"/>
          </a:p>
          <a:p>
            <a:endParaRPr lang="en-US" dirty="0"/>
          </a:p>
        </p:txBody>
      </p:sp>
    </p:spTree>
    <p:extLst>
      <p:ext uri="{BB962C8B-B14F-4D97-AF65-F5344CB8AC3E}">
        <p14:creationId xmlns:p14="http://schemas.microsoft.com/office/powerpoint/2010/main" val="418181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Model/s Development and Evaluation </a:t>
            </a:r>
            <a:endParaRPr lang="en-US" dirty="0"/>
          </a:p>
        </p:txBody>
      </p:sp>
      <p:sp>
        <p:nvSpPr>
          <p:cNvPr id="3" name="Content Placeholder 2"/>
          <p:cNvSpPr>
            <a:spLocks noGrp="1"/>
          </p:cNvSpPr>
          <p:nvPr>
            <p:ph idx="1"/>
          </p:nvPr>
        </p:nvSpPr>
        <p:spPr/>
        <p:txBody>
          <a:bodyPr>
            <a:normAutofit/>
          </a:bodyPr>
          <a:lstStyle/>
          <a:p>
            <a:pPr lvl="0"/>
            <a:r>
              <a:rPr lang="en-IN" dirty="0"/>
              <a:t>Testing of Identified Approaches (Algorithms</a:t>
            </a:r>
            <a:r>
              <a:rPr lang="en-IN" dirty="0" smtClean="0"/>
              <a:t>)</a:t>
            </a:r>
            <a:endParaRPr lang="en-US" sz="1400" dirty="0" smtClean="0"/>
          </a:p>
          <a:p>
            <a:pPr lvl="1"/>
            <a:r>
              <a:rPr lang="en-IN" dirty="0" smtClean="0"/>
              <a:t>Logistic Regression</a:t>
            </a:r>
            <a:endParaRPr lang="en-US" sz="1400" dirty="0" smtClean="0"/>
          </a:p>
          <a:p>
            <a:pPr lvl="1"/>
            <a:r>
              <a:rPr lang="en-IN" dirty="0" err="1" smtClean="0"/>
              <a:t>MultinomialNB</a:t>
            </a:r>
            <a:endParaRPr lang="en-US" sz="1600" dirty="0"/>
          </a:p>
          <a:p>
            <a:pPr lvl="1"/>
            <a:r>
              <a:rPr lang="en-IN" dirty="0"/>
              <a:t>Support Vector Classifier</a:t>
            </a:r>
            <a:endParaRPr lang="en-US" sz="1400" dirty="0"/>
          </a:p>
          <a:p>
            <a:pPr lvl="1"/>
            <a:r>
              <a:rPr lang="en-IN" dirty="0"/>
              <a:t>Gaussian NB</a:t>
            </a:r>
            <a:endParaRPr lang="en-US" sz="1400" dirty="0"/>
          </a:p>
          <a:p>
            <a:endParaRPr lang="en-US" dirty="0"/>
          </a:p>
        </p:txBody>
      </p:sp>
    </p:spTree>
    <p:extLst>
      <p:ext uri="{BB962C8B-B14F-4D97-AF65-F5344CB8AC3E}">
        <p14:creationId xmlns:p14="http://schemas.microsoft.com/office/powerpoint/2010/main" val="373096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Model/s Development and Evaluation </a:t>
            </a:r>
            <a:endParaRPr lang="en-US" dirty="0"/>
          </a:p>
        </p:txBody>
      </p:sp>
      <p:sp>
        <p:nvSpPr>
          <p:cNvPr id="3" name="Content Placeholder 2"/>
          <p:cNvSpPr>
            <a:spLocks noGrp="1"/>
          </p:cNvSpPr>
          <p:nvPr>
            <p:ph idx="1"/>
          </p:nvPr>
        </p:nvSpPr>
        <p:spPr/>
        <p:txBody>
          <a:bodyPr>
            <a:normAutofit/>
          </a:bodyPr>
          <a:lstStyle/>
          <a:p>
            <a:pPr lvl="0"/>
            <a:r>
              <a:rPr lang="en-IN" dirty="0"/>
              <a:t>Visualizations</a:t>
            </a:r>
            <a:endParaRPr lang="en-US" dirty="0"/>
          </a:p>
          <a:p>
            <a:endParaRPr lang="en-US" dirty="0"/>
          </a:p>
        </p:txBody>
      </p:sp>
      <p:pic>
        <p:nvPicPr>
          <p:cNvPr id="4" name="Picture 3"/>
          <p:cNvPicPr/>
          <p:nvPr/>
        </p:nvPicPr>
        <p:blipFill>
          <a:blip r:embed="rId2"/>
          <a:stretch>
            <a:fillRect/>
          </a:stretch>
        </p:blipFill>
        <p:spPr>
          <a:xfrm>
            <a:off x="4028735" y="2556932"/>
            <a:ext cx="5731510" cy="3667125"/>
          </a:xfrm>
          <a:prstGeom prst="rect">
            <a:avLst/>
          </a:prstGeom>
        </p:spPr>
      </p:pic>
    </p:spTree>
    <p:extLst>
      <p:ext uri="{BB962C8B-B14F-4D97-AF65-F5344CB8AC3E}">
        <p14:creationId xmlns:p14="http://schemas.microsoft.com/office/powerpoint/2010/main" val="4002924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Model/s Development and Evaluation </a:t>
            </a:r>
            <a:endParaRPr lang="en-US" dirty="0"/>
          </a:p>
        </p:txBody>
      </p:sp>
      <p:sp>
        <p:nvSpPr>
          <p:cNvPr id="3" name="Content Placeholder 2"/>
          <p:cNvSpPr>
            <a:spLocks noGrp="1"/>
          </p:cNvSpPr>
          <p:nvPr>
            <p:ph idx="1"/>
          </p:nvPr>
        </p:nvSpPr>
        <p:spPr/>
        <p:txBody>
          <a:bodyPr>
            <a:normAutofit/>
          </a:bodyPr>
          <a:lstStyle/>
          <a:p>
            <a:pPr lvl="0"/>
            <a:r>
              <a:rPr lang="en-IN" dirty="0"/>
              <a:t>Visualizations</a:t>
            </a:r>
            <a:endParaRPr lang="en-US" dirty="0"/>
          </a:p>
          <a:p>
            <a:endParaRPr lang="en-US" dirty="0"/>
          </a:p>
        </p:txBody>
      </p:sp>
      <p:pic>
        <p:nvPicPr>
          <p:cNvPr id="5" name="Picture 4"/>
          <p:cNvPicPr/>
          <p:nvPr/>
        </p:nvPicPr>
        <p:blipFill>
          <a:blip r:embed="rId2"/>
          <a:stretch>
            <a:fillRect/>
          </a:stretch>
        </p:blipFill>
        <p:spPr>
          <a:xfrm>
            <a:off x="4314421" y="2444003"/>
            <a:ext cx="4969305" cy="3544793"/>
          </a:xfrm>
          <a:prstGeom prst="rect">
            <a:avLst/>
          </a:prstGeom>
        </p:spPr>
      </p:pic>
    </p:spTree>
    <p:extLst>
      <p:ext uri="{BB962C8B-B14F-4D97-AF65-F5344CB8AC3E}">
        <p14:creationId xmlns:p14="http://schemas.microsoft.com/office/powerpoint/2010/main" val="3208098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Model/s Development and Evaluation </a:t>
            </a:r>
            <a:endParaRPr lang="en-US" dirty="0"/>
          </a:p>
        </p:txBody>
      </p:sp>
      <p:sp>
        <p:nvSpPr>
          <p:cNvPr id="3" name="Content Placeholder 2"/>
          <p:cNvSpPr>
            <a:spLocks noGrp="1"/>
          </p:cNvSpPr>
          <p:nvPr>
            <p:ph idx="1"/>
          </p:nvPr>
        </p:nvSpPr>
        <p:spPr/>
        <p:txBody>
          <a:bodyPr>
            <a:normAutofit/>
          </a:bodyPr>
          <a:lstStyle/>
          <a:p>
            <a:pPr lvl="0"/>
            <a:r>
              <a:rPr lang="en-IN" dirty="0"/>
              <a:t>Visualizations</a:t>
            </a:r>
            <a:endParaRPr lang="en-US" dirty="0"/>
          </a:p>
          <a:p>
            <a:endParaRPr lang="en-US" dirty="0"/>
          </a:p>
        </p:txBody>
      </p:sp>
      <p:pic>
        <p:nvPicPr>
          <p:cNvPr id="6" name="Picture 5"/>
          <p:cNvPicPr/>
          <p:nvPr/>
        </p:nvPicPr>
        <p:blipFill>
          <a:blip r:embed="rId2"/>
          <a:stretch>
            <a:fillRect/>
          </a:stretch>
        </p:blipFill>
        <p:spPr>
          <a:xfrm>
            <a:off x="4056845" y="2556932"/>
            <a:ext cx="5293218" cy="3318936"/>
          </a:xfrm>
          <a:prstGeom prst="rect">
            <a:avLst/>
          </a:prstGeom>
        </p:spPr>
      </p:pic>
    </p:spTree>
    <p:extLst>
      <p:ext uri="{BB962C8B-B14F-4D97-AF65-F5344CB8AC3E}">
        <p14:creationId xmlns:p14="http://schemas.microsoft.com/office/powerpoint/2010/main" val="153544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Model/s Development and Evaluation </a:t>
            </a:r>
            <a:endParaRPr lang="en-US" dirty="0"/>
          </a:p>
        </p:txBody>
      </p:sp>
      <p:sp>
        <p:nvSpPr>
          <p:cNvPr id="3" name="Content Placeholder 2"/>
          <p:cNvSpPr>
            <a:spLocks noGrp="1"/>
          </p:cNvSpPr>
          <p:nvPr>
            <p:ph idx="1"/>
          </p:nvPr>
        </p:nvSpPr>
        <p:spPr/>
        <p:txBody>
          <a:bodyPr>
            <a:normAutofit/>
          </a:bodyPr>
          <a:lstStyle/>
          <a:p>
            <a:pPr lvl="0"/>
            <a:r>
              <a:rPr lang="en-IN" dirty="0"/>
              <a:t>Visualizations</a:t>
            </a:r>
            <a:endParaRPr lang="en-US" dirty="0"/>
          </a:p>
          <a:p>
            <a:endParaRPr lang="en-US" dirty="0"/>
          </a:p>
        </p:txBody>
      </p:sp>
      <p:pic>
        <p:nvPicPr>
          <p:cNvPr id="5" name="Picture 4"/>
          <p:cNvPicPr/>
          <p:nvPr/>
        </p:nvPicPr>
        <p:blipFill>
          <a:blip r:embed="rId2"/>
          <a:stretch>
            <a:fillRect/>
          </a:stretch>
        </p:blipFill>
        <p:spPr>
          <a:xfrm>
            <a:off x="3784036" y="2556932"/>
            <a:ext cx="5731510" cy="3192780"/>
          </a:xfrm>
          <a:prstGeom prst="rect">
            <a:avLst/>
          </a:prstGeom>
        </p:spPr>
      </p:pic>
    </p:spTree>
    <p:extLst>
      <p:ext uri="{BB962C8B-B14F-4D97-AF65-F5344CB8AC3E}">
        <p14:creationId xmlns:p14="http://schemas.microsoft.com/office/powerpoint/2010/main" val="225549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 </a:t>
            </a:r>
            <a:endParaRPr lang="en-US" dirty="0"/>
          </a:p>
        </p:txBody>
      </p:sp>
      <p:sp>
        <p:nvSpPr>
          <p:cNvPr id="3" name="Content Placeholder 2"/>
          <p:cNvSpPr>
            <a:spLocks noGrp="1"/>
          </p:cNvSpPr>
          <p:nvPr>
            <p:ph idx="1"/>
          </p:nvPr>
        </p:nvSpPr>
        <p:spPr/>
        <p:txBody>
          <a:bodyPr>
            <a:normAutofit/>
          </a:bodyPr>
          <a:lstStyle/>
          <a:p>
            <a:pPr lvl="0"/>
            <a:r>
              <a:rPr lang="en-IN" dirty="0"/>
              <a:t>Key Findings and Conclusions of the Study</a:t>
            </a:r>
            <a:endParaRPr lang="en-US" sz="1400" dirty="0"/>
          </a:p>
          <a:p>
            <a:endParaRPr lang="en-US" sz="1600" dirty="0"/>
          </a:p>
          <a:p>
            <a:pPr lvl="1"/>
            <a:r>
              <a:rPr lang="en-IN" dirty="0"/>
              <a:t>We have 2 values in our target variable.</a:t>
            </a:r>
            <a:endParaRPr lang="en-US" sz="1400" dirty="0"/>
          </a:p>
          <a:p>
            <a:pPr lvl="1"/>
            <a:r>
              <a:rPr lang="en-IN" dirty="0"/>
              <a:t>We have a multiple target variable.</a:t>
            </a:r>
            <a:endParaRPr lang="en-US" sz="1400" dirty="0"/>
          </a:p>
          <a:p>
            <a:pPr lvl="1"/>
            <a:r>
              <a:rPr lang="en-IN" dirty="0"/>
              <a:t>There are no null values.</a:t>
            </a:r>
            <a:endParaRPr lang="en-US" sz="1400" dirty="0"/>
          </a:p>
          <a:p>
            <a:pPr lvl="1"/>
            <a:r>
              <a:rPr lang="en-IN" dirty="0"/>
              <a:t>We have to perform NLP on our dataset.</a:t>
            </a:r>
            <a:endParaRPr lang="en-US" sz="1400" dirty="0"/>
          </a:p>
          <a:p>
            <a:pPr lvl="0"/>
            <a:endParaRPr lang="en-US" dirty="0"/>
          </a:p>
          <a:p>
            <a:endParaRPr lang="en-US" dirty="0"/>
          </a:p>
        </p:txBody>
      </p:sp>
    </p:spTree>
    <p:extLst>
      <p:ext uri="{BB962C8B-B14F-4D97-AF65-F5344CB8AC3E}">
        <p14:creationId xmlns:p14="http://schemas.microsoft.com/office/powerpoint/2010/main" val="183234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 </a:t>
            </a:r>
            <a:endParaRPr lang="en-US" dirty="0"/>
          </a:p>
        </p:txBody>
      </p:sp>
      <p:sp>
        <p:nvSpPr>
          <p:cNvPr id="3" name="Content Placeholder 2"/>
          <p:cNvSpPr>
            <a:spLocks noGrp="1"/>
          </p:cNvSpPr>
          <p:nvPr>
            <p:ph idx="1"/>
          </p:nvPr>
        </p:nvSpPr>
        <p:spPr/>
        <p:txBody>
          <a:bodyPr>
            <a:normAutofit lnSpcReduction="10000"/>
          </a:bodyPr>
          <a:lstStyle/>
          <a:p>
            <a:pPr lvl="0"/>
            <a:r>
              <a:rPr lang="en-IN" dirty="0"/>
              <a:t>Learning Outcomes of the Study in respect of Data Science</a:t>
            </a:r>
            <a:endParaRPr lang="en-US" dirty="0"/>
          </a:p>
          <a:p>
            <a:pPr marL="0" indent="0">
              <a:buNone/>
            </a:pPr>
            <a:endParaRPr lang="en-US" dirty="0"/>
          </a:p>
          <a:p>
            <a:r>
              <a:rPr lang="en-IN" dirty="0"/>
              <a:t>With the help of visualization we can easily understand our data.</a:t>
            </a:r>
            <a:endParaRPr lang="en-US" dirty="0"/>
          </a:p>
          <a:p>
            <a:r>
              <a:rPr lang="en-IN" dirty="0"/>
              <a:t>Visuals and diagrams makes it easier for us to identify strongly correlated parameters. Visualization can improve speed of decision making. Clean data can give us more accurate result. If data is noisy then our model won’t work as we expect. In this model random forest algorithm gives us best accuracy score.</a:t>
            </a:r>
            <a:endParaRPr lang="en-US" dirty="0"/>
          </a:p>
          <a:p>
            <a:pPr lvl="0"/>
            <a:endParaRPr lang="en-US" dirty="0"/>
          </a:p>
          <a:p>
            <a:endParaRPr lang="en-US" dirty="0"/>
          </a:p>
        </p:txBody>
      </p:sp>
    </p:spTree>
    <p:extLst>
      <p:ext uri="{BB962C8B-B14F-4D97-AF65-F5344CB8AC3E}">
        <p14:creationId xmlns:p14="http://schemas.microsoft.com/office/powerpoint/2010/main" val="35447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 </a:t>
            </a:r>
            <a:endParaRPr lang="en-US" dirty="0"/>
          </a:p>
        </p:txBody>
      </p:sp>
      <p:sp>
        <p:nvSpPr>
          <p:cNvPr id="3" name="Content Placeholder 2"/>
          <p:cNvSpPr>
            <a:spLocks noGrp="1"/>
          </p:cNvSpPr>
          <p:nvPr>
            <p:ph idx="1"/>
          </p:nvPr>
        </p:nvSpPr>
        <p:spPr/>
        <p:txBody>
          <a:bodyPr>
            <a:normAutofit/>
          </a:bodyPr>
          <a:lstStyle/>
          <a:p>
            <a:pPr lvl="0"/>
            <a:r>
              <a:rPr lang="en-IN" dirty="0"/>
              <a:t>Limitations of this work and Scope for Future </a:t>
            </a:r>
            <a:r>
              <a:rPr lang="en-IN" dirty="0" smtClean="0"/>
              <a:t>Work</a:t>
            </a:r>
            <a:endParaRPr lang="en-US" sz="1400" dirty="0"/>
          </a:p>
          <a:p>
            <a:pPr lvl="0"/>
            <a:endParaRPr lang="en-US" sz="1400" dirty="0"/>
          </a:p>
          <a:p>
            <a:pPr lvl="1"/>
            <a:r>
              <a:rPr lang="en-IN" dirty="0"/>
              <a:t>Data: Lack of Good Data.</a:t>
            </a:r>
            <a:endParaRPr lang="en-US" sz="1400" dirty="0"/>
          </a:p>
          <a:p>
            <a:pPr lvl="1"/>
            <a:r>
              <a:rPr lang="en-IN" dirty="0"/>
              <a:t>Time: building a machine learning model is time consuming.</a:t>
            </a:r>
            <a:endParaRPr lang="en-US" sz="1400" dirty="0"/>
          </a:p>
          <a:p>
            <a:pPr lvl="1"/>
            <a:r>
              <a:rPr lang="en-IN" dirty="0"/>
              <a:t>Performance: Performance cannot guaranteed.</a:t>
            </a:r>
            <a:endParaRPr lang="en-US" sz="1400" dirty="0"/>
          </a:p>
          <a:p>
            <a:pPr lvl="0"/>
            <a:endParaRPr lang="en-US" dirty="0"/>
          </a:p>
          <a:p>
            <a:endParaRPr lang="en-US" dirty="0"/>
          </a:p>
        </p:txBody>
      </p:sp>
    </p:spTree>
    <p:extLst>
      <p:ext uri="{BB962C8B-B14F-4D97-AF65-F5344CB8AC3E}">
        <p14:creationId xmlns:p14="http://schemas.microsoft.com/office/powerpoint/2010/main" val="310844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IN" b="1" dirty="0" smtClean="0"/>
              <a:t>INTRODUCTION</a:t>
            </a:r>
            <a:endParaRPr lang="en-US" dirty="0"/>
          </a:p>
        </p:txBody>
      </p:sp>
      <p:sp>
        <p:nvSpPr>
          <p:cNvPr id="3" name="Content Placeholder 2"/>
          <p:cNvSpPr>
            <a:spLocks noGrp="1"/>
          </p:cNvSpPr>
          <p:nvPr>
            <p:ph idx="1"/>
          </p:nvPr>
        </p:nvSpPr>
        <p:spPr/>
        <p:txBody>
          <a:bodyPr/>
          <a:lstStyle/>
          <a:p>
            <a:pPr lvl="0"/>
            <a:r>
              <a:rPr lang="en-IN" dirty="0"/>
              <a:t>Business Problem </a:t>
            </a:r>
            <a:r>
              <a:rPr lang="en-IN" dirty="0" smtClean="0"/>
              <a:t>Framing</a:t>
            </a:r>
            <a:r>
              <a:rPr lang="en-IN" dirty="0"/>
              <a:t> </a:t>
            </a:r>
            <a:endParaRPr lang="en-US" dirty="0"/>
          </a:p>
          <a:p>
            <a:r>
              <a:rPr lang="en-IN"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dirty="0"/>
          </a:p>
          <a:p>
            <a:endParaRPr lang="en-US" dirty="0"/>
          </a:p>
        </p:txBody>
      </p:sp>
    </p:spTree>
    <p:extLst>
      <p:ext uri="{BB962C8B-B14F-4D97-AF65-F5344CB8AC3E}">
        <p14:creationId xmlns:p14="http://schemas.microsoft.com/office/powerpoint/2010/main" val="3893400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IN" b="1" dirty="0" smtClean="0"/>
              <a:t>INTRODUCTION</a:t>
            </a:r>
            <a:endParaRPr lang="en-US" dirty="0"/>
          </a:p>
        </p:txBody>
      </p:sp>
      <p:sp>
        <p:nvSpPr>
          <p:cNvPr id="3" name="Content Placeholder 2"/>
          <p:cNvSpPr>
            <a:spLocks noGrp="1"/>
          </p:cNvSpPr>
          <p:nvPr>
            <p:ph idx="1"/>
          </p:nvPr>
        </p:nvSpPr>
        <p:spPr/>
        <p:txBody>
          <a:bodyPr/>
          <a:lstStyle/>
          <a:p>
            <a:pPr lvl="0"/>
            <a:r>
              <a:rPr lang="en-IN" dirty="0"/>
              <a:t>Conceptual Background of the Domain </a:t>
            </a:r>
            <a:r>
              <a:rPr lang="en-IN" dirty="0" smtClean="0"/>
              <a:t>Problem</a:t>
            </a:r>
            <a:endParaRPr lang="en-US" dirty="0"/>
          </a:p>
          <a:p>
            <a:r>
              <a:rPr lang="en-IN"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dirty="0"/>
          </a:p>
          <a:p>
            <a:endParaRPr lang="en-US" dirty="0"/>
          </a:p>
        </p:txBody>
      </p:sp>
    </p:spTree>
    <p:extLst>
      <p:ext uri="{BB962C8B-B14F-4D97-AF65-F5344CB8AC3E}">
        <p14:creationId xmlns:p14="http://schemas.microsoft.com/office/powerpoint/2010/main" val="120951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IN" b="1" dirty="0" smtClean="0"/>
              <a:t>INTRODUCTION</a:t>
            </a:r>
            <a:endParaRPr lang="en-US" dirty="0"/>
          </a:p>
        </p:txBody>
      </p:sp>
      <p:sp>
        <p:nvSpPr>
          <p:cNvPr id="3" name="Content Placeholder 2"/>
          <p:cNvSpPr>
            <a:spLocks noGrp="1"/>
          </p:cNvSpPr>
          <p:nvPr>
            <p:ph idx="1"/>
          </p:nvPr>
        </p:nvSpPr>
        <p:spPr/>
        <p:txBody>
          <a:bodyPr/>
          <a:lstStyle/>
          <a:p>
            <a:pPr lvl="0"/>
            <a:r>
              <a:rPr lang="en-IN" dirty="0"/>
              <a:t>Motivation for the Problem Undertaken</a:t>
            </a:r>
            <a:endParaRPr lang="en-US" dirty="0"/>
          </a:p>
          <a:p>
            <a:r>
              <a:rPr lang="en-IN" dirty="0"/>
              <a:t> </a:t>
            </a:r>
            <a:r>
              <a:rPr lang="en-IN" dirty="0" smtClean="0"/>
              <a:t>Our </a:t>
            </a:r>
            <a:r>
              <a:rPr lang="en-IN" dirty="0"/>
              <a:t>goal is to build a prototype of online hate and abuse comment classifier which can used to classify hate and offensive comments so that it can be controlled and restricted from spreading hatred and cyberbullying. </a:t>
            </a:r>
            <a:endParaRPr lang="en-US" dirty="0"/>
          </a:p>
          <a:p>
            <a:endParaRPr lang="en-US" dirty="0"/>
          </a:p>
        </p:txBody>
      </p:sp>
    </p:spTree>
    <p:extLst>
      <p:ext uri="{BB962C8B-B14F-4D97-AF65-F5344CB8AC3E}">
        <p14:creationId xmlns:p14="http://schemas.microsoft.com/office/powerpoint/2010/main" val="87629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Analytical Problem </a:t>
            </a:r>
            <a:r>
              <a:rPr lang="en-IN" b="1" dirty="0" smtClean="0"/>
              <a:t>Framing</a:t>
            </a:r>
            <a:endParaRPr lang="en-US" dirty="0"/>
          </a:p>
        </p:txBody>
      </p:sp>
      <p:sp>
        <p:nvSpPr>
          <p:cNvPr id="3" name="Content Placeholder 2"/>
          <p:cNvSpPr>
            <a:spLocks noGrp="1"/>
          </p:cNvSpPr>
          <p:nvPr>
            <p:ph idx="1"/>
          </p:nvPr>
        </p:nvSpPr>
        <p:spPr/>
        <p:txBody>
          <a:bodyPr/>
          <a:lstStyle/>
          <a:p>
            <a:pPr lvl="0"/>
            <a:r>
              <a:rPr lang="en-IN" dirty="0"/>
              <a:t>Mathematical/ Analytical </a:t>
            </a:r>
            <a:r>
              <a:rPr lang="en-IN" dirty="0" err="1"/>
              <a:t>Modeling</a:t>
            </a:r>
            <a:r>
              <a:rPr lang="en-IN" dirty="0"/>
              <a:t> of the </a:t>
            </a:r>
            <a:r>
              <a:rPr lang="en-IN" dirty="0" smtClean="0"/>
              <a:t>Problem</a:t>
            </a:r>
            <a:endParaRPr lang="en-US" sz="1400" dirty="0" smtClean="0"/>
          </a:p>
          <a:p>
            <a:pPr lvl="1"/>
            <a:r>
              <a:rPr lang="en-IN" dirty="0" smtClean="0"/>
              <a:t>For the visualization I have used </a:t>
            </a:r>
            <a:r>
              <a:rPr lang="en-IN" dirty="0" err="1" smtClean="0"/>
              <a:t>numpy</a:t>
            </a:r>
            <a:r>
              <a:rPr lang="en-IN" dirty="0" smtClean="0"/>
              <a:t>, </a:t>
            </a:r>
            <a:r>
              <a:rPr lang="en-IN" dirty="0" err="1" smtClean="0"/>
              <a:t>sklearn</a:t>
            </a:r>
            <a:r>
              <a:rPr lang="en-IN" dirty="0" smtClean="0"/>
              <a:t>(</a:t>
            </a:r>
            <a:r>
              <a:rPr lang="en-IN" dirty="0" err="1" smtClean="0"/>
              <a:t>sikit</a:t>
            </a:r>
            <a:r>
              <a:rPr lang="en-IN" dirty="0" smtClean="0"/>
              <a:t> learn), pandas, </a:t>
            </a:r>
            <a:r>
              <a:rPr lang="en-IN" dirty="0" err="1" smtClean="0"/>
              <a:t>matplotlib</a:t>
            </a:r>
            <a:r>
              <a:rPr lang="en-IN" dirty="0" smtClean="0"/>
              <a:t>.</a:t>
            </a:r>
            <a:endParaRPr lang="en-US" sz="1400" dirty="0" smtClean="0"/>
          </a:p>
          <a:p>
            <a:pPr lvl="1"/>
            <a:r>
              <a:rPr lang="en-IN" dirty="0" smtClean="0"/>
              <a:t>For </a:t>
            </a:r>
            <a:r>
              <a:rPr lang="en-IN" dirty="0"/>
              <a:t>measuring our model accuracy I have used accuracy score, confusion matrix and classification report.</a:t>
            </a:r>
            <a:endParaRPr lang="en-US" sz="1400" dirty="0"/>
          </a:p>
          <a:p>
            <a:pPr lvl="1"/>
            <a:r>
              <a:rPr lang="en-IN" dirty="0"/>
              <a:t>For pre-processing I have used min-max </a:t>
            </a:r>
            <a:r>
              <a:rPr lang="en-IN" dirty="0" err="1"/>
              <a:t>scaler</a:t>
            </a:r>
            <a:r>
              <a:rPr lang="en-IN" dirty="0"/>
              <a:t>, power transform.</a:t>
            </a:r>
            <a:endParaRPr lang="en-US" sz="1400" dirty="0"/>
          </a:p>
          <a:p>
            <a:pPr lvl="1"/>
            <a:r>
              <a:rPr lang="en-IN" dirty="0"/>
              <a:t>For model selection I have used </a:t>
            </a:r>
            <a:r>
              <a:rPr lang="en-IN" dirty="0" err="1"/>
              <a:t>train_test_split</a:t>
            </a:r>
            <a:r>
              <a:rPr lang="en-IN" dirty="0"/>
              <a:t>, and cross validation.  </a:t>
            </a:r>
            <a:endParaRPr lang="en-US" sz="1400" dirty="0"/>
          </a:p>
          <a:p>
            <a:endParaRPr lang="en-US" dirty="0"/>
          </a:p>
        </p:txBody>
      </p:sp>
    </p:spTree>
    <p:extLst>
      <p:ext uri="{BB962C8B-B14F-4D97-AF65-F5344CB8AC3E}">
        <p14:creationId xmlns:p14="http://schemas.microsoft.com/office/powerpoint/2010/main" val="2114454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Analytical Problem </a:t>
            </a:r>
            <a:r>
              <a:rPr lang="en-IN" b="1" dirty="0" smtClean="0"/>
              <a:t>Framing</a:t>
            </a:r>
            <a:endParaRPr lang="en-US" dirty="0"/>
          </a:p>
        </p:txBody>
      </p:sp>
      <p:sp>
        <p:nvSpPr>
          <p:cNvPr id="3" name="Content Placeholder 2"/>
          <p:cNvSpPr>
            <a:spLocks noGrp="1"/>
          </p:cNvSpPr>
          <p:nvPr>
            <p:ph idx="1"/>
          </p:nvPr>
        </p:nvSpPr>
        <p:spPr/>
        <p:txBody>
          <a:bodyPr>
            <a:normAutofit lnSpcReduction="10000"/>
          </a:bodyPr>
          <a:lstStyle/>
          <a:p>
            <a:pPr lvl="0"/>
            <a:r>
              <a:rPr lang="en-IN" dirty="0"/>
              <a:t>Data Sources and their formats</a:t>
            </a:r>
            <a:endParaRPr lang="en-US" dirty="0"/>
          </a:p>
          <a:p>
            <a:r>
              <a:rPr lang="en-IN" dirty="0"/>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dirty="0"/>
          </a:p>
          <a:p>
            <a:r>
              <a:rPr lang="en-IN" dirty="0"/>
              <a:t>The label can be either 0 or 1, where 0 denotes a NO while 1 denotes a YES. There are various comments which have multiple labels. The first attribute is a unique ID associated with each comment.  </a:t>
            </a:r>
            <a:r>
              <a:rPr lang="en-IN" b="1" dirty="0"/>
              <a:t> </a:t>
            </a:r>
            <a:endParaRPr lang="en-US" dirty="0"/>
          </a:p>
          <a:p>
            <a:endParaRPr lang="en-US" dirty="0"/>
          </a:p>
        </p:txBody>
      </p:sp>
    </p:spTree>
    <p:extLst>
      <p:ext uri="{BB962C8B-B14F-4D97-AF65-F5344CB8AC3E}">
        <p14:creationId xmlns:p14="http://schemas.microsoft.com/office/powerpoint/2010/main" val="3424589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Analytical Problem </a:t>
            </a:r>
            <a:r>
              <a:rPr lang="en-IN" b="1" dirty="0" smtClean="0"/>
              <a:t>Framing</a:t>
            </a:r>
            <a:endParaRPr lang="en-US" dirty="0"/>
          </a:p>
        </p:txBody>
      </p:sp>
      <p:sp>
        <p:nvSpPr>
          <p:cNvPr id="3" name="Content Placeholder 2"/>
          <p:cNvSpPr>
            <a:spLocks noGrp="1"/>
          </p:cNvSpPr>
          <p:nvPr>
            <p:ph idx="1"/>
          </p:nvPr>
        </p:nvSpPr>
        <p:spPr/>
        <p:txBody>
          <a:bodyPr>
            <a:normAutofit fontScale="70000" lnSpcReduction="20000"/>
          </a:bodyPr>
          <a:lstStyle/>
          <a:p>
            <a:pPr lvl="0"/>
            <a:r>
              <a:rPr lang="en-IN" dirty="0"/>
              <a:t>Data Sources and their formats</a:t>
            </a:r>
            <a:endParaRPr lang="en-US" dirty="0"/>
          </a:p>
          <a:p>
            <a:r>
              <a:rPr lang="en-IN" dirty="0"/>
              <a:t>The data set includes:</a:t>
            </a:r>
            <a:endParaRPr lang="en-US" dirty="0"/>
          </a:p>
          <a:p>
            <a:pPr lvl="1"/>
            <a:r>
              <a:rPr lang="en-IN" b="1" dirty="0"/>
              <a:t>Malignant: </a:t>
            </a:r>
            <a:r>
              <a:rPr lang="en-IN" dirty="0"/>
              <a:t>It is the Label column, which includes values 0 and 1, denoting if the comment is malignant or not. </a:t>
            </a:r>
            <a:endParaRPr lang="en-US" dirty="0"/>
          </a:p>
          <a:p>
            <a:pPr lvl="1"/>
            <a:r>
              <a:rPr lang="en-IN" b="1" dirty="0"/>
              <a:t>Highly Malignant:</a:t>
            </a:r>
            <a:r>
              <a:rPr lang="en-IN" dirty="0"/>
              <a:t> It denotes comments that are highly malignant and hurtful. </a:t>
            </a:r>
            <a:endParaRPr lang="en-US" dirty="0"/>
          </a:p>
          <a:p>
            <a:pPr lvl="1"/>
            <a:r>
              <a:rPr lang="en-IN" b="1" dirty="0"/>
              <a:t>Rude: </a:t>
            </a:r>
            <a:r>
              <a:rPr lang="en-IN" dirty="0"/>
              <a:t>It denotes comments that are very rude and offensive.</a:t>
            </a:r>
            <a:endParaRPr lang="en-US" dirty="0"/>
          </a:p>
          <a:p>
            <a:pPr lvl="1"/>
            <a:r>
              <a:rPr lang="en-IN" b="1" dirty="0"/>
              <a:t>Threat:</a:t>
            </a:r>
            <a:r>
              <a:rPr lang="en-IN" dirty="0"/>
              <a:t> It contains indication of the comments that are giving any threat to someone. 	</a:t>
            </a:r>
            <a:endParaRPr lang="en-US" dirty="0"/>
          </a:p>
          <a:p>
            <a:pPr lvl="1"/>
            <a:r>
              <a:rPr lang="en-IN" b="1" dirty="0"/>
              <a:t>Abuse:</a:t>
            </a:r>
            <a:r>
              <a:rPr lang="en-IN" dirty="0"/>
              <a:t> It is for comments that are abusive in nature. </a:t>
            </a:r>
            <a:endParaRPr lang="en-US" dirty="0"/>
          </a:p>
          <a:p>
            <a:pPr lvl="1"/>
            <a:r>
              <a:rPr lang="en-IN" b="1" dirty="0"/>
              <a:t>Loathe:</a:t>
            </a:r>
            <a:r>
              <a:rPr lang="en-IN" dirty="0"/>
              <a:t> It describes the comments which are hateful and loathing in nature.  </a:t>
            </a:r>
            <a:endParaRPr lang="en-US" dirty="0"/>
          </a:p>
          <a:p>
            <a:pPr lvl="1"/>
            <a:r>
              <a:rPr lang="en-IN" b="1" dirty="0"/>
              <a:t>ID: </a:t>
            </a:r>
            <a:r>
              <a:rPr lang="en-IN" dirty="0"/>
              <a:t>It includes unique Ids associated with each comment text given. </a:t>
            </a:r>
            <a:r>
              <a:rPr lang="en-IN" b="1" dirty="0"/>
              <a:t> </a:t>
            </a:r>
            <a:r>
              <a:rPr lang="en-IN" dirty="0"/>
              <a:t> </a:t>
            </a:r>
            <a:endParaRPr lang="en-US" dirty="0"/>
          </a:p>
          <a:p>
            <a:pPr lvl="1"/>
            <a:r>
              <a:rPr lang="en-IN" b="1" dirty="0"/>
              <a:t> text: </a:t>
            </a:r>
            <a:r>
              <a:rPr lang="en-IN" dirty="0"/>
              <a:t>This column contains the comments extracted from various social media platforms. </a:t>
            </a:r>
            <a:endParaRPr lang="en-US" dirty="0"/>
          </a:p>
          <a:p>
            <a:endParaRPr lang="en-US" dirty="0"/>
          </a:p>
        </p:txBody>
      </p:sp>
    </p:spTree>
    <p:extLst>
      <p:ext uri="{BB962C8B-B14F-4D97-AF65-F5344CB8AC3E}">
        <p14:creationId xmlns:p14="http://schemas.microsoft.com/office/powerpoint/2010/main" val="155397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Analytical Problem </a:t>
            </a:r>
            <a:r>
              <a:rPr lang="en-IN" b="1" dirty="0" smtClean="0"/>
              <a:t>Framing</a:t>
            </a:r>
            <a:endParaRPr lang="en-US" dirty="0"/>
          </a:p>
        </p:txBody>
      </p:sp>
      <p:sp>
        <p:nvSpPr>
          <p:cNvPr id="3" name="Content Placeholder 2"/>
          <p:cNvSpPr>
            <a:spLocks noGrp="1"/>
          </p:cNvSpPr>
          <p:nvPr>
            <p:ph idx="1"/>
          </p:nvPr>
        </p:nvSpPr>
        <p:spPr/>
        <p:txBody>
          <a:bodyPr>
            <a:normAutofit/>
          </a:bodyPr>
          <a:lstStyle/>
          <a:p>
            <a:pPr lvl="0"/>
            <a:r>
              <a:rPr lang="en-IN" dirty="0"/>
              <a:t>Data Inputs- Logic- Output Relationships</a:t>
            </a:r>
            <a:endParaRPr lang="en-US" dirty="0"/>
          </a:p>
          <a:p>
            <a:r>
              <a:rPr lang="en-IN" dirty="0"/>
              <a:t> </a:t>
            </a:r>
            <a:r>
              <a:rPr lang="en-IN" dirty="0" smtClean="0"/>
              <a:t>First </a:t>
            </a:r>
            <a:r>
              <a:rPr lang="en-IN" dirty="0"/>
              <a:t>I checked null values. In our data set there are no null values. In our dataset we have multiple target variable and we have separate data set for training and testing. We need to apply NLP of our comment column for cleaning the text. So we can find predict malignant comment.     </a:t>
            </a:r>
            <a:endParaRPr lang="en-US" dirty="0"/>
          </a:p>
          <a:p>
            <a:endParaRPr lang="en-US" dirty="0"/>
          </a:p>
        </p:txBody>
      </p:sp>
    </p:spTree>
    <p:extLst>
      <p:ext uri="{BB962C8B-B14F-4D97-AF65-F5344CB8AC3E}">
        <p14:creationId xmlns:p14="http://schemas.microsoft.com/office/powerpoint/2010/main" val="89952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Analytical Problem </a:t>
            </a:r>
            <a:r>
              <a:rPr lang="en-IN" b="1" dirty="0" smtClean="0"/>
              <a:t>Framing</a:t>
            </a:r>
            <a:endParaRPr lang="en-US" dirty="0"/>
          </a:p>
        </p:txBody>
      </p:sp>
      <p:sp>
        <p:nvSpPr>
          <p:cNvPr id="3" name="Content Placeholder 2"/>
          <p:cNvSpPr>
            <a:spLocks noGrp="1"/>
          </p:cNvSpPr>
          <p:nvPr>
            <p:ph idx="1"/>
          </p:nvPr>
        </p:nvSpPr>
        <p:spPr/>
        <p:txBody>
          <a:bodyPr>
            <a:normAutofit fontScale="70000" lnSpcReduction="20000"/>
          </a:bodyPr>
          <a:lstStyle/>
          <a:p>
            <a:pPr lvl="0"/>
            <a:r>
              <a:rPr lang="en-IN" dirty="0"/>
              <a:t>Hardware and Software Requirements and Tools Used</a:t>
            </a:r>
            <a:endParaRPr lang="en-US" sz="1400" dirty="0"/>
          </a:p>
          <a:p>
            <a:r>
              <a:rPr lang="en-IN" b="1" dirty="0"/>
              <a:t> </a:t>
            </a:r>
            <a:r>
              <a:rPr lang="en-IN" dirty="0" smtClean="0"/>
              <a:t>Software </a:t>
            </a:r>
            <a:r>
              <a:rPr lang="en-IN" dirty="0"/>
              <a:t>Requirement :</a:t>
            </a:r>
            <a:endParaRPr lang="en-US" sz="1400" dirty="0"/>
          </a:p>
          <a:p>
            <a:pPr lvl="1"/>
            <a:r>
              <a:rPr lang="en-IN" dirty="0"/>
              <a:t>Excel</a:t>
            </a:r>
            <a:endParaRPr lang="en-US" sz="1200" dirty="0"/>
          </a:p>
          <a:p>
            <a:pPr lvl="1"/>
            <a:r>
              <a:rPr lang="en-IN" dirty="0"/>
              <a:t>OS – windows , Linux</a:t>
            </a:r>
            <a:endParaRPr lang="en-US" sz="1200" dirty="0"/>
          </a:p>
          <a:p>
            <a:pPr lvl="1"/>
            <a:r>
              <a:rPr lang="en-IN" dirty="0"/>
              <a:t> </a:t>
            </a:r>
            <a:r>
              <a:rPr lang="en-IN" dirty="0" err="1"/>
              <a:t>Jupyter</a:t>
            </a:r>
            <a:r>
              <a:rPr lang="en-IN" dirty="0"/>
              <a:t> Notebook</a:t>
            </a:r>
            <a:endParaRPr lang="en-US" sz="1200" dirty="0"/>
          </a:p>
          <a:p>
            <a:pPr lvl="1"/>
            <a:r>
              <a:rPr lang="en-IN" dirty="0"/>
              <a:t>Internet browser</a:t>
            </a:r>
            <a:endParaRPr lang="en-US" sz="1200" dirty="0"/>
          </a:p>
          <a:p>
            <a:pPr lvl="0"/>
            <a:r>
              <a:rPr lang="en-IN" dirty="0"/>
              <a:t>Hardware Requirement:</a:t>
            </a:r>
            <a:endParaRPr lang="en-US" sz="1400" dirty="0"/>
          </a:p>
          <a:p>
            <a:pPr lvl="1"/>
            <a:r>
              <a:rPr lang="en-IN" dirty="0"/>
              <a:t>RAM: 4 GB or more than. </a:t>
            </a:r>
            <a:endParaRPr lang="en-US" sz="1200" dirty="0"/>
          </a:p>
          <a:p>
            <a:pPr lvl="1"/>
            <a:r>
              <a:rPr lang="en-IN" dirty="0"/>
              <a:t>ROM:  50 GM or more than.</a:t>
            </a:r>
            <a:endParaRPr lang="en-US" sz="1200" dirty="0"/>
          </a:p>
          <a:p>
            <a:pPr lvl="1"/>
            <a:r>
              <a:rPr lang="en-IN" dirty="0"/>
              <a:t>Internet connection.</a:t>
            </a:r>
            <a:endParaRPr lang="en-US" sz="1200" dirty="0"/>
          </a:p>
          <a:p>
            <a:endParaRPr lang="en-US" dirty="0"/>
          </a:p>
        </p:txBody>
      </p:sp>
    </p:spTree>
    <p:extLst>
      <p:ext uri="{BB962C8B-B14F-4D97-AF65-F5344CB8AC3E}">
        <p14:creationId xmlns:p14="http://schemas.microsoft.com/office/powerpoint/2010/main" val="2548611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TotalTime>
  <Words>560</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Garamond</vt:lpstr>
      <vt:lpstr>Organic</vt:lpstr>
      <vt:lpstr>Malignant Comment Classifier</vt:lpstr>
      <vt:lpstr> INTRODUCTION</vt:lpstr>
      <vt:lpstr> INTRODUCTION</vt:lpstr>
      <vt:lpstr> INTRODUCTION</vt:lpstr>
      <vt:lpstr>Analytical Problem Framing</vt:lpstr>
      <vt:lpstr>Analytical Problem Framing</vt:lpstr>
      <vt:lpstr>Analytical Problem Framing</vt:lpstr>
      <vt:lpstr>Analytical Problem Framing</vt:lpstr>
      <vt:lpstr>Analytical Problem Framing</vt:lpstr>
      <vt:lpstr>Model/s Development and Evaluation </vt:lpstr>
      <vt:lpstr>Model/s Development and Evaluation </vt:lpstr>
      <vt:lpstr>Model/s Development and Evaluation </vt:lpstr>
      <vt:lpstr>Model/s Development and Evaluation </vt:lpstr>
      <vt:lpstr>Model/s Development and Evaluation </vt:lpstr>
      <vt:lpstr>Model/s Development and Evaluation </vt:lpstr>
      <vt:lpstr>CONCLUSION </vt:lpstr>
      <vt:lpstr>CONCLUSION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dc:title>
  <dc:creator>Windows User</dc:creator>
  <cp:lastModifiedBy>Windows User</cp:lastModifiedBy>
  <cp:revision>2</cp:revision>
  <dcterms:created xsi:type="dcterms:W3CDTF">2021-09-12T04:07:17Z</dcterms:created>
  <dcterms:modified xsi:type="dcterms:W3CDTF">2021-09-12T04:16:55Z</dcterms:modified>
</cp:coreProperties>
</file>