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media/image10.jpg" ContentType="image/pn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7" r:id="rId13"/>
    <p:sldId id="268" r:id="rId14"/>
    <p:sldId id="269" r:id="rId15"/>
    <p:sldId id="270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2" r:id="rId24"/>
    <p:sldId id="273" r:id="rId25"/>
    <p:sldId id="271" r:id="rId26"/>
    <p:sldId id="274" r:id="rId27"/>
    <p:sldId id="275" r:id="rId28"/>
    <p:sldId id="276" r:id="rId29"/>
    <p:sldId id="295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78" r:id="rId38"/>
    <p:sldId id="286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0"/>
    <p:restoredTop sz="94268"/>
  </p:normalViewPr>
  <p:slideViewPr>
    <p:cSldViewPr snapToGrid="0" snapToObjects="1">
      <p:cViewPr>
        <p:scale>
          <a:sx n="110" d="100"/>
          <a:sy n="110" d="100"/>
        </p:scale>
        <p:origin x="8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340CF3A7-C082-1F4C-92B9-461255696C68}"/>
    <pc:docChg chg="custSel addSld modSld">
      <pc:chgData name="Gunnvant Saini" userId="93c4ddfd9869a0cf" providerId="LiveId" clId="{340CF3A7-C082-1F4C-92B9-461255696C68}" dt="2020-03-21T15:33:47.604" v="704" actId="1076"/>
      <pc:docMkLst>
        <pc:docMk/>
      </pc:docMkLst>
      <pc:sldChg chg="add">
        <pc:chgData name="Gunnvant Saini" userId="93c4ddfd9869a0cf" providerId="LiveId" clId="{340CF3A7-C082-1F4C-92B9-461255696C68}" dt="2020-03-21T14:37:43.226" v="0"/>
        <pc:sldMkLst>
          <pc:docMk/>
          <pc:sldMk cId="3434211639" sldId="296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258832168" sldId="297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1753616829" sldId="298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2448612976" sldId="299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1829520157" sldId="300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2708996485" sldId="301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3420553800" sldId="302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4139070593" sldId="303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29495740" sldId="304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127247857" sldId="305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3014747331" sldId="306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548677084" sldId="307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1370322446" sldId="308"/>
        </pc:sldMkLst>
      </pc:sldChg>
      <pc:sldChg chg="add">
        <pc:chgData name="Gunnvant Saini" userId="93c4ddfd9869a0cf" providerId="LiveId" clId="{340CF3A7-C082-1F4C-92B9-461255696C68}" dt="2020-03-21T14:37:43.226" v="0"/>
        <pc:sldMkLst>
          <pc:docMk/>
          <pc:sldMk cId="1569019619" sldId="309"/>
        </pc:sldMkLst>
      </pc:sldChg>
      <pc:sldChg chg="addSp delSp modSp add">
        <pc:chgData name="Gunnvant Saini" userId="93c4ddfd9869a0cf" providerId="LiveId" clId="{340CF3A7-C082-1F4C-92B9-461255696C68}" dt="2020-03-21T14:40:09.271" v="12"/>
        <pc:sldMkLst>
          <pc:docMk/>
          <pc:sldMk cId="1720613387" sldId="310"/>
        </pc:sldMkLst>
        <pc:spChg chg="mod">
          <ac:chgData name="Gunnvant Saini" userId="93c4ddfd9869a0cf" providerId="LiveId" clId="{340CF3A7-C082-1F4C-92B9-461255696C68}" dt="2020-03-21T14:38:12.572" v="7" actId="113"/>
          <ac:spMkLst>
            <pc:docMk/>
            <pc:sldMk cId="1720613387" sldId="310"/>
            <ac:spMk id="2" creationId="{623B5044-D5DF-BF47-9C6B-6ED7588E685E}"/>
          </ac:spMkLst>
        </pc:spChg>
        <pc:spChg chg="del">
          <ac:chgData name="Gunnvant Saini" userId="93c4ddfd9869a0cf" providerId="LiveId" clId="{340CF3A7-C082-1F4C-92B9-461255696C68}" dt="2020-03-21T14:39:11.165" v="8" actId="478"/>
          <ac:spMkLst>
            <pc:docMk/>
            <pc:sldMk cId="1720613387" sldId="310"/>
            <ac:spMk id="3" creationId="{4A86FC09-2FE9-8F49-9373-361EDE0BFAF0}"/>
          </ac:spMkLst>
        </pc:spChg>
        <pc:spChg chg="add mod">
          <ac:chgData name="Gunnvant Saini" userId="93c4ddfd9869a0cf" providerId="LiveId" clId="{340CF3A7-C082-1F4C-92B9-461255696C68}" dt="2020-03-21T14:40:09.271" v="12"/>
          <ac:spMkLst>
            <pc:docMk/>
            <pc:sldMk cId="1720613387" sldId="310"/>
            <ac:spMk id="5" creationId="{531D4030-41CD-E142-992D-4FAFFCACB5B1}"/>
          </ac:spMkLst>
        </pc:spChg>
        <pc:picChg chg="add mod">
          <ac:chgData name="Gunnvant Saini" userId="93c4ddfd9869a0cf" providerId="LiveId" clId="{340CF3A7-C082-1F4C-92B9-461255696C68}" dt="2020-03-21T14:39:22.362" v="11" actId="1076"/>
          <ac:picMkLst>
            <pc:docMk/>
            <pc:sldMk cId="1720613387" sldId="310"/>
            <ac:picMk id="4" creationId="{43F49A94-0E74-4349-B475-EDD3708D1D04}"/>
          </ac:picMkLst>
        </pc:picChg>
      </pc:sldChg>
      <pc:sldChg chg="addSp modSp add">
        <pc:chgData name="Gunnvant Saini" userId="93c4ddfd9869a0cf" providerId="LiveId" clId="{340CF3A7-C082-1F4C-92B9-461255696C68}" dt="2020-03-21T14:43:12.034" v="104" actId="20577"/>
        <pc:sldMkLst>
          <pc:docMk/>
          <pc:sldMk cId="2033260327" sldId="311"/>
        </pc:sldMkLst>
        <pc:spChg chg="add mod">
          <ac:chgData name="Gunnvant Saini" userId="93c4ddfd9869a0cf" providerId="LiveId" clId="{340CF3A7-C082-1F4C-92B9-461255696C68}" dt="2020-03-21T14:41:37.127" v="57" actId="20577"/>
          <ac:spMkLst>
            <pc:docMk/>
            <pc:sldMk cId="2033260327" sldId="311"/>
            <ac:spMk id="3" creationId="{2BC17D2E-7B50-654B-8C79-C23373259041}"/>
          </ac:spMkLst>
        </pc:spChg>
        <pc:spChg chg="add mod">
          <ac:chgData name="Gunnvant Saini" userId="93c4ddfd9869a0cf" providerId="LiveId" clId="{340CF3A7-C082-1F4C-92B9-461255696C68}" dt="2020-03-21T14:42:29.734" v="76" actId="20577"/>
          <ac:spMkLst>
            <pc:docMk/>
            <pc:sldMk cId="2033260327" sldId="311"/>
            <ac:spMk id="6" creationId="{BAD34063-3107-AA47-857C-20FD5D5A54C8}"/>
          </ac:spMkLst>
        </pc:spChg>
        <pc:spChg chg="add mod">
          <ac:chgData name="Gunnvant Saini" userId="93c4ddfd9869a0cf" providerId="LiveId" clId="{340CF3A7-C082-1F4C-92B9-461255696C68}" dt="2020-03-21T14:42:37.561" v="83" actId="20577"/>
          <ac:spMkLst>
            <pc:docMk/>
            <pc:sldMk cId="2033260327" sldId="311"/>
            <ac:spMk id="7" creationId="{ABC9588E-5DD0-1F42-9814-D20A97DB1581}"/>
          </ac:spMkLst>
        </pc:spChg>
        <pc:spChg chg="add mod">
          <ac:chgData name="Gunnvant Saini" userId="93c4ddfd9869a0cf" providerId="LiveId" clId="{340CF3A7-C082-1F4C-92B9-461255696C68}" dt="2020-03-21T14:43:12.034" v="104" actId="20577"/>
          <ac:spMkLst>
            <pc:docMk/>
            <pc:sldMk cId="2033260327" sldId="311"/>
            <ac:spMk id="8" creationId="{559AF0D3-68EB-F241-A77F-8C198350351F}"/>
          </ac:spMkLst>
        </pc:spChg>
        <pc:spChg chg="add mod">
          <ac:chgData name="Gunnvant Saini" userId="93c4ddfd9869a0cf" providerId="LiveId" clId="{340CF3A7-C082-1F4C-92B9-461255696C68}" dt="2020-03-21T14:43:08.061" v="98" actId="20577"/>
          <ac:spMkLst>
            <pc:docMk/>
            <pc:sldMk cId="2033260327" sldId="311"/>
            <ac:spMk id="9" creationId="{720BE03E-39F7-F342-ABB4-C2A0E3F02ADC}"/>
          </ac:spMkLst>
        </pc:spChg>
      </pc:sldChg>
      <pc:sldChg chg="modSp add">
        <pc:chgData name="Gunnvant Saini" userId="93c4ddfd9869a0cf" providerId="LiveId" clId="{340CF3A7-C082-1F4C-92B9-461255696C68}" dt="2020-03-21T14:43:22.607" v="110" actId="20577"/>
        <pc:sldMkLst>
          <pc:docMk/>
          <pc:sldMk cId="23995538" sldId="312"/>
        </pc:sldMkLst>
        <pc:spChg chg="mod">
          <ac:chgData name="Gunnvant Saini" userId="93c4ddfd9869a0cf" providerId="LiveId" clId="{340CF3A7-C082-1F4C-92B9-461255696C68}" dt="2020-03-21T14:43:22.607" v="110" actId="20577"/>
          <ac:spMkLst>
            <pc:docMk/>
            <pc:sldMk cId="23995538" sldId="312"/>
            <ac:spMk id="3" creationId="{2BC17D2E-7B50-654B-8C79-C23373259041}"/>
          </ac:spMkLst>
        </pc:spChg>
      </pc:sldChg>
      <pc:sldChg chg="modSp add">
        <pc:chgData name="Gunnvant Saini" userId="93c4ddfd9869a0cf" providerId="LiveId" clId="{340CF3A7-C082-1F4C-92B9-461255696C68}" dt="2020-03-21T14:43:44.798" v="122" actId="20577"/>
        <pc:sldMkLst>
          <pc:docMk/>
          <pc:sldMk cId="2289114852" sldId="313"/>
        </pc:sldMkLst>
        <pc:spChg chg="mod">
          <ac:chgData name="Gunnvant Saini" userId="93c4ddfd9869a0cf" providerId="LiveId" clId="{340CF3A7-C082-1F4C-92B9-461255696C68}" dt="2020-03-21T14:43:44.798" v="122" actId="20577"/>
          <ac:spMkLst>
            <pc:docMk/>
            <pc:sldMk cId="2289114852" sldId="313"/>
            <ac:spMk id="3" creationId="{2BC17D2E-7B50-654B-8C79-C23373259041}"/>
          </ac:spMkLst>
        </pc:spChg>
      </pc:sldChg>
      <pc:sldChg chg="modSp add">
        <pc:chgData name="Gunnvant Saini" userId="93c4ddfd9869a0cf" providerId="LiveId" clId="{340CF3A7-C082-1F4C-92B9-461255696C68}" dt="2020-03-21T14:43:55.427" v="134" actId="20577"/>
        <pc:sldMkLst>
          <pc:docMk/>
          <pc:sldMk cId="3549925217" sldId="314"/>
        </pc:sldMkLst>
        <pc:spChg chg="mod">
          <ac:chgData name="Gunnvant Saini" userId="93c4ddfd9869a0cf" providerId="LiveId" clId="{340CF3A7-C082-1F4C-92B9-461255696C68}" dt="2020-03-21T14:43:55.427" v="134" actId="20577"/>
          <ac:spMkLst>
            <pc:docMk/>
            <pc:sldMk cId="3549925217" sldId="314"/>
            <ac:spMk id="3" creationId="{2BC17D2E-7B50-654B-8C79-C23373259041}"/>
          </ac:spMkLst>
        </pc:spChg>
      </pc:sldChg>
      <pc:sldChg chg="modSp add">
        <pc:chgData name="Gunnvant Saini" userId="93c4ddfd9869a0cf" providerId="LiveId" clId="{340CF3A7-C082-1F4C-92B9-461255696C68}" dt="2020-03-21T14:44:02.212" v="146" actId="20577"/>
        <pc:sldMkLst>
          <pc:docMk/>
          <pc:sldMk cId="3827113071" sldId="315"/>
        </pc:sldMkLst>
        <pc:spChg chg="mod">
          <ac:chgData name="Gunnvant Saini" userId="93c4ddfd9869a0cf" providerId="LiveId" clId="{340CF3A7-C082-1F4C-92B9-461255696C68}" dt="2020-03-21T14:44:02.212" v="146" actId="20577"/>
          <ac:spMkLst>
            <pc:docMk/>
            <pc:sldMk cId="3827113071" sldId="315"/>
            <ac:spMk id="3" creationId="{2BC17D2E-7B50-654B-8C79-C23373259041}"/>
          </ac:spMkLst>
        </pc:spChg>
      </pc:sldChg>
      <pc:sldChg chg="addSp delSp modSp add">
        <pc:chgData name="Gunnvant Saini" userId="93c4ddfd9869a0cf" providerId="LiveId" clId="{340CF3A7-C082-1F4C-92B9-461255696C68}" dt="2020-03-21T15:27:38.898" v="502" actId="1076"/>
        <pc:sldMkLst>
          <pc:docMk/>
          <pc:sldMk cId="2477313259" sldId="316"/>
        </pc:sldMkLst>
        <pc:spChg chg="mod">
          <ac:chgData name="Gunnvant Saini" userId="93c4ddfd9869a0cf" providerId="LiveId" clId="{340CF3A7-C082-1F4C-92B9-461255696C68}" dt="2020-03-21T15:11:51.323" v="169" actId="20577"/>
          <ac:spMkLst>
            <pc:docMk/>
            <pc:sldMk cId="2477313259" sldId="316"/>
            <ac:spMk id="2" creationId="{A322E96E-5622-A842-AB74-48410AA275FA}"/>
          </ac:spMkLst>
        </pc:spChg>
        <pc:spChg chg="del">
          <ac:chgData name="Gunnvant Saini" userId="93c4ddfd9869a0cf" providerId="LiveId" clId="{340CF3A7-C082-1F4C-92B9-461255696C68}" dt="2020-03-21T15:12:27.192" v="170" actId="478"/>
          <ac:spMkLst>
            <pc:docMk/>
            <pc:sldMk cId="2477313259" sldId="316"/>
            <ac:spMk id="3" creationId="{8D32009D-363A-C841-8343-E5102B9F8414}"/>
          </ac:spMkLst>
        </pc:spChg>
        <pc:spChg chg="add mod">
          <ac:chgData name="Gunnvant Saini" userId="93c4ddfd9869a0cf" providerId="LiveId" clId="{340CF3A7-C082-1F4C-92B9-461255696C68}" dt="2020-03-21T15:27:16.300" v="499" actId="313"/>
          <ac:spMkLst>
            <pc:docMk/>
            <pc:sldMk cId="2477313259" sldId="316"/>
            <ac:spMk id="5" creationId="{BC2CC36A-C3D2-BD46-8755-50BA7F20D0A6}"/>
          </ac:spMkLst>
        </pc:spChg>
        <pc:picChg chg="add del mod">
          <ac:chgData name="Gunnvant Saini" userId="93c4ddfd9869a0cf" providerId="LiveId" clId="{340CF3A7-C082-1F4C-92B9-461255696C68}" dt="2020-03-21T15:17:41.328" v="175" actId="478"/>
          <ac:picMkLst>
            <pc:docMk/>
            <pc:sldMk cId="2477313259" sldId="316"/>
            <ac:picMk id="4" creationId="{83044D49-5A7B-584F-87A0-43E771D0443E}"/>
          </ac:picMkLst>
        </pc:picChg>
        <pc:picChg chg="add mod">
          <ac:chgData name="Gunnvant Saini" userId="93c4ddfd9869a0cf" providerId="LiveId" clId="{340CF3A7-C082-1F4C-92B9-461255696C68}" dt="2020-03-21T15:27:38.898" v="502" actId="1076"/>
          <ac:picMkLst>
            <pc:docMk/>
            <pc:sldMk cId="2477313259" sldId="316"/>
            <ac:picMk id="6" creationId="{CAEB8652-3046-3341-80AD-B67C6D311A43}"/>
          </ac:picMkLst>
        </pc:picChg>
      </pc:sldChg>
      <pc:sldChg chg="addSp delSp modSp add">
        <pc:chgData name="Gunnvant Saini" userId="93c4ddfd9869a0cf" providerId="LiveId" clId="{340CF3A7-C082-1F4C-92B9-461255696C68}" dt="2020-03-21T15:33:47.604" v="704" actId="1076"/>
        <pc:sldMkLst>
          <pc:docMk/>
          <pc:sldMk cId="1503900884" sldId="317"/>
        </pc:sldMkLst>
        <pc:spChg chg="add mod">
          <ac:chgData name="Gunnvant Saini" userId="93c4ddfd9869a0cf" providerId="LiveId" clId="{340CF3A7-C082-1F4C-92B9-461255696C68}" dt="2020-03-21T15:30:50.997" v="702" actId="20577"/>
          <ac:spMkLst>
            <pc:docMk/>
            <pc:sldMk cId="1503900884" sldId="317"/>
            <ac:spMk id="3" creationId="{3B385F40-7E73-AC4B-92DB-A2EB225F01CC}"/>
          </ac:spMkLst>
        </pc:spChg>
        <pc:picChg chg="del mod">
          <ac:chgData name="Gunnvant Saini" userId="93c4ddfd9869a0cf" providerId="LiveId" clId="{340CF3A7-C082-1F4C-92B9-461255696C68}" dt="2020-03-21T15:28:20.227" v="505" actId="478"/>
          <ac:picMkLst>
            <pc:docMk/>
            <pc:sldMk cId="1503900884" sldId="317"/>
            <ac:picMk id="4" creationId="{83044D49-5A7B-584F-87A0-43E771D0443E}"/>
          </ac:picMkLst>
        </pc:picChg>
        <pc:picChg chg="add mod">
          <ac:chgData name="Gunnvant Saini" userId="93c4ddfd9869a0cf" providerId="LiveId" clId="{340CF3A7-C082-1F4C-92B9-461255696C68}" dt="2020-03-21T15:33:47.604" v="704" actId="1076"/>
          <ac:picMkLst>
            <pc:docMk/>
            <pc:sldMk cId="1503900884" sldId="317"/>
            <ac:picMk id="5" creationId="{3F8E95FC-E1A6-254B-99D6-C787F02CE54C}"/>
          </ac:picMkLst>
        </pc:picChg>
      </pc:sldChg>
      <pc:sldChg chg="add">
        <pc:chgData name="Gunnvant Saini" userId="93c4ddfd9869a0cf" providerId="LiveId" clId="{340CF3A7-C082-1F4C-92B9-461255696C68}" dt="2020-03-21T15:28:16.358" v="504"/>
        <pc:sldMkLst>
          <pc:docMk/>
          <pc:sldMk cId="392675751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D8B35-66E3-B54C-B931-49BB8DB02AB1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2E6CE-0113-5F4D-A1C8-340C833B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8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13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1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3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5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9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FE37-AB35-4299-9742-59A544A5B06B}" type="datetimeFigureOut">
              <a:rPr lang="en-IN" smtClean="0"/>
              <a:t>21/03/20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  <a:p>
            <a:r>
              <a:rPr lang="en-IN" dirty="0"/>
              <a:t>Convolution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Code Demo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9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E52-6426-41B0-8B46-12288CEC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21DD4-6449-4FE8-A6DC-8232247B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396365"/>
            <a:ext cx="4714875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F745E-1BF2-4300-A90C-B7ABF893B213}"/>
              </a:ext>
            </a:extLst>
          </p:cNvPr>
          <p:cNvSpPr txBox="1"/>
          <p:nvPr/>
        </p:nvSpPr>
        <p:spPr>
          <a:xfrm>
            <a:off x="4876800" y="1962912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Padding Unit 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3599A-3978-45F6-8D2E-289B06F1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731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20A-2C23-4AE7-AD44-4BCEF01F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8E5D5-F381-41C6-85D5-D71174A2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" y="1690690"/>
            <a:ext cx="3762375" cy="4276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3D8F7-ADE4-478C-A86D-512000090C25}"/>
              </a:ext>
            </a:extLst>
          </p:cNvPr>
          <p:cNvSpPr txBox="1"/>
          <p:nvPr/>
        </p:nvSpPr>
        <p:spPr>
          <a:xfrm>
            <a:off x="4096512" y="1889760"/>
            <a:ext cx="263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Padding, Unit 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35DDF-4C14-42C1-A745-47150A1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403726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5324-B705-4738-BE24-1AB58592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Convolution: Meaning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4E12-2E41-4391-969D-06B6E8B83899}"/>
              </a:ext>
            </a:extLst>
          </p:cNvPr>
          <p:cNvSpPr txBox="1"/>
          <p:nvPr/>
        </p:nvSpPr>
        <p:spPr>
          <a:xfrm>
            <a:off x="942535" y="1589649"/>
            <a:ext cx="904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would convolution do?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Intuitive explanation…</a:t>
            </a:r>
          </a:p>
        </p:txBody>
      </p:sp>
    </p:spTree>
    <p:extLst>
      <p:ext uri="{BB962C8B-B14F-4D97-AF65-F5344CB8AC3E}">
        <p14:creationId xmlns:p14="http://schemas.microsoft.com/office/powerpoint/2010/main" val="190410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4C3-45A2-44CB-AEA3-0B29EA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Meaning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B97C-5C3B-47ED-9940-D12431D8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5385" y="730794"/>
            <a:ext cx="2985124" cy="530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4FF7-12A7-4E11-A21D-83E8AC781F3F}"/>
              </a:ext>
            </a:extLst>
          </p:cNvPr>
          <p:cNvSpPr/>
          <p:nvPr/>
        </p:nvSpPr>
        <p:spPr>
          <a:xfrm>
            <a:off x="5230368" y="1987296"/>
            <a:ext cx="950976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47AF-22F0-43DE-A80F-D42C5AC08A55}"/>
              </a:ext>
            </a:extLst>
          </p:cNvPr>
          <p:cNvSpPr/>
          <p:nvPr/>
        </p:nvSpPr>
        <p:spPr>
          <a:xfrm>
            <a:off x="7120128" y="1891675"/>
            <a:ext cx="4645152" cy="309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99C75-0E16-4AB1-BACD-FB897F17F876}"/>
              </a:ext>
            </a:extLst>
          </p:cNvPr>
          <p:cNvCxnSpPr/>
          <p:nvPr/>
        </p:nvCxnSpPr>
        <p:spPr>
          <a:xfrm>
            <a:off x="6181344" y="1987296"/>
            <a:ext cx="14630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A00D9-1DBF-4D4C-86E5-6593B5B76126}"/>
              </a:ext>
            </a:extLst>
          </p:cNvPr>
          <p:cNvCxnSpPr>
            <a:cxnSpLocks/>
          </p:cNvCxnSpPr>
          <p:nvPr/>
        </p:nvCxnSpPr>
        <p:spPr>
          <a:xfrm flipV="1">
            <a:off x="6181344" y="2601077"/>
            <a:ext cx="1463040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/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D9AFF-DE0C-47BC-8FFD-E60E0693B623}"/>
              </a:ext>
            </a:extLst>
          </p:cNvPr>
          <p:cNvSpPr txBox="1"/>
          <p:nvPr/>
        </p:nvSpPr>
        <p:spPr>
          <a:xfrm>
            <a:off x="8595360" y="3023616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Convolved Output</a:t>
            </a:r>
          </a:p>
        </p:txBody>
      </p:sp>
    </p:spTree>
    <p:extLst>
      <p:ext uri="{BB962C8B-B14F-4D97-AF65-F5344CB8AC3E}">
        <p14:creationId xmlns:p14="http://schemas.microsoft.com/office/powerpoint/2010/main" val="426198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4C3-45A2-44CB-AEA3-0B29EA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Meaning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B97C-5C3B-47ED-9940-D12431D8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5385" y="730794"/>
            <a:ext cx="2985124" cy="530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4FF7-12A7-4E11-A21D-83E8AC781F3F}"/>
              </a:ext>
            </a:extLst>
          </p:cNvPr>
          <p:cNvSpPr/>
          <p:nvPr/>
        </p:nvSpPr>
        <p:spPr>
          <a:xfrm>
            <a:off x="5230368" y="2609088"/>
            <a:ext cx="950976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47AF-22F0-43DE-A80F-D42C5AC08A55}"/>
              </a:ext>
            </a:extLst>
          </p:cNvPr>
          <p:cNvSpPr/>
          <p:nvPr/>
        </p:nvSpPr>
        <p:spPr>
          <a:xfrm>
            <a:off x="7120128" y="1891675"/>
            <a:ext cx="4645152" cy="309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99C75-0E16-4AB1-BACD-FB897F17F876}"/>
              </a:ext>
            </a:extLst>
          </p:cNvPr>
          <p:cNvCxnSpPr/>
          <p:nvPr/>
        </p:nvCxnSpPr>
        <p:spPr>
          <a:xfrm>
            <a:off x="6181344" y="2609088"/>
            <a:ext cx="14630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A00D9-1DBF-4D4C-86E5-6593B5B76126}"/>
              </a:ext>
            </a:extLst>
          </p:cNvPr>
          <p:cNvCxnSpPr>
            <a:cxnSpLocks/>
          </p:cNvCxnSpPr>
          <p:nvPr/>
        </p:nvCxnSpPr>
        <p:spPr>
          <a:xfrm flipV="1">
            <a:off x="6181344" y="3222869"/>
            <a:ext cx="1463040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/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D9AFF-DE0C-47BC-8FFD-E60E0693B623}"/>
              </a:ext>
            </a:extLst>
          </p:cNvPr>
          <p:cNvSpPr txBox="1"/>
          <p:nvPr/>
        </p:nvSpPr>
        <p:spPr>
          <a:xfrm>
            <a:off x="8595360" y="3023616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Convolved Output</a:t>
            </a:r>
          </a:p>
        </p:txBody>
      </p:sp>
    </p:spTree>
    <p:extLst>
      <p:ext uri="{BB962C8B-B14F-4D97-AF65-F5344CB8AC3E}">
        <p14:creationId xmlns:p14="http://schemas.microsoft.com/office/powerpoint/2010/main" val="137286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4C3-45A2-44CB-AEA3-0B29EA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Meaning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B97C-5C3B-47ED-9940-D12431D8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5385" y="730794"/>
            <a:ext cx="2985124" cy="530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4FF7-12A7-4E11-A21D-83E8AC781F3F}"/>
              </a:ext>
            </a:extLst>
          </p:cNvPr>
          <p:cNvSpPr/>
          <p:nvPr/>
        </p:nvSpPr>
        <p:spPr>
          <a:xfrm>
            <a:off x="5230368" y="3657600"/>
            <a:ext cx="950976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47AF-22F0-43DE-A80F-D42C5AC08A55}"/>
              </a:ext>
            </a:extLst>
          </p:cNvPr>
          <p:cNvSpPr/>
          <p:nvPr/>
        </p:nvSpPr>
        <p:spPr>
          <a:xfrm>
            <a:off x="7120128" y="1891675"/>
            <a:ext cx="4645152" cy="309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99C75-0E16-4AB1-BACD-FB897F17F876}"/>
              </a:ext>
            </a:extLst>
          </p:cNvPr>
          <p:cNvCxnSpPr/>
          <p:nvPr/>
        </p:nvCxnSpPr>
        <p:spPr>
          <a:xfrm>
            <a:off x="6181344" y="3657600"/>
            <a:ext cx="14630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A00D9-1DBF-4D4C-86E5-6593B5B76126}"/>
              </a:ext>
            </a:extLst>
          </p:cNvPr>
          <p:cNvCxnSpPr>
            <a:cxnSpLocks/>
          </p:cNvCxnSpPr>
          <p:nvPr/>
        </p:nvCxnSpPr>
        <p:spPr>
          <a:xfrm flipV="1">
            <a:off x="6181344" y="4271381"/>
            <a:ext cx="1463040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/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D9AFF-DE0C-47BC-8FFD-E60E0693B623}"/>
              </a:ext>
            </a:extLst>
          </p:cNvPr>
          <p:cNvSpPr txBox="1"/>
          <p:nvPr/>
        </p:nvSpPr>
        <p:spPr>
          <a:xfrm>
            <a:off x="8595360" y="3023616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Convolved Output</a:t>
            </a:r>
          </a:p>
        </p:txBody>
      </p:sp>
    </p:spTree>
    <p:extLst>
      <p:ext uri="{BB962C8B-B14F-4D97-AF65-F5344CB8AC3E}">
        <p14:creationId xmlns:p14="http://schemas.microsoft.com/office/powerpoint/2010/main" val="221461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5324-B705-4738-BE24-1AB58592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Convolution: Meaning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5F969-2903-4ABE-BE7F-D61C9514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557128" y="3149323"/>
            <a:ext cx="1593370" cy="2832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B7C41-87E4-4D54-8CDA-0392FF5A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8127807" y="852287"/>
            <a:ext cx="1734407" cy="30833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37593-24A7-4FF5-8A90-B4F0FB1D845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V="1">
            <a:off x="3770142" y="2393982"/>
            <a:ext cx="3683174" cy="217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1C0F38-BEBE-4BA1-AE3A-8E38B8C737AD}"/>
              </a:ext>
            </a:extLst>
          </p:cNvPr>
          <p:cNvSpPr txBox="1"/>
          <p:nvPr/>
        </p:nvSpPr>
        <p:spPr>
          <a:xfrm rot="19803135">
            <a:off x="4445390" y="3010485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64EC-ED8D-4638-B982-473C0F284E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70142" y="4565652"/>
            <a:ext cx="36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A1A3958-A6F7-4BB5-9AB4-98535DB4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8127807" y="3023956"/>
            <a:ext cx="1734407" cy="3083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63B8C3-0D56-4708-BCF8-BBA5438DA8E4}"/>
              </a:ext>
            </a:extLst>
          </p:cNvPr>
          <p:cNvSpPr txBox="1"/>
          <p:nvPr/>
        </p:nvSpPr>
        <p:spPr>
          <a:xfrm>
            <a:off x="4995976" y="4142087"/>
            <a:ext cx="10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3908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145792" y="2682241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474976" y="2691385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487168" y="2968753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742688" y="2779777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07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145792" y="3062069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487168" y="3071917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487168" y="3348581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742688" y="3159605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7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145792" y="3526303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487168" y="3526303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487168" y="3812815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742688" y="3623839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77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B1AF-5BF1-4F54-8A44-163AE45C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9879-13EF-46AC-BC94-FF86527C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Convolutional Neural Networks are used extensively in computer vision problems</a:t>
            </a:r>
          </a:p>
          <a:p>
            <a:r>
              <a:rPr lang="en-IN" dirty="0"/>
              <a:t>They differ from Multi Layer Perceptron in the manner in which they are architecture</a:t>
            </a:r>
          </a:p>
          <a:p>
            <a:r>
              <a:rPr lang="en-IN" dirty="0"/>
              <a:t>CNN have become popular now, because of relatively cheap computing</a:t>
            </a:r>
          </a:p>
        </p:txBody>
      </p:sp>
    </p:spTree>
    <p:extLst>
      <p:ext uri="{BB962C8B-B14F-4D97-AF65-F5344CB8AC3E}">
        <p14:creationId xmlns:p14="http://schemas.microsoft.com/office/powerpoint/2010/main" val="356661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384943" y="2907324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714127" y="2916702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726319" y="3193836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981839" y="3004860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30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384943" y="3315287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742819" y="3319507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726319" y="3601799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981839" y="3412823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7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384943" y="3835793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726319" y="3843765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726319" y="4122305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981839" y="3933329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15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3243072" y="3962400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F1CAF-DED9-4F4B-93C3-5B260408BECD}"/>
              </a:ext>
            </a:extLst>
          </p:cNvPr>
          <p:cNvSpPr/>
          <p:nvPr/>
        </p:nvSpPr>
        <p:spPr>
          <a:xfrm>
            <a:off x="4279392" y="29504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A48C5D-BD92-444F-810F-40CE3DA5A205}"/>
              </a:ext>
            </a:extLst>
          </p:cNvPr>
          <p:cNvSpPr/>
          <p:nvPr/>
        </p:nvSpPr>
        <p:spPr>
          <a:xfrm>
            <a:off x="4431792" y="31028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CA982-96B8-49A0-B258-DBC923701F61}"/>
              </a:ext>
            </a:extLst>
          </p:cNvPr>
          <p:cNvSpPr/>
          <p:nvPr/>
        </p:nvSpPr>
        <p:spPr>
          <a:xfrm>
            <a:off x="4584192" y="32552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3598516" y="3970372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3584448" y="4248912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5839968" y="4059936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19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3243072" y="4303776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F1CAF-DED9-4F4B-93C3-5B260408BECD}"/>
              </a:ext>
            </a:extLst>
          </p:cNvPr>
          <p:cNvSpPr/>
          <p:nvPr/>
        </p:nvSpPr>
        <p:spPr>
          <a:xfrm>
            <a:off x="4279392" y="29504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A48C5D-BD92-444F-810F-40CE3DA5A205}"/>
              </a:ext>
            </a:extLst>
          </p:cNvPr>
          <p:cNvSpPr/>
          <p:nvPr/>
        </p:nvSpPr>
        <p:spPr>
          <a:xfrm>
            <a:off x="4431792" y="31028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CA982-96B8-49A0-B258-DBC923701F61}"/>
              </a:ext>
            </a:extLst>
          </p:cNvPr>
          <p:cNvSpPr/>
          <p:nvPr/>
        </p:nvSpPr>
        <p:spPr>
          <a:xfrm>
            <a:off x="4584192" y="32552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3584448" y="4297680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3584448" y="4590288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5839968" y="4401312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568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E206-1950-41F5-88BB-8717F39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C92B-FD4B-44A8-AC36-1F593436E5F5}"/>
              </a:ext>
            </a:extLst>
          </p:cNvPr>
          <p:cNvSpPr txBox="1"/>
          <p:nvPr/>
        </p:nvSpPr>
        <p:spPr>
          <a:xfrm>
            <a:off x="6827520" y="2279904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kernels give rise to different convolved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C5BB3-A9E8-427F-BED4-AD82D2CFBF1E}"/>
              </a:ext>
            </a:extLst>
          </p:cNvPr>
          <p:cNvSpPr txBox="1"/>
          <p:nvPr/>
        </p:nvSpPr>
        <p:spPr>
          <a:xfrm>
            <a:off x="6845808" y="3212592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 Layers here would imply, applying different kernels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C81FD-D64C-4495-93C0-38F21A89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1663413"/>
            <a:ext cx="4419600" cy="3105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BDFAB-ABE5-400F-8A5B-618200A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20362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8CF-4C54-4B08-AF5C-867E4437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Pooling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D0033-F58E-4212-8252-08929767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39" y="1690690"/>
            <a:ext cx="4895850" cy="3867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AF6D9-CDBE-4F84-A932-F77BD5F7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058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Pooling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D75D3-1765-4B7C-8B5E-B18FB4FF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690690"/>
            <a:ext cx="7496175" cy="3505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ADF2-0231-4D50-96D9-D89B9080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52916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Complete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D391E-FD84-4F01-B4D5-DDD2B0DD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396079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481-C173-4E7E-8C13-6E7CB30F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F0CF-5DE3-4EF6-95C1-08CA86CD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Choose those parameters, that minimize loss: Cross Entropy, RSS</a:t>
            </a:r>
          </a:p>
          <a:p>
            <a:r>
              <a:rPr lang="en-IN" dirty="0"/>
              <a:t>Parameters: Kernel Weights in convolutional layers and neuron weights in fully connected layers</a:t>
            </a:r>
          </a:p>
          <a:p>
            <a:r>
              <a:rPr lang="en-IN" dirty="0"/>
              <a:t>Gradient Descent + Backpropagation is used to minimise the loss</a:t>
            </a:r>
          </a:p>
          <a:p>
            <a:r>
              <a:rPr lang="en-IN" dirty="0"/>
              <a:t>Forward and backward pass, mini batches</a:t>
            </a:r>
          </a:p>
        </p:txBody>
      </p:sp>
    </p:spTree>
    <p:extLst>
      <p:ext uri="{BB962C8B-B14F-4D97-AF65-F5344CB8AC3E}">
        <p14:creationId xmlns:p14="http://schemas.microsoft.com/office/powerpoint/2010/main" val="128122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E0A3-73C9-4403-A0D6-2B8F7C4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8B3B-CDB2-4A58-B7D1-4A7AC19A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556802"/>
            <a:ext cx="4797449" cy="478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B274F-97A4-49E2-919C-9BB752C6CA6A}"/>
              </a:ext>
            </a:extLst>
          </p:cNvPr>
          <p:cNvSpPr txBox="1"/>
          <p:nvPr/>
        </p:nvSpPr>
        <p:spPr>
          <a:xfrm>
            <a:off x="6891130" y="1828800"/>
            <a:ext cx="446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Traditionally, images are flattened and then used in ML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Flattening  destroys the spatial information present in the image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Flattening can dramatically increase the parameters of  MLP</a:t>
            </a:r>
          </a:p>
        </p:txBody>
      </p:sp>
    </p:spTree>
    <p:extLst>
      <p:ext uri="{BB962C8B-B14F-4D97-AF65-F5344CB8AC3E}">
        <p14:creationId xmlns:p14="http://schemas.microsoft.com/office/powerpoint/2010/main" val="1009379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would be the number of parameters in this network?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F60E-16D3-4786-9680-290BFE7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403845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would be the number of parameters in this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/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See, the first convolution layer, assume we are using a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kernel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blipFill>
                <a:blip r:embed="rId3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5157-1116-44A0-A822-AAF42378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2338021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would be the number of parameters in this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/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See, the first convolution layer, assume we are using a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kernel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blipFill>
                <a:blip r:embed="rId3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/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 kernel will have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𝟗</m:t>
                    </m:r>
                    <m:r>
                      <a:rPr kumimoji="0" lang="en-I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intercept term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blipFill>
                <a:blip r:embed="rId4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B151C0-BFC5-41F2-A11B-7CC9246E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98086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would be the number of parameters in this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/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See, the first convolution layer, assume we are using a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kernel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blipFill>
                <a:blip r:embed="rId3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/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 kernel will have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𝟗</m:t>
                    </m:r>
                    <m:r>
                      <a:rPr kumimoji="0" lang="en-I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intercept term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blipFill>
                <a:blip r:embed="rId4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9132F-8155-48CF-B360-B9F56F9A67E3}"/>
                  </a:ext>
                </a:extLst>
              </p:cNvPr>
              <p:cNvSpPr txBox="1"/>
              <p:nvPr/>
            </p:nvSpPr>
            <p:spPr>
              <a:xfrm>
                <a:off x="1304544" y="5711952"/>
                <a:ext cx="6803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have 6 convolution neurons in the first layer, so weights will be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𝟏𝟎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𝟔𝟎</m:t>
                    </m:r>
                  </m:oMath>
                </a14:m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9132F-8155-48CF-B360-B9F56F9A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5711952"/>
                <a:ext cx="6803136" cy="646331"/>
              </a:xfrm>
              <a:prstGeom prst="rect">
                <a:avLst/>
              </a:prstGeom>
              <a:blipFill>
                <a:blip r:embed="rId5"/>
                <a:stretch>
                  <a:fillRect l="-717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89AB2-A01E-4547-A988-9B92738F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3093904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instead we had flattened the image? And used an MLP with 6 neurons in the first layer?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01AC-3D22-49FB-B4A5-E6A4AB81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184487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/>
              <p:nvPr/>
            </p:nvSpPr>
            <p:spPr>
              <a:xfrm>
                <a:off x="1255776" y="4681728"/>
                <a:ext cx="6803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instead we had flattened the image? And used an MLP with 6 neurons in the first layer?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 neuron would have,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𝟑𝟐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𝟑𝟐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𝟏𝟎𝟐𝟒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𝒂𝒏𝒅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intercept term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76" y="4681728"/>
                <a:ext cx="6803136" cy="1200329"/>
              </a:xfrm>
              <a:prstGeom prst="rect">
                <a:avLst/>
              </a:prstGeom>
              <a:blipFill>
                <a:blip r:embed="rId3"/>
                <a:stretch>
                  <a:fillRect l="-717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E4F4-A135-4113-84C1-8CA5DFCA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232060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/>
              <p:nvPr/>
            </p:nvSpPr>
            <p:spPr>
              <a:xfrm>
                <a:off x="1255776" y="4681728"/>
                <a:ext cx="68031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instead we had flattened the image? And used an MLP with 6 neurons in the first layer?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 neuron would have,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𝟑𝟐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𝟑𝟐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𝟏𝟎𝟐𝟒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𝒂𝒏𝒅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intercept term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Total number of parameters in layer 1 =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𝟏𝟎𝟐𝟓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𝟔𝟏𝟓𝟎</m:t>
                    </m:r>
                  </m:oMath>
                </a14:m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!!!!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76" y="4681728"/>
                <a:ext cx="6803136" cy="1754326"/>
              </a:xfrm>
              <a:prstGeom prst="rect">
                <a:avLst/>
              </a:prstGeom>
              <a:blipFill>
                <a:blip r:embed="rId3"/>
                <a:stretch>
                  <a:fillRect l="-717" t="-1736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D087-4C90-485B-8741-4E85B584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2471071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481-C173-4E7E-8C13-6E7CB30F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CNN: Regularisation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F0CF-5DE3-4EF6-95C1-08CA86CD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L1+L2 regularisation is possible</a:t>
            </a:r>
          </a:p>
          <a:p>
            <a:r>
              <a:rPr lang="en-IN" dirty="0"/>
              <a:t>Drop out layers can be implemented as well</a:t>
            </a:r>
          </a:p>
        </p:txBody>
      </p:sp>
    </p:spTree>
    <p:extLst>
      <p:ext uri="{BB962C8B-B14F-4D97-AF65-F5344CB8AC3E}">
        <p14:creationId xmlns:p14="http://schemas.microsoft.com/office/powerpoint/2010/main" val="548954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675E-C10B-4A3D-BC1B-B0042219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CNN: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109B-4457-42FA-9627-745643AE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Convolutional layers</a:t>
            </a:r>
          </a:p>
          <a:p>
            <a:r>
              <a:rPr lang="en-IN" dirty="0"/>
              <a:t>Number of fully connected layers</a:t>
            </a:r>
          </a:p>
          <a:p>
            <a:r>
              <a:rPr lang="en-IN" dirty="0"/>
              <a:t>Size of kernel in convolutional layer</a:t>
            </a:r>
          </a:p>
          <a:p>
            <a:r>
              <a:rPr lang="en-IN" dirty="0" err="1"/>
              <a:t>Padding+Strides</a:t>
            </a:r>
            <a:r>
              <a:rPr lang="en-IN" dirty="0"/>
              <a:t> </a:t>
            </a:r>
          </a:p>
          <a:p>
            <a:r>
              <a:rPr lang="en-IN" dirty="0"/>
              <a:t>Type of activations in fully connected layers</a:t>
            </a:r>
          </a:p>
          <a:p>
            <a:r>
              <a:rPr lang="en-IN" dirty="0"/>
              <a:t>Grid search can be done, computationally very-very expensive</a:t>
            </a:r>
          </a:p>
        </p:txBody>
      </p:sp>
    </p:spTree>
    <p:extLst>
      <p:ext uri="{BB962C8B-B14F-4D97-AF65-F5344CB8AC3E}">
        <p14:creationId xmlns:p14="http://schemas.microsoft.com/office/powerpoint/2010/main" val="1287406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So far we have seen what CNNs are and how they work</a:t>
            </a:r>
          </a:p>
          <a:p>
            <a:r>
              <a:rPr lang="en-IN" sz="2000" dirty="0"/>
              <a:t>If you are trying to build a CNN from scratch, then you may need to decide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The kernel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The strides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Padding</a:t>
            </a:r>
          </a:p>
          <a:p>
            <a:r>
              <a:rPr lang="en-IN" sz="2000" dirty="0"/>
              <a:t>As has been explained in Introduction to CNN, all the above mentioned parameters affect the output size</a:t>
            </a:r>
          </a:p>
          <a:p>
            <a:r>
              <a:rPr lang="en-IN" sz="2000" dirty="0"/>
              <a:t>As a matter of fact, we will also, see that these parameters are inter-related.</a:t>
            </a:r>
          </a:p>
          <a:p>
            <a:r>
              <a:rPr lang="en-IN" sz="2000" dirty="0"/>
              <a:t>We will discuss how input size of an image, the kernel size, the strides and padding are related to each other and impact the output size of a convolution operation</a:t>
            </a:r>
          </a:p>
          <a:p>
            <a:r>
              <a:rPr lang="en-IN" sz="2000" dirty="0"/>
              <a:t>This will help us in deciding what should be the value of one of these parameters, once we know the value of the others.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2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299-A93C-4CC0-928F-C1E8ECE6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96587-25F2-44F0-AF2D-BD09FC72D1EE}"/>
                  </a:ext>
                </a:extLst>
              </p:cNvPr>
              <p:cNvSpPr txBox="1"/>
              <p:nvPr/>
            </p:nvSpPr>
            <p:spPr>
              <a:xfrm>
                <a:off x="954157" y="1690690"/>
                <a:ext cx="7540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we have 60,000 black and white images, each image being 256 by 256 pixel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these images are flattened, what would be the dimension of the matrix so created?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256×256=65536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!!!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you create a simple MLP with one hidden layer and 20 neurons and one output layer, how many parameters will you have?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96587-25F2-44F0-AF2D-BD09FC72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1690690"/>
                <a:ext cx="7540486" cy="2031325"/>
              </a:xfrm>
              <a:prstGeom prst="rect">
                <a:avLst/>
              </a:prstGeom>
              <a:blipFill>
                <a:blip r:embed="rId2"/>
                <a:stretch>
                  <a:fillRect l="-566" t="-1497" r="-485"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8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AD15-2FCF-400F-905E-25B939C8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C2F6-E77B-4880-8C60-9FBD3BEB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853"/>
          </a:xfrm>
        </p:spPr>
        <p:txBody>
          <a:bodyPr/>
          <a:lstStyle/>
          <a:p>
            <a:r>
              <a:rPr lang="en-IN" dirty="0"/>
              <a:t>The relationship between output, kernel size, strides, input size and padding is: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8C19B-F104-48DE-A5A5-A96CCB20B8E3}"/>
                  </a:ext>
                </a:extLst>
              </p:cNvPr>
              <p:cNvSpPr txBox="1"/>
              <p:nvPr/>
            </p:nvSpPr>
            <p:spPr>
              <a:xfrm>
                <a:off x="2862470" y="2915478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8C19B-F104-48DE-A5A5-A96CCB20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0" y="2915478"/>
                <a:ext cx="3366052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24912E-CF76-457F-881B-74D8F96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/>
              <a:t>A guide to convolution arithmetic for deep learning</a:t>
            </a:r>
          </a:p>
          <a:p>
            <a:r>
              <a:rPr lang="en-IN" dirty="0"/>
              <a:t>Vincent </a:t>
            </a:r>
            <a:r>
              <a:rPr lang="en-IN" dirty="0" err="1"/>
              <a:t>Dunmoulin</a:t>
            </a:r>
            <a:r>
              <a:rPr lang="en-IN" dirty="0"/>
              <a:t>, Francesco </a:t>
            </a:r>
            <a:r>
              <a:rPr lang="en-IN" dirty="0" err="1"/>
              <a:t>Visin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FACE70-42C3-40A5-9031-87A6D330117A}"/>
                  </a:ext>
                </a:extLst>
              </p:cNvPr>
              <p:cNvSpPr txBox="1"/>
              <p:nvPr/>
            </p:nvSpPr>
            <p:spPr>
              <a:xfrm>
                <a:off x="3352800" y="3942523"/>
                <a:ext cx="326003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Size of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 Size of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 = Padding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= Kernel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= Size of stride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FACE70-42C3-40A5-9031-87A6D330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42523"/>
                <a:ext cx="3260035" cy="2308324"/>
              </a:xfrm>
              <a:prstGeom prst="rect">
                <a:avLst/>
              </a:prstGeom>
              <a:blipFill>
                <a:blip r:embed="rId3"/>
                <a:stretch>
                  <a:fillRect l="-1121" t="-1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32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6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47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612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47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0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/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28=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996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5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/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28=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553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?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70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?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?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28+2∗0−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7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2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28+2∗0−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4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743-EA83-4A3C-AC10-2F3EBC3B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6114E1-F142-460B-8B09-60518BBABE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7" y="2031631"/>
          <a:ext cx="35350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3755">
                  <a:extLst>
                    <a:ext uri="{9D8B030D-6E8A-4147-A177-3AD203B41FA5}">
                      <a16:colId xmlns:a16="http://schemas.microsoft.com/office/drawing/2014/main" val="3756217898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654828441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354232271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09553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0096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F50B5C4-39B4-47FC-85C4-0EED95024DAC}"/>
              </a:ext>
            </a:extLst>
          </p:cNvPr>
          <p:cNvSpPr/>
          <p:nvPr/>
        </p:nvSpPr>
        <p:spPr>
          <a:xfrm>
            <a:off x="7633252" y="1219200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89722F-FB29-4E77-9D71-3B9C71FA6541}"/>
              </a:ext>
            </a:extLst>
          </p:cNvPr>
          <p:cNvSpPr/>
          <p:nvPr/>
        </p:nvSpPr>
        <p:spPr>
          <a:xfrm>
            <a:off x="7633252" y="2367095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E47403-0ADE-4499-82A1-0481ACEBC5B1}"/>
              </a:ext>
            </a:extLst>
          </p:cNvPr>
          <p:cNvSpPr/>
          <p:nvPr/>
        </p:nvSpPr>
        <p:spPr>
          <a:xfrm>
            <a:off x="7633252" y="3514990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D55DF-EB87-4D16-BE81-93F55527DAFE}"/>
              </a:ext>
            </a:extLst>
          </p:cNvPr>
          <p:cNvSpPr/>
          <p:nvPr/>
        </p:nvSpPr>
        <p:spPr>
          <a:xfrm>
            <a:off x="7633252" y="4767320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7D826B-79EE-4A05-B139-0935393B53F8}"/>
              </a:ext>
            </a:extLst>
          </p:cNvPr>
          <p:cNvCxnSpPr>
            <a:endCxn id="5" idx="2"/>
          </p:cNvCxnSpPr>
          <p:nvPr/>
        </p:nvCxnSpPr>
        <p:spPr>
          <a:xfrm flipV="1">
            <a:off x="4373217" y="1625416"/>
            <a:ext cx="3260035" cy="4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0376CE-445F-4B7D-BAF9-64509167F67A}"/>
              </a:ext>
            </a:extLst>
          </p:cNvPr>
          <p:cNvCxnSpPr>
            <a:endCxn id="5" idx="1"/>
          </p:cNvCxnSpPr>
          <p:nvPr/>
        </p:nvCxnSpPr>
        <p:spPr>
          <a:xfrm flipV="1">
            <a:off x="3087757" y="1338178"/>
            <a:ext cx="4665821" cy="92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24EEE8-10B7-4FB5-B803-C5CEFBD3FF05}"/>
              </a:ext>
            </a:extLst>
          </p:cNvPr>
          <p:cNvCxnSpPr>
            <a:endCxn id="5" idx="0"/>
          </p:cNvCxnSpPr>
          <p:nvPr/>
        </p:nvCxnSpPr>
        <p:spPr>
          <a:xfrm flipV="1">
            <a:off x="1258957" y="1219200"/>
            <a:ext cx="6785113" cy="10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A079833-F25B-4BD1-8E01-E86A5BDC6828}"/>
              </a:ext>
            </a:extLst>
          </p:cNvPr>
          <p:cNvSpPr/>
          <p:nvPr/>
        </p:nvSpPr>
        <p:spPr>
          <a:xfrm>
            <a:off x="10197548" y="2996574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FB296-1B66-4590-9C5E-F4917B8DB88C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8454887" y="1625416"/>
            <a:ext cx="1742661" cy="177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CD8558-70A9-4711-93C1-E47169392EF2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8454887" y="2773311"/>
            <a:ext cx="1742661" cy="62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15815-1E41-4474-9347-B563BA161469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8454887" y="3402790"/>
            <a:ext cx="1742661" cy="51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465AB0-2D22-433C-BAC3-103E4538E8CF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8454887" y="3402790"/>
            <a:ext cx="1742661" cy="17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1383D4-F464-4B27-9FA7-301B17944C01}"/>
              </a:ext>
            </a:extLst>
          </p:cNvPr>
          <p:cNvSpPr txBox="1"/>
          <p:nvPr/>
        </p:nvSpPr>
        <p:spPr>
          <a:xfrm>
            <a:off x="8653670" y="1219200"/>
            <a:ext cx="23599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65536 + 1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26C86-A24A-48A5-9F78-9ED64E5BB669}"/>
                  </a:ext>
                </a:extLst>
              </p:cNvPr>
              <p:cNvSpPr txBox="1"/>
              <p:nvPr/>
            </p:nvSpPr>
            <p:spPr>
              <a:xfrm>
                <a:off x="4121834" y="6077243"/>
                <a:ext cx="316523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65536+1</m:t>
                          </m:r>
                        </m:e>
                      </m:d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∗20‼!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26C86-A24A-48A5-9F78-9ED64E5B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34" y="6077243"/>
                <a:ext cx="31652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27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548677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a Neural Network from scratch, is not always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is computationally very expensive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Also, you will require to collect a lots of images if you want to train an accurate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 means, that training CNNs to identify common world objects is a very costly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researchers and companies, open source, the models that they train to identify common world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models can be used as is or one can fine tune these pre-trained models to suite to a particular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talk about some of the most commonly used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1370322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are usually created by Deep Learning Researchers or companies such as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models are usually trained on Image Net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Image Net is a very large database of common world objects and living beings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Below we list some very popular pre-trained CNN models and the datasets on which these models were trained.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E30B77-6F44-452B-AAFD-052800701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7844" y="3727909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98282424"/>
                    </a:ext>
                  </a:extLst>
                </a:gridCol>
                <a:gridCol w="3382249">
                  <a:extLst>
                    <a:ext uri="{9D8B030D-6E8A-4147-A177-3AD203B41FA5}">
                      <a16:colId xmlns:a16="http://schemas.microsoft.com/office/drawing/2014/main" val="3388758913"/>
                    </a:ext>
                  </a:extLst>
                </a:gridCol>
                <a:gridCol w="2036417">
                  <a:extLst>
                    <a:ext uri="{9D8B030D-6E8A-4147-A177-3AD203B41FA5}">
                      <a16:colId xmlns:a16="http://schemas.microsoft.com/office/drawing/2014/main" val="1339584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Released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0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Vgg</a:t>
                      </a:r>
                      <a:r>
                        <a:rPr lang="en-IN" dirty="0"/>
                        <a:t> team, University of 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Vgg</a:t>
                      </a:r>
                      <a:r>
                        <a:rPr lang="en-IN" dirty="0"/>
                        <a:t> team, University of 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Alex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SuperVision</a:t>
                      </a:r>
                      <a:r>
                        <a:rPr lang="en-IN" dirty="0"/>
                        <a:t> Group, Hinton et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Google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7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19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044-D5DF-BF47-9C6B-6ED7588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9A94-0E74-4349-B475-EDD3708D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2" y="1168400"/>
            <a:ext cx="8554357" cy="4763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4030-41CD-E142-992D-4FAFFCAC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https://neurohive.io/en/popular-networks/vgg16/</a:t>
            </a:r>
          </a:p>
        </p:txBody>
      </p:sp>
    </p:spTree>
    <p:extLst>
      <p:ext uri="{BB962C8B-B14F-4D97-AF65-F5344CB8AC3E}">
        <p14:creationId xmlns:p14="http://schemas.microsoft.com/office/powerpoint/2010/main" val="1720613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044-D5DF-BF47-9C6B-6ED7588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9A94-0E74-4349-B475-EDD3708D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2" y="1168400"/>
            <a:ext cx="8554357" cy="4763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4030-41CD-E142-992D-4FAFFCAC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https://neurohive.io/en/popular-networks/vgg16/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17D2E-7B50-654B-8C79-C23373259041}"/>
              </a:ext>
            </a:extLst>
          </p:cNvPr>
          <p:cNvSpPr/>
          <p:nvPr/>
        </p:nvSpPr>
        <p:spPr>
          <a:xfrm>
            <a:off x="9421586" y="930729"/>
            <a:ext cx="2334985" cy="323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1:</a:t>
            </a:r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34063-3107-AA47-857C-20FD5D5A54C8}"/>
              </a:ext>
            </a:extLst>
          </p:cNvPr>
          <p:cNvSpPr/>
          <p:nvPr/>
        </p:nvSpPr>
        <p:spPr>
          <a:xfrm>
            <a:off x="4931229" y="783771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K=3,S=1,P=1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588E-5DD0-1F42-9814-D20A97DB1581}"/>
              </a:ext>
            </a:extLst>
          </p:cNvPr>
          <p:cNvSpPr/>
          <p:nvPr/>
        </p:nvSpPr>
        <p:spPr>
          <a:xfrm>
            <a:off x="7383235" y="801007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K=2,P=2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AF0D3-68EB-F241-A77F-8C198350351F}"/>
              </a:ext>
            </a:extLst>
          </p:cNvPr>
          <p:cNvSpPr txBox="1"/>
          <p:nvPr/>
        </p:nvSpPr>
        <p:spPr>
          <a:xfrm>
            <a:off x="5290457" y="1690690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BE03E-39F7-F342-ABB4-C2A0E3F02ADC}"/>
              </a:ext>
            </a:extLst>
          </p:cNvPr>
          <p:cNvSpPr txBox="1"/>
          <p:nvPr/>
        </p:nvSpPr>
        <p:spPr>
          <a:xfrm>
            <a:off x="7549242" y="16828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033260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044-D5DF-BF47-9C6B-6ED7588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9A94-0E74-4349-B475-EDD3708D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2" y="1168400"/>
            <a:ext cx="8554357" cy="4763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4030-41CD-E142-992D-4FAFFCAC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https://neurohive.io/en/popular-networks/vgg16/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17D2E-7B50-654B-8C79-C23373259041}"/>
              </a:ext>
            </a:extLst>
          </p:cNvPr>
          <p:cNvSpPr/>
          <p:nvPr/>
        </p:nvSpPr>
        <p:spPr>
          <a:xfrm>
            <a:off x="9421586" y="930729"/>
            <a:ext cx="2334985" cy="323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2:</a:t>
            </a:r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34063-3107-AA47-857C-20FD5D5A54C8}"/>
              </a:ext>
            </a:extLst>
          </p:cNvPr>
          <p:cNvSpPr/>
          <p:nvPr/>
        </p:nvSpPr>
        <p:spPr>
          <a:xfrm>
            <a:off x="4931229" y="783771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K=3,S=1,P=1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588E-5DD0-1F42-9814-D20A97DB1581}"/>
              </a:ext>
            </a:extLst>
          </p:cNvPr>
          <p:cNvSpPr/>
          <p:nvPr/>
        </p:nvSpPr>
        <p:spPr>
          <a:xfrm>
            <a:off x="7383235" y="801007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K=2,P=2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AF0D3-68EB-F241-A77F-8C198350351F}"/>
              </a:ext>
            </a:extLst>
          </p:cNvPr>
          <p:cNvSpPr txBox="1"/>
          <p:nvPr/>
        </p:nvSpPr>
        <p:spPr>
          <a:xfrm>
            <a:off x="5290457" y="1690690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BE03E-39F7-F342-ABB4-C2A0E3F02ADC}"/>
              </a:ext>
            </a:extLst>
          </p:cNvPr>
          <p:cNvSpPr txBox="1"/>
          <p:nvPr/>
        </p:nvSpPr>
        <p:spPr>
          <a:xfrm>
            <a:off x="7549242" y="16828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3995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044-D5DF-BF47-9C6B-6ED7588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9A94-0E74-4349-B475-EDD3708D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2" y="1168400"/>
            <a:ext cx="8554357" cy="4763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4030-41CD-E142-992D-4FAFFCAC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https://neurohive.io/en/popular-networks/vgg16/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17D2E-7B50-654B-8C79-C23373259041}"/>
              </a:ext>
            </a:extLst>
          </p:cNvPr>
          <p:cNvSpPr/>
          <p:nvPr/>
        </p:nvSpPr>
        <p:spPr>
          <a:xfrm>
            <a:off x="9421586" y="930729"/>
            <a:ext cx="2334985" cy="323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3:</a:t>
            </a:r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34063-3107-AA47-857C-20FD5D5A54C8}"/>
              </a:ext>
            </a:extLst>
          </p:cNvPr>
          <p:cNvSpPr/>
          <p:nvPr/>
        </p:nvSpPr>
        <p:spPr>
          <a:xfrm>
            <a:off x="4931229" y="783771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K=3,S=1,P=1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588E-5DD0-1F42-9814-D20A97DB1581}"/>
              </a:ext>
            </a:extLst>
          </p:cNvPr>
          <p:cNvSpPr/>
          <p:nvPr/>
        </p:nvSpPr>
        <p:spPr>
          <a:xfrm>
            <a:off x="7383235" y="801007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K=2,P=2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AF0D3-68EB-F241-A77F-8C198350351F}"/>
              </a:ext>
            </a:extLst>
          </p:cNvPr>
          <p:cNvSpPr txBox="1"/>
          <p:nvPr/>
        </p:nvSpPr>
        <p:spPr>
          <a:xfrm>
            <a:off x="5290457" y="1690690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BE03E-39F7-F342-ABB4-C2A0E3F02ADC}"/>
              </a:ext>
            </a:extLst>
          </p:cNvPr>
          <p:cNvSpPr txBox="1"/>
          <p:nvPr/>
        </p:nvSpPr>
        <p:spPr>
          <a:xfrm>
            <a:off x="7549242" y="16828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289114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044-D5DF-BF47-9C6B-6ED7588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9A94-0E74-4349-B475-EDD3708D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2" y="1168400"/>
            <a:ext cx="8554357" cy="4763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4030-41CD-E142-992D-4FAFFCAC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https://neurohive.io/en/popular-networks/vgg16/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17D2E-7B50-654B-8C79-C23373259041}"/>
              </a:ext>
            </a:extLst>
          </p:cNvPr>
          <p:cNvSpPr/>
          <p:nvPr/>
        </p:nvSpPr>
        <p:spPr>
          <a:xfrm>
            <a:off x="9421586" y="930729"/>
            <a:ext cx="2334985" cy="323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4:</a:t>
            </a:r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34063-3107-AA47-857C-20FD5D5A54C8}"/>
              </a:ext>
            </a:extLst>
          </p:cNvPr>
          <p:cNvSpPr/>
          <p:nvPr/>
        </p:nvSpPr>
        <p:spPr>
          <a:xfrm>
            <a:off x="4931229" y="783771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K=3,S=1,P=1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588E-5DD0-1F42-9814-D20A97DB1581}"/>
              </a:ext>
            </a:extLst>
          </p:cNvPr>
          <p:cNvSpPr/>
          <p:nvPr/>
        </p:nvSpPr>
        <p:spPr>
          <a:xfrm>
            <a:off x="7383235" y="801007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K=2,P=2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AF0D3-68EB-F241-A77F-8C198350351F}"/>
              </a:ext>
            </a:extLst>
          </p:cNvPr>
          <p:cNvSpPr txBox="1"/>
          <p:nvPr/>
        </p:nvSpPr>
        <p:spPr>
          <a:xfrm>
            <a:off x="5290457" y="1690690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BE03E-39F7-F342-ABB4-C2A0E3F02ADC}"/>
              </a:ext>
            </a:extLst>
          </p:cNvPr>
          <p:cNvSpPr txBox="1"/>
          <p:nvPr/>
        </p:nvSpPr>
        <p:spPr>
          <a:xfrm>
            <a:off x="7549242" y="16828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54992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044-D5DF-BF47-9C6B-6ED7588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9A94-0E74-4349-B475-EDD3708D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2" y="1168400"/>
            <a:ext cx="8554357" cy="4763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4030-41CD-E142-992D-4FAFFCAC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https://neurohive.io/en/popular-networks/vgg16/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17D2E-7B50-654B-8C79-C23373259041}"/>
              </a:ext>
            </a:extLst>
          </p:cNvPr>
          <p:cNvSpPr/>
          <p:nvPr/>
        </p:nvSpPr>
        <p:spPr>
          <a:xfrm>
            <a:off x="9421586" y="930729"/>
            <a:ext cx="2334985" cy="323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1:</a:t>
            </a:r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/>
              <a:t>Conv</a:t>
            </a:r>
          </a:p>
          <a:p>
            <a:pPr algn="ctr"/>
            <a:r>
              <a:rPr lang="en-US" dirty="0" err="1"/>
              <a:t>Relu</a:t>
            </a:r>
            <a:endParaRPr lang="en-US" dirty="0"/>
          </a:p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34063-3107-AA47-857C-20FD5D5A54C8}"/>
              </a:ext>
            </a:extLst>
          </p:cNvPr>
          <p:cNvSpPr/>
          <p:nvPr/>
        </p:nvSpPr>
        <p:spPr>
          <a:xfrm>
            <a:off x="4931229" y="783771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K=3,S=1,P=1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588E-5DD0-1F42-9814-D20A97DB1581}"/>
              </a:ext>
            </a:extLst>
          </p:cNvPr>
          <p:cNvSpPr/>
          <p:nvPr/>
        </p:nvSpPr>
        <p:spPr>
          <a:xfrm>
            <a:off x="7383235" y="801007"/>
            <a:ext cx="1518557" cy="734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K=2,P=2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AF0D3-68EB-F241-A77F-8C198350351F}"/>
              </a:ext>
            </a:extLst>
          </p:cNvPr>
          <p:cNvSpPr txBox="1"/>
          <p:nvPr/>
        </p:nvSpPr>
        <p:spPr>
          <a:xfrm>
            <a:off x="5290457" y="1690690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BE03E-39F7-F342-ABB4-C2A0E3F02ADC}"/>
              </a:ext>
            </a:extLst>
          </p:cNvPr>
          <p:cNvSpPr txBox="1"/>
          <p:nvPr/>
        </p:nvSpPr>
        <p:spPr>
          <a:xfrm>
            <a:off x="7549242" y="16828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827113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E96E-5622-A842-AB74-48410AA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Resnets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CC36A-C3D2-BD46-8755-50BA7F20D0A6}"/>
              </a:ext>
            </a:extLst>
          </p:cNvPr>
          <p:cNvSpPr txBox="1"/>
          <p:nvPr/>
        </p:nvSpPr>
        <p:spPr>
          <a:xfrm>
            <a:off x="1077686" y="1690690"/>
            <a:ext cx="9535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Deeper networks such as VGG16 if made more deep loose the ability to generate more accurate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performance 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 to this is to add the output of the preceding layers to the succeeding layers using “skip connections”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B8652-3046-3341-80AD-B67C6D31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30" y="3168018"/>
            <a:ext cx="5730192" cy="27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662-72CC-4E53-8ED6-EF3C3F2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3143-CAF4-4EE8-9EDC-48A6005C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Clearly, vanilla MLP will not be suitable for image classification tasks</a:t>
            </a:r>
          </a:p>
          <a:p>
            <a:r>
              <a:rPr lang="en-IN" dirty="0"/>
              <a:t>Hence we need a new Neural Network Architecture, one that will: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Have less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Takes the whole image as an input instead of flattening 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571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E96E-5622-A842-AB74-48410AA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Resnets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85F40-7E73-AC4B-92DB-A2EB225F01CC}"/>
              </a:ext>
            </a:extLst>
          </p:cNvPr>
          <p:cNvSpPr txBox="1"/>
          <p:nvPr/>
        </p:nvSpPr>
        <p:spPr>
          <a:xfrm>
            <a:off x="838200" y="1412111"/>
            <a:ext cx="1030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Resents also use batch normalization layers to stabilize the learning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batch normalization layer normalizes the activations in a layer to 0 mean and unit </a:t>
            </a:r>
            <a:r>
              <a:rPr lang="en-US" dirty="0" err="1"/>
              <a:t>sd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E95FC-E1A6-254B-99D6-C787F02C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75" y="2177889"/>
            <a:ext cx="2451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0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E96E-5622-A842-AB74-48410AA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Resnets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44D49-5A7B-584F-87A0-43E771D0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2" y="1794862"/>
            <a:ext cx="9731829" cy="18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3410-4E32-4DAE-8414-66F69EE2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F51-ED91-46AF-9998-26513097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532"/>
          </a:xfrm>
        </p:spPr>
        <p:txBody>
          <a:bodyPr/>
          <a:lstStyle/>
          <a:p>
            <a:r>
              <a:rPr lang="en-IN" dirty="0"/>
              <a:t>What is Convolution?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F6F82-468D-40D6-B6CD-DB05C8FE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152"/>
            <a:ext cx="4416816" cy="2870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9835E-384A-4592-856E-542B39F1D5CF}"/>
              </a:ext>
            </a:extLst>
          </p:cNvPr>
          <p:cNvSpPr txBox="1"/>
          <p:nvPr/>
        </p:nvSpPr>
        <p:spPr>
          <a:xfrm>
            <a:off x="973103" y="4957734"/>
            <a:ext cx="577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79A450-BC21-4DA8-9455-65B6A2DC2595}"/>
                  </a:ext>
                </a:extLst>
              </p:cNvPr>
              <p:cNvSpPr txBox="1"/>
              <p:nvPr/>
            </p:nvSpPr>
            <p:spPr>
              <a:xfrm>
                <a:off x="2638425" y="5253386"/>
                <a:ext cx="194764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79A450-BC21-4DA8-9455-65B6A2DC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25" y="5253386"/>
                <a:ext cx="1947642" cy="754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2E99-6C99-45F0-B08E-E56DBE1E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12981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0F4-4F31-4BBA-8286-99F43895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C7DA0-635C-4006-9E14-07F1A09E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577"/>
            <a:ext cx="377190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E41E3-BBAB-4271-B5AE-C7057EF11525}"/>
              </a:ext>
            </a:extLst>
          </p:cNvPr>
          <p:cNvSpPr txBox="1"/>
          <p:nvPr/>
        </p:nvSpPr>
        <p:spPr>
          <a:xfrm>
            <a:off x="1036320" y="445008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output size of a convolving kernel is affected by: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Padding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Size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A8E8C-1351-4709-AC73-7275B655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282793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D8BE-8CFF-4F60-92E1-E9579060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4934D-EBCB-4D2F-BB49-3CEC6D33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7" y="1690690"/>
            <a:ext cx="232410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00CED-6A37-4EAE-BCC5-DB473EBC5157}"/>
              </a:ext>
            </a:extLst>
          </p:cNvPr>
          <p:cNvSpPr txBox="1"/>
          <p:nvPr/>
        </p:nvSpPr>
        <p:spPr>
          <a:xfrm>
            <a:off x="988967" y="4413504"/>
            <a:ext cx="25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padding, unit 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B1F9A-2D63-41F8-890C-688295D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42466819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2049</Words>
  <Application>Microsoft Macintosh PowerPoint</Application>
  <PresentationFormat>Widescreen</PresentationFormat>
  <Paragraphs>300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1_Office Theme</vt:lpstr>
      <vt:lpstr>Convolutional Neural Networks</vt:lpstr>
      <vt:lpstr>Overview</vt:lpstr>
      <vt:lpstr>Overview</vt:lpstr>
      <vt:lpstr>Overview</vt:lpstr>
      <vt:lpstr>Overview</vt:lpstr>
      <vt:lpstr>Overview</vt:lpstr>
      <vt:lpstr>Convolution</vt:lpstr>
      <vt:lpstr>Convolution</vt:lpstr>
      <vt:lpstr>Convolution</vt:lpstr>
      <vt:lpstr>Convolution</vt:lpstr>
      <vt:lpstr>Convolution</vt:lpstr>
      <vt:lpstr>Convolution: Meaning</vt:lpstr>
      <vt:lpstr>CNN Architecture: Meaning</vt:lpstr>
      <vt:lpstr>CNN Architecture: Meaning</vt:lpstr>
      <vt:lpstr>CNN Architecture: Meaning</vt:lpstr>
      <vt:lpstr>Convolution: Meaning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Pooling Layers</vt:lpstr>
      <vt:lpstr>CNN Architecture: Pooling Layers</vt:lpstr>
      <vt:lpstr>CNN Architecture: Complete Architecture</vt:lpstr>
      <vt:lpstr>CNN: Training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CNN: Regularisation</vt:lpstr>
      <vt:lpstr>CNN: Hyperparameters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Code Demo</vt:lpstr>
      <vt:lpstr>Pre-trained Neural Networks</vt:lpstr>
      <vt:lpstr>Pre-trained Neural Networks</vt:lpstr>
      <vt:lpstr>VGG16</vt:lpstr>
      <vt:lpstr>VGG16</vt:lpstr>
      <vt:lpstr>VGG16</vt:lpstr>
      <vt:lpstr>VGG16</vt:lpstr>
      <vt:lpstr>VGG16</vt:lpstr>
      <vt:lpstr>VGG16</vt:lpstr>
      <vt:lpstr>Resnets</vt:lpstr>
      <vt:lpstr>Resnets</vt:lpstr>
      <vt:lpstr>Resnets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Gunnvant Saini</dc:creator>
  <cp:lastModifiedBy>Gunnvant Saini</cp:lastModifiedBy>
  <cp:revision>2</cp:revision>
  <dcterms:created xsi:type="dcterms:W3CDTF">2020-03-21T14:34:38Z</dcterms:created>
  <dcterms:modified xsi:type="dcterms:W3CDTF">2020-03-21T15:34:46Z</dcterms:modified>
</cp:coreProperties>
</file>