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7" r:id="rId2"/>
    <p:sldId id="265" r:id="rId3"/>
    <p:sldId id="279" r:id="rId4"/>
    <p:sldId id="280" r:id="rId5"/>
    <p:sldId id="281" r:id="rId6"/>
    <p:sldId id="276" r:id="rId7"/>
    <p:sldId id="277" r:id="rId8"/>
    <p:sldId id="283" r:id="rId9"/>
    <p:sldId id="286" r:id="rId10"/>
    <p:sldId id="290" r:id="rId11"/>
    <p:sldId id="284" r:id="rId12"/>
    <p:sldId id="28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>
      <p:cViewPr varScale="1">
        <p:scale>
          <a:sx n="73" d="100"/>
          <a:sy n="73" d="100"/>
        </p:scale>
        <p:origin x="35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284984"/>
            <a:ext cx="10058400" cy="1143744"/>
          </a:xfrm>
        </p:spPr>
        <p:txBody>
          <a:bodyPr/>
          <a:lstStyle/>
          <a:p>
            <a:r>
              <a:rPr lang="en-IN" b="1" dirty="0" err="1" smtClean="0">
                <a:latin typeface="Constantia" panose="02030602050306030303" pitchFamily="18" charset="0"/>
              </a:rPr>
              <a:t>IoT</a:t>
            </a:r>
            <a:r>
              <a:rPr lang="en-IN" b="1" dirty="0" smtClean="0">
                <a:latin typeface="Constantia" panose="02030602050306030303" pitchFamily="18" charset="0"/>
              </a:rPr>
              <a:t> in detail</a:t>
            </a:r>
            <a:endParaRPr b="1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100811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nstantia" panose="02030602050306030303" pitchFamily="18" charset="0"/>
              </a:rPr>
              <a:t>Speaker : </a:t>
            </a:r>
            <a:r>
              <a:rPr lang="en-IN" dirty="0" err="1" smtClean="0">
                <a:latin typeface="Constantia" panose="02030602050306030303" pitchFamily="18" charset="0"/>
              </a:rPr>
              <a:t>Swanand</a:t>
            </a:r>
            <a:r>
              <a:rPr lang="en-IN" dirty="0" smtClean="0">
                <a:latin typeface="Constantia" panose="02030602050306030303" pitchFamily="18" charset="0"/>
              </a:rPr>
              <a:t> </a:t>
            </a:r>
            <a:r>
              <a:rPr lang="en-IN" dirty="0" err="1" smtClean="0">
                <a:latin typeface="Constantia" panose="02030602050306030303" pitchFamily="18" charset="0"/>
              </a:rPr>
              <a:t>Jugade</a:t>
            </a:r>
            <a:r>
              <a:rPr lang="en-IN" dirty="0" smtClean="0">
                <a:latin typeface="Constantia" panose="02030602050306030303" pitchFamily="18" charset="0"/>
              </a:rPr>
              <a:t> (</a:t>
            </a:r>
            <a:r>
              <a:rPr lang="en-IN" dirty="0" err="1" smtClean="0">
                <a:latin typeface="Constantia" panose="02030602050306030303" pitchFamily="18" charset="0"/>
              </a:rPr>
              <a:t>Mech</a:t>
            </a:r>
            <a:r>
              <a:rPr lang="en-IN" dirty="0" smtClean="0">
                <a:latin typeface="Constantia" panose="02030602050306030303" pitchFamily="18" charset="0"/>
              </a:rPr>
              <a:t> 4</a:t>
            </a:r>
            <a:r>
              <a:rPr lang="en-IN" baseline="30000" dirty="0" smtClean="0">
                <a:latin typeface="Constantia" panose="02030602050306030303" pitchFamily="18" charset="0"/>
              </a:rPr>
              <a:t>th</a:t>
            </a:r>
            <a:r>
              <a:rPr lang="en-IN" dirty="0" smtClean="0">
                <a:latin typeface="Constantia" panose="02030602050306030303" pitchFamily="18" charset="0"/>
              </a:rPr>
              <a:t> year, GCOEN)</a:t>
            </a:r>
          </a:p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IN" dirty="0" smtClean="0">
                <a:latin typeface="Constantia" panose="02030602050306030303" pitchFamily="18" charset="0"/>
              </a:rPr>
              <a:t>swanandjugade@gmail.com </a:t>
            </a:r>
            <a:endParaRPr lang="en-IN" dirty="0" smtClean="0">
              <a:latin typeface="Constantia" panose="02030602050306030303" pitchFamily="18" charset="0"/>
            </a:endParaRPr>
          </a:p>
          <a:p>
            <a:r>
              <a:rPr lang="en-IN" smtClean="0">
                <a:latin typeface="Constantia" panose="02030602050306030303" pitchFamily="18" charset="0"/>
              </a:rPr>
              <a:t>	</a:t>
            </a:r>
            <a:r>
              <a:rPr lang="en-IN" smtClean="0">
                <a:latin typeface="Constantia" panose="02030602050306030303" pitchFamily="18" charset="0"/>
              </a:rPr>
              <a:t>  www.linkedin.com/in/swanand-jugade-25a970175 </a:t>
            </a:r>
            <a:endParaRPr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259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200" dirty="0" smtClean="0">
                <a:latin typeface="Constantia" panose="02030602050306030303" pitchFamily="18" charset="0"/>
              </a:rPr>
              <a:t>MQTT</a:t>
            </a:r>
            <a:endParaRPr lang="en-IN" sz="42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36" y="1316021"/>
            <a:ext cx="4607551" cy="1080120"/>
          </a:xfrm>
        </p:spPr>
        <p:txBody>
          <a:bodyPr/>
          <a:lstStyle/>
          <a:p>
            <a:r>
              <a:rPr lang="en-IN" sz="1800" dirty="0" smtClean="0">
                <a:latin typeface="Constantia" panose="02030602050306030303" pitchFamily="18" charset="0"/>
              </a:rPr>
              <a:t># </a:t>
            </a:r>
            <a:r>
              <a:rPr lang="en-IN" sz="1800" dirty="0">
                <a:latin typeface="Constantia" panose="02030602050306030303" pitchFamily="18" charset="0"/>
              </a:rPr>
              <a:t>(hash character) – multi level wildcard</a:t>
            </a:r>
          </a:p>
          <a:p>
            <a:r>
              <a:rPr lang="en-IN" sz="1800" dirty="0">
                <a:latin typeface="Constantia" panose="02030602050306030303" pitchFamily="18" charset="0"/>
              </a:rPr>
              <a:t>+ (plus character) -single level </a:t>
            </a:r>
            <a:r>
              <a:rPr lang="en-IN" sz="1800" dirty="0" smtClean="0">
                <a:latin typeface="Constantia" panose="02030602050306030303" pitchFamily="18" charset="0"/>
              </a:rPr>
              <a:t>wildcard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27448" y="2396141"/>
            <a:ext cx="48245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onstantia" panose="02030602050306030303" pitchFamily="18" charset="0"/>
              </a:rPr>
              <a:t>Valid Topic subscriptions</a:t>
            </a: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onstantia" panose="02030602050306030303" pitchFamily="18" charset="0"/>
              </a:rPr>
              <a:t>Single topic subscriptions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/house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house/room/main-light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house/room/side-light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onstantia" panose="02030602050306030303" pitchFamily="18" charset="0"/>
              </a:rPr>
              <a:t>Using Topic Wildcards</a:t>
            </a: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onstantia" panose="02030602050306030303" pitchFamily="18" charset="0"/>
              </a:rPr>
              <a:t>Subscribing to topic house/#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house/room1/main-light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house/room1/alarm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house/garage/main-light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house/main-door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396141"/>
            <a:ext cx="56166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onstantia" panose="02030602050306030303" pitchFamily="18" charset="0"/>
              </a:rPr>
              <a:t>Subscribing to topic house/+/</a:t>
            </a:r>
            <a:r>
              <a:rPr lang="en-IN" sz="2000" b="1" dirty="0" smtClean="0">
                <a:latin typeface="Constantia" panose="02030602050306030303" pitchFamily="18" charset="0"/>
              </a:rPr>
              <a:t>main-light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Constantia" panose="02030602050306030303" pitchFamily="18" charset="0"/>
              </a:rPr>
              <a:t>covers</a:t>
            </a:r>
            <a:endParaRPr lang="en-IN" sz="2000" dirty="0">
              <a:latin typeface="Constantia" panose="0203060205030603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house/room1/main-light</a:t>
            </a:r>
            <a:endParaRPr lang="en-IN" sz="2000" dirty="0">
              <a:latin typeface="Constantia" panose="0203060205030603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house/room2/main-light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house/garage/main-light</a:t>
            </a: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Constantia" panose="02030602050306030303" pitchFamily="18" charset="0"/>
              </a:rPr>
              <a:t>but doesn’t 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house/room1/side-light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house/room2/side-light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onstantia" panose="02030602050306030303" pitchFamily="18" charset="0"/>
              </a:rPr>
              <a:t>Invalid Topic Subscriptions</a:t>
            </a:r>
            <a:endParaRPr lang="en-IN" sz="2000" dirty="0">
              <a:latin typeface="Constantia" panose="020306020503060303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house+ – Reason-</a:t>
            </a:r>
            <a:r>
              <a:rPr lang="en-IN" sz="2000" b="1" dirty="0">
                <a:latin typeface="Constantia" panose="02030602050306030303" pitchFamily="18" charset="0"/>
              </a:rPr>
              <a:t> no topic level</a:t>
            </a:r>
            <a:endParaRPr lang="en-IN" sz="2000" dirty="0">
              <a:latin typeface="Constantia" panose="02030602050306030303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house# – Reason- </a:t>
            </a:r>
            <a:r>
              <a:rPr lang="en-IN" sz="2000" b="1" dirty="0">
                <a:latin typeface="Constantia" panose="02030602050306030303" pitchFamily="18" charset="0"/>
              </a:rPr>
              <a:t>no topic level</a:t>
            </a:r>
            <a:endParaRPr lang="en-IN" sz="2000" dirty="0">
              <a:latin typeface="Constantia" panose="020306020503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0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459" y="-11153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200" dirty="0" err="1" smtClean="0">
                <a:latin typeface="Constantia" panose="02030602050306030303" pitchFamily="18" charset="0"/>
              </a:rPr>
              <a:t>IoT</a:t>
            </a:r>
            <a:r>
              <a:rPr lang="en-IN" sz="4200" dirty="0" smtClean="0">
                <a:latin typeface="Constantia" panose="02030602050306030303" pitchFamily="18" charset="0"/>
              </a:rPr>
              <a:t> Architecture</a:t>
            </a:r>
            <a:endParaRPr lang="en-IN" sz="4200" dirty="0">
              <a:latin typeface="Constantia" panose="02030602050306030303" pitchFamily="18" charset="0"/>
            </a:endParaRPr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19" y="1844824"/>
            <a:ext cx="5217879" cy="3734045"/>
          </a:xfrm>
        </p:spPr>
      </p:pic>
      <p:pic>
        <p:nvPicPr>
          <p:cNvPr id="9" name="Picture 2" descr="IoT Architecture Explained: Building Blocks and How They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95" y="1162189"/>
            <a:ext cx="5992926" cy="54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7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oT Wireless 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32656"/>
            <a:ext cx="6102502" cy="343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at is IoT (Internet of Things)? | IoT Architecture &amp; Applicat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33" y="3798795"/>
            <a:ext cx="7340147" cy="27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76" y="332656"/>
            <a:ext cx="10404648" cy="62339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8733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Constantia" panose="02030602050306030303" pitchFamily="18" charset="0"/>
              </a:rPr>
              <a:t>Core Components of </a:t>
            </a:r>
            <a:r>
              <a:rPr lang="en-IN" sz="4000" dirty="0" err="1" smtClean="0">
                <a:latin typeface="Constantia" panose="02030602050306030303" pitchFamily="18" charset="0"/>
              </a:rPr>
              <a:t>IoT</a:t>
            </a:r>
            <a:endParaRPr sz="4000" dirty="0">
              <a:latin typeface="Constantia" panose="020306020503060303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8733" y="1934834"/>
            <a:ext cx="2267744" cy="338437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nstantia" panose="02030602050306030303" pitchFamily="18" charset="0"/>
              </a:rPr>
              <a:t>Things </a:t>
            </a:r>
          </a:p>
          <a:p>
            <a:r>
              <a:rPr lang="en-IN" sz="2400" dirty="0" smtClean="0">
                <a:latin typeface="Constantia" panose="02030602050306030303" pitchFamily="18" charset="0"/>
              </a:rPr>
              <a:t>Nodes </a:t>
            </a:r>
          </a:p>
          <a:p>
            <a:r>
              <a:rPr lang="en-IN" sz="2400" dirty="0" smtClean="0">
                <a:latin typeface="Constantia" panose="02030602050306030303" pitchFamily="18" charset="0"/>
              </a:rPr>
              <a:t>Gateways </a:t>
            </a:r>
          </a:p>
          <a:p>
            <a:r>
              <a:rPr lang="en-IN" sz="2400" dirty="0" smtClean="0">
                <a:latin typeface="Constantia" panose="02030602050306030303" pitchFamily="18" charset="0"/>
              </a:rPr>
              <a:t>Protocols</a:t>
            </a:r>
          </a:p>
          <a:p>
            <a:r>
              <a:rPr lang="en-IN" sz="2400" dirty="0" smtClean="0">
                <a:latin typeface="Constantia" panose="02030602050306030303" pitchFamily="18" charset="0"/>
              </a:rPr>
              <a:t>Databases</a:t>
            </a:r>
          </a:p>
          <a:p>
            <a:r>
              <a:rPr lang="en-IN" sz="2400" dirty="0" smtClean="0">
                <a:latin typeface="Constantia" panose="02030602050306030303" pitchFamily="18" charset="0"/>
              </a:rPr>
              <a:t>User interface</a:t>
            </a:r>
            <a:endParaRPr sz="2400" dirty="0">
              <a:latin typeface="Constantia" panose="02030602050306030303" pitchFamily="18" charset="0"/>
            </a:endParaRPr>
          </a:p>
        </p:txBody>
      </p:sp>
      <p:pic>
        <p:nvPicPr>
          <p:cNvPr id="3074" name="Picture 2" descr="What are the major components of Internet of Things - RF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628800"/>
            <a:ext cx="6407040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768" y="1556792"/>
            <a:ext cx="8748464" cy="4267200"/>
          </a:xfrm>
        </p:spPr>
        <p:txBody>
          <a:bodyPr>
            <a:normAutofit/>
          </a:bodyPr>
          <a:lstStyle/>
          <a:p>
            <a:r>
              <a:rPr lang="en-IN" sz="2200" dirty="0" err="1" smtClean="0">
                <a:latin typeface="Constantia" panose="02030602050306030303" pitchFamily="18" charset="0"/>
              </a:rPr>
              <a:t>IoT</a:t>
            </a:r>
            <a:r>
              <a:rPr lang="en-IN" sz="2200" dirty="0" smtClean="0">
                <a:latin typeface="Constantia" panose="02030602050306030303" pitchFamily="18" charset="0"/>
              </a:rPr>
              <a:t> Device : Can </a:t>
            </a:r>
            <a:r>
              <a:rPr lang="en-IN" sz="2200" dirty="0">
                <a:latin typeface="Constantia" panose="02030602050306030303" pitchFamily="18" charset="0"/>
              </a:rPr>
              <a:t>transmit </a:t>
            </a:r>
            <a:r>
              <a:rPr lang="en-IN" sz="2200" dirty="0" smtClean="0">
                <a:latin typeface="Constantia" panose="02030602050306030303" pitchFamily="18" charset="0"/>
              </a:rPr>
              <a:t>data </a:t>
            </a:r>
            <a:r>
              <a:rPr lang="en-IN" sz="2200" dirty="0">
                <a:latin typeface="Constantia" panose="02030602050306030303" pitchFamily="18" charset="0"/>
              </a:rPr>
              <a:t>to </a:t>
            </a:r>
            <a:r>
              <a:rPr lang="en-IN" sz="2200" dirty="0" smtClean="0">
                <a:latin typeface="Constantia" panose="02030602050306030303" pitchFamily="18" charset="0"/>
              </a:rPr>
              <a:t>another device </a:t>
            </a:r>
            <a:r>
              <a:rPr lang="en-IN" sz="2200" dirty="0">
                <a:latin typeface="Constantia" panose="02030602050306030303" pitchFamily="18" charset="0"/>
              </a:rPr>
              <a:t>or to </a:t>
            </a:r>
            <a:r>
              <a:rPr lang="en-IN" sz="2200" dirty="0" smtClean="0">
                <a:latin typeface="Constantia" panose="02030602050306030303" pitchFamily="18" charset="0"/>
              </a:rPr>
              <a:t>people, includes wireless </a:t>
            </a:r>
            <a:r>
              <a:rPr lang="en-IN" sz="2200" dirty="0">
                <a:latin typeface="Constantia" panose="02030602050306030303" pitchFamily="18" charset="0"/>
              </a:rPr>
              <a:t>sensors, software, </a:t>
            </a:r>
            <a:r>
              <a:rPr lang="en-IN" sz="2200" dirty="0" smtClean="0">
                <a:latin typeface="Constantia" panose="02030602050306030303" pitchFamily="18" charset="0"/>
              </a:rPr>
              <a:t>actuators and </a:t>
            </a:r>
            <a:r>
              <a:rPr lang="en-IN" sz="2200" dirty="0">
                <a:latin typeface="Constantia" panose="02030602050306030303" pitchFamily="18" charset="0"/>
              </a:rPr>
              <a:t>computer </a:t>
            </a:r>
            <a:r>
              <a:rPr lang="en-IN" sz="2200" dirty="0" smtClean="0">
                <a:latin typeface="Constantia" panose="02030602050306030303" pitchFamily="18" charset="0"/>
              </a:rPr>
              <a:t>devices.</a:t>
            </a:r>
            <a:endParaRPr lang="en-IN" sz="2200" dirty="0">
              <a:latin typeface="Constantia" panose="02030602050306030303" pitchFamily="18" charset="0"/>
            </a:endParaRPr>
          </a:p>
          <a:p>
            <a:r>
              <a:rPr lang="en-IN" sz="2200" dirty="0" smtClean="0">
                <a:latin typeface="Constantia" panose="02030602050306030303" pitchFamily="18" charset="0"/>
              </a:rPr>
              <a:t>Edge Node : </a:t>
            </a:r>
            <a:r>
              <a:rPr lang="en-IN" sz="2200" dirty="0">
                <a:latin typeface="Constantia" panose="02030602050306030303" pitchFamily="18" charset="0"/>
              </a:rPr>
              <a:t>I</a:t>
            </a:r>
            <a:r>
              <a:rPr lang="en-IN" sz="2200" dirty="0" smtClean="0">
                <a:latin typeface="Constantia" panose="02030602050306030303" pitchFamily="18" charset="0"/>
              </a:rPr>
              <a:t>nterconnected devices, providing </a:t>
            </a:r>
            <a:r>
              <a:rPr lang="en-IN" sz="2200" dirty="0">
                <a:latin typeface="Constantia" panose="02030602050306030303" pitchFamily="18" charset="0"/>
              </a:rPr>
              <a:t>the intelligence to </a:t>
            </a:r>
            <a:r>
              <a:rPr lang="en-IN" sz="2200" dirty="0" smtClean="0">
                <a:latin typeface="Constantia" panose="02030602050306030303" pitchFamily="18" charset="0"/>
              </a:rPr>
              <a:t>      sense</a:t>
            </a:r>
            <a:r>
              <a:rPr lang="en-IN" sz="2200" dirty="0">
                <a:latin typeface="Constantia" panose="02030602050306030303" pitchFamily="18" charset="0"/>
              </a:rPr>
              <a:t>, measure, interpret, and connect to an internet </a:t>
            </a:r>
            <a:r>
              <a:rPr lang="en-IN" sz="2200" dirty="0" smtClean="0">
                <a:latin typeface="Constantia" panose="02030602050306030303" pitchFamily="18" charset="0"/>
              </a:rPr>
              <a:t>gateway.</a:t>
            </a:r>
            <a:endParaRPr lang="en-IN" sz="2200" dirty="0">
              <a:latin typeface="Constantia" panose="020306020503060303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15375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Constantia" panose="02030602050306030303" pitchFamily="18" charset="0"/>
              </a:rPr>
              <a:t>Things </a:t>
            </a:r>
            <a:r>
              <a:rPr lang="en-IN" sz="4000" dirty="0">
                <a:latin typeface="Constantia" panose="02030602050306030303" pitchFamily="18" charset="0"/>
              </a:rPr>
              <a:t>and </a:t>
            </a:r>
            <a:r>
              <a:rPr lang="en-IN" sz="4000" dirty="0" smtClean="0">
                <a:latin typeface="Constantia" panose="02030602050306030303" pitchFamily="18" charset="0"/>
              </a:rPr>
              <a:t>Nodes</a:t>
            </a:r>
            <a:endParaRPr lang="en-IN" sz="4000" dirty="0">
              <a:latin typeface="Constantia" panose="02030602050306030303" pitchFamily="18" charset="0"/>
            </a:endParaRPr>
          </a:p>
        </p:txBody>
      </p:sp>
      <p:pic>
        <p:nvPicPr>
          <p:cNvPr id="205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33" y="3650656"/>
            <a:ext cx="49720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97" y="3650657"/>
            <a:ext cx="4645418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409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>
                <a:latin typeface="Constantia" panose="02030602050306030303" pitchFamily="18" charset="0"/>
              </a:rPr>
              <a:t>IoT</a:t>
            </a:r>
            <a:r>
              <a:rPr lang="en-IN" sz="4000" dirty="0" smtClean="0">
                <a:latin typeface="Constantia" panose="02030602050306030303" pitchFamily="18" charset="0"/>
              </a:rPr>
              <a:t> Gateway</a:t>
            </a:r>
            <a:endParaRPr lang="en-IN" sz="40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60848"/>
            <a:ext cx="9144000" cy="3168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200" dirty="0" smtClean="0">
                <a:latin typeface="Constantia" panose="02030602050306030303" pitchFamily="18" charset="0"/>
              </a:rPr>
              <a:t>Gateway creates </a:t>
            </a:r>
            <a:r>
              <a:rPr lang="en-IN" sz="2200" dirty="0">
                <a:latin typeface="Constantia" panose="02030602050306030303" pitchFamily="18" charset="0"/>
              </a:rPr>
              <a:t>a bridge between the </a:t>
            </a:r>
            <a:r>
              <a:rPr lang="en-IN" sz="2200" dirty="0" err="1">
                <a:latin typeface="Constantia" panose="02030602050306030303" pitchFamily="18" charset="0"/>
              </a:rPr>
              <a:t>IoT</a:t>
            </a:r>
            <a:r>
              <a:rPr lang="en-IN" sz="2200" dirty="0">
                <a:latin typeface="Constantia" panose="02030602050306030303" pitchFamily="18" charset="0"/>
              </a:rPr>
              <a:t> sensors/actuators and the Internet. </a:t>
            </a:r>
            <a:endParaRPr lang="en-IN" sz="2200" dirty="0" smtClean="0">
              <a:latin typeface="Constantia" panose="02030602050306030303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200" dirty="0" smtClean="0">
                <a:latin typeface="Constantia" panose="02030602050306030303" pitchFamily="18" charset="0"/>
              </a:rPr>
              <a:t>It aggregates </a:t>
            </a:r>
            <a:r>
              <a:rPr lang="en-IN" sz="2200" dirty="0">
                <a:latin typeface="Constantia" panose="02030602050306030303" pitchFamily="18" charset="0"/>
              </a:rPr>
              <a:t>all data, translates sensor’s protocols, and pre-process the data before sending it.</a:t>
            </a:r>
          </a:p>
          <a:p>
            <a:pPr>
              <a:lnSpc>
                <a:spcPct val="100000"/>
              </a:lnSpc>
            </a:pPr>
            <a:r>
              <a:rPr lang="en-IN" sz="2200" dirty="0" err="1" smtClean="0">
                <a:latin typeface="Constantia" panose="02030602050306030303" pitchFamily="18" charset="0"/>
              </a:rPr>
              <a:t>IoT</a:t>
            </a:r>
            <a:r>
              <a:rPr lang="en-IN" sz="2200" dirty="0" smtClean="0">
                <a:latin typeface="Constantia" panose="02030602050306030303" pitchFamily="18" charset="0"/>
              </a:rPr>
              <a:t> </a:t>
            </a:r>
            <a:r>
              <a:rPr lang="en-IN" sz="2200" dirty="0">
                <a:latin typeface="Constantia" panose="02030602050306030303" pitchFamily="18" charset="0"/>
              </a:rPr>
              <a:t>devices connect to the </a:t>
            </a:r>
            <a:r>
              <a:rPr lang="en-IN" sz="2200" dirty="0" err="1">
                <a:latin typeface="Constantia" panose="02030602050306030303" pitchFamily="18" charset="0"/>
              </a:rPr>
              <a:t>IoT</a:t>
            </a:r>
            <a:r>
              <a:rPr lang="en-IN" sz="2200" dirty="0">
                <a:latin typeface="Constantia" panose="02030602050306030303" pitchFamily="18" charset="0"/>
              </a:rPr>
              <a:t> </a:t>
            </a:r>
            <a:r>
              <a:rPr lang="en-IN" sz="2200" dirty="0" smtClean="0">
                <a:latin typeface="Constantia" panose="02030602050306030303" pitchFamily="18" charset="0"/>
              </a:rPr>
              <a:t>gateway </a:t>
            </a:r>
            <a:r>
              <a:rPr lang="en-IN" sz="2200" dirty="0">
                <a:latin typeface="Constantia" panose="02030602050306030303" pitchFamily="18" charset="0"/>
              </a:rPr>
              <a:t>using short-range </a:t>
            </a:r>
            <a:r>
              <a:rPr lang="en-IN" sz="2200" dirty="0" smtClean="0">
                <a:latin typeface="Constantia" panose="02030602050306030303" pitchFamily="18" charset="0"/>
              </a:rPr>
              <a:t>or long-range wireless transmission modes. </a:t>
            </a:r>
          </a:p>
          <a:p>
            <a:pPr>
              <a:lnSpc>
                <a:spcPct val="100000"/>
              </a:lnSpc>
            </a:pPr>
            <a:r>
              <a:rPr lang="en-IN" sz="2200" dirty="0">
                <a:latin typeface="Constantia" panose="02030602050306030303" pitchFamily="18" charset="0"/>
              </a:rPr>
              <a:t>T</a:t>
            </a:r>
            <a:r>
              <a:rPr lang="en-IN" sz="2200" dirty="0" smtClean="0">
                <a:latin typeface="Constantia" panose="02030602050306030303" pitchFamily="18" charset="0"/>
              </a:rPr>
              <a:t>hen </a:t>
            </a:r>
            <a:r>
              <a:rPr lang="en-IN" sz="2200" dirty="0">
                <a:latin typeface="Constantia" panose="02030602050306030303" pitchFamily="18" charset="0"/>
              </a:rPr>
              <a:t>it links them to the Internet </a:t>
            </a:r>
            <a:r>
              <a:rPr lang="en-IN" sz="2200" dirty="0" smtClean="0">
                <a:latin typeface="Constantia" panose="02030602050306030303" pitchFamily="18" charset="0"/>
              </a:rPr>
              <a:t>through LAN or WAN.</a:t>
            </a:r>
            <a:endParaRPr lang="en-IN" sz="2200" dirty="0">
              <a:latin typeface="Constantia" panose="02030602050306030303" pitchFamily="18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60" y="1556792"/>
            <a:ext cx="7853879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3611" y="1936864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latin typeface="Constantia" panose="02030602050306030303" pitchFamily="18" charset="0"/>
              </a:rPr>
              <a:t>The </a:t>
            </a:r>
            <a:r>
              <a:rPr lang="en-IN" sz="2200" dirty="0" err="1">
                <a:latin typeface="Constantia" panose="02030602050306030303" pitchFamily="18" charset="0"/>
              </a:rPr>
              <a:t>IoT</a:t>
            </a:r>
            <a:r>
              <a:rPr lang="en-IN" sz="2200" dirty="0">
                <a:latin typeface="Constantia" panose="02030602050306030303" pitchFamily="18" charset="0"/>
              </a:rPr>
              <a:t> Gateway follows this simple </a:t>
            </a:r>
            <a:r>
              <a:rPr lang="en-IN" sz="2200" dirty="0" smtClean="0">
                <a:latin typeface="Constantia" panose="02030602050306030303" pitchFamily="18" charset="0"/>
              </a:rPr>
              <a:t>process:</a:t>
            </a:r>
          </a:p>
          <a:p>
            <a:endParaRPr lang="en-IN" sz="22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onstantia" panose="02030602050306030303" pitchFamily="18" charset="0"/>
              </a:rPr>
              <a:t>Pre-processes, cleans, and filters raw data</a:t>
            </a:r>
            <a:r>
              <a:rPr lang="en-IN" sz="2200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onstantia" panose="02030602050306030303" pitchFamily="18" charset="0"/>
              </a:rPr>
              <a:t>Translates protocols for encryption and communication</a:t>
            </a:r>
            <a:r>
              <a:rPr lang="en-IN" sz="2200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onstantia" panose="02030602050306030303" pitchFamily="18" charset="0"/>
              </a:rPr>
              <a:t>Sends data to a destination on the Internet or Intranet.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2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Constantia" panose="02030602050306030303" pitchFamily="18" charset="0"/>
              </a:rPr>
              <a:t>Protocols </a:t>
            </a:r>
            <a:endParaRPr lang="en-IN" sz="40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2248272"/>
          </a:xfrm>
        </p:spPr>
        <p:txBody>
          <a:bodyPr>
            <a:normAutofit lnSpcReduction="10000"/>
          </a:bodyPr>
          <a:lstStyle/>
          <a:p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Transmission Control </a:t>
            </a:r>
            <a:r>
              <a:rPr lang="en-IN" sz="2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Protocol (TCP) </a:t>
            </a: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is a connection orientated protocol with error correction and guarantees that packets are received in order.</a:t>
            </a:r>
          </a:p>
          <a:p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You can consider a TCP/IP connection to be similar to a telephone connection.</a:t>
            </a:r>
          </a:p>
          <a:p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Once a telephone connection is established you can talk over it until one party hangs up.</a:t>
            </a: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2564904"/>
            <a:ext cx="9144000" cy="22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>
                <a:latin typeface="Constantia" panose="02030602050306030303" pitchFamily="18" charset="0"/>
              </a:rPr>
              <a:t>User Datagram Protocol (UDP) is a connectionless protocol </a:t>
            </a:r>
            <a:r>
              <a:rPr lang="en-IN" sz="2200" dirty="0" smtClean="0">
                <a:latin typeface="Constantia" panose="02030602050306030303" pitchFamily="18" charset="0"/>
              </a:rPr>
              <a:t>but </a:t>
            </a:r>
            <a:r>
              <a:rPr lang="en-IN" sz="2200" dirty="0">
                <a:latin typeface="Constantia" panose="02030602050306030303" pitchFamily="18" charset="0"/>
              </a:rPr>
              <a:t>assumes that error-checking and recovery services are not required</a:t>
            </a:r>
            <a:r>
              <a:rPr lang="en-IN" sz="2200" dirty="0" smtClean="0">
                <a:latin typeface="Constantia" panose="02030602050306030303" pitchFamily="18" charset="0"/>
              </a:rPr>
              <a:t>.</a:t>
            </a:r>
          </a:p>
          <a:p>
            <a:r>
              <a:rPr lang="en-IN" sz="2200" dirty="0" smtClean="0">
                <a:latin typeface="Constantia" panose="02030602050306030303" pitchFamily="18" charset="0"/>
              </a:rPr>
              <a:t>Instead</a:t>
            </a:r>
            <a:r>
              <a:rPr lang="en-IN" sz="2200" dirty="0">
                <a:latin typeface="Constantia" panose="02030602050306030303" pitchFamily="18" charset="0"/>
              </a:rPr>
              <a:t>, UDP continuously sends datagrams to the recipient whether they receive them or not.</a:t>
            </a:r>
          </a:p>
        </p:txBody>
      </p:sp>
      <p:pic>
        <p:nvPicPr>
          <p:cNvPr id="6146" name="Picture 2" descr="What is the difference Between TCP vs UDP - Techgeekbu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24" y="1628800"/>
            <a:ext cx="7740352" cy="38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95600" y="1412776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nstantia" panose="02030602050306030303" pitchFamily="18" charset="0"/>
              </a:rPr>
              <a:t>TCP is best suited to be used for applications that require high reliability where timing is less of a concern</a:t>
            </a:r>
            <a:r>
              <a:rPr lang="en-IN" sz="2000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World Wide Web </a:t>
            </a:r>
            <a:endParaRPr lang="en-IN" sz="2000" dirty="0" smtClean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Secure </a:t>
            </a:r>
            <a:r>
              <a:rPr lang="en-IN" sz="2000" dirty="0">
                <a:latin typeface="Constantia" panose="02030602050306030303" pitchFamily="18" charset="0"/>
              </a:rPr>
              <a:t>Shell </a:t>
            </a:r>
            <a:endParaRPr lang="en-IN" sz="2000" dirty="0" smtClean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File </a:t>
            </a:r>
            <a:r>
              <a:rPr lang="en-IN" sz="2000" dirty="0">
                <a:latin typeface="Constantia" panose="02030602050306030303" pitchFamily="18" charset="0"/>
              </a:rPr>
              <a:t>Transfer Protocol </a:t>
            </a:r>
            <a:endParaRPr lang="en-IN" sz="2000" dirty="0" smtClean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nstantia" panose="02030602050306030303" pitchFamily="18" charset="0"/>
              </a:rPr>
              <a:t>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onstantia" panose="02030602050306030303" pitchFamily="18" charset="0"/>
              </a:rPr>
              <a:t>UDP is best suited for applications that require speed and efficiency</a:t>
            </a:r>
            <a:r>
              <a:rPr lang="en-IN" sz="2000" dirty="0" smtClean="0">
                <a:latin typeface="Constantia" panose="0203060205030603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VPN </a:t>
            </a:r>
            <a:r>
              <a:rPr lang="en-IN" sz="2000" dirty="0" err="1">
                <a:latin typeface="Constantia" panose="02030602050306030303" pitchFamily="18" charset="0"/>
              </a:rPr>
              <a:t>tunneling</a:t>
            </a:r>
            <a:endParaRPr lang="en-IN" sz="20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Streaming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Online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onstantia" panose="02030602050306030303" pitchFamily="18" charset="0"/>
              </a:rPr>
              <a:t>Live broadcasts</a:t>
            </a:r>
          </a:p>
          <a:p>
            <a:endParaRPr lang="en-IN" sz="20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  <p:bldP spid="5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/>
            <a:r>
              <a:rPr lang="en-IN" dirty="0"/>
              <a:t> </a:t>
            </a:r>
            <a:r>
              <a:rPr lang="en-IN" sz="4000" dirty="0">
                <a:latin typeface="Constantia" panose="02030602050306030303" pitchFamily="18" charset="0"/>
              </a:rPr>
              <a:t>N</a:t>
            </a:r>
            <a:r>
              <a:rPr lang="en-IN" sz="4000" dirty="0" smtClean="0">
                <a:latin typeface="Constantia" panose="02030602050306030303" pitchFamily="18" charset="0"/>
              </a:rPr>
              <a:t>etwork communication models</a:t>
            </a:r>
            <a:endParaRPr lang="en-IN" sz="40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444" y="4869160"/>
            <a:ext cx="10009112" cy="1988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nstantia" panose="02030602050306030303" pitchFamily="18" charset="0"/>
              </a:rPr>
              <a:t>Request and </a:t>
            </a:r>
            <a:r>
              <a:rPr lang="en-IN" dirty="0" smtClean="0">
                <a:latin typeface="Constantia" panose="02030602050306030303" pitchFamily="18" charset="0"/>
              </a:rPr>
              <a:t>response model</a:t>
            </a:r>
          </a:p>
          <a:p>
            <a:r>
              <a:rPr lang="en-IN" dirty="0" smtClean="0">
                <a:latin typeface="Constantia" panose="02030602050306030303" pitchFamily="18" charset="0"/>
              </a:rPr>
              <a:t>A </a:t>
            </a:r>
            <a:r>
              <a:rPr lang="en-IN" dirty="0">
                <a:latin typeface="Constantia" panose="02030602050306030303" pitchFamily="18" charset="0"/>
              </a:rPr>
              <a:t>client computer or software requests data or </a:t>
            </a:r>
            <a:r>
              <a:rPr lang="en-IN" dirty="0" smtClean="0">
                <a:latin typeface="Constantia" panose="02030602050306030303" pitchFamily="18" charset="0"/>
              </a:rPr>
              <a:t>services </a:t>
            </a:r>
          </a:p>
          <a:p>
            <a:r>
              <a:rPr lang="en-IN" dirty="0">
                <a:latin typeface="Constantia" panose="02030602050306030303" pitchFamily="18" charset="0"/>
              </a:rPr>
              <a:t>A</a:t>
            </a:r>
            <a:r>
              <a:rPr lang="en-IN" dirty="0" smtClean="0">
                <a:latin typeface="Constantia" panose="02030602050306030303" pitchFamily="18" charset="0"/>
              </a:rPr>
              <a:t> </a:t>
            </a:r>
            <a:r>
              <a:rPr lang="en-IN" dirty="0">
                <a:latin typeface="Constantia" panose="02030602050306030303" pitchFamily="18" charset="0"/>
              </a:rPr>
              <a:t>server computer or software responds to the request by providing the data or service.</a:t>
            </a:r>
          </a:p>
        </p:txBody>
      </p:sp>
      <p:pic>
        <p:nvPicPr>
          <p:cNvPr id="2050" name="Picture 2" descr="2.1. The HTTP Request/Response Model - JavaServer Pages, 3r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16" y="1453318"/>
            <a:ext cx="6421167" cy="3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8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069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Constantia" panose="02030602050306030303" pitchFamily="18" charset="0"/>
              </a:rPr>
              <a:t>Network communication models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708" y="4897760"/>
            <a:ext cx="9828584" cy="1960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onstantia" panose="02030602050306030303" pitchFamily="18" charset="0"/>
              </a:rPr>
              <a:t>Publish and </a:t>
            </a:r>
            <a:r>
              <a:rPr lang="en-IN" dirty="0" smtClean="0">
                <a:latin typeface="Constantia" panose="02030602050306030303" pitchFamily="18" charset="0"/>
              </a:rPr>
              <a:t>subscribe</a:t>
            </a:r>
          </a:p>
          <a:p>
            <a:r>
              <a:rPr lang="en-IN" dirty="0">
                <a:latin typeface="Constantia" panose="02030602050306030303" pitchFamily="18" charset="0"/>
              </a:rPr>
              <a:t>A</a:t>
            </a:r>
            <a:r>
              <a:rPr lang="en-IN" dirty="0" smtClean="0">
                <a:latin typeface="Constantia" panose="02030602050306030303" pitchFamily="18" charset="0"/>
              </a:rPr>
              <a:t> </a:t>
            </a:r>
            <a:r>
              <a:rPr lang="en-IN" dirty="0">
                <a:latin typeface="Constantia" panose="02030602050306030303" pitchFamily="18" charset="0"/>
              </a:rPr>
              <a:t>central source called a broker </a:t>
            </a:r>
            <a:r>
              <a:rPr lang="en-IN" dirty="0" smtClean="0">
                <a:latin typeface="Constantia" panose="02030602050306030303" pitchFamily="18" charset="0"/>
              </a:rPr>
              <a:t>(server</a:t>
            </a:r>
            <a:r>
              <a:rPr lang="en-IN" dirty="0">
                <a:latin typeface="Constantia" panose="02030602050306030303" pitchFamily="18" charset="0"/>
              </a:rPr>
              <a:t>) receives and distributes all data. </a:t>
            </a:r>
            <a:endParaRPr lang="en-IN" dirty="0" smtClean="0">
              <a:latin typeface="Constantia" panose="02030602050306030303" pitchFamily="18" charset="0"/>
            </a:endParaRPr>
          </a:p>
          <a:p>
            <a:r>
              <a:rPr lang="en-IN" dirty="0" smtClean="0">
                <a:latin typeface="Constantia" panose="02030602050306030303" pitchFamily="18" charset="0"/>
              </a:rPr>
              <a:t>Pub-sub </a:t>
            </a:r>
            <a:r>
              <a:rPr lang="en-IN" dirty="0">
                <a:latin typeface="Constantia" panose="02030602050306030303" pitchFamily="18" charset="0"/>
              </a:rPr>
              <a:t>clients can publish data to the broker or subscribe to get data from </a:t>
            </a:r>
            <a:r>
              <a:rPr lang="en-IN" dirty="0" smtClean="0">
                <a:latin typeface="Constantia" panose="02030602050306030303" pitchFamily="18" charset="0"/>
              </a:rPr>
              <a:t>it or </a:t>
            </a:r>
            <a:r>
              <a:rPr lang="en-IN" dirty="0">
                <a:latin typeface="Constantia" panose="02030602050306030303" pitchFamily="18" charset="0"/>
              </a:rPr>
              <a:t>both.</a:t>
            </a:r>
          </a:p>
          <a:p>
            <a:endParaRPr lang="en-IN" dirty="0"/>
          </a:p>
        </p:txBody>
      </p:sp>
      <p:pic>
        <p:nvPicPr>
          <p:cNvPr id="1028" name="Picture 4" descr="Publish/Subscribe Pattern - Realtime API 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76" y="1358974"/>
            <a:ext cx="5832648" cy="32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62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200" dirty="0" smtClean="0">
                <a:latin typeface="Constantia" panose="02030602050306030303" pitchFamily="18" charset="0"/>
              </a:rPr>
              <a:t>MQTT</a:t>
            </a:r>
            <a:endParaRPr lang="en-IN" sz="42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8"/>
            <a:ext cx="8640960" cy="345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MQTT is a messaging protocol </a:t>
            </a:r>
            <a:r>
              <a:rPr lang="en-IN" sz="2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designed </a:t>
            </a: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for transferring </a:t>
            </a:r>
            <a:r>
              <a:rPr lang="en-IN" sz="2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messages, using </a:t>
            </a: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a publish and subscribe model</a:t>
            </a:r>
            <a:r>
              <a:rPr lang="en-IN" sz="2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In MQTT a publisher publishes messages on a topic and a subscriber must subscribe to that topic to view the message.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Constantia" panose="02030602050306030303" pitchFamily="18" charset="0"/>
              </a:rPr>
              <a:t>MQTT uses TCP/IP to connect to the </a:t>
            </a:r>
            <a:r>
              <a:rPr lang="en-IN" sz="22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broker.</a:t>
            </a:r>
            <a:endParaRPr lang="en-IN" sz="22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2" descr="MQTT- Publish-Subscribe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818834"/>
            <a:ext cx="5011297" cy="28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IN" sz="4200" dirty="0" smtClean="0">
                <a:latin typeface="Constantia" panose="02030602050306030303" pitchFamily="18" charset="0"/>
              </a:rPr>
              <a:t>MQTT</a:t>
            </a:r>
            <a:endParaRPr lang="en-IN" sz="42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01" y="1916832"/>
            <a:ext cx="8588397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latin typeface="Constantia" panose="02030602050306030303" pitchFamily="18" charset="0"/>
              </a:rPr>
              <a:t>The </a:t>
            </a:r>
            <a:r>
              <a:rPr lang="en-IN" dirty="0">
                <a:latin typeface="Constantia" panose="02030602050306030303" pitchFamily="18" charset="0"/>
              </a:rPr>
              <a:t>topic is like a Communication channel on which Publisher publishes data and Subscriber subscribes data</a:t>
            </a:r>
            <a:r>
              <a:rPr lang="en-IN" dirty="0" smtClean="0">
                <a:latin typeface="Constantia" panose="0203060205030603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onstantia" panose="02030602050306030303" pitchFamily="18" charset="0"/>
              </a:rPr>
              <a:t>Machine or computer on which broker is </a:t>
            </a:r>
            <a:r>
              <a:rPr lang="en-IN" dirty="0" smtClean="0">
                <a:latin typeface="Constantia" panose="02030602050306030303" pitchFamily="18" charset="0"/>
              </a:rPr>
              <a:t>installed </a:t>
            </a:r>
            <a:r>
              <a:rPr lang="en-IN" dirty="0">
                <a:latin typeface="Constantia" panose="02030602050306030303" pitchFamily="18" charset="0"/>
              </a:rPr>
              <a:t>called as host</a:t>
            </a:r>
            <a:r>
              <a:rPr lang="en-IN" dirty="0" smtClean="0">
                <a:latin typeface="Constantia" panose="0203060205030603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broker can receive the maximum payload size of 268,435,455 bytes.</a:t>
            </a:r>
            <a:endParaRPr lang="en-IN" dirty="0" smtClean="0">
              <a:latin typeface="Constantia" panose="0203060205030603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onstantia" panose="02030602050306030303" pitchFamily="18" charset="0"/>
              </a:rPr>
              <a:t>MQTT has 3 Quality of services(QOS) level </a:t>
            </a:r>
            <a:r>
              <a:rPr lang="en-IN" dirty="0" smtClean="0">
                <a:latin typeface="Constantia" panose="02030602050306030303" pitchFamily="18" charset="0"/>
              </a:rPr>
              <a:t>:</a:t>
            </a:r>
          </a:p>
          <a:p>
            <a:pPr lvl="1"/>
            <a:r>
              <a:rPr lang="en-IN" sz="2000" dirty="0" err="1" smtClean="0">
                <a:latin typeface="Constantia" panose="02030602050306030303" pitchFamily="18" charset="0"/>
              </a:rPr>
              <a:t>Qos</a:t>
            </a:r>
            <a:r>
              <a:rPr lang="en-IN" sz="2000" dirty="0" smtClean="0">
                <a:latin typeface="Constantia" panose="02030602050306030303" pitchFamily="18" charset="0"/>
              </a:rPr>
              <a:t> 0 -At </a:t>
            </a:r>
            <a:r>
              <a:rPr lang="en-IN" sz="2000" dirty="0">
                <a:latin typeface="Constantia" panose="02030602050306030303" pitchFamily="18" charset="0"/>
              </a:rPr>
              <a:t>most </a:t>
            </a:r>
            <a:r>
              <a:rPr lang="en-IN" sz="2000" dirty="0" smtClean="0">
                <a:latin typeface="Constantia" panose="02030602050306030303" pitchFamily="18" charset="0"/>
              </a:rPr>
              <a:t>Once</a:t>
            </a:r>
          </a:p>
          <a:p>
            <a:pPr lvl="1"/>
            <a:r>
              <a:rPr lang="en-IN" sz="2000" dirty="0" err="1" smtClean="0">
                <a:latin typeface="Constantia" panose="02030602050306030303" pitchFamily="18" charset="0"/>
              </a:rPr>
              <a:t>Qos</a:t>
            </a:r>
            <a:r>
              <a:rPr lang="en-IN" sz="2000" dirty="0" smtClean="0">
                <a:latin typeface="Constantia" panose="02030602050306030303" pitchFamily="18" charset="0"/>
              </a:rPr>
              <a:t> 1- At </a:t>
            </a:r>
            <a:r>
              <a:rPr lang="en-IN" sz="2000" dirty="0">
                <a:latin typeface="Constantia" panose="02030602050306030303" pitchFamily="18" charset="0"/>
              </a:rPr>
              <a:t>least </a:t>
            </a:r>
            <a:r>
              <a:rPr lang="en-IN" sz="2000" dirty="0" smtClean="0">
                <a:latin typeface="Constantia" panose="02030602050306030303" pitchFamily="18" charset="0"/>
              </a:rPr>
              <a:t>once</a:t>
            </a:r>
          </a:p>
          <a:p>
            <a:pPr lvl="1"/>
            <a:r>
              <a:rPr lang="en-IN" sz="2000" dirty="0" err="1" smtClean="0">
                <a:latin typeface="Constantia" panose="02030602050306030303" pitchFamily="18" charset="0"/>
              </a:rPr>
              <a:t>Qos</a:t>
            </a:r>
            <a:r>
              <a:rPr lang="en-IN" sz="2000" dirty="0" smtClean="0">
                <a:latin typeface="Constantia" panose="02030602050306030303" pitchFamily="18" charset="0"/>
              </a:rPr>
              <a:t> 2- Exactly </a:t>
            </a:r>
            <a:r>
              <a:rPr lang="en-IN" sz="2000" dirty="0">
                <a:latin typeface="Constantia" panose="02030602050306030303" pitchFamily="18" charset="0"/>
              </a:rPr>
              <a:t>once</a:t>
            </a:r>
            <a:r>
              <a:rPr lang="en-IN" sz="2000" dirty="0" smtClean="0"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693</TotalTime>
  <Words>458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Candara</vt:lpstr>
      <vt:lpstr>Consolas</vt:lpstr>
      <vt:lpstr>Constantia</vt:lpstr>
      <vt:lpstr>Wingdings</vt:lpstr>
      <vt:lpstr>Tech Computer 16x9</vt:lpstr>
      <vt:lpstr>IoT in detail</vt:lpstr>
      <vt:lpstr>Core Components of IoT</vt:lpstr>
      <vt:lpstr>Things and Nodes</vt:lpstr>
      <vt:lpstr>IoT Gateway</vt:lpstr>
      <vt:lpstr>Protocols </vt:lpstr>
      <vt:lpstr> Network communication models</vt:lpstr>
      <vt:lpstr>Network communication models</vt:lpstr>
      <vt:lpstr>MQTT</vt:lpstr>
      <vt:lpstr>MQTT</vt:lpstr>
      <vt:lpstr>MQTT</vt:lpstr>
      <vt:lpstr>IoT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Windows User</cp:lastModifiedBy>
  <cp:revision>29</cp:revision>
  <dcterms:created xsi:type="dcterms:W3CDTF">2020-06-08T09:07:47Z</dcterms:created>
  <dcterms:modified xsi:type="dcterms:W3CDTF">2020-06-11T23:32:32Z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