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62fd93425a11980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2fd93425a11980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2fd93425a11980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2fd93425a11980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2fd93425a11980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2fd93425a11980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2fd93425a11980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2fd93425a11980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2fd93425a11980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2fd93425a11980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2fd93425a11980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2fd93425a11980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2fd93425a11980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2fd93425a11980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8b834f75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8b834f75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8b834f753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8b834f753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8b834f75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8b834f75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8b834f753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8b834f753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2fd93425a11980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2fd93425a11980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62fd93425a11980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2fd93425a11980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8b834f753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8b834f753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62fd93425a11980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2fd93425a11980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521625"/>
            <a:ext cx="5783400" cy="112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How Good is a Security Policy against Real Breaches?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HIPAA Case Study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Equation 2</a:t>
            </a:r>
            <a:endParaRPr/>
          </a:p>
        </p:txBody>
      </p:sp>
      <p:sp>
        <p:nvSpPr>
          <p:cNvPr id="123" name="Google Shape;123;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Equation 2 describes our similarity metric between two ontology concepts c1 and c2 (simc1,c2 ). We denote taxonomy based distance between concepts c1 and c2 via Δc1,c2 , and property similarity between concepts c1 and c2 via sim prop c1,c2 . </a:t>
            </a:r>
            <a:endParaRPr/>
          </a:p>
          <a:p>
            <a:pPr indent="457200" lvl="0" marL="0" rtl="0" algn="l">
              <a:spcBef>
                <a:spcPts val="1200"/>
              </a:spcBef>
              <a:spcAft>
                <a:spcPts val="0"/>
              </a:spcAft>
              <a:buNone/>
            </a:pPr>
            <a:r>
              <a:t/>
            </a:r>
            <a:endParaRPr/>
          </a:p>
          <a:p>
            <a:pPr indent="457200" lvl="0" marL="0" rtl="0" algn="l">
              <a:spcBef>
                <a:spcPts val="1200"/>
              </a:spcBef>
              <a:spcAft>
                <a:spcPts val="1200"/>
              </a:spcAft>
              <a:buNone/>
            </a:pPr>
            <a:r>
              <a:rPr lang="en"/>
              <a:t>The maximum possible similarity value, of one, is only achieved when two concepts are identical.`</a:t>
            </a:r>
            <a:endParaRPr/>
          </a:p>
        </p:txBody>
      </p:sp>
      <p:pic>
        <p:nvPicPr>
          <p:cNvPr id="124" name="Google Shape;124;p22"/>
          <p:cNvPicPr preferRelativeResize="0"/>
          <p:nvPr/>
        </p:nvPicPr>
        <p:blipFill>
          <a:blip r:embed="rId3">
            <a:alphaModFix/>
          </a:blip>
          <a:stretch>
            <a:fillRect/>
          </a:stretch>
        </p:blipFill>
        <p:spPr>
          <a:xfrm>
            <a:off x="2667000" y="2629225"/>
            <a:ext cx="3810000" cy="80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Equation 3</a:t>
            </a:r>
            <a:endParaRPr/>
          </a:p>
        </p:txBody>
      </p:sp>
      <p:sp>
        <p:nvSpPr>
          <p:cNvPr id="130" name="Google Shape;130;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a:bodyPr>
          <a:lstStyle/>
          <a:p>
            <a:pPr indent="457200" lvl="0" marL="0" rtl="0" algn="l">
              <a:spcBef>
                <a:spcPts val="0"/>
              </a:spcBef>
              <a:spcAft>
                <a:spcPts val="0"/>
              </a:spcAft>
              <a:buNone/>
            </a:pPr>
            <a:r>
              <a:rPr lang="en"/>
              <a:t>Equation 3 describes property similarity between concepts c1 and c2 based on the set of common properties (P) of c1 and c2, and distances between the values of those properties.</a:t>
            </a:r>
            <a:endParaRPr/>
          </a:p>
          <a:p>
            <a:pPr indent="45720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0"/>
              </a:spcAft>
              <a:buNone/>
            </a:pPr>
            <a:r>
              <a:rPr lang="en"/>
              <a:t>When two concepts have no common properties, we assign a minimum value (min_sim) to the similarity between them.</a:t>
            </a:r>
            <a:endParaRPr/>
          </a:p>
          <a:p>
            <a:pPr indent="457200" lvl="0" marL="0" rtl="0" algn="l">
              <a:spcBef>
                <a:spcPts val="1200"/>
              </a:spcBef>
              <a:spcAft>
                <a:spcPts val="1200"/>
              </a:spcAft>
              <a:buNone/>
            </a:pPr>
            <a:r>
              <a:rPr lang="en"/>
              <a:t>Assumption 3:</a:t>
            </a:r>
            <a:endParaRPr/>
          </a:p>
        </p:txBody>
      </p:sp>
      <p:pic>
        <p:nvPicPr>
          <p:cNvPr id="131" name="Google Shape;131;p23"/>
          <p:cNvPicPr preferRelativeResize="0"/>
          <p:nvPr/>
        </p:nvPicPr>
        <p:blipFill>
          <a:blip r:embed="rId3">
            <a:alphaModFix/>
          </a:blip>
          <a:stretch>
            <a:fillRect/>
          </a:stretch>
        </p:blipFill>
        <p:spPr>
          <a:xfrm>
            <a:off x="2786449" y="2348800"/>
            <a:ext cx="3571100" cy="1050775"/>
          </a:xfrm>
          <a:prstGeom prst="rect">
            <a:avLst/>
          </a:prstGeom>
          <a:noFill/>
          <a:ln>
            <a:noFill/>
          </a:ln>
        </p:spPr>
      </p:pic>
      <p:sp>
        <p:nvSpPr>
          <p:cNvPr id="132" name="Google Shape;132;p23"/>
          <p:cNvSpPr txBox="1"/>
          <p:nvPr/>
        </p:nvSpPr>
        <p:spPr>
          <a:xfrm>
            <a:off x="2238550" y="4107025"/>
            <a:ext cx="1947000" cy="4617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latin typeface="Roboto"/>
                <a:ea typeface="Roboto"/>
                <a:cs typeface="Roboto"/>
                <a:sym typeface="Roboto"/>
              </a:rPr>
              <a:t> </a:t>
            </a:r>
            <a:r>
              <a:rPr lang="en" sz="1800">
                <a:solidFill>
                  <a:schemeClr val="dk1"/>
                </a:solidFill>
                <a:latin typeface="Roboto"/>
                <a:ea typeface="Roboto"/>
                <a:cs typeface="Roboto"/>
                <a:sym typeface="Roboto"/>
              </a:rPr>
              <a:t>min_sim = 0.001</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Similarity Between Norms</a:t>
            </a:r>
            <a:endParaRPr/>
          </a:p>
        </p:txBody>
      </p:sp>
      <p:sp>
        <p:nvSpPr>
          <p:cNvPr id="138" name="Google Shape;138;p24"/>
          <p:cNvSpPr txBox="1"/>
          <p:nvPr>
            <p:ph idx="1" type="body"/>
          </p:nvPr>
        </p:nvSpPr>
        <p:spPr>
          <a:xfrm>
            <a:off x="387900" y="1489825"/>
            <a:ext cx="8420700" cy="3424500"/>
          </a:xfrm>
          <a:prstGeom prst="rect">
            <a:avLst/>
          </a:prstGeom>
        </p:spPr>
        <p:txBody>
          <a:bodyPr anchorCtr="0" anchor="t" bIns="91425" lIns="91425" spcFirstLastPara="1" rIns="91425" wrap="square" tIns="91425">
            <a:normAutofit fontScale="85000" lnSpcReduction="20000"/>
          </a:bodyPr>
          <a:lstStyle/>
          <a:p>
            <a:pPr indent="457200" lvl="0" marL="0" rtl="0" algn="l">
              <a:spcBef>
                <a:spcPts val="0"/>
              </a:spcBef>
              <a:spcAft>
                <a:spcPts val="0"/>
              </a:spcAft>
              <a:buNone/>
            </a:pPr>
            <a:r>
              <a:rPr lang="en"/>
              <a:t>The similarity between norms n1(SBJ1, OBJ1, ant1, con1) and n2(SBJ2, OBJ2, ant2, con2) is the average similarity of its elements: </a:t>
            </a:r>
            <a:endParaRPr/>
          </a:p>
          <a:p>
            <a:pPr indent="45720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457200" lvl="0" marL="0" rtl="0" algn="l">
              <a:spcBef>
                <a:spcPts val="1200"/>
              </a:spcBef>
              <a:spcAft>
                <a:spcPts val="0"/>
              </a:spcAft>
              <a:buNone/>
            </a:pPr>
            <a:r>
              <a:rPr lang="en"/>
              <a:t>Assumption 4: </a:t>
            </a:r>
            <a:r>
              <a:rPr lang="en">
                <a:highlight>
                  <a:schemeClr val="dk2"/>
                </a:highlight>
              </a:rPr>
              <a:t>sim φ,true = min_sim.</a:t>
            </a:r>
            <a:r>
              <a:rPr lang="en"/>
              <a:t> </a:t>
            </a:r>
            <a:endParaRPr/>
          </a:p>
          <a:p>
            <a:pPr indent="457200" lvl="0" marL="0" rtl="0" algn="l">
              <a:spcBef>
                <a:spcPts val="1200"/>
              </a:spcBef>
              <a:spcAft>
                <a:spcPts val="0"/>
              </a:spcAft>
              <a:buNone/>
            </a:pPr>
            <a:r>
              <a:rPr lang="en"/>
              <a:t>The antecedent of a norm can be true. According to Assumption 4, we assign the minimum similarity value to any predicate that is compared with true.</a:t>
            </a:r>
            <a:endParaRPr/>
          </a:p>
          <a:p>
            <a:pPr indent="0" lvl="0" marL="0" rtl="0" algn="l">
              <a:spcBef>
                <a:spcPts val="1200"/>
              </a:spcBef>
              <a:spcAft>
                <a:spcPts val="0"/>
              </a:spcAft>
              <a:buNone/>
            </a:pPr>
            <a:r>
              <a:rPr lang="en"/>
              <a:t>	</a:t>
            </a:r>
            <a:r>
              <a:rPr lang="en"/>
              <a:t>Assumption 5: </a:t>
            </a:r>
            <a:r>
              <a:rPr lang="en">
                <a:highlight>
                  <a:schemeClr val="dk2"/>
                </a:highlight>
              </a:rPr>
              <a:t>sim c,a = sim c,p = sim a,p = min_sim</a:t>
            </a:r>
            <a:endParaRPr>
              <a:highlight>
                <a:schemeClr val="dk2"/>
              </a:highlight>
            </a:endParaRPr>
          </a:p>
          <a:p>
            <a:pPr indent="457200" lvl="0" marL="0" rtl="0" algn="l">
              <a:spcBef>
                <a:spcPts val="1200"/>
              </a:spcBef>
              <a:spcAft>
                <a:spcPts val="1200"/>
              </a:spcAft>
              <a:buNone/>
            </a:pPr>
            <a:r>
              <a:rPr lang="en"/>
              <a:t>Norms of different types are not similar. According to Assumption 5, we assign the minimum similarity value to comparisons between different norm types. </a:t>
            </a:r>
            <a:endParaRPr/>
          </a:p>
        </p:txBody>
      </p:sp>
      <p:sp>
        <p:nvSpPr>
          <p:cNvPr id="139" name="Google Shape;139;p24"/>
          <p:cNvSpPr txBox="1"/>
          <p:nvPr/>
        </p:nvSpPr>
        <p:spPr>
          <a:xfrm>
            <a:off x="334350" y="2248975"/>
            <a:ext cx="8475300" cy="461700"/>
          </a:xfrm>
          <a:prstGeom prst="rect">
            <a:avLst/>
          </a:prstGeom>
          <a:solidFill>
            <a:schemeClr val="dk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latin typeface="Roboto"/>
                <a:ea typeface="Roboto"/>
                <a:cs typeface="Roboto"/>
                <a:sym typeface="Roboto"/>
              </a:rPr>
              <a:t>s</a:t>
            </a:r>
            <a:r>
              <a:rPr lang="en" sz="1800">
                <a:solidFill>
                  <a:schemeClr val="dk1"/>
                </a:solidFill>
                <a:latin typeface="Roboto"/>
                <a:ea typeface="Roboto"/>
                <a:cs typeface="Roboto"/>
                <a:sym typeface="Roboto"/>
              </a:rPr>
              <a:t>im n1,n2 = (sim SBJ1,SBJ2 +sim OBJ1,OBJ2 + sim ant1,ant2 + sim con1,con2)/4</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Coverage</a:t>
            </a:r>
            <a:endParaRPr/>
          </a:p>
        </p:txBody>
      </p:sp>
      <p:sp>
        <p:nvSpPr>
          <p:cNvPr id="145" name="Google Shape;145;p25"/>
          <p:cNvSpPr txBox="1"/>
          <p:nvPr>
            <p:ph idx="1" type="body"/>
          </p:nvPr>
        </p:nvSpPr>
        <p:spPr>
          <a:xfrm>
            <a:off x="387900" y="1489825"/>
            <a:ext cx="8368200" cy="35286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lang="en"/>
              <a:t>Norm</a:t>
            </a:r>
            <a:r>
              <a:rPr lang="en"/>
              <a:t> n1 covers norm n2 if n1 is satisfied whenever n2 is satisfied. The </a:t>
            </a:r>
            <a:r>
              <a:rPr lang="en" sz="2100">
                <a:highlight>
                  <a:schemeClr val="lt1"/>
                </a:highlight>
                <a:latin typeface="Arial"/>
                <a:ea typeface="Arial"/>
                <a:cs typeface="Arial"/>
                <a:sym typeface="Arial"/>
              </a:rPr>
              <a:t>⊢ </a:t>
            </a:r>
            <a:r>
              <a:rPr lang="en"/>
              <a:t>symbol represents logical consequence. For example, Commitment c(SBJ, OBJ, ant1, con1) covers commitment c(SBJ, OBJ, ant2, con2) if and only if ant2 </a:t>
            </a:r>
            <a:r>
              <a:rPr lang="en" sz="2100">
                <a:highlight>
                  <a:schemeClr val="lt1"/>
                </a:highlight>
                <a:latin typeface="Arial"/>
                <a:ea typeface="Arial"/>
                <a:cs typeface="Arial"/>
                <a:sym typeface="Arial"/>
              </a:rPr>
              <a:t>⊢ </a:t>
            </a:r>
            <a:r>
              <a:rPr lang="en"/>
              <a:t>ant1 and con1 </a:t>
            </a:r>
            <a:r>
              <a:rPr lang="en" sz="2100">
                <a:highlight>
                  <a:schemeClr val="lt1"/>
                </a:highlight>
                <a:latin typeface="Arial"/>
                <a:ea typeface="Arial"/>
                <a:cs typeface="Arial"/>
                <a:sym typeface="Arial"/>
              </a:rPr>
              <a:t>⊢ </a:t>
            </a:r>
            <a:r>
              <a:rPr lang="en"/>
              <a:t>con2.	</a:t>
            </a:r>
            <a:endParaRPr/>
          </a:p>
          <a:p>
            <a:pPr indent="457200" lvl="0" marL="0" rtl="0" algn="l">
              <a:spcBef>
                <a:spcPts val="120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0"/>
              </a:spcAft>
              <a:buNone/>
            </a:pPr>
            <a:r>
              <a:rPr lang="en"/>
              <a:t>Here, B represents the set of all breaches, and |B| represents the cardinality of B.</a:t>
            </a:r>
            <a:endParaRPr/>
          </a:p>
          <a:p>
            <a:pPr indent="457200" lvl="0" marL="0" rtl="0" algn="l">
              <a:spcBef>
                <a:spcPts val="1200"/>
              </a:spcBef>
              <a:spcAft>
                <a:spcPts val="1200"/>
              </a:spcAft>
              <a:buNone/>
            </a:pPr>
            <a:r>
              <a:rPr lang="en"/>
              <a:t>Also, here</a:t>
            </a:r>
            <a:endParaRPr/>
          </a:p>
        </p:txBody>
      </p:sp>
      <p:pic>
        <p:nvPicPr>
          <p:cNvPr id="146" name="Google Shape;146;p25"/>
          <p:cNvPicPr preferRelativeResize="0"/>
          <p:nvPr/>
        </p:nvPicPr>
        <p:blipFill>
          <a:blip r:embed="rId3">
            <a:alphaModFix/>
          </a:blip>
          <a:stretch>
            <a:fillRect/>
          </a:stretch>
        </p:blipFill>
        <p:spPr>
          <a:xfrm>
            <a:off x="2439475" y="2883725"/>
            <a:ext cx="4057574" cy="1040425"/>
          </a:xfrm>
          <a:prstGeom prst="rect">
            <a:avLst/>
          </a:prstGeom>
          <a:noFill/>
          <a:ln>
            <a:noFill/>
          </a:ln>
        </p:spPr>
      </p:pic>
      <p:pic>
        <p:nvPicPr>
          <p:cNvPr id="147" name="Google Shape;147;p25"/>
          <p:cNvPicPr preferRelativeResize="0"/>
          <p:nvPr/>
        </p:nvPicPr>
        <p:blipFill>
          <a:blip r:embed="rId4">
            <a:alphaModFix/>
          </a:blip>
          <a:stretch>
            <a:fillRect/>
          </a:stretch>
        </p:blipFill>
        <p:spPr>
          <a:xfrm>
            <a:off x="2048913" y="4499300"/>
            <a:ext cx="4838700" cy="47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53" name="Google Shape;153;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We investigated how policy clauses differ from breaches with respect to individual elements of a norm.</a:t>
            </a:r>
            <a:endParaRPr/>
          </a:p>
          <a:p>
            <a:pPr indent="-317182" lvl="0" marL="457200" rtl="0" algn="l">
              <a:spcBef>
                <a:spcPts val="0"/>
              </a:spcBef>
              <a:spcAft>
                <a:spcPts val="0"/>
              </a:spcAft>
              <a:buSzPct val="100000"/>
              <a:buChar char="●"/>
            </a:pPr>
            <a:r>
              <a:rPr lang="en"/>
              <a:t>The similarity of individual norm elements enables us to identify where commonalities and differences reside between policy clauses and breach descriptions.</a:t>
            </a:r>
            <a:endParaRPr/>
          </a:p>
          <a:p>
            <a:pPr indent="-317182" lvl="0" marL="457200" rtl="0" algn="l">
              <a:spcBef>
                <a:spcPts val="0"/>
              </a:spcBef>
              <a:spcAft>
                <a:spcPts val="0"/>
              </a:spcAft>
              <a:buSzPct val="100000"/>
              <a:buChar char="●"/>
            </a:pPr>
            <a:r>
              <a:rPr lang="en"/>
              <a:t>Using policy coverage, we measured the gaps between HIPAA and HHS breaches.</a:t>
            </a:r>
            <a:endParaRPr/>
          </a:p>
          <a:p>
            <a:pPr indent="-317182" lvl="0" marL="457200" rtl="0" algn="l">
              <a:spcBef>
                <a:spcPts val="0"/>
              </a:spcBef>
              <a:spcAft>
                <a:spcPts val="0"/>
              </a:spcAft>
              <a:buSzPct val="100000"/>
              <a:buChar char="●"/>
            </a:pPr>
            <a:r>
              <a:rPr lang="en"/>
              <a:t>Moreover, the fact that consequent similarity is the lowest implies that there are gaps in HIPAA policy for stating what needs to be done or avoided to prevent breaches.</a:t>
            </a:r>
            <a:endParaRPr/>
          </a:p>
          <a:p>
            <a:pPr indent="-317182" lvl="0" marL="457200" rtl="0" algn="l">
              <a:spcBef>
                <a:spcPts val="0"/>
              </a:spcBef>
              <a:spcAft>
                <a:spcPts val="0"/>
              </a:spcAft>
              <a:buSzPct val="100000"/>
              <a:buChar char="●"/>
            </a:pPr>
            <a:r>
              <a:rPr lang="en"/>
              <a:t>We differentiated between two types of breaches: accidental misuses and malicious misuses.</a:t>
            </a:r>
            <a:endParaRPr/>
          </a:p>
          <a:p>
            <a:pPr indent="-317182" lvl="0" marL="457200" rtl="0" algn="l">
              <a:spcBef>
                <a:spcPts val="0"/>
              </a:spcBef>
              <a:spcAft>
                <a:spcPts val="0"/>
              </a:spcAft>
              <a:buSzPct val="100000"/>
              <a:buChar char="●"/>
            </a:pPr>
            <a:r>
              <a:rPr lang="en"/>
              <a:t>Moreover, we computed coverage for each breach category to understand which parts of HIPAA contain more gaps and need revision.</a:t>
            </a:r>
            <a:endParaRPr/>
          </a:p>
          <a:p>
            <a:pPr indent="-317182" lvl="0" marL="457200" rtl="0" algn="l">
              <a:spcBef>
                <a:spcPts val="0"/>
              </a:spcBef>
              <a:spcAft>
                <a:spcPts val="0"/>
              </a:spcAft>
              <a:buSzPct val="100000"/>
              <a:buChar char="●"/>
            </a:pPr>
            <a:r>
              <a:rPr lang="en"/>
              <a:t>Semantic reasoning can help fill the gaps between policies and breaches.</a:t>
            </a:r>
            <a:endParaRPr/>
          </a:p>
          <a:p>
            <a:pPr indent="-317182" lvl="0" marL="457200" rtl="0" algn="l">
              <a:spcBef>
                <a:spcPts val="0"/>
              </a:spcBef>
              <a:spcAft>
                <a:spcPts val="0"/>
              </a:spcAft>
              <a:buSzPct val="100000"/>
              <a:buChar char="●"/>
            </a:pPr>
            <a:r>
              <a:rPr lang="en"/>
              <a:t>In essence, our coverage metric measures whether the incident described by a breach description has been considered by policy designers.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159" name="Google Shape;159;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t>
            </a:r>
            <a:r>
              <a:rPr lang="en"/>
              <a:t>odeling of security policies and breaches is subjective and inherently error prone.</a:t>
            </a:r>
            <a:endParaRPr/>
          </a:p>
          <a:p>
            <a:pPr indent="-342900" lvl="0" marL="457200" rtl="0" algn="l">
              <a:spcBef>
                <a:spcPts val="0"/>
              </a:spcBef>
              <a:spcAft>
                <a:spcPts val="0"/>
              </a:spcAft>
              <a:buSzPts val="1800"/>
              <a:buChar char="❏"/>
            </a:pPr>
            <a:r>
              <a:rPr lang="en"/>
              <a:t>We cannot assess the completeness of the breaches reported in the HHS dataset.</a:t>
            </a:r>
            <a:endParaRPr/>
          </a:p>
          <a:p>
            <a:pPr indent="-342900" lvl="0" marL="457200" rtl="0" algn="l">
              <a:spcBef>
                <a:spcPts val="0"/>
              </a:spcBef>
              <a:spcAft>
                <a:spcPts val="0"/>
              </a:spcAft>
              <a:buSzPts val="1800"/>
              <a:buChar char="❏"/>
            </a:pPr>
            <a:r>
              <a:rPr lang="en"/>
              <a:t>The coverage of breach concepts by our ontology is based only on the incidents from the healthcare domain.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did I </a:t>
            </a:r>
            <a:r>
              <a:rPr lang="en"/>
              <a:t>liked</a:t>
            </a:r>
            <a:r>
              <a:rPr lang="en"/>
              <a:t> in this research paper?</a:t>
            </a:r>
            <a:endParaRPr/>
          </a:p>
        </p:txBody>
      </p:sp>
      <p:sp>
        <p:nvSpPr>
          <p:cNvPr id="165" name="Google Shape;165;p28"/>
          <p:cNvSpPr txBox="1"/>
          <p:nvPr>
            <p:ph idx="1" type="body"/>
          </p:nvPr>
        </p:nvSpPr>
        <p:spPr>
          <a:xfrm>
            <a:off x="387900" y="1363975"/>
            <a:ext cx="8368200" cy="3644400"/>
          </a:xfrm>
          <a:prstGeom prst="rect">
            <a:avLst/>
          </a:prstGeom>
        </p:spPr>
        <p:txBody>
          <a:bodyPr anchorCtr="0" anchor="t" bIns="91425" lIns="91425" spcFirstLastPara="1" rIns="91425" wrap="square" tIns="91425">
            <a:normAutofit fontScale="92500" lnSpcReduction="20000"/>
          </a:bodyPr>
          <a:lstStyle/>
          <a:p>
            <a:pPr indent="457200" lvl="0" marL="0" rtl="0" algn="l">
              <a:spcBef>
                <a:spcPts val="0"/>
              </a:spcBef>
              <a:spcAft>
                <a:spcPts val="0"/>
              </a:spcAft>
              <a:buNone/>
            </a:pPr>
            <a:r>
              <a:rPr lang="en"/>
              <a:t>SEMAVER is the first attempt to investigate real breaches for evaluating policies. The concept that I liked the most is that most parts of SEMAVER can be automated. Firstly, norm similarity can be used to identify the most relevant policy clause to a given breach, which would reduce the manual effort and prevent potential human errors. Secondly, natural language processing (NLP) can be adopted to automatically extract norms from policies and breaches. Thirdly, we can develop heuristic guidelines for the development of the breach ontology, where concepts and properties are automatically extracted from breach descriptions. </a:t>
            </a:r>
            <a:endParaRPr/>
          </a:p>
          <a:p>
            <a:pPr indent="457200" lvl="0" marL="0" rtl="0" algn="l">
              <a:spcBef>
                <a:spcPts val="1200"/>
              </a:spcBef>
              <a:spcAft>
                <a:spcPts val="1200"/>
              </a:spcAft>
              <a:buNone/>
            </a:pPr>
            <a:r>
              <a:rPr lang="en"/>
              <a:t>Threat models, such as misuse case diagrams or attack/defense (A/D) trees, describe potential ways a software system can be attacked and how those attacks can be mitigated. While threat models identify potential breaches, they do not directly translate to policy designs. It would interesting to see how SEMAVER can help bridge this gap, in particular via norm-based patterns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 Security Policy?</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A security policy describes the requirements, regulations, and standards that an organization should meet to protect its assets, and enables technical and social protocols to be implemented accordingly.</a:t>
            </a:r>
            <a:endParaRPr/>
          </a:p>
        </p:txBody>
      </p:sp>
      <p:pic>
        <p:nvPicPr>
          <p:cNvPr id="71" name="Google Shape;71;p14"/>
          <p:cNvPicPr preferRelativeResize="0"/>
          <p:nvPr/>
        </p:nvPicPr>
        <p:blipFill>
          <a:blip r:embed="rId3">
            <a:alphaModFix/>
          </a:blip>
          <a:stretch>
            <a:fillRect/>
          </a:stretch>
        </p:blipFill>
        <p:spPr>
          <a:xfrm>
            <a:off x="2690600" y="2530100"/>
            <a:ext cx="3762801" cy="2508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 Data Breach?</a:t>
            </a:r>
            <a:endParaRPr/>
          </a:p>
        </p:txBody>
      </p:sp>
      <p:sp>
        <p:nvSpPr>
          <p:cNvPr id="77" name="Google Shape;77;p15"/>
          <p:cNvSpPr txBox="1"/>
          <p:nvPr>
            <p:ph idx="1" type="body"/>
          </p:nvPr>
        </p:nvSpPr>
        <p:spPr>
          <a:xfrm>
            <a:off x="387900" y="1232300"/>
            <a:ext cx="8368200" cy="33366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A data breach is an intentional or unintentional release of secure or private/confidential information to an untrusted </a:t>
            </a:r>
            <a:r>
              <a:rPr lang="en"/>
              <a:t>environment. Intentional releases correspond to outsider attacks, whereas unintentional releases correspond to insider attacks or human errors, some of which are unavoidable given the needed functionality.</a:t>
            </a:r>
            <a:endParaRPr/>
          </a:p>
        </p:txBody>
      </p:sp>
      <p:pic>
        <p:nvPicPr>
          <p:cNvPr id="78" name="Google Shape;78;p15"/>
          <p:cNvPicPr preferRelativeResize="0"/>
          <p:nvPr/>
        </p:nvPicPr>
        <p:blipFill>
          <a:blip r:embed="rId3">
            <a:alphaModFix/>
          </a:blip>
          <a:stretch>
            <a:fillRect/>
          </a:stretch>
        </p:blipFill>
        <p:spPr>
          <a:xfrm>
            <a:off x="2383037" y="2903925"/>
            <a:ext cx="4377924" cy="2164900"/>
          </a:xfrm>
          <a:prstGeom prst="rect">
            <a:avLst/>
          </a:prstGeom>
          <a:noFill/>
          <a:ln>
            <a:noFill/>
          </a:ln>
        </p:spPr>
      </p:pic>
      <p:sp>
        <p:nvSpPr>
          <p:cNvPr id="79" name="Google Shape;79;p15"/>
          <p:cNvSpPr txBox="1"/>
          <p:nvPr/>
        </p:nvSpPr>
        <p:spPr>
          <a:xfrm>
            <a:off x="72875" y="3678575"/>
            <a:ext cx="1988700" cy="6156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Example - </a:t>
            </a:r>
            <a:r>
              <a:rPr lang="en">
                <a:latin typeface="Roboto"/>
                <a:ea typeface="Roboto"/>
                <a:cs typeface="Roboto"/>
                <a:sym typeface="Roboto"/>
              </a:rPr>
              <a:t>Healthcare                                               </a:t>
            </a:r>
            <a:r>
              <a:rPr lang="en">
                <a:latin typeface="Roboto"/>
                <a:ea typeface="Roboto"/>
                <a:cs typeface="Roboto"/>
                <a:sym typeface="Roboto"/>
              </a:rPr>
              <a:t>Breach Ontology:</a:t>
            </a:r>
            <a:endParaRPr>
              <a:latin typeface="Roboto"/>
              <a:ea typeface="Roboto"/>
              <a:cs typeface="Roboto"/>
              <a:sym typeface="Roboto"/>
            </a:endParaRPr>
          </a:p>
        </p:txBody>
      </p:sp>
      <p:sp>
        <p:nvSpPr>
          <p:cNvPr id="80" name="Google Shape;80;p15"/>
          <p:cNvSpPr/>
          <p:nvPr/>
        </p:nvSpPr>
        <p:spPr>
          <a:xfrm>
            <a:off x="2071975" y="3904475"/>
            <a:ext cx="311100" cy="135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 Questions</a:t>
            </a:r>
            <a:endParaRPr/>
          </a:p>
        </p:txBody>
      </p:sp>
      <p:sp>
        <p:nvSpPr>
          <p:cNvPr id="86" name="Google Shape;86;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RQ1: How can we formalize security policies and breaches to bring out their mutual correspondence?</a:t>
            </a:r>
            <a:endParaRPr/>
          </a:p>
          <a:p>
            <a:pPr indent="0" lvl="0" marL="0" rtl="0" algn="l">
              <a:spcBef>
                <a:spcPts val="1200"/>
              </a:spcBef>
              <a:spcAft>
                <a:spcPts val="0"/>
              </a:spcAft>
              <a:buNone/>
            </a:pPr>
            <a:r>
              <a:rPr lang="en"/>
              <a:t>RQ2: What are the commonalities and differences between concepts in security policies and breach descriptions? </a:t>
            </a:r>
            <a:endParaRPr/>
          </a:p>
          <a:p>
            <a:pPr indent="0" lvl="0" marL="0" rtl="0" algn="l">
              <a:spcBef>
                <a:spcPts val="1200"/>
              </a:spcBef>
              <a:spcAft>
                <a:spcPts val="0"/>
              </a:spcAft>
              <a:buNone/>
            </a:pPr>
            <a:r>
              <a:rPr lang="en"/>
              <a:t>RQ3: How do commonalities and differences between individual concepts correspond to gaps between security policies and breaches? </a:t>
            </a:r>
            <a:endParaRPr/>
          </a:p>
          <a:p>
            <a:pPr indent="0" lvl="0" marL="0" rtl="0" algn="l">
              <a:spcBef>
                <a:spcPts val="1200"/>
              </a:spcBef>
              <a:spcAft>
                <a:spcPts val="1200"/>
              </a:spcAft>
              <a:buNone/>
            </a:pPr>
            <a:r>
              <a:rPr lang="en"/>
              <a:t>RQ4: How prevalent are accidental misuses among reported breaches, and do security policies account for them?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 Goal</a:t>
            </a:r>
            <a:endParaRPr/>
          </a:p>
        </p:txBody>
      </p:sp>
      <p:sp>
        <p:nvSpPr>
          <p:cNvPr id="92" name="Google Shape;92;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Our main</a:t>
            </a:r>
            <a:r>
              <a:rPr lang="en"/>
              <a:t> research goal is to help analysts measure the gaps between security policies and reported breaches by developing a systematic process based on semantic reasoning.</a:t>
            </a:r>
            <a:endParaRPr/>
          </a:p>
          <a:p>
            <a:pPr indent="457200" lvl="0" marL="0" rtl="0" algn="l">
              <a:spcBef>
                <a:spcPts val="1200"/>
              </a:spcBef>
              <a:spcAft>
                <a:spcPts val="1200"/>
              </a:spcAft>
              <a:buNone/>
            </a:pPr>
            <a:r>
              <a:rPr lang="en"/>
              <a:t>Accordingly, the researchers propose SEMAVER, a semantic reasoning framework for measuring the gaps between a security policy and reported breaches.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Note</a:t>
            </a:r>
            <a:endParaRPr/>
          </a:p>
        </p:txBody>
      </p:sp>
      <p:sp>
        <p:nvSpPr>
          <p:cNvPr id="98" name="Google Shape;98;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Throughout the research paper, examples from the healthcare domain are used to explain elements of SEMAVER.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are norms?</a:t>
            </a:r>
            <a:endParaRPr/>
          </a:p>
        </p:txBody>
      </p:sp>
      <p:sp>
        <p:nvSpPr>
          <p:cNvPr id="104" name="Google Shape;104;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Norms describe the expectations of users from each other regarding their social interactions, and formalize who is accountable to whom and for what.</a:t>
            </a:r>
            <a:endParaRPr/>
          </a:p>
          <a:p>
            <a:pPr indent="457200" lvl="0" marL="0" rtl="0" algn="l">
              <a:spcBef>
                <a:spcPts val="1200"/>
              </a:spcBef>
              <a:spcAft>
                <a:spcPts val="0"/>
              </a:spcAft>
              <a:buNone/>
            </a:pPr>
            <a:r>
              <a:rPr lang="en"/>
              <a:t>A norm is a tuple n, SBJ, OBJ, ant, con, where n, its type, is one of {c, a, p}.Here, SBJ and OBJ are roles adopted by people or organizations; ant and con are propositional conditions.</a:t>
            </a:r>
            <a:endParaRPr/>
          </a:p>
          <a:p>
            <a:pPr indent="45720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Technical Background</a:t>
            </a:r>
            <a:endParaRPr/>
          </a:p>
        </p:txBody>
      </p:sp>
      <p:sp>
        <p:nvSpPr>
          <p:cNvPr id="110" name="Google Shape;110;p20"/>
          <p:cNvSpPr txBox="1"/>
          <p:nvPr>
            <p:ph idx="1" type="body"/>
          </p:nvPr>
        </p:nvSpPr>
        <p:spPr>
          <a:xfrm>
            <a:off x="387900" y="1489825"/>
            <a:ext cx="8368200" cy="329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Norm: </a:t>
            </a:r>
            <a:endParaRPr/>
          </a:p>
          <a:p>
            <a:pPr indent="-317500" lvl="1" marL="914400" rtl="0" algn="l">
              <a:spcBef>
                <a:spcPts val="0"/>
              </a:spcBef>
              <a:spcAft>
                <a:spcPts val="0"/>
              </a:spcAft>
              <a:buSzPts val="1400"/>
              <a:buChar char="○"/>
            </a:pPr>
            <a:r>
              <a:rPr lang="en"/>
              <a:t>We write a norm as </a:t>
            </a:r>
            <a:r>
              <a:rPr lang="en">
                <a:highlight>
                  <a:schemeClr val="dk2"/>
                </a:highlight>
              </a:rPr>
              <a:t>n(SBJ, OBJ, ant, con).</a:t>
            </a:r>
            <a:r>
              <a:rPr lang="en"/>
              <a:t> Where, SBJ is its subject; OBJ is its object; ant is its antecedent; and con is its consequent. </a:t>
            </a:r>
            <a:endParaRPr/>
          </a:p>
          <a:p>
            <a:pPr indent="-342900" lvl="0" marL="457200" rtl="0" algn="l">
              <a:spcBef>
                <a:spcPts val="0"/>
              </a:spcBef>
              <a:spcAft>
                <a:spcPts val="0"/>
              </a:spcAft>
              <a:buSzPts val="1800"/>
              <a:buChar char="➢"/>
            </a:pPr>
            <a:r>
              <a:rPr lang="en"/>
              <a:t>Security Policy:</a:t>
            </a:r>
            <a:endParaRPr/>
          </a:p>
          <a:p>
            <a:pPr indent="-317500" lvl="1" marL="914400" rtl="0" algn="l">
              <a:spcBef>
                <a:spcPts val="0"/>
              </a:spcBef>
              <a:spcAft>
                <a:spcPts val="0"/>
              </a:spcAft>
              <a:buSzPts val="1400"/>
              <a:buChar char="○"/>
            </a:pPr>
            <a:r>
              <a:rPr lang="en"/>
              <a:t>A security policy S is a set of norms, </a:t>
            </a:r>
            <a:r>
              <a:rPr lang="en">
                <a:highlight>
                  <a:schemeClr val="dk2"/>
                </a:highlight>
              </a:rPr>
              <a:t>S = {n1, ..., nk}.</a:t>
            </a:r>
            <a:endParaRPr>
              <a:highlight>
                <a:schemeClr val="dk2"/>
              </a:highlight>
            </a:endParaRPr>
          </a:p>
          <a:p>
            <a:pPr indent="-342900" lvl="0" marL="457200" rtl="0" algn="l">
              <a:spcBef>
                <a:spcPts val="0"/>
              </a:spcBef>
              <a:spcAft>
                <a:spcPts val="0"/>
              </a:spcAft>
              <a:buSzPts val="1800"/>
              <a:buChar char="➢"/>
            </a:pPr>
            <a:r>
              <a:rPr lang="en"/>
              <a:t>Breach:</a:t>
            </a:r>
            <a:endParaRPr/>
          </a:p>
          <a:p>
            <a:pPr indent="-317500" lvl="1" marL="914400" rtl="0" algn="l">
              <a:spcBef>
                <a:spcPts val="0"/>
              </a:spcBef>
              <a:spcAft>
                <a:spcPts val="0"/>
              </a:spcAft>
              <a:buSzPts val="1400"/>
              <a:buChar char="○"/>
            </a:pPr>
            <a:r>
              <a:rPr lang="en"/>
              <a:t>A breach bi is a violation of a norm ni, i.e., </a:t>
            </a:r>
            <a:r>
              <a:rPr lang="en">
                <a:highlight>
                  <a:schemeClr val="dk2"/>
                </a:highlight>
              </a:rPr>
              <a:t>bi = violated(ni).</a:t>
            </a:r>
            <a:endParaRPr>
              <a:highlight>
                <a:schemeClr val="dk2"/>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Equation 1</a:t>
            </a:r>
            <a:endParaRPr/>
          </a:p>
        </p:txBody>
      </p:sp>
      <p:sp>
        <p:nvSpPr>
          <p:cNvPr id="116" name="Google Shape;116;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en"/>
              <a:t>Equation 1 describes the distance between two ontology concepts c1 and c2 via edge count(c1, c2), which is the number of edges connecting concepts c1 and c2.</a:t>
            </a:r>
            <a:endParaRPr/>
          </a:p>
          <a:p>
            <a:pPr indent="457200" lvl="0" marL="1828800" rtl="0" algn="l">
              <a:spcBef>
                <a:spcPts val="1200"/>
              </a:spcBef>
              <a:spcAft>
                <a:spcPts val="0"/>
              </a:spcAft>
              <a:buNone/>
            </a:pPr>
            <a:r>
              <a:rPr lang="en"/>
              <a:t> </a:t>
            </a:r>
            <a:endParaRPr/>
          </a:p>
          <a:p>
            <a:pPr indent="457200" lvl="0" marL="0" rtl="0" algn="l">
              <a:spcBef>
                <a:spcPts val="1200"/>
              </a:spcBef>
              <a:spcAft>
                <a:spcPts val="0"/>
              </a:spcAft>
              <a:buNone/>
            </a:pPr>
            <a:r>
              <a:rPr lang="en"/>
              <a:t>Assumption 1: This equation </a:t>
            </a:r>
            <a:r>
              <a:rPr lang="en"/>
              <a:t>computes distance for tree-like taxonomies, and does not work when multiple inheritance is allowed</a:t>
            </a:r>
            <a:endParaRPr/>
          </a:p>
          <a:p>
            <a:pPr indent="457200" lvl="0" marL="0" rtl="0" algn="l">
              <a:spcBef>
                <a:spcPts val="1200"/>
              </a:spcBef>
              <a:spcAft>
                <a:spcPts val="0"/>
              </a:spcAft>
              <a:buNone/>
            </a:pPr>
            <a:r>
              <a:rPr lang="en"/>
              <a:t>Assumption 2: </a:t>
            </a:r>
            <a:r>
              <a:rPr lang="en"/>
              <a:t>Edges have uniform weights.</a:t>
            </a:r>
            <a:endParaRPr/>
          </a:p>
          <a:p>
            <a:pPr indent="0" lvl="0" marL="0" rtl="0" algn="l">
              <a:spcBef>
                <a:spcPts val="1200"/>
              </a:spcBef>
              <a:spcAft>
                <a:spcPts val="1200"/>
              </a:spcAft>
              <a:buNone/>
            </a:pPr>
            <a:r>
              <a:rPr lang="en"/>
              <a:t>Therefore, we count each edge as one.</a:t>
            </a:r>
            <a:endParaRPr/>
          </a:p>
        </p:txBody>
      </p:sp>
      <p:pic>
        <p:nvPicPr>
          <p:cNvPr id="117" name="Google Shape;117;p21"/>
          <p:cNvPicPr preferRelativeResize="0"/>
          <p:nvPr/>
        </p:nvPicPr>
        <p:blipFill>
          <a:blip r:embed="rId3">
            <a:alphaModFix/>
          </a:blip>
          <a:stretch>
            <a:fillRect/>
          </a:stretch>
        </p:blipFill>
        <p:spPr>
          <a:xfrm>
            <a:off x="3016287" y="2255900"/>
            <a:ext cx="3111425" cy="63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