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81" r:id="rId9"/>
    <p:sldId id="263" r:id="rId10"/>
    <p:sldId id="264" r:id="rId11"/>
    <p:sldId id="265" r:id="rId12"/>
    <p:sldId id="266" r:id="rId13"/>
    <p:sldId id="267"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450A4-28D2-4734-A4E1-C49AEA76AF9F}" type="datetimeFigureOut">
              <a:rPr lang="en-IN" smtClean="0"/>
              <a:t>04-09-2024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36329-1EA7-4E5D-AB60-CE5FEFADD3DD}" type="slidenum">
              <a:rPr lang="en-IN" smtClean="0"/>
              <a:t>‹#›</a:t>
            </a:fld>
            <a:endParaRPr lang="en-IN"/>
          </a:p>
        </p:txBody>
      </p:sp>
    </p:spTree>
    <p:extLst>
      <p:ext uri="{BB962C8B-B14F-4D97-AF65-F5344CB8AC3E}">
        <p14:creationId xmlns:p14="http://schemas.microsoft.com/office/powerpoint/2010/main" val="2390782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14</a:t>
            </a:fld>
            <a:endParaRPr lang="en-IN"/>
          </a:p>
        </p:txBody>
      </p:sp>
    </p:spTree>
    <p:extLst>
      <p:ext uri="{BB962C8B-B14F-4D97-AF65-F5344CB8AC3E}">
        <p14:creationId xmlns:p14="http://schemas.microsoft.com/office/powerpoint/2010/main" val="3925083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23</a:t>
            </a:fld>
            <a:endParaRPr lang="en-IN"/>
          </a:p>
        </p:txBody>
      </p:sp>
    </p:spTree>
    <p:extLst>
      <p:ext uri="{BB962C8B-B14F-4D97-AF65-F5344CB8AC3E}">
        <p14:creationId xmlns:p14="http://schemas.microsoft.com/office/powerpoint/2010/main" val="728208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24</a:t>
            </a:fld>
            <a:endParaRPr lang="en-IN"/>
          </a:p>
        </p:txBody>
      </p:sp>
    </p:spTree>
    <p:extLst>
      <p:ext uri="{BB962C8B-B14F-4D97-AF65-F5344CB8AC3E}">
        <p14:creationId xmlns:p14="http://schemas.microsoft.com/office/powerpoint/2010/main" val="1563954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25</a:t>
            </a:fld>
            <a:endParaRPr lang="en-IN"/>
          </a:p>
        </p:txBody>
      </p:sp>
    </p:spTree>
    <p:extLst>
      <p:ext uri="{BB962C8B-B14F-4D97-AF65-F5344CB8AC3E}">
        <p14:creationId xmlns:p14="http://schemas.microsoft.com/office/powerpoint/2010/main" val="1559410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15</a:t>
            </a:fld>
            <a:endParaRPr lang="en-IN"/>
          </a:p>
        </p:txBody>
      </p:sp>
    </p:spTree>
    <p:extLst>
      <p:ext uri="{BB962C8B-B14F-4D97-AF65-F5344CB8AC3E}">
        <p14:creationId xmlns:p14="http://schemas.microsoft.com/office/powerpoint/2010/main" val="1144054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16</a:t>
            </a:fld>
            <a:endParaRPr lang="en-IN"/>
          </a:p>
        </p:txBody>
      </p:sp>
    </p:spTree>
    <p:extLst>
      <p:ext uri="{BB962C8B-B14F-4D97-AF65-F5344CB8AC3E}">
        <p14:creationId xmlns:p14="http://schemas.microsoft.com/office/powerpoint/2010/main" val="1718164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17</a:t>
            </a:fld>
            <a:endParaRPr lang="en-IN"/>
          </a:p>
        </p:txBody>
      </p:sp>
    </p:spTree>
    <p:extLst>
      <p:ext uri="{BB962C8B-B14F-4D97-AF65-F5344CB8AC3E}">
        <p14:creationId xmlns:p14="http://schemas.microsoft.com/office/powerpoint/2010/main" val="3055402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18</a:t>
            </a:fld>
            <a:endParaRPr lang="en-IN"/>
          </a:p>
        </p:txBody>
      </p:sp>
    </p:spTree>
    <p:extLst>
      <p:ext uri="{BB962C8B-B14F-4D97-AF65-F5344CB8AC3E}">
        <p14:creationId xmlns:p14="http://schemas.microsoft.com/office/powerpoint/2010/main" val="3469502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19</a:t>
            </a:fld>
            <a:endParaRPr lang="en-IN"/>
          </a:p>
        </p:txBody>
      </p:sp>
    </p:spTree>
    <p:extLst>
      <p:ext uri="{BB962C8B-B14F-4D97-AF65-F5344CB8AC3E}">
        <p14:creationId xmlns:p14="http://schemas.microsoft.com/office/powerpoint/2010/main" val="1913456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20</a:t>
            </a:fld>
            <a:endParaRPr lang="en-IN"/>
          </a:p>
        </p:txBody>
      </p:sp>
    </p:spTree>
    <p:extLst>
      <p:ext uri="{BB962C8B-B14F-4D97-AF65-F5344CB8AC3E}">
        <p14:creationId xmlns:p14="http://schemas.microsoft.com/office/powerpoint/2010/main" val="1770749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21</a:t>
            </a:fld>
            <a:endParaRPr lang="en-IN"/>
          </a:p>
        </p:txBody>
      </p:sp>
    </p:spTree>
    <p:extLst>
      <p:ext uri="{BB962C8B-B14F-4D97-AF65-F5344CB8AC3E}">
        <p14:creationId xmlns:p14="http://schemas.microsoft.com/office/powerpoint/2010/main" val="871256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22</a:t>
            </a:fld>
            <a:endParaRPr lang="en-IN"/>
          </a:p>
        </p:txBody>
      </p:sp>
    </p:spTree>
    <p:extLst>
      <p:ext uri="{BB962C8B-B14F-4D97-AF65-F5344CB8AC3E}">
        <p14:creationId xmlns:p14="http://schemas.microsoft.com/office/powerpoint/2010/main" val="3997651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6F31-346E-BEA9-BAE1-D3AB03017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A7E3CA-8605-F685-BB77-A2212E156C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80C785-7D10-6BF6-E755-6422AB7D79A0}"/>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5" name="Footer Placeholder 4">
            <a:extLst>
              <a:ext uri="{FF2B5EF4-FFF2-40B4-BE49-F238E27FC236}">
                <a16:creationId xmlns:a16="http://schemas.microsoft.com/office/drawing/2014/main" id="{C0806508-A8E9-A156-A05E-5C4E66134D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ED816-DD69-9536-9168-659AD338212E}"/>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3142007496"/>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A090-1D22-7AAD-5FB1-57DA30065E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FEE422-FCE3-BDF2-8EDA-1AF9E3E9E3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DDCD48-0529-92ED-EE42-3BC4AD6745CD}"/>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5" name="Footer Placeholder 4">
            <a:extLst>
              <a:ext uri="{FF2B5EF4-FFF2-40B4-BE49-F238E27FC236}">
                <a16:creationId xmlns:a16="http://schemas.microsoft.com/office/drawing/2014/main" id="{4078AE4A-B31D-66C9-1042-907A010E0F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CEC013-F571-CE9E-2B1D-657E0ECC6A2E}"/>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3508502923"/>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4735F5-AA2C-C1A6-D238-7437B94C63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50AEB6-85C7-3FC7-B642-13AA793373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807033-C148-1F98-6233-1E47CE9A5781}"/>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5" name="Footer Placeholder 4">
            <a:extLst>
              <a:ext uri="{FF2B5EF4-FFF2-40B4-BE49-F238E27FC236}">
                <a16:creationId xmlns:a16="http://schemas.microsoft.com/office/drawing/2014/main" id="{1FE86150-9FD7-7F75-5287-BF505DF1B2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D27AFD-F745-9118-9D39-F9D96BFE931C}"/>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1064208307"/>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0BCDF-5093-7F8E-85A3-6BE98BB062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2BBE77-CC1E-5A44-DAE7-B1A8EA7015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90B8D0-5A77-71EF-CC95-187E19986F3F}"/>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5" name="Footer Placeholder 4">
            <a:extLst>
              <a:ext uri="{FF2B5EF4-FFF2-40B4-BE49-F238E27FC236}">
                <a16:creationId xmlns:a16="http://schemas.microsoft.com/office/drawing/2014/main" id="{D5FF8E50-95EB-48BE-7041-509621F90F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CE0D42-B523-4810-A87A-E8C7AD4C3402}"/>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1203788296"/>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6BDA-0649-68EE-C43F-16FD3D2FAE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B75C29-19A4-8207-BE0D-8F218D2F69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AB71B2-5FD4-E303-169A-1F84A328F387}"/>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5" name="Footer Placeholder 4">
            <a:extLst>
              <a:ext uri="{FF2B5EF4-FFF2-40B4-BE49-F238E27FC236}">
                <a16:creationId xmlns:a16="http://schemas.microsoft.com/office/drawing/2014/main" id="{7BD381B9-2013-00B1-DAFC-A66C18483C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AB50F-FCE3-DCFA-3C7A-B5EE871F481E}"/>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3353718260"/>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B4A8-DA31-60C1-AF75-1AF452D46E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7C5909-F9A0-F29B-AE6C-AD4E4C0EA5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D697BA-289B-0BC6-AF0E-79866639F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53FC1F-F511-EC59-0CD1-947907079FF9}"/>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6" name="Footer Placeholder 5">
            <a:extLst>
              <a:ext uri="{FF2B5EF4-FFF2-40B4-BE49-F238E27FC236}">
                <a16:creationId xmlns:a16="http://schemas.microsoft.com/office/drawing/2014/main" id="{B8142C81-DA85-EDE1-31B0-6B4ABD3717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3318BC-F335-E104-9646-A738F6A49C20}"/>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4088050449"/>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EA8AE-9DC4-7EB0-D98F-BA87F50F63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508331-4B0E-7920-B9A4-40F88F8622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9CBDD2-5C62-8C78-C9CD-AC1E4D70D3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66CA8C-8990-F21A-F3D8-CF9D199EF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8218C7-8D91-86B0-E2C1-B7FBAAF09A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8ED38F-7422-0826-CD17-76B3B13C8F24}"/>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8" name="Footer Placeholder 7">
            <a:extLst>
              <a:ext uri="{FF2B5EF4-FFF2-40B4-BE49-F238E27FC236}">
                <a16:creationId xmlns:a16="http://schemas.microsoft.com/office/drawing/2014/main" id="{563E8358-6D77-CFC1-36C1-F246DCC9B2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CEE1CB-9DCA-A979-229E-563D66C073ED}"/>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134823736"/>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ECEA-CE67-7DCD-C289-6DFFDED040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BC6EB7-4EBC-D4A0-050E-FA2B530C74BE}"/>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4" name="Footer Placeholder 3">
            <a:extLst>
              <a:ext uri="{FF2B5EF4-FFF2-40B4-BE49-F238E27FC236}">
                <a16:creationId xmlns:a16="http://schemas.microsoft.com/office/drawing/2014/main" id="{9CADA222-7038-1873-76CF-5894684E63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178B40-C782-7987-0A64-21B0244AB167}"/>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3556113580"/>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62B28-7705-DC9E-9904-9E2642DE0D14}"/>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3" name="Footer Placeholder 2">
            <a:extLst>
              <a:ext uri="{FF2B5EF4-FFF2-40B4-BE49-F238E27FC236}">
                <a16:creationId xmlns:a16="http://schemas.microsoft.com/office/drawing/2014/main" id="{6CC1FC9F-40F7-81A9-63C6-1223DB464F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67D62E-2FA2-349F-3F94-612A7BA7C378}"/>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3201018260"/>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C0A4-C1D4-5865-2F16-0BD6D6749A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BCB8E4-18AE-A1B7-520E-75FE4B3070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0A49E2-1434-5432-7A08-2BD7648C65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25915-C901-9189-79C5-84F5B7580E43}"/>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6" name="Footer Placeholder 5">
            <a:extLst>
              <a:ext uri="{FF2B5EF4-FFF2-40B4-BE49-F238E27FC236}">
                <a16:creationId xmlns:a16="http://schemas.microsoft.com/office/drawing/2014/main" id="{44B6D27D-83FD-90E6-2A40-2A37EE32B3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DE68AD-DEE3-96CA-B75B-A43FBCE2430B}"/>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799530591"/>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85E1F-B432-3943-3E22-86A9212829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767A14-BBDF-D171-D380-CE6F5966B8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66ECAF-D359-B75D-51CC-66E55E94C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715FD-F3AB-A305-B5EA-5F745091C399}"/>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6" name="Footer Placeholder 5">
            <a:extLst>
              <a:ext uri="{FF2B5EF4-FFF2-40B4-BE49-F238E27FC236}">
                <a16:creationId xmlns:a16="http://schemas.microsoft.com/office/drawing/2014/main" id="{95E8E035-2A63-1753-40F8-B1596895F7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5AD51C-A4EA-F24C-42D3-67B30063C152}"/>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1677970637"/>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6BABA2-4977-F5FF-36E9-5BFF2CBDE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C9EE63-7715-241F-E166-E48C5D40EE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615AE-0B53-D830-5413-32C0109A5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638628-AF43-4EF6-AAD6-90F413590B42}" type="datetimeFigureOut">
              <a:rPr lang="en-IN" smtClean="0"/>
              <a:t>04-09-2024</a:t>
            </a:fld>
            <a:endParaRPr lang="en-IN"/>
          </a:p>
        </p:txBody>
      </p:sp>
      <p:sp>
        <p:nvSpPr>
          <p:cNvPr id="5" name="Footer Placeholder 4">
            <a:extLst>
              <a:ext uri="{FF2B5EF4-FFF2-40B4-BE49-F238E27FC236}">
                <a16:creationId xmlns:a16="http://schemas.microsoft.com/office/drawing/2014/main" id="{65202B98-936D-A192-DCA5-44B8F22DF1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EE7CCA-E780-853D-8F09-E73ECAF8DF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E32A5-704F-41E5-8792-4F55BF1A1685}" type="slidenum">
              <a:rPr lang="en-IN" smtClean="0"/>
              <a:t>‹#›</a:t>
            </a:fld>
            <a:endParaRPr lang="en-IN"/>
          </a:p>
        </p:txBody>
      </p:sp>
    </p:spTree>
    <p:extLst>
      <p:ext uri="{BB962C8B-B14F-4D97-AF65-F5344CB8AC3E}">
        <p14:creationId xmlns:p14="http://schemas.microsoft.com/office/powerpoint/2010/main" val="151159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www.instagram.com/slide_egg/"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6" name="Group 5">
            <a:extLst>
              <a:ext uri="{FF2B5EF4-FFF2-40B4-BE49-F238E27FC236}">
                <a16:creationId xmlns:a16="http://schemas.microsoft.com/office/drawing/2014/main" id="{8366694D-BA81-8C18-AA10-4193AF7D5A08}"/>
              </a:ext>
            </a:extLst>
          </p:cNvPr>
          <p:cNvGrpSpPr/>
          <p:nvPr/>
        </p:nvGrpSpPr>
        <p:grpSpPr>
          <a:xfrm>
            <a:off x="6422922" y="444674"/>
            <a:ext cx="5638800" cy="6017086"/>
            <a:chOff x="5334000" y="403086"/>
            <a:chExt cx="5638800" cy="5622575"/>
          </a:xfrm>
        </p:grpSpPr>
        <p:sp>
          <p:nvSpPr>
            <p:cNvPr id="7" name="Freeform: Shape 6">
              <a:extLst>
                <a:ext uri="{FF2B5EF4-FFF2-40B4-BE49-F238E27FC236}">
                  <a16:creationId xmlns:a16="http://schemas.microsoft.com/office/drawing/2014/main" id="{718F9472-1B2C-D377-A9A2-C93B2D39AECE}"/>
                </a:ext>
              </a:extLst>
            </p:cNvPr>
            <p:cNvSpPr/>
            <p:nvPr/>
          </p:nvSpPr>
          <p:spPr>
            <a:xfrm>
              <a:off x="7633047" y="403086"/>
              <a:ext cx="844061" cy="1242646"/>
            </a:xfrm>
            <a:custGeom>
              <a:avLst/>
              <a:gdLst>
                <a:gd name="connsiteX0" fmla="*/ 0 w 844061"/>
                <a:gd name="connsiteY0" fmla="*/ 679939 h 1242646"/>
                <a:gd name="connsiteX1" fmla="*/ 480646 w 844061"/>
                <a:gd name="connsiteY1" fmla="*/ 58616 h 1242646"/>
                <a:gd name="connsiteX2" fmla="*/ 644769 w 844061"/>
                <a:gd name="connsiteY2" fmla="*/ 0 h 1242646"/>
                <a:gd name="connsiteX3" fmla="*/ 539261 w 844061"/>
                <a:gd name="connsiteY3" fmla="*/ 492370 h 1242646"/>
                <a:gd name="connsiteX4" fmla="*/ 844061 w 844061"/>
                <a:gd name="connsiteY4" fmla="*/ 550985 h 1242646"/>
                <a:gd name="connsiteX5" fmla="*/ 351692 w 844061"/>
                <a:gd name="connsiteY5" fmla="*/ 1242646 h 1242646"/>
                <a:gd name="connsiteX6" fmla="*/ 187569 w 844061"/>
                <a:gd name="connsiteY6" fmla="*/ 1242646 h 1242646"/>
                <a:gd name="connsiteX7" fmla="*/ 293077 w 844061"/>
                <a:gd name="connsiteY7" fmla="*/ 762000 h 1242646"/>
                <a:gd name="connsiteX8" fmla="*/ 0 w 844061"/>
                <a:gd name="connsiteY8" fmla="*/ 679939 h 124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061" h="1242646">
                  <a:moveTo>
                    <a:pt x="0" y="679939"/>
                  </a:moveTo>
                  <a:lnTo>
                    <a:pt x="480646" y="58616"/>
                  </a:lnTo>
                  <a:lnTo>
                    <a:pt x="644769" y="0"/>
                  </a:lnTo>
                  <a:lnTo>
                    <a:pt x="539261" y="492370"/>
                  </a:lnTo>
                  <a:lnTo>
                    <a:pt x="844061" y="550985"/>
                  </a:lnTo>
                  <a:lnTo>
                    <a:pt x="351692" y="1242646"/>
                  </a:lnTo>
                  <a:lnTo>
                    <a:pt x="187569" y="1242646"/>
                  </a:lnTo>
                  <a:lnTo>
                    <a:pt x="293077" y="762000"/>
                  </a:lnTo>
                  <a:lnTo>
                    <a:pt x="0" y="67993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B134694-DD69-AE21-E82A-45B64B344D00}"/>
                </a:ext>
              </a:extLst>
            </p:cNvPr>
            <p:cNvPicPr>
              <a:picLocks noChangeAspect="1"/>
            </p:cNvPicPr>
            <p:nvPr/>
          </p:nvPicPr>
          <p:blipFill rotWithShape="1">
            <a:blip r:embed="rId3">
              <a:extLst>
                <a:ext uri="{28A0092B-C50C-407E-A947-70E740481C1C}">
                  <a14:useLocalDpi xmlns:a14="http://schemas.microsoft.com/office/drawing/2010/main" val="0"/>
                </a:ext>
              </a:extLst>
            </a:blip>
            <a:srcRect l="13616" t="8200" r="11959" b="14639"/>
            <a:stretch/>
          </p:blipFill>
          <p:spPr>
            <a:xfrm>
              <a:off x="5334000" y="1638512"/>
              <a:ext cx="5638800" cy="4387149"/>
            </a:xfrm>
            <a:prstGeom prst="rect">
              <a:avLst/>
            </a:prstGeom>
          </p:spPr>
        </p:pic>
      </p:grpSp>
      <p:sp>
        <p:nvSpPr>
          <p:cNvPr id="10" name="TextBox 9">
            <a:extLst>
              <a:ext uri="{FF2B5EF4-FFF2-40B4-BE49-F238E27FC236}">
                <a16:creationId xmlns:a16="http://schemas.microsoft.com/office/drawing/2014/main" id="{5CB69FD3-B992-81C1-5CD4-976DC0A045F4}"/>
              </a:ext>
            </a:extLst>
          </p:cNvPr>
          <p:cNvSpPr txBox="1"/>
          <p:nvPr/>
        </p:nvSpPr>
        <p:spPr>
          <a:xfrm>
            <a:off x="743549" y="2601280"/>
            <a:ext cx="5815871" cy="923330"/>
          </a:xfrm>
          <a:prstGeom prst="rect">
            <a:avLst/>
          </a:prstGeom>
          <a:noFill/>
        </p:spPr>
        <p:txBody>
          <a:bodyPr wrap="square">
            <a:spAutoFit/>
          </a:bodyPr>
          <a:lstStyle/>
          <a:p>
            <a:r>
              <a:rPr lang="en-US" sz="5400" b="1" dirty="0">
                <a:solidFill>
                  <a:schemeClr val="bg1"/>
                </a:solidFill>
                <a:latin typeface="Montserrat" panose="00000500000000000000" pitchFamily="2" charset="0"/>
              </a:rPr>
              <a:t>ALTIQ </a:t>
            </a:r>
            <a:r>
              <a:rPr lang="en-US" sz="5400" b="1" dirty="0">
                <a:solidFill>
                  <a:schemeClr val="accent6"/>
                </a:solidFill>
                <a:latin typeface="Montserrat" panose="00000500000000000000" pitchFamily="2" charset="0"/>
              </a:rPr>
              <a:t>MOTORS</a:t>
            </a:r>
            <a:r>
              <a:rPr lang="en-US" sz="5400" b="1" dirty="0">
                <a:solidFill>
                  <a:schemeClr val="bg1"/>
                </a:solidFill>
                <a:latin typeface="Montserrat" panose="00000500000000000000" pitchFamily="2" charset="0"/>
              </a:rPr>
              <a:t> </a:t>
            </a:r>
          </a:p>
        </p:txBody>
      </p:sp>
      <p:sp>
        <p:nvSpPr>
          <p:cNvPr id="11" name="TextBox 10">
            <a:extLst>
              <a:ext uri="{FF2B5EF4-FFF2-40B4-BE49-F238E27FC236}">
                <a16:creationId xmlns:a16="http://schemas.microsoft.com/office/drawing/2014/main" id="{7D0B8944-45D3-E25F-A7BE-641B5E4DDB1B}"/>
              </a:ext>
            </a:extLst>
          </p:cNvPr>
          <p:cNvSpPr txBox="1"/>
          <p:nvPr/>
        </p:nvSpPr>
        <p:spPr>
          <a:xfrm>
            <a:off x="743548" y="3533485"/>
            <a:ext cx="5549097"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accent2"/>
                </a:solidFill>
                <a:latin typeface="Montserrat" panose="00000500000000000000" pitchFamily="2" charset="0"/>
              </a:rPr>
              <a:t>Electric Vehicle Insights</a:t>
            </a:r>
            <a:endParaRPr kumimoji="0" lang="en-US" altLang="en-US" sz="2000" i="0" u="none" strike="noStrike" cap="none" normalizeH="0" baseline="0" dirty="0">
              <a:ln>
                <a:noFill/>
              </a:ln>
              <a:solidFill>
                <a:schemeClr val="accent2"/>
              </a:solidFill>
              <a:effectLst/>
              <a:latin typeface="Montserrat" panose="00000500000000000000" pitchFamily="2" charset="0"/>
            </a:endParaRPr>
          </a:p>
        </p:txBody>
      </p:sp>
      <p:sp>
        <p:nvSpPr>
          <p:cNvPr id="12" name="TextBox 11">
            <a:extLst>
              <a:ext uri="{FF2B5EF4-FFF2-40B4-BE49-F238E27FC236}">
                <a16:creationId xmlns:a16="http://schemas.microsoft.com/office/drawing/2014/main" id="{197C2F53-79D3-65C9-5C3A-2FC5A3B76DB9}"/>
              </a:ext>
            </a:extLst>
          </p:cNvPr>
          <p:cNvSpPr txBox="1"/>
          <p:nvPr/>
        </p:nvSpPr>
        <p:spPr>
          <a:xfrm>
            <a:off x="650141" y="1210258"/>
            <a:ext cx="5445858" cy="892552"/>
          </a:xfrm>
          <a:prstGeom prst="rect">
            <a:avLst/>
          </a:prstGeom>
          <a:noFill/>
        </p:spPr>
        <p:txBody>
          <a:bodyPr wrap="square">
            <a:spAutoFit/>
          </a:bodyPr>
          <a:lstStyle/>
          <a:p>
            <a:r>
              <a:rPr lang="en-US" sz="2800" b="1" dirty="0">
                <a:solidFill>
                  <a:schemeClr val="bg1"/>
                </a:solidFill>
                <a:latin typeface="Montserrat" panose="00000500000000000000" pitchFamily="2" charset="0"/>
              </a:rPr>
              <a:t>RESUME PROJECT</a:t>
            </a:r>
          </a:p>
          <a:p>
            <a:r>
              <a:rPr lang="en-US" sz="2400" b="1" dirty="0">
                <a:solidFill>
                  <a:schemeClr val="bg1"/>
                </a:solidFill>
                <a:latin typeface="Montserrat" panose="00000500000000000000" pitchFamily="2" charset="0"/>
              </a:rPr>
              <a:t>Challenge #12</a:t>
            </a:r>
          </a:p>
        </p:txBody>
      </p:sp>
      <p:sp>
        <p:nvSpPr>
          <p:cNvPr id="13" name="TextBox 12">
            <a:extLst>
              <a:ext uri="{FF2B5EF4-FFF2-40B4-BE49-F238E27FC236}">
                <a16:creationId xmlns:a16="http://schemas.microsoft.com/office/drawing/2014/main" id="{B4DDD504-49E0-246F-1BE5-2315B5B9412B}"/>
              </a:ext>
            </a:extLst>
          </p:cNvPr>
          <p:cNvSpPr txBox="1"/>
          <p:nvPr/>
        </p:nvSpPr>
        <p:spPr>
          <a:xfrm>
            <a:off x="1167705" y="4344459"/>
            <a:ext cx="5124936"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bg2"/>
                </a:solidFill>
                <a:effectLst/>
                <a:latin typeface="Montserrat" panose="00000500000000000000" pitchFamily="2" charset="0"/>
              </a:rPr>
              <a:t>ameyamodak26@gmail</a:t>
            </a:r>
            <a:r>
              <a:rPr lang="en-US" altLang="en-US" sz="1600" dirty="0">
                <a:solidFill>
                  <a:schemeClr val="bg2"/>
                </a:solidFill>
                <a:latin typeface="Montserrat" panose="00000500000000000000" pitchFamily="2" charset="0"/>
              </a:rPr>
              <a:t>.com</a:t>
            </a:r>
            <a:endParaRPr kumimoji="0" lang="en-US" altLang="en-US" sz="1600" i="0" u="none" strike="noStrike" cap="none" normalizeH="0" baseline="0" dirty="0">
              <a:ln>
                <a:noFill/>
              </a:ln>
              <a:solidFill>
                <a:schemeClr val="bg2"/>
              </a:solidFill>
              <a:effectLst/>
              <a:latin typeface="Montserrat" panose="00000500000000000000" pitchFamily="2" charset="0"/>
            </a:endParaRPr>
          </a:p>
        </p:txBody>
      </p:sp>
      <p:sp>
        <p:nvSpPr>
          <p:cNvPr id="14" name="TextBox 13">
            <a:extLst>
              <a:ext uri="{FF2B5EF4-FFF2-40B4-BE49-F238E27FC236}">
                <a16:creationId xmlns:a16="http://schemas.microsoft.com/office/drawing/2014/main" id="{E4356B93-098A-D68E-EC31-055F2F4D432F}"/>
              </a:ext>
            </a:extLst>
          </p:cNvPr>
          <p:cNvSpPr txBox="1"/>
          <p:nvPr/>
        </p:nvSpPr>
        <p:spPr>
          <a:xfrm>
            <a:off x="1203960" y="4650326"/>
            <a:ext cx="5088681"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bg2"/>
                </a:solidFill>
                <a:effectLst/>
                <a:latin typeface="Montserrat" panose="00000500000000000000" pitchFamily="2" charset="0"/>
              </a:rPr>
              <a:t>linkedin.com/in/ameya-modak/</a:t>
            </a:r>
          </a:p>
        </p:txBody>
      </p:sp>
      <p:sp>
        <p:nvSpPr>
          <p:cNvPr id="15" name="TextBox 14">
            <a:extLst>
              <a:ext uri="{FF2B5EF4-FFF2-40B4-BE49-F238E27FC236}">
                <a16:creationId xmlns:a16="http://schemas.microsoft.com/office/drawing/2014/main" id="{B483B453-5279-31AA-DD5E-D2A1DB74B2D7}"/>
              </a:ext>
            </a:extLst>
          </p:cNvPr>
          <p:cNvSpPr txBox="1"/>
          <p:nvPr/>
        </p:nvSpPr>
        <p:spPr>
          <a:xfrm>
            <a:off x="743543" y="5360763"/>
            <a:ext cx="5549097"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bg2"/>
                </a:solidFill>
                <a:latin typeface="Montserrat" panose="00000500000000000000" pitchFamily="2" charset="0"/>
              </a:rPr>
              <a:t>Presented By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bg2"/>
                </a:solidFill>
                <a:latin typeface="Montserrat" panose="00000500000000000000" pitchFamily="2" charset="0"/>
              </a:rPr>
              <a:t>Ameya Prakash Modak</a:t>
            </a:r>
            <a:endParaRPr kumimoji="0" lang="en-US" altLang="en-US" sz="2400" i="0" u="none" strike="noStrike" cap="none" normalizeH="0" baseline="0" dirty="0">
              <a:ln>
                <a:noFill/>
              </a:ln>
              <a:solidFill>
                <a:schemeClr val="bg2"/>
              </a:solidFill>
              <a:effectLst/>
              <a:latin typeface="Montserrat" panose="00000500000000000000" pitchFamily="2" charset="0"/>
            </a:endParaRPr>
          </a:p>
        </p:txBody>
      </p:sp>
      <p:pic>
        <p:nvPicPr>
          <p:cNvPr id="9" name="Picture 8">
            <a:extLst>
              <a:ext uri="{FF2B5EF4-FFF2-40B4-BE49-F238E27FC236}">
                <a16:creationId xmlns:a16="http://schemas.microsoft.com/office/drawing/2014/main" id="{A1ACF13A-D952-2EA0-FA5B-24379276121E}"/>
              </a:ext>
            </a:extLst>
          </p:cNvPr>
          <p:cNvPicPr>
            <a:picLocks noChangeAspect="1"/>
          </p:cNvPicPr>
          <p:nvPr/>
        </p:nvPicPr>
        <p:blipFill>
          <a:blip r:embed="rId4"/>
          <a:stretch>
            <a:fillRect/>
          </a:stretch>
        </p:blipFill>
        <p:spPr>
          <a:xfrm>
            <a:off x="5543650" y="322921"/>
            <a:ext cx="1497979" cy="728525"/>
          </a:xfrm>
          <a:prstGeom prst="rect">
            <a:avLst/>
          </a:prstGeom>
        </p:spPr>
      </p:pic>
      <p:sp>
        <p:nvSpPr>
          <p:cNvPr id="16" name="Rectangle 15">
            <a:extLst>
              <a:ext uri="{FF2B5EF4-FFF2-40B4-BE49-F238E27FC236}">
                <a16:creationId xmlns:a16="http://schemas.microsoft.com/office/drawing/2014/main" id="{5F3429F9-17DF-48DB-99B3-54776C4313A9}"/>
              </a:ext>
            </a:extLst>
          </p:cNvPr>
          <p:cNvSpPr/>
          <p:nvPr/>
        </p:nvSpPr>
        <p:spPr>
          <a:xfrm>
            <a:off x="0" y="6670431"/>
            <a:ext cx="12192000" cy="1875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12453;p89">
            <a:extLst>
              <a:ext uri="{FF2B5EF4-FFF2-40B4-BE49-F238E27FC236}">
                <a16:creationId xmlns:a16="http://schemas.microsoft.com/office/drawing/2014/main" id="{166FFDCC-F838-9493-FEDE-89AEE3037E7B}"/>
              </a:ext>
            </a:extLst>
          </p:cNvPr>
          <p:cNvSpPr/>
          <p:nvPr/>
        </p:nvSpPr>
        <p:spPr>
          <a:xfrm>
            <a:off x="887168" y="4429919"/>
            <a:ext cx="247795" cy="178946"/>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bg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9" name="Picture 12" descr="LinkedIn Logo – Free PNG format download (2022)">
            <a:hlinkClick r:id="rId5"/>
            <a:extLst>
              <a:ext uri="{FF2B5EF4-FFF2-40B4-BE49-F238E27FC236}">
                <a16:creationId xmlns:a16="http://schemas.microsoft.com/office/drawing/2014/main" id="{BF82AC7B-8454-B6A3-16E7-0977880A56F6}"/>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14012" y="4708339"/>
            <a:ext cx="380461" cy="214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621048"/>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3864077" y="136940"/>
            <a:ext cx="4275222"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Primary Insights</a:t>
            </a:r>
          </a:p>
        </p:txBody>
      </p:sp>
      <p:sp>
        <p:nvSpPr>
          <p:cNvPr id="4" name="TextBox 3">
            <a:extLst>
              <a:ext uri="{FF2B5EF4-FFF2-40B4-BE49-F238E27FC236}">
                <a16:creationId xmlns:a16="http://schemas.microsoft.com/office/drawing/2014/main" id="{02F44F7E-01FC-EC0A-7B4E-3C3FC7B1EF09}"/>
              </a:ext>
            </a:extLst>
          </p:cNvPr>
          <p:cNvSpPr txBox="1"/>
          <p:nvPr/>
        </p:nvSpPr>
        <p:spPr>
          <a:xfrm>
            <a:off x="1087202" y="1029112"/>
            <a:ext cx="9580798" cy="876522"/>
          </a:xfrm>
          <a:prstGeom prst="rect">
            <a:avLst/>
          </a:prstGeom>
          <a:noFill/>
        </p:spPr>
        <p:txBody>
          <a:bodyPr wrap="square">
            <a:spAutoFit/>
          </a:bodyPr>
          <a:lstStyle/>
          <a:p>
            <a:pPr algn="just">
              <a:lnSpc>
                <a:spcPct val="150000"/>
              </a:lnSpc>
            </a:pPr>
            <a:r>
              <a:rPr lang="en-US" dirty="0">
                <a:solidFill>
                  <a:schemeClr val="bg1"/>
                </a:solidFill>
                <a:latin typeface="Montserrat" panose="00000500000000000000" pitchFamily="2" charset="0"/>
              </a:rPr>
              <a:t>2. Identify the top 5 states with the highest penetration rate in 2-wheeler and </a:t>
            </a:r>
          </a:p>
          <a:p>
            <a:pPr algn="just">
              <a:lnSpc>
                <a:spcPct val="150000"/>
              </a:lnSpc>
            </a:pPr>
            <a:r>
              <a:rPr lang="en-US" dirty="0">
                <a:solidFill>
                  <a:schemeClr val="bg1"/>
                </a:solidFill>
                <a:latin typeface="Montserrat" panose="00000500000000000000" pitchFamily="2" charset="0"/>
              </a:rPr>
              <a:t>4-wheeler EV sales in FY 2024.</a:t>
            </a:r>
          </a:p>
        </p:txBody>
      </p:sp>
      <p:pic>
        <p:nvPicPr>
          <p:cNvPr id="7" name="Picture 6">
            <a:extLst>
              <a:ext uri="{FF2B5EF4-FFF2-40B4-BE49-F238E27FC236}">
                <a16:creationId xmlns:a16="http://schemas.microsoft.com/office/drawing/2014/main" id="{AAECE42B-B18C-6147-9B61-AE9C4E0929AB}"/>
              </a:ext>
            </a:extLst>
          </p:cNvPr>
          <p:cNvPicPr>
            <a:picLocks noChangeAspect="1"/>
          </p:cNvPicPr>
          <p:nvPr/>
        </p:nvPicPr>
        <p:blipFill>
          <a:blip r:embed="rId3"/>
          <a:stretch>
            <a:fillRect/>
          </a:stretch>
        </p:blipFill>
        <p:spPr>
          <a:xfrm>
            <a:off x="2924518" y="2151475"/>
            <a:ext cx="6087325" cy="4029637"/>
          </a:xfrm>
          <a:prstGeom prst="rect">
            <a:avLst/>
          </a:prstGeom>
        </p:spPr>
      </p:pic>
    </p:spTree>
    <p:extLst>
      <p:ext uri="{BB962C8B-B14F-4D97-AF65-F5344CB8AC3E}">
        <p14:creationId xmlns:p14="http://schemas.microsoft.com/office/powerpoint/2010/main" val="4094172269"/>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02F44F7E-01FC-EC0A-7B4E-3C3FC7B1EF09}"/>
              </a:ext>
            </a:extLst>
          </p:cNvPr>
          <p:cNvSpPr txBox="1"/>
          <p:nvPr/>
        </p:nvSpPr>
        <p:spPr>
          <a:xfrm>
            <a:off x="1087202" y="1029112"/>
            <a:ext cx="9580798" cy="876522"/>
          </a:xfrm>
          <a:prstGeom prst="rect">
            <a:avLst/>
          </a:prstGeom>
          <a:noFill/>
        </p:spPr>
        <p:txBody>
          <a:bodyPr wrap="square">
            <a:spAutoFit/>
          </a:bodyPr>
          <a:lstStyle/>
          <a:p>
            <a:pPr algn="just">
              <a:lnSpc>
                <a:spcPct val="150000"/>
              </a:lnSpc>
            </a:pPr>
            <a:r>
              <a:rPr lang="en-US" dirty="0">
                <a:solidFill>
                  <a:schemeClr val="bg1"/>
                </a:solidFill>
                <a:latin typeface="Montserrat" panose="00000500000000000000" pitchFamily="2" charset="0"/>
              </a:rPr>
              <a:t>3. List the states with negative penetration (decline) in EV sales from 2022 to 2024?</a:t>
            </a:r>
          </a:p>
        </p:txBody>
      </p:sp>
      <p:pic>
        <p:nvPicPr>
          <p:cNvPr id="7" name="Picture 6">
            <a:extLst>
              <a:ext uri="{FF2B5EF4-FFF2-40B4-BE49-F238E27FC236}">
                <a16:creationId xmlns:a16="http://schemas.microsoft.com/office/drawing/2014/main" id="{4CD151FA-2840-1DE3-FAD5-8A57872A77D7}"/>
              </a:ext>
            </a:extLst>
          </p:cNvPr>
          <p:cNvPicPr>
            <a:picLocks noChangeAspect="1"/>
          </p:cNvPicPr>
          <p:nvPr/>
        </p:nvPicPr>
        <p:blipFill>
          <a:blip r:embed="rId3"/>
          <a:stretch>
            <a:fillRect/>
          </a:stretch>
        </p:blipFill>
        <p:spPr>
          <a:xfrm>
            <a:off x="3586480" y="2331086"/>
            <a:ext cx="4866639" cy="3317874"/>
          </a:xfrm>
          <a:prstGeom prst="rect">
            <a:avLst/>
          </a:prstGeom>
        </p:spPr>
      </p:pic>
      <p:sp>
        <p:nvSpPr>
          <p:cNvPr id="13" name="TextBox 12">
            <a:extLst>
              <a:ext uri="{FF2B5EF4-FFF2-40B4-BE49-F238E27FC236}">
                <a16:creationId xmlns:a16="http://schemas.microsoft.com/office/drawing/2014/main" id="{6767ACDA-E1DA-B741-4B38-26E6FDF2E25E}"/>
              </a:ext>
            </a:extLst>
          </p:cNvPr>
          <p:cNvSpPr txBox="1"/>
          <p:nvPr/>
        </p:nvSpPr>
        <p:spPr>
          <a:xfrm>
            <a:off x="3864077" y="136940"/>
            <a:ext cx="4275222"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Primary Insights</a:t>
            </a:r>
          </a:p>
        </p:txBody>
      </p:sp>
    </p:spTree>
    <p:extLst>
      <p:ext uri="{BB962C8B-B14F-4D97-AF65-F5344CB8AC3E}">
        <p14:creationId xmlns:p14="http://schemas.microsoft.com/office/powerpoint/2010/main" val="3911505590"/>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02F44F7E-01FC-EC0A-7B4E-3C3FC7B1EF09}"/>
              </a:ext>
            </a:extLst>
          </p:cNvPr>
          <p:cNvSpPr txBox="1"/>
          <p:nvPr/>
        </p:nvSpPr>
        <p:spPr>
          <a:xfrm>
            <a:off x="1087202" y="1029112"/>
            <a:ext cx="9580798" cy="876522"/>
          </a:xfrm>
          <a:prstGeom prst="rect">
            <a:avLst/>
          </a:prstGeom>
          <a:noFill/>
        </p:spPr>
        <p:txBody>
          <a:bodyPr wrap="square">
            <a:spAutoFit/>
          </a:bodyPr>
          <a:lstStyle/>
          <a:p>
            <a:pPr algn="just">
              <a:lnSpc>
                <a:spcPct val="150000"/>
              </a:lnSpc>
            </a:pPr>
            <a:r>
              <a:rPr lang="en-US" dirty="0">
                <a:solidFill>
                  <a:schemeClr val="bg1"/>
                </a:solidFill>
                <a:latin typeface="Montserrat" panose="00000500000000000000" pitchFamily="2" charset="0"/>
              </a:rPr>
              <a:t>4. What are the quarterly trends based on sales volume for the top 5 EV makers (4-wheelers) from 2022 to 2024?</a:t>
            </a:r>
          </a:p>
        </p:txBody>
      </p:sp>
      <p:pic>
        <p:nvPicPr>
          <p:cNvPr id="14" name="Picture 13">
            <a:extLst>
              <a:ext uri="{FF2B5EF4-FFF2-40B4-BE49-F238E27FC236}">
                <a16:creationId xmlns:a16="http://schemas.microsoft.com/office/drawing/2014/main" id="{97B3AAD6-7E72-3BEC-375D-AB827199FAA3}"/>
              </a:ext>
            </a:extLst>
          </p:cNvPr>
          <p:cNvPicPr>
            <a:picLocks noChangeAspect="1"/>
          </p:cNvPicPr>
          <p:nvPr/>
        </p:nvPicPr>
        <p:blipFill>
          <a:blip r:embed="rId3"/>
          <a:stretch>
            <a:fillRect/>
          </a:stretch>
        </p:blipFill>
        <p:spPr>
          <a:xfrm>
            <a:off x="1118493" y="2675674"/>
            <a:ext cx="9660611" cy="3059964"/>
          </a:xfrm>
          <a:prstGeom prst="rect">
            <a:avLst/>
          </a:prstGeom>
        </p:spPr>
      </p:pic>
      <p:sp>
        <p:nvSpPr>
          <p:cNvPr id="6" name="TextBox 5">
            <a:extLst>
              <a:ext uri="{FF2B5EF4-FFF2-40B4-BE49-F238E27FC236}">
                <a16:creationId xmlns:a16="http://schemas.microsoft.com/office/drawing/2014/main" id="{8B72D2BD-781E-8E3F-20D9-49120C715031}"/>
              </a:ext>
            </a:extLst>
          </p:cNvPr>
          <p:cNvSpPr txBox="1"/>
          <p:nvPr/>
        </p:nvSpPr>
        <p:spPr>
          <a:xfrm>
            <a:off x="3864077" y="136940"/>
            <a:ext cx="4275222"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Primary Insights</a:t>
            </a:r>
          </a:p>
        </p:txBody>
      </p:sp>
    </p:spTree>
    <p:extLst>
      <p:ext uri="{BB962C8B-B14F-4D97-AF65-F5344CB8AC3E}">
        <p14:creationId xmlns:p14="http://schemas.microsoft.com/office/powerpoint/2010/main" val="1851023647"/>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02F44F7E-01FC-EC0A-7B4E-3C3FC7B1EF09}"/>
              </a:ext>
            </a:extLst>
          </p:cNvPr>
          <p:cNvSpPr txBox="1"/>
          <p:nvPr/>
        </p:nvSpPr>
        <p:spPr>
          <a:xfrm>
            <a:off x="945762" y="2557035"/>
            <a:ext cx="4702684" cy="1292020"/>
          </a:xfrm>
          <a:prstGeom prst="rect">
            <a:avLst/>
          </a:prstGeom>
          <a:noFill/>
        </p:spPr>
        <p:txBody>
          <a:bodyPr wrap="square">
            <a:spAutoFit/>
          </a:bodyPr>
          <a:lstStyle/>
          <a:p>
            <a:pPr algn="just">
              <a:lnSpc>
                <a:spcPct val="150000"/>
              </a:lnSpc>
            </a:pPr>
            <a:r>
              <a:rPr lang="en-US" dirty="0">
                <a:solidFill>
                  <a:schemeClr val="bg1"/>
                </a:solidFill>
                <a:latin typeface="Montserrat" panose="00000500000000000000" pitchFamily="2" charset="0"/>
              </a:rPr>
              <a:t>5. How do the EV sales and penetration rates in Delhi compare to Karnataka for 2024?</a:t>
            </a:r>
          </a:p>
        </p:txBody>
      </p:sp>
      <p:pic>
        <p:nvPicPr>
          <p:cNvPr id="7" name="Picture 6">
            <a:extLst>
              <a:ext uri="{FF2B5EF4-FFF2-40B4-BE49-F238E27FC236}">
                <a16:creationId xmlns:a16="http://schemas.microsoft.com/office/drawing/2014/main" id="{16A69F8C-20F0-08E2-A094-BF88AF0CCDD0}"/>
              </a:ext>
            </a:extLst>
          </p:cNvPr>
          <p:cNvPicPr>
            <a:picLocks noChangeAspect="1"/>
          </p:cNvPicPr>
          <p:nvPr/>
        </p:nvPicPr>
        <p:blipFill>
          <a:blip r:embed="rId3"/>
          <a:stretch>
            <a:fillRect/>
          </a:stretch>
        </p:blipFill>
        <p:spPr>
          <a:xfrm>
            <a:off x="6660616" y="1122363"/>
            <a:ext cx="3629278" cy="2158195"/>
          </a:xfrm>
          <a:prstGeom prst="rect">
            <a:avLst/>
          </a:prstGeom>
        </p:spPr>
      </p:pic>
      <p:pic>
        <p:nvPicPr>
          <p:cNvPr id="9" name="Picture 8">
            <a:extLst>
              <a:ext uri="{FF2B5EF4-FFF2-40B4-BE49-F238E27FC236}">
                <a16:creationId xmlns:a16="http://schemas.microsoft.com/office/drawing/2014/main" id="{D01FCD9F-E29F-5B2D-DDEF-A203B0C015BF}"/>
              </a:ext>
            </a:extLst>
          </p:cNvPr>
          <p:cNvPicPr>
            <a:picLocks noChangeAspect="1"/>
          </p:cNvPicPr>
          <p:nvPr/>
        </p:nvPicPr>
        <p:blipFill>
          <a:blip r:embed="rId4"/>
          <a:stretch>
            <a:fillRect/>
          </a:stretch>
        </p:blipFill>
        <p:spPr>
          <a:xfrm>
            <a:off x="6660615" y="3776503"/>
            <a:ext cx="3721875" cy="2250418"/>
          </a:xfrm>
          <a:prstGeom prst="rect">
            <a:avLst/>
          </a:prstGeom>
        </p:spPr>
      </p:pic>
      <p:sp>
        <p:nvSpPr>
          <p:cNvPr id="6" name="TextBox 5">
            <a:extLst>
              <a:ext uri="{FF2B5EF4-FFF2-40B4-BE49-F238E27FC236}">
                <a16:creationId xmlns:a16="http://schemas.microsoft.com/office/drawing/2014/main" id="{FAA4D2EE-3E8F-5357-B0C2-8F2DFFC50AF4}"/>
              </a:ext>
            </a:extLst>
          </p:cNvPr>
          <p:cNvSpPr txBox="1"/>
          <p:nvPr/>
        </p:nvSpPr>
        <p:spPr>
          <a:xfrm>
            <a:off x="3864077" y="136940"/>
            <a:ext cx="4275222"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Primary Insights</a:t>
            </a:r>
          </a:p>
        </p:txBody>
      </p:sp>
    </p:spTree>
    <p:extLst>
      <p:ext uri="{BB962C8B-B14F-4D97-AF65-F5344CB8AC3E}">
        <p14:creationId xmlns:p14="http://schemas.microsoft.com/office/powerpoint/2010/main" val="2397127501"/>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02F44F7E-01FC-EC0A-7B4E-3C3FC7B1EF09}"/>
              </a:ext>
            </a:extLst>
          </p:cNvPr>
          <p:cNvSpPr txBox="1"/>
          <p:nvPr/>
        </p:nvSpPr>
        <p:spPr>
          <a:xfrm>
            <a:off x="1087202" y="1029112"/>
            <a:ext cx="9580798" cy="876522"/>
          </a:xfrm>
          <a:prstGeom prst="rect">
            <a:avLst/>
          </a:prstGeom>
          <a:noFill/>
        </p:spPr>
        <p:txBody>
          <a:bodyPr wrap="square">
            <a:spAutoFit/>
          </a:bodyPr>
          <a:lstStyle/>
          <a:p>
            <a:pPr algn="just">
              <a:lnSpc>
                <a:spcPct val="150000"/>
              </a:lnSpc>
            </a:pPr>
            <a:r>
              <a:rPr lang="en-US" dirty="0">
                <a:solidFill>
                  <a:schemeClr val="bg1"/>
                </a:solidFill>
                <a:latin typeface="Montserrat" panose="00000500000000000000" pitchFamily="2" charset="0"/>
              </a:rPr>
              <a:t>6. List down the compounded annual growth rate (CAGR) in 4-wheeler units for the top 5 makers from 2022 to 2024.</a:t>
            </a:r>
          </a:p>
        </p:txBody>
      </p:sp>
      <p:pic>
        <p:nvPicPr>
          <p:cNvPr id="7" name="Picture 6">
            <a:extLst>
              <a:ext uri="{FF2B5EF4-FFF2-40B4-BE49-F238E27FC236}">
                <a16:creationId xmlns:a16="http://schemas.microsoft.com/office/drawing/2014/main" id="{F055DFDE-8C4C-DB1B-23C0-B5DC4D225763}"/>
              </a:ext>
            </a:extLst>
          </p:cNvPr>
          <p:cNvPicPr>
            <a:picLocks noChangeAspect="1"/>
          </p:cNvPicPr>
          <p:nvPr/>
        </p:nvPicPr>
        <p:blipFill>
          <a:blip r:embed="rId4"/>
          <a:stretch>
            <a:fillRect/>
          </a:stretch>
        </p:blipFill>
        <p:spPr>
          <a:xfrm>
            <a:off x="3457913" y="2618515"/>
            <a:ext cx="4839375" cy="3210373"/>
          </a:xfrm>
          <a:prstGeom prst="rect">
            <a:avLst/>
          </a:prstGeom>
        </p:spPr>
      </p:pic>
      <p:sp>
        <p:nvSpPr>
          <p:cNvPr id="6" name="TextBox 5">
            <a:extLst>
              <a:ext uri="{FF2B5EF4-FFF2-40B4-BE49-F238E27FC236}">
                <a16:creationId xmlns:a16="http://schemas.microsoft.com/office/drawing/2014/main" id="{A835795C-806E-9ABE-DE18-DA1B5161E62B}"/>
              </a:ext>
            </a:extLst>
          </p:cNvPr>
          <p:cNvSpPr txBox="1"/>
          <p:nvPr/>
        </p:nvSpPr>
        <p:spPr>
          <a:xfrm>
            <a:off x="3864077" y="136940"/>
            <a:ext cx="4275222"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Primary Insights</a:t>
            </a:r>
          </a:p>
        </p:txBody>
      </p:sp>
    </p:spTree>
    <p:extLst>
      <p:ext uri="{BB962C8B-B14F-4D97-AF65-F5344CB8AC3E}">
        <p14:creationId xmlns:p14="http://schemas.microsoft.com/office/powerpoint/2010/main" val="1916457989"/>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02F44F7E-01FC-EC0A-7B4E-3C3FC7B1EF09}"/>
              </a:ext>
            </a:extLst>
          </p:cNvPr>
          <p:cNvSpPr txBox="1"/>
          <p:nvPr/>
        </p:nvSpPr>
        <p:spPr>
          <a:xfrm>
            <a:off x="1087202" y="1029112"/>
            <a:ext cx="9580798" cy="876522"/>
          </a:xfrm>
          <a:prstGeom prst="rect">
            <a:avLst/>
          </a:prstGeom>
          <a:noFill/>
        </p:spPr>
        <p:txBody>
          <a:bodyPr wrap="square">
            <a:spAutoFit/>
          </a:bodyPr>
          <a:lstStyle/>
          <a:p>
            <a:pPr algn="just">
              <a:lnSpc>
                <a:spcPct val="150000"/>
              </a:lnSpc>
            </a:pPr>
            <a:r>
              <a:rPr lang="en-US" dirty="0">
                <a:solidFill>
                  <a:schemeClr val="bg1"/>
                </a:solidFill>
                <a:latin typeface="Montserrat" panose="00000500000000000000" pitchFamily="2" charset="0"/>
              </a:rPr>
              <a:t> 7. List down the top 10 states that had the highest compounded annual growth rate (CAGR) from 2022 to 2024 in total vehicles sold.</a:t>
            </a:r>
          </a:p>
        </p:txBody>
      </p:sp>
      <p:pic>
        <p:nvPicPr>
          <p:cNvPr id="7" name="Picture 6">
            <a:extLst>
              <a:ext uri="{FF2B5EF4-FFF2-40B4-BE49-F238E27FC236}">
                <a16:creationId xmlns:a16="http://schemas.microsoft.com/office/drawing/2014/main" id="{613D856B-47DF-F0FA-522A-D6D4256F6B12}"/>
              </a:ext>
            </a:extLst>
          </p:cNvPr>
          <p:cNvPicPr>
            <a:picLocks noChangeAspect="1"/>
          </p:cNvPicPr>
          <p:nvPr/>
        </p:nvPicPr>
        <p:blipFill>
          <a:blip r:embed="rId4"/>
          <a:stretch>
            <a:fillRect/>
          </a:stretch>
        </p:blipFill>
        <p:spPr>
          <a:xfrm>
            <a:off x="3162597" y="2757578"/>
            <a:ext cx="5430008" cy="3248478"/>
          </a:xfrm>
          <a:prstGeom prst="rect">
            <a:avLst/>
          </a:prstGeom>
        </p:spPr>
      </p:pic>
      <p:sp>
        <p:nvSpPr>
          <p:cNvPr id="6" name="TextBox 5">
            <a:extLst>
              <a:ext uri="{FF2B5EF4-FFF2-40B4-BE49-F238E27FC236}">
                <a16:creationId xmlns:a16="http://schemas.microsoft.com/office/drawing/2014/main" id="{E427B739-72E8-1082-B089-314C22063F88}"/>
              </a:ext>
            </a:extLst>
          </p:cNvPr>
          <p:cNvSpPr txBox="1"/>
          <p:nvPr/>
        </p:nvSpPr>
        <p:spPr>
          <a:xfrm>
            <a:off x="3864077" y="136940"/>
            <a:ext cx="4275222"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Primary Insights</a:t>
            </a:r>
          </a:p>
        </p:txBody>
      </p:sp>
    </p:spTree>
    <p:extLst>
      <p:ext uri="{BB962C8B-B14F-4D97-AF65-F5344CB8AC3E}">
        <p14:creationId xmlns:p14="http://schemas.microsoft.com/office/powerpoint/2010/main" val="3201114481"/>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02F44F7E-01FC-EC0A-7B4E-3C3FC7B1EF09}"/>
              </a:ext>
            </a:extLst>
          </p:cNvPr>
          <p:cNvSpPr txBox="1"/>
          <p:nvPr/>
        </p:nvSpPr>
        <p:spPr>
          <a:xfrm>
            <a:off x="1077370" y="2557035"/>
            <a:ext cx="4698397" cy="1292020"/>
          </a:xfrm>
          <a:prstGeom prst="rect">
            <a:avLst/>
          </a:prstGeom>
          <a:noFill/>
        </p:spPr>
        <p:txBody>
          <a:bodyPr wrap="square">
            <a:spAutoFit/>
          </a:bodyPr>
          <a:lstStyle/>
          <a:p>
            <a:pPr algn="just">
              <a:lnSpc>
                <a:spcPct val="150000"/>
              </a:lnSpc>
            </a:pPr>
            <a:r>
              <a:rPr lang="en-US" dirty="0">
                <a:solidFill>
                  <a:schemeClr val="bg1"/>
                </a:solidFill>
                <a:latin typeface="Montserrat" panose="00000500000000000000" pitchFamily="2" charset="0"/>
              </a:rPr>
              <a:t>8. What are the peak and low season months for EV sales based on the data from 2022 to 2024?</a:t>
            </a:r>
          </a:p>
        </p:txBody>
      </p:sp>
      <p:pic>
        <p:nvPicPr>
          <p:cNvPr id="8" name="Picture 7">
            <a:extLst>
              <a:ext uri="{FF2B5EF4-FFF2-40B4-BE49-F238E27FC236}">
                <a16:creationId xmlns:a16="http://schemas.microsoft.com/office/drawing/2014/main" id="{E6A83D4A-091E-BE69-EA86-41099A57C73F}"/>
              </a:ext>
            </a:extLst>
          </p:cNvPr>
          <p:cNvPicPr>
            <a:picLocks noChangeAspect="1"/>
          </p:cNvPicPr>
          <p:nvPr/>
        </p:nvPicPr>
        <p:blipFill>
          <a:blip r:embed="rId4"/>
          <a:stretch>
            <a:fillRect/>
          </a:stretch>
        </p:blipFill>
        <p:spPr>
          <a:xfrm>
            <a:off x="6538136" y="1102605"/>
            <a:ext cx="3176451" cy="4998865"/>
          </a:xfrm>
          <a:prstGeom prst="rect">
            <a:avLst/>
          </a:prstGeom>
        </p:spPr>
      </p:pic>
      <p:sp>
        <p:nvSpPr>
          <p:cNvPr id="6" name="TextBox 5">
            <a:extLst>
              <a:ext uri="{FF2B5EF4-FFF2-40B4-BE49-F238E27FC236}">
                <a16:creationId xmlns:a16="http://schemas.microsoft.com/office/drawing/2014/main" id="{E44895BD-A9DE-AA89-0939-AF32135E076C}"/>
              </a:ext>
            </a:extLst>
          </p:cNvPr>
          <p:cNvSpPr txBox="1"/>
          <p:nvPr/>
        </p:nvSpPr>
        <p:spPr>
          <a:xfrm>
            <a:off x="3864077" y="136940"/>
            <a:ext cx="4275222"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Primary Insights</a:t>
            </a:r>
          </a:p>
        </p:txBody>
      </p:sp>
    </p:spTree>
    <p:extLst>
      <p:ext uri="{BB962C8B-B14F-4D97-AF65-F5344CB8AC3E}">
        <p14:creationId xmlns:p14="http://schemas.microsoft.com/office/powerpoint/2010/main" val="1359222683"/>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02F44F7E-01FC-EC0A-7B4E-3C3FC7B1EF09}"/>
              </a:ext>
            </a:extLst>
          </p:cNvPr>
          <p:cNvSpPr txBox="1"/>
          <p:nvPr/>
        </p:nvSpPr>
        <p:spPr>
          <a:xfrm>
            <a:off x="832115" y="2557035"/>
            <a:ext cx="5263886" cy="1292020"/>
          </a:xfrm>
          <a:prstGeom prst="rect">
            <a:avLst/>
          </a:prstGeom>
          <a:noFill/>
        </p:spPr>
        <p:txBody>
          <a:bodyPr wrap="square">
            <a:spAutoFit/>
          </a:bodyPr>
          <a:lstStyle/>
          <a:p>
            <a:pPr algn="just">
              <a:lnSpc>
                <a:spcPct val="150000"/>
              </a:lnSpc>
            </a:pPr>
            <a:r>
              <a:rPr lang="en-US" dirty="0">
                <a:solidFill>
                  <a:schemeClr val="bg1"/>
                </a:solidFill>
                <a:latin typeface="Montserrat" panose="00000500000000000000" pitchFamily="2" charset="0"/>
              </a:rPr>
              <a:t>9. What is the projected number of EV sales (including 2-wheelers and </a:t>
            </a:r>
          </a:p>
          <a:p>
            <a:pPr algn="just">
              <a:lnSpc>
                <a:spcPct val="150000"/>
              </a:lnSpc>
            </a:pPr>
            <a:r>
              <a:rPr lang="en-US" dirty="0">
                <a:solidFill>
                  <a:schemeClr val="bg1"/>
                </a:solidFill>
                <a:latin typeface="Montserrat" panose="00000500000000000000" pitchFamily="2" charset="0"/>
              </a:rPr>
              <a:t>4-wheelers) for the top 10 states in 2030?</a:t>
            </a:r>
          </a:p>
        </p:txBody>
      </p:sp>
      <p:pic>
        <p:nvPicPr>
          <p:cNvPr id="11" name="Picture 10">
            <a:extLst>
              <a:ext uri="{FF2B5EF4-FFF2-40B4-BE49-F238E27FC236}">
                <a16:creationId xmlns:a16="http://schemas.microsoft.com/office/drawing/2014/main" id="{5B50E9C2-5A49-BC47-0C78-413DBB83F6E1}"/>
              </a:ext>
            </a:extLst>
          </p:cNvPr>
          <p:cNvPicPr>
            <a:picLocks noChangeAspect="1"/>
          </p:cNvPicPr>
          <p:nvPr/>
        </p:nvPicPr>
        <p:blipFill>
          <a:blip r:embed="rId4"/>
          <a:stretch>
            <a:fillRect/>
          </a:stretch>
        </p:blipFill>
        <p:spPr>
          <a:xfrm>
            <a:off x="6608032" y="1072130"/>
            <a:ext cx="3704483" cy="5306422"/>
          </a:xfrm>
          <a:prstGeom prst="rect">
            <a:avLst/>
          </a:prstGeom>
        </p:spPr>
      </p:pic>
      <p:sp>
        <p:nvSpPr>
          <p:cNvPr id="6" name="TextBox 5">
            <a:extLst>
              <a:ext uri="{FF2B5EF4-FFF2-40B4-BE49-F238E27FC236}">
                <a16:creationId xmlns:a16="http://schemas.microsoft.com/office/drawing/2014/main" id="{9EC23318-E51D-43D2-7E37-19BB502B9266}"/>
              </a:ext>
            </a:extLst>
          </p:cNvPr>
          <p:cNvSpPr txBox="1"/>
          <p:nvPr/>
        </p:nvSpPr>
        <p:spPr>
          <a:xfrm>
            <a:off x="3864077" y="136940"/>
            <a:ext cx="4275222"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Primary Insights</a:t>
            </a:r>
          </a:p>
        </p:txBody>
      </p:sp>
    </p:spTree>
    <p:extLst>
      <p:ext uri="{BB962C8B-B14F-4D97-AF65-F5344CB8AC3E}">
        <p14:creationId xmlns:p14="http://schemas.microsoft.com/office/powerpoint/2010/main" val="3569939659"/>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02F44F7E-01FC-EC0A-7B4E-3C3FC7B1EF09}"/>
              </a:ext>
            </a:extLst>
          </p:cNvPr>
          <p:cNvSpPr txBox="1"/>
          <p:nvPr/>
        </p:nvSpPr>
        <p:spPr>
          <a:xfrm>
            <a:off x="1087202" y="1029112"/>
            <a:ext cx="9580798" cy="1292020"/>
          </a:xfrm>
          <a:prstGeom prst="rect">
            <a:avLst/>
          </a:prstGeom>
          <a:noFill/>
        </p:spPr>
        <p:txBody>
          <a:bodyPr wrap="square">
            <a:spAutoFit/>
          </a:bodyPr>
          <a:lstStyle/>
          <a:p>
            <a:pPr algn="just">
              <a:lnSpc>
                <a:spcPct val="150000"/>
              </a:lnSpc>
            </a:pPr>
            <a:r>
              <a:rPr lang="en-US" dirty="0">
                <a:solidFill>
                  <a:schemeClr val="bg1"/>
                </a:solidFill>
                <a:latin typeface="Montserrat" panose="00000500000000000000" pitchFamily="2" charset="0"/>
              </a:rPr>
              <a:t>10. Estimate the revenue growth rate of 4-wheeler and 2-wheelers EVs in India. Assuming an average unit price for 2-Wheelers is Rs. 85,000 and for 4-Wheelers is Rs. 15,00,000.</a:t>
            </a:r>
          </a:p>
        </p:txBody>
      </p:sp>
      <p:pic>
        <p:nvPicPr>
          <p:cNvPr id="8" name="Picture 7">
            <a:extLst>
              <a:ext uri="{FF2B5EF4-FFF2-40B4-BE49-F238E27FC236}">
                <a16:creationId xmlns:a16="http://schemas.microsoft.com/office/drawing/2014/main" id="{234CF290-6F6C-A3BD-F763-705CE65D3C4F}"/>
              </a:ext>
            </a:extLst>
          </p:cNvPr>
          <p:cNvPicPr>
            <a:picLocks noChangeAspect="1"/>
          </p:cNvPicPr>
          <p:nvPr/>
        </p:nvPicPr>
        <p:blipFill>
          <a:blip r:embed="rId4"/>
          <a:stretch>
            <a:fillRect/>
          </a:stretch>
        </p:blipFill>
        <p:spPr>
          <a:xfrm>
            <a:off x="2418837" y="3003873"/>
            <a:ext cx="7354326" cy="2238687"/>
          </a:xfrm>
          <a:prstGeom prst="rect">
            <a:avLst/>
          </a:prstGeom>
        </p:spPr>
      </p:pic>
      <p:sp>
        <p:nvSpPr>
          <p:cNvPr id="6" name="TextBox 5">
            <a:extLst>
              <a:ext uri="{FF2B5EF4-FFF2-40B4-BE49-F238E27FC236}">
                <a16:creationId xmlns:a16="http://schemas.microsoft.com/office/drawing/2014/main" id="{664F320D-CE8D-FDDA-BD94-7F0620156192}"/>
              </a:ext>
            </a:extLst>
          </p:cNvPr>
          <p:cNvSpPr txBox="1"/>
          <p:nvPr/>
        </p:nvSpPr>
        <p:spPr>
          <a:xfrm>
            <a:off x="3864077" y="136940"/>
            <a:ext cx="4275222"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Primary Insights</a:t>
            </a:r>
          </a:p>
        </p:txBody>
      </p:sp>
    </p:spTree>
    <p:extLst>
      <p:ext uri="{BB962C8B-B14F-4D97-AF65-F5344CB8AC3E}">
        <p14:creationId xmlns:p14="http://schemas.microsoft.com/office/powerpoint/2010/main" val="606961235"/>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3352801" y="136940"/>
            <a:ext cx="4786498"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Secondary Insights</a:t>
            </a:r>
          </a:p>
        </p:txBody>
      </p:sp>
      <p:sp>
        <p:nvSpPr>
          <p:cNvPr id="4" name="TextBox 3">
            <a:extLst>
              <a:ext uri="{FF2B5EF4-FFF2-40B4-BE49-F238E27FC236}">
                <a16:creationId xmlns:a16="http://schemas.microsoft.com/office/drawing/2014/main" id="{02F44F7E-01FC-EC0A-7B4E-3C3FC7B1EF09}"/>
              </a:ext>
            </a:extLst>
          </p:cNvPr>
          <p:cNvSpPr txBox="1"/>
          <p:nvPr/>
        </p:nvSpPr>
        <p:spPr>
          <a:xfrm>
            <a:off x="1305601" y="1030288"/>
            <a:ext cx="9580798" cy="1292020"/>
          </a:xfrm>
          <a:prstGeom prst="rect">
            <a:avLst/>
          </a:prstGeom>
          <a:noFill/>
        </p:spPr>
        <p:txBody>
          <a:bodyPr wrap="square">
            <a:spAutoFit/>
          </a:bodyPr>
          <a:lstStyle/>
          <a:p>
            <a:pPr algn="just">
              <a:lnSpc>
                <a:spcPct val="150000"/>
              </a:lnSpc>
            </a:pPr>
            <a:r>
              <a:rPr lang="en-US" dirty="0">
                <a:solidFill>
                  <a:schemeClr val="bg1"/>
                </a:solidFill>
                <a:latin typeface="Montserrat" panose="00000500000000000000" pitchFamily="2" charset="0"/>
              </a:rPr>
              <a:t>1. What are the primary reasons for customers choosing 4-wheeler EVs in 2023 and 2024 (cost savings, environmental concerns, government incentives)?</a:t>
            </a:r>
          </a:p>
          <a:p>
            <a:pPr>
              <a:lnSpc>
                <a:spcPct val="150000"/>
              </a:lnSpc>
            </a:pPr>
            <a:endParaRPr lang="en-US" dirty="0">
              <a:solidFill>
                <a:schemeClr val="bg1"/>
              </a:solidFill>
              <a:latin typeface="Montserrat" panose="00000500000000000000" pitchFamily="2" charset="0"/>
            </a:endParaRPr>
          </a:p>
        </p:txBody>
      </p:sp>
      <p:sp>
        <p:nvSpPr>
          <p:cNvPr id="6" name="TextBox 5">
            <a:extLst>
              <a:ext uri="{FF2B5EF4-FFF2-40B4-BE49-F238E27FC236}">
                <a16:creationId xmlns:a16="http://schemas.microsoft.com/office/drawing/2014/main" id="{4E7AD290-812F-C384-BC7E-EBFEFE0847FA}"/>
              </a:ext>
            </a:extLst>
          </p:cNvPr>
          <p:cNvSpPr txBox="1"/>
          <p:nvPr/>
        </p:nvSpPr>
        <p:spPr>
          <a:xfrm>
            <a:off x="1496657" y="2719285"/>
            <a:ext cx="9389742" cy="253851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solidFill>
                  <a:schemeClr val="accent6"/>
                </a:solidFill>
                <a:latin typeface="Montserrat" panose="00000500000000000000" pitchFamily="2" charset="0"/>
              </a:rPr>
              <a:t>Cost Savings: </a:t>
            </a:r>
            <a:r>
              <a:rPr lang="en-US" dirty="0">
                <a:solidFill>
                  <a:schemeClr val="bg1"/>
                </a:solidFill>
                <a:latin typeface="Montserrat" panose="00000500000000000000" pitchFamily="2" charset="0"/>
              </a:rPr>
              <a:t>Lower operating and maintenance costs make EVs more economical in the long run.</a:t>
            </a:r>
          </a:p>
          <a:p>
            <a:pPr marL="285750" indent="-285750" algn="just">
              <a:lnSpc>
                <a:spcPct val="150000"/>
              </a:lnSpc>
              <a:buFont typeface="Arial" panose="020B0604020202020204" pitchFamily="34" charset="0"/>
              <a:buChar char="•"/>
            </a:pPr>
            <a:r>
              <a:rPr lang="en-US" dirty="0">
                <a:solidFill>
                  <a:schemeClr val="accent6"/>
                </a:solidFill>
                <a:latin typeface="Montserrat" panose="00000500000000000000" pitchFamily="2" charset="0"/>
              </a:rPr>
              <a:t>Environmental Concerns: </a:t>
            </a:r>
            <a:r>
              <a:rPr lang="en-US" dirty="0">
                <a:solidFill>
                  <a:schemeClr val="bg1"/>
                </a:solidFill>
                <a:latin typeface="Montserrat" panose="00000500000000000000" pitchFamily="2" charset="0"/>
              </a:rPr>
              <a:t>EVs produce fewer emissions, appealing to eco-conscious consumers.</a:t>
            </a:r>
          </a:p>
          <a:p>
            <a:pPr marL="285750" indent="-285750" algn="just">
              <a:lnSpc>
                <a:spcPct val="150000"/>
              </a:lnSpc>
              <a:buFont typeface="Arial" panose="020B0604020202020204" pitchFamily="34" charset="0"/>
              <a:buChar char="•"/>
            </a:pPr>
            <a:r>
              <a:rPr lang="en-US" dirty="0">
                <a:solidFill>
                  <a:schemeClr val="accent6"/>
                </a:solidFill>
                <a:latin typeface="Montserrat" panose="00000500000000000000" pitchFamily="2" charset="0"/>
              </a:rPr>
              <a:t>Government Incentives: </a:t>
            </a:r>
            <a:r>
              <a:rPr lang="en-US" dirty="0">
                <a:solidFill>
                  <a:schemeClr val="bg1"/>
                </a:solidFill>
                <a:latin typeface="Montserrat" panose="00000500000000000000" pitchFamily="2" charset="0"/>
              </a:rPr>
              <a:t>Financial subsidies, tax benefits, and improved charging infrastructure encourage EV adoption.</a:t>
            </a:r>
          </a:p>
        </p:txBody>
      </p:sp>
    </p:spTree>
    <p:extLst>
      <p:ext uri="{BB962C8B-B14F-4D97-AF65-F5344CB8AC3E}">
        <p14:creationId xmlns:p14="http://schemas.microsoft.com/office/powerpoint/2010/main" val="4100874764"/>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Photo electric car charging in garage">
            <a:extLst>
              <a:ext uri="{FF2B5EF4-FFF2-40B4-BE49-F238E27FC236}">
                <a16:creationId xmlns:a16="http://schemas.microsoft.com/office/drawing/2014/main" id="{7028A526-A359-5AC4-E585-F8C96501A3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610" r="8177"/>
          <a:stretch/>
        </p:blipFill>
        <p:spPr bwMode="auto">
          <a:xfrm>
            <a:off x="0" y="0"/>
            <a:ext cx="5408689" cy="6858000"/>
          </a:xfrm>
          <a:custGeom>
            <a:avLst/>
            <a:gdLst>
              <a:gd name="connsiteX0" fmla="*/ 0 w 5408689"/>
              <a:gd name="connsiteY0" fmla="*/ 0 h 6858000"/>
              <a:gd name="connsiteX1" fmla="*/ 4587772 w 5408689"/>
              <a:gd name="connsiteY1" fmla="*/ 0 h 6858000"/>
              <a:gd name="connsiteX2" fmla="*/ 5408689 w 5408689"/>
              <a:gd name="connsiteY2" fmla="*/ 6858000 h 6858000"/>
              <a:gd name="connsiteX3" fmla="*/ 0 w 5408689"/>
              <a:gd name="connsiteY3" fmla="*/ 6858000 h 6858000"/>
              <a:gd name="connsiteX4" fmla="*/ 0 w 540868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8689" h="6858000">
                <a:moveTo>
                  <a:pt x="0" y="0"/>
                </a:moveTo>
                <a:lnTo>
                  <a:pt x="4587772" y="0"/>
                </a:lnTo>
                <a:lnTo>
                  <a:pt x="5408689" y="6858000"/>
                </a:lnTo>
                <a:lnTo>
                  <a:pt x="0" y="6858000"/>
                </a:lnTo>
                <a:lnTo>
                  <a:pt x="0" y="0"/>
                </a:lnTo>
                <a:close/>
              </a:path>
            </a:pathLst>
          </a:cu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7CA55F-333F-9942-5B0A-7707FD82DF69}"/>
              </a:ext>
            </a:extLst>
          </p:cNvPr>
          <p:cNvSpPr txBox="1"/>
          <p:nvPr/>
        </p:nvSpPr>
        <p:spPr>
          <a:xfrm>
            <a:off x="5736958" y="521571"/>
            <a:ext cx="6126773" cy="584775"/>
          </a:xfrm>
          <a:prstGeom prst="rect">
            <a:avLst/>
          </a:prstGeom>
          <a:noFill/>
        </p:spPr>
        <p:txBody>
          <a:bodyPr wrap="square">
            <a:spAutoFit/>
          </a:bodyPr>
          <a:lstStyle/>
          <a:p>
            <a:r>
              <a:rPr lang="en-US" sz="3200" b="1" dirty="0">
                <a:solidFill>
                  <a:schemeClr val="accent6"/>
                </a:solidFill>
                <a:latin typeface="Montserrat" panose="00000500000000000000" pitchFamily="2" charset="0"/>
              </a:rPr>
              <a:t>Agenda</a:t>
            </a:r>
          </a:p>
        </p:txBody>
      </p:sp>
      <p:sp>
        <p:nvSpPr>
          <p:cNvPr id="8" name="Rectangle 7">
            <a:extLst>
              <a:ext uri="{FF2B5EF4-FFF2-40B4-BE49-F238E27FC236}">
                <a16:creationId xmlns:a16="http://schemas.microsoft.com/office/drawing/2014/main" id="{4B5BE3AD-3D63-EE17-B7E1-4F0826C98F41}"/>
              </a:ext>
            </a:extLst>
          </p:cNvPr>
          <p:cNvSpPr/>
          <p:nvPr/>
        </p:nvSpPr>
        <p:spPr>
          <a:xfrm>
            <a:off x="5810962" y="1422362"/>
            <a:ext cx="586153" cy="58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Montserrat" panose="00000500000000000000" pitchFamily="2" charset="0"/>
              </a:rPr>
              <a:t>01</a:t>
            </a:r>
          </a:p>
        </p:txBody>
      </p:sp>
      <p:sp>
        <p:nvSpPr>
          <p:cNvPr id="9" name="Rectangle 8">
            <a:extLst>
              <a:ext uri="{FF2B5EF4-FFF2-40B4-BE49-F238E27FC236}">
                <a16:creationId xmlns:a16="http://schemas.microsoft.com/office/drawing/2014/main" id="{115B4452-7F86-1BDB-BBED-FA80C9745660}"/>
              </a:ext>
            </a:extLst>
          </p:cNvPr>
          <p:cNvSpPr/>
          <p:nvPr/>
        </p:nvSpPr>
        <p:spPr>
          <a:xfrm>
            <a:off x="5810962" y="3252539"/>
            <a:ext cx="586153" cy="58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Montserrat" panose="00000500000000000000" pitchFamily="2" charset="0"/>
              </a:rPr>
              <a:t>03</a:t>
            </a:r>
          </a:p>
        </p:txBody>
      </p:sp>
      <p:sp>
        <p:nvSpPr>
          <p:cNvPr id="10" name="Rectangle 9">
            <a:extLst>
              <a:ext uri="{FF2B5EF4-FFF2-40B4-BE49-F238E27FC236}">
                <a16:creationId xmlns:a16="http://schemas.microsoft.com/office/drawing/2014/main" id="{5F4A7B98-A309-0070-CDCB-5E121689E31A}"/>
              </a:ext>
            </a:extLst>
          </p:cNvPr>
          <p:cNvSpPr/>
          <p:nvPr/>
        </p:nvSpPr>
        <p:spPr>
          <a:xfrm>
            <a:off x="5810962" y="2309866"/>
            <a:ext cx="586153" cy="58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Montserrat" panose="00000500000000000000" pitchFamily="2" charset="0"/>
              </a:rPr>
              <a:t>02</a:t>
            </a:r>
          </a:p>
        </p:txBody>
      </p:sp>
      <p:sp>
        <p:nvSpPr>
          <p:cNvPr id="11" name="Rectangle 10">
            <a:extLst>
              <a:ext uri="{FF2B5EF4-FFF2-40B4-BE49-F238E27FC236}">
                <a16:creationId xmlns:a16="http://schemas.microsoft.com/office/drawing/2014/main" id="{977DB887-0170-CEAC-080F-BA8402ED6E08}"/>
              </a:ext>
            </a:extLst>
          </p:cNvPr>
          <p:cNvSpPr/>
          <p:nvPr/>
        </p:nvSpPr>
        <p:spPr>
          <a:xfrm>
            <a:off x="5820794" y="4175572"/>
            <a:ext cx="586153" cy="58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Montserrat" panose="00000500000000000000" pitchFamily="2" charset="0"/>
              </a:rPr>
              <a:t>04</a:t>
            </a:r>
          </a:p>
        </p:txBody>
      </p:sp>
      <p:sp>
        <p:nvSpPr>
          <p:cNvPr id="12" name="TextBox 11">
            <a:extLst>
              <a:ext uri="{FF2B5EF4-FFF2-40B4-BE49-F238E27FC236}">
                <a16:creationId xmlns:a16="http://schemas.microsoft.com/office/drawing/2014/main" id="{3AFE5EE5-371D-A2C2-643F-3E1AFFA1DFC8}"/>
              </a:ext>
            </a:extLst>
          </p:cNvPr>
          <p:cNvSpPr txBox="1"/>
          <p:nvPr/>
        </p:nvSpPr>
        <p:spPr>
          <a:xfrm>
            <a:off x="6665553" y="1574766"/>
            <a:ext cx="3725963" cy="369332"/>
          </a:xfrm>
          <a:prstGeom prst="rect">
            <a:avLst/>
          </a:prstGeom>
          <a:noFill/>
        </p:spPr>
        <p:txBody>
          <a:bodyPr wrap="square">
            <a:spAutoFit/>
          </a:bodyPr>
          <a:lstStyle/>
          <a:p>
            <a:r>
              <a:rPr lang="en-US" dirty="0">
                <a:solidFill>
                  <a:schemeClr val="bg1"/>
                </a:solidFill>
                <a:latin typeface="Montserrat" panose="00000500000000000000" pitchFamily="2" charset="0"/>
              </a:rPr>
              <a:t>Problem Statement</a:t>
            </a:r>
          </a:p>
        </p:txBody>
      </p:sp>
      <p:sp>
        <p:nvSpPr>
          <p:cNvPr id="13" name="TextBox 12">
            <a:extLst>
              <a:ext uri="{FF2B5EF4-FFF2-40B4-BE49-F238E27FC236}">
                <a16:creationId xmlns:a16="http://schemas.microsoft.com/office/drawing/2014/main" id="{EA84E3A6-D23C-3FF4-00BA-578BB0D8AFB5}"/>
              </a:ext>
            </a:extLst>
          </p:cNvPr>
          <p:cNvSpPr txBox="1"/>
          <p:nvPr/>
        </p:nvSpPr>
        <p:spPr>
          <a:xfrm>
            <a:off x="6665553" y="2432407"/>
            <a:ext cx="3725963" cy="369332"/>
          </a:xfrm>
          <a:prstGeom prst="rect">
            <a:avLst/>
          </a:prstGeom>
          <a:noFill/>
        </p:spPr>
        <p:txBody>
          <a:bodyPr wrap="square">
            <a:spAutoFit/>
          </a:bodyPr>
          <a:lstStyle/>
          <a:p>
            <a:r>
              <a:rPr lang="en-US" dirty="0">
                <a:solidFill>
                  <a:schemeClr val="bg1"/>
                </a:solidFill>
                <a:latin typeface="Montserrat" panose="00000500000000000000" pitchFamily="2" charset="0"/>
              </a:rPr>
              <a:t>Goal</a:t>
            </a:r>
          </a:p>
        </p:txBody>
      </p:sp>
      <p:sp>
        <p:nvSpPr>
          <p:cNvPr id="14" name="TextBox 13">
            <a:extLst>
              <a:ext uri="{FF2B5EF4-FFF2-40B4-BE49-F238E27FC236}">
                <a16:creationId xmlns:a16="http://schemas.microsoft.com/office/drawing/2014/main" id="{A54AB784-D772-5C5B-3220-1D9894E14857}"/>
              </a:ext>
            </a:extLst>
          </p:cNvPr>
          <p:cNvSpPr txBox="1"/>
          <p:nvPr/>
        </p:nvSpPr>
        <p:spPr>
          <a:xfrm>
            <a:off x="6665553" y="3341314"/>
            <a:ext cx="3725963" cy="369332"/>
          </a:xfrm>
          <a:prstGeom prst="rect">
            <a:avLst/>
          </a:prstGeom>
          <a:noFill/>
        </p:spPr>
        <p:txBody>
          <a:bodyPr wrap="square">
            <a:spAutoFit/>
          </a:bodyPr>
          <a:lstStyle/>
          <a:p>
            <a:r>
              <a:rPr lang="en-US" dirty="0">
                <a:solidFill>
                  <a:schemeClr val="bg1"/>
                </a:solidFill>
                <a:latin typeface="Montserrat" panose="00000500000000000000" pitchFamily="2" charset="0"/>
              </a:rPr>
              <a:t>Dashboard Showcase</a:t>
            </a:r>
          </a:p>
        </p:txBody>
      </p:sp>
      <p:sp>
        <p:nvSpPr>
          <p:cNvPr id="15" name="TextBox 14">
            <a:extLst>
              <a:ext uri="{FF2B5EF4-FFF2-40B4-BE49-F238E27FC236}">
                <a16:creationId xmlns:a16="http://schemas.microsoft.com/office/drawing/2014/main" id="{3DD381FE-7683-27A0-05EE-68057D22BB18}"/>
              </a:ext>
            </a:extLst>
          </p:cNvPr>
          <p:cNvSpPr txBox="1"/>
          <p:nvPr/>
        </p:nvSpPr>
        <p:spPr>
          <a:xfrm>
            <a:off x="6674492" y="4283982"/>
            <a:ext cx="3725963" cy="369332"/>
          </a:xfrm>
          <a:prstGeom prst="rect">
            <a:avLst/>
          </a:prstGeom>
          <a:noFill/>
        </p:spPr>
        <p:txBody>
          <a:bodyPr wrap="square">
            <a:spAutoFit/>
          </a:bodyPr>
          <a:lstStyle/>
          <a:p>
            <a:r>
              <a:rPr lang="en-US" dirty="0">
                <a:solidFill>
                  <a:schemeClr val="bg1"/>
                </a:solidFill>
                <a:latin typeface="Montserrat" panose="00000500000000000000" pitchFamily="2" charset="0"/>
              </a:rPr>
              <a:t>Insights</a:t>
            </a:r>
          </a:p>
        </p:txBody>
      </p:sp>
      <p:sp>
        <p:nvSpPr>
          <p:cNvPr id="16" name="Rectangle 15">
            <a:extLst>
              <a:ext uri="{FF2B5EF4-FFF2-40B4-BE49-F238E27FC236}">
                <a16:creationId xmlns:a16="http://schemas.microsoft.com/office/drawing/2014/main" id="{8B849F89-1882-E74D-8992-C449D2DF96DE}"/>
              </a:ext>
            </a:extLst>
          </p:cNvPr>
          <p:cNvSpPr/>
          <p:nvPr/>
        </p:nvSpPr>
        <p:spPr>
          <a:xfrm>
            <a:off x="5820794" y="5090149"/>
            <a:ext cx="586153" cy="58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Montserrat" panose="00000500000000000000" pitchFamily="2" charset="0"/>
              </a:rPr>
              <a:t>05</a:t>
            </a:r>
          </a:p>
        </p:txBody>
      </p:sp>
      <p:sp>
        <p:nvSpPr>
          <p:cNvPr id="17" name="TextBox 16">
            <a:extLst>
              <a:ext uri="{FF2B5EF4-FFF2-40B4-BE49-F238E27FC236}">
                <a16:creationId xmlns:a16="http://schemas.microsoft.com/office/drawing/2014/main" id="{465C7345-688B-6E30-0D3A-5AB5FE7A7F31}"/>
              </a:ext>
            </a:extLst>
          </p:cNvPr>
          <p:cNvSpPr txBox="1"/>
          <p:nvPr/>
        </p:nvSpPr>
        <p:spPr>
          <a:xfrm>
            <a:off x="6665552" y="5198559"/>
            <a:ext cx="3725963" cy="369332"/>
          </a:xfrm>
          <a:prstGeom prst="rect">
            <a:avLst/>
          </a:prstGeom>
          <a:noFill/>
        </p:spPr>
        <p:txBody>
          <a:bodyPr wrap="square">
            <a:spAutoFit/>
          </a:bodyPr>
          <a:lstStyle/>
          <a:p>
            <a:r>
              <a:rPr lang="en-US" dirty="0">
                <a:solidFill>
                  <a:schemeClr val="bg1"/>
                </a:solidFill>
                <a:latin typeface="Montserrat" panose="00000500000000000000" pitchFamily="2" charset="0"/>
              </a:rPr>
              <a:t>Recommendations</a:t>
            </a:r>
          </a:p>
        </p:txBody>
      </p:sp>
      <p:sp>
        <p:nvSpPr>
          <p:cNvPr id="7" name="Freeform: Shape 6">
            <a:extLst>
              <a:ext uri="{FF2B5EF4-FFF2-40B4-BE49-F238E27FC236}">
                <a16:creationId xmlns:a16="http://schemas.microsoft.com/office/drawing/2014/main" id="{8EF5F703-C5C7-0CAA-1B70-36C57BF0AF14}"/>
              </a:ext>
            </a:extLst>
          </p:cNvPr>
          <p:cNvSpPr/>
          <p:nvPr/>
        </p:nvSpPr>
        <p:spPr>
          <a:xfrm rot="21143048">
            <a:off x="4565548" y="-59377"/>
            <a:ext cx="588884" cy="3876142"/>
          </a:xfrm>
          <a:custGeom>
            <a:avLst/>
            <a:gdLst>
              <a:gd name="connsiteX0" fmla="*/ 0 w 588884"/>
              <a:gd name="connsiteY0" fmla="*/ 0 h 3296083"/>
              <a:gd name="connsiteX1" fmla="*/ 588884 w 588884"/>
              <a:gd name="connsiteY1" fmla="*/ 78740 h 3296083"/>
              <a:gd name="connsiteX2" fmla="*/ 588884 w 588884"/>
              <a:gd name="connsiteY2" fmla="*/ 3296083 h 3296083"/>
              <a:gd name="connsiteX3" fmla="*/ 1 w 588884"/>
              <a:gd name="connsiteY3" fmla="*/ 3217343 h 3296083"/>
              <a:gd name="connsiteX4" fmla="*/ 0 w 588884"/>
              <a:gd name="connsiteY4" fmla="*/ 0 h 3296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884" h="3296083">
                <a:moveTo>
                  <a:pt x="0" y="0"/>
                </a:moveTo>
                <a:lnTo>
                  <a:pt x="588884" y="78740"/>
                </a:lnTo>
                <a:lnTo>
                  <a:pt x="588884" y="3296083"/>
                </a:lnTo>
                <a:lnTo>
                  <a:pt x="1" y="3217343"/>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8BC746F-F0A3-42DF-2713-626F8AC834BD}"/>
              </a:ext>
            </a:extLst>
          </p:cNvPr>
          <p:cNvSpPr/>
          <p:nvPr/>
        </p:nvSpPr>
        <p:spPr>
          <a:xfrm rot="21143048">
            <a:off x="4331431" y="3419987"/>
            <a:ext cx="588884" cy="3512747"/>
          </a:xfrm>
          <a:custGeom>
            <a:avLst/>
            <a:gdLst>
              <a:gd name="connsiteX0" fmla="*/ 0 w 588884"/>
              <a:gd name="connsiteY0" fmla="*/ 0 h 3078266"/>
              <a:gd name="connsiteX1" fmla="*/ 588884 w 588884"/>
              <a:gd name="connsiteY1" fmla="*/ 78739 h 3078266"/>
              <a:gd name="connsiteX2" fmla="*/ 588884 w 588884"/>
              <a:gd name="connsiteY2" fmla="*/ 3078266 h 3078266"/>
              <a:gd name="connsiteX3" fmla="*/ 0 w 588884"/>
              <a:gd name="connsiteY3" fmla="*/ 2999526 h 3078266"/>
              <a:gd name="connsiteX4" fmla="*/ 0 w 588884"/>
              <a:gd name="connsiteY4" fmla="*/ 0 h 3078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884" h="3078266">
                <a:moveTo>
                  <a:pt x="0" y="0"/>
                </a:moveTo>
                <a:lnTo>
                  <a:pt x="588884" y="78739"/>
                </a:lnTo>
                <a:lnTo>
                  <a:pt x="588884" y="3078266"/>
                </a:lnTo>
                <a:lnTo>
                  <a:pt x="0" y="2999526"/>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83346602"/>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02F44F7E-01FC-EC0A-7B4E-3C3FC7B1EF09}"/>
              </a:ext>
            </a:extLst>
          </p:cNvPr>
          <p:cNvSpPr txBox="1"/>
          <p:nvPr/>
        </p:nvSpPr>
        <p:spPr>
          <a:xfrm>
            <a:off x="1087202" y="1029112"/>
            <a:ext cx="9580798" cy="876522"/>
          </a:xfrm>
          <a:prstGeom prst="rect">
            <a:avLst/>
          </a:prstGeom>
          <a:noFill/>
        </p:spPr>
        <p:txBody>
          <a:bodyPr wrap="square">
            <a:spAutoFit/>
          </a:bodyPr>
          <a:lstStyle/>
          <a:p>
            <a:pPr algn="just">
              <a:lnSpc>
                <a:spcPct val="150000"/>
              </a:lnSpc>
            </a:pPr>
            <a:r>
              <a:rPr lang="en-US" dirty="0">
                <a:solidFill>
                  <a:schemeClr val="bg1"/>
                </a:solidFill>
                <a:latin typeface="Montserrat" panose="00000500000000000000" pitchFamily="2" charset="0"/>
              </a:rPr>
              <a:t>2. How do government incentives and subsidies impact the adoption rates of </a:t>
            </a:r>
          </a:p>
          <a:p>
            <a:pPr algn="just">
              <a:lnSpc>
                <a:spcPct val="150000"/>
              </a:lnSpc>
            </a:pPr>
            <a:r>
              <a:rPr lang="en-US" dirty="0">
                <a:solidFill>
                  <a:schemeClr val="bg1"/>
                </a:solidFill>
                <a:latin typeface="Montserrat" panose="00000500000000000000" pitchFamily="2" charset="0"/>
              </a:rPr>
              <a:t>2-wheelers and 4-wheelers? Which states in India provided most subsidies?</a:t>
            </a:r>
          </a:p>
        </p:txBody>
      </p:sp>
      <p:sp>
        <p:nvSpPr>
          <p:cNvPr id="6" name="TextBox 5">
            <a:extLst>
              <a:ext uri="{FF2B5EF4-FFF2-40B4-BE49-F238E27FC236}">
                <a16:creationId xmlns:a16="http://schemas.microsoft.com/office/drawing/2014/main" id="{976C2DCF-3361-1FA5-464E-BAC1D5209DAE}"/>
              </a:ext>
            </a:extLst>
          </p:cNvPr>
          <p:cNvSpPr txBox="1"/>
          <p:nvPr/>
        </p:nvSpPr>
        <p:spPr>
          <a:xfrm>
            <a:off x="1087202" y="2250128"/>
            <a:ext cx="9580798" cy="378501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solidFill>
                  <a:schemeClr val="bg1"/>
                </a:solidFill>
                <a:latin typeface="Montserrat" panose="00000500000000000000" pitchFamily="2" charset="0"/>
              </a:rPr>
              <a:t>Government incentives and subsidies make EVs more affordable by reducing purchase costs, offering tax exemptions, and lowering registration fees. This decreases the overall cost of owning an EV, making them more accessible and encouraging more consumers to adopt electric vehicles.</a:t>
            </a:r>
          </a:p>
          <a:p>
            <a:pPr marL="342900" indent="-342900" algn="just">
              <a:lnSpc>
                <a:spcPct val="150000"/>
              </a:lnSpc>
              <a:buFont typeface="+mj-lt"/>
              <a:buAutoNum type="arabicPeriod"/>
            </a:pPr>
            <a:endParaRPr lang="en-US" dirty="0">
              <a:solidFill>
                <a:schemeClr val="bg1"/>
              </a:solidFill>
              <a:latin typeface="Montserrat" panose="00000500000000000000" pitchFamily="2" charset="0"/>
            </a:endParaRPr>
          </a:p>
          <a:p>
            <a:pPr marL="285750" indent="-285750" algn="just">
              <a:lnSpc>
                <a:spcPct val="150000"/>
              </a:lnSpc>
              <a:buFont typeface="Arial" panose="020B0604020202020204" pitchFamily="34" charset="0"/>
              <a:buChar char="•"/>
            </a:pPr>
            <a:r>
              <a:rPr lang="en-US" dirty="0">
                <a:solidFill>
                  <a:schemeClr val="bg1"/>
                </a:solidFill>
                <a:latin typeface="Montserrat" panose="00000500000000000000" pitchFamily="2" charset="0"/>
              </a:rPr>
              <a:t>Key subsidizing states in India, such as </a:t>
            </a:r>
            <a:r>
              <a:rPr lang="en-US" dirty="0">
                <a:solidFill>
                  <a:schemeClr val="accent6"/>
                </a:solidFill>
                <a:latin typeface="Montserrat" panose="00000500000000000000" pitchFamily="2" charset="0"/>
              </a:rPr>
              <a:t>Maharashtra</a:t>
            </a:r>
            <a:r>
              <a:rPr lang="en-US" dirty="0">
                <a:solidFill>
                  <a:schemeClr val="bg1"/>
                </a:solidFill>
                <a:latin typeface="Montserrat" panose="00000500000000000000" pitchFamily="2" charset="0"/>
              </a:rPr>
              <a:t>, </a:t>
            </a:r>
            <a:r>
              <a:rPr lang="en-US" dirty="0">
                <a:solidFill>
                  <a:schemeClr val="accent6"/>
                </a:solidFill>
                <a:latin typeface="Montserrat" panose="00000500000000000000" pitchFamily="2" charset="0"/>
              </a:rPr>
              <a:t>Gujarat</a:t>
            </a:r>
            <a:r>
              <a:rPr lang="en-US" dirty="0">
                <a:solidFill>
                  <a:schemeClr val="bg1"/>
                </a:solidFill>
                <a:latin typeface="Montserrat" panose="00000500000000000000" pitchFamily="2" charset="0"/>
              </a:rPr>
              <a:t>, </a:t>
            </a:r>
            <a:r>
              <a:rPr lang="en-US" dirty="0">
                <a:solidFill>
                  <a:schemeClr val="accent6"/>
                </a:solidFill>
                <a:latin typeface="Montserrat" panose="00000500000000000000" pitchFamily="2" charset="0"/>
              </a:rPr>
              <a:t>Delhi</a:t>
            </a:r>
            <a:r>
              <a:rPr lang="en-US" dirty="0">
                <a:solidFill>
                  <a:schemeClr val="bg1"/>
                </a:solidFill>
                <a:latin typeface="Montserrat" panose="00000500000000000000" pitchFamily="2" charset="0"/>
              </a:rPr>
              <a:t>, </a:t>
            </a:r>
            <a:r>
              <a:rPr lang="en-US" dirty="0">
                <a:solidFill>
                  <a:schemeClr val="accent6"/>
                </a:solidFill>
                <a:latin typeface="Montserrat" panose="00000500000000000000" pitchFamily="2" charset="0"/>
              </a:rPr>
              <a:t>Tamil Nadu</a:t>
            </a:r>
            <a:r>
              <a:rPr lang="en-US" dirty="0">
                <a:solidFill>
                  <a:schemeClr val="bg1"/>
                </a:solidFill>
                <a:latin typeface="Montserrat" panose="00000500000000000000" pitchFamily="2" charset="0"/>
              </a:rPr>
              <a:t>, and </a:t>
            </a:r>
            <a:r>
              <a:rPr lang="en-US" dirty="0">
                <a:solidFill>
                  <a:schemeClr val="accent6"/>
                </a:solidFill>
                <a:latin typeface="Montserrat" panose="00000500000000000000" pitchFamily="2" charset="0"/>
              </a:rPr>
              <a:t>Karnataka</a:t>
            </a:r>
            <a:r>
              <a:rPr lang="en-US" dirty="0">
                <a:solidFill>
                  <a:schemeClr val="bg1"/>
                </a:solidFill>
                <a:latin typeface="Montserrat" panose="00000500000000000000" pitchFamily="2" charset="0"/>
              </a:rPr>
              <a:t>, provide substantial subsidies, tax exemptions, and infrastructure incentives, significantly boosting the adoption of 2-wheelers and 4-wheelers EVs.</a:t>
            </a:r>
          </a:p>
        </p:txBody>
      </p:sp>
      <p:sp>
        <p:nvSpPr>
          <p:cNvPr id="7" name="TextBox 6">
            <a:extLst>
              <a:ext uri="{FF2B5EF4-FFF2-40B4-BE49-F238E27FC236}">
                <a16:creationId xmlns:a16="http://schemas.microsoft.com/office/drawing/2014/main" id="{C11C1321-9640-7C5D-703D-6987DE531B11}"/>
              </a:ext>
            </a:extLst>
          </p:cNvPr>
          <p:cNvSpPr txBox="1"/>
          <p:nvPr/>
        </p:nvSpPr>
        <p:spPr>
          <a:xfrm>
            <a:off x="3352801" y="136940"/>
            <a:ext cx="4786498"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Secondary Insights</a:t>
            </a:r>
          </a:p>
        </p:txBody>
      </p:sp>
    </p:spTree>
    <p:extLst>
      <p:ext uri="{BB962C8B-B14F-4D97-AF65-F5344CB8AC3E}">
        <p14:creationId xmlns:p14="http://schemas.microsoft.com/office/powerpoint/2010/main" val="443388592"/>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02F44F7E-01FC-EC0A-7B4E-3C3FC7B1EF09}"/>
              </a:ext>
            </a:extLst>
          </p:cNvPr>
          <p:cNvSpPr txBox="1"/>
          <p:nvPr/>
        </p:nvSpPr>
        <p:spPr>
          <a:xfrm>
            <a:off x="1087202" y="1029112"/>
            <a:ext cx="9580798" cy="876522"/>
          </a:xfrm>
          <a:prstGeom prst="rect">
            <a:avLst/>
          </a:prstGeom>
          <a:noFill/>
        </p:spPr>
        <p:txBody>
          <a:bodyPr wrap="square">
            <a:spAutoFit/>
          </a:bodyPr>
          <a:lstStyle/>
          <a:p>
            <a:pPr algn="just">
              <a:lnSpc>
                <a:spcPct val="150000"/>
              </a:lnSpc>
            </a:pPr>
            <a:r>
              <a:rPr lang="en-US" dirty="0">
                <a:solidFill>
                  <a:schemeClr val="bg1"/>
                </a:solidFill>
                <a:latin typeface="Montserrat" panose="00000500000000000000" pitchFamily="2" charset="0"/>
              </a:rPr>
              <a:t>3. How does the availability of charging stations infrastructure correlate with the EV sales and penetration rates in the top 5 states?</a:t>
            </a:r>
          </a:p>
        </p:txBody>
      </p:sp>
      <p:sp>
        <p:nvSpPr>
          <p:cNvPr id="6" name="TextBox 5">
            <a:extLst>
              <a:ext uri="{FF2B5EF4-FFF2-40B4-BE49-F238E27FC236}">
                <a16:creationId xmlns:a16="http://schemas.microsoft.com/office/drawing/2014/main" id="{8F3B68EA-40F0-B2EB-4FDC-9B952A54ADBF}"/>
              </a:ext>
            </a:extLst>
          </p:cNvPr>
          <p:cNvSpPr txBox="1"/>
          <p:nvPr/>
        </p:nvSpPr>
        <p:spPr>
          <a:xfrm>
            <a:off x="1087202" y="2473017"/>
            <a:ext cx="9580798" cy="295401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solidFill>
                  <a:schemeClr val="bg1"/>
                </a:solidFill>
                <a:latin typeface="Montserrat" panose="00000500000000000000" pitchFamily="2" charset="0"/>
              </a:rPr>
              <a:t>The availability of charging station infrastructure strongly correlates with higher EV sales and penetration rates in the top 5 states. States with a well-developed network of charging stations, such as Maharashtra, Delhi, Karnataka, Gujarat, and Tamil Nadu, see greater consumer confidence in adopting EVs due to reduced range anxiety and increased convenience. This, in turn, drives higher EV adoption and market penetration in these regions.</a:t>
            </a:r>
          </a:p>
          <a:p>
            <a:pPr>
              <a:lnSpc>
                <a:spcPct val="150000"/>
              </a:lnSpc>
            </a:pPr>
            <a:endParaRPr lang="en-US" dirty="0">
              <a:solidFill>
                <a:schemeClr val="bg1"/>
              </a:solidFill>
              <a:latin typeface="Montserrat" panose="00000500000000000000" pitchFamily="2" charset="0"/>
            </a:endParaRPr>
          </a:p>
        </p:txBody>
      </p:sp>
      <p:sp>
        <p:nvSpPr>
          <p:cNvPr id="7" name="TextBox 6">
            <a:extLst>
              <a:ext uri="{FF2B5EF4-FFF2-40B4-BE49-F238E27FC236}">
                <a16:creationId xmlns:a16="http://schemas.microsoft.com/office/drawing/2014/main" id="{7782FE29-7831-6809-4D0B-BA4049EAE371}"/>
              </a:ext>
            </a:extLst>
          </p:cNvPr>
          <p:cNvSpPr txBox="1"/>
          <p:nvPr/>
        </p:nvSpPr>
        <p:spPr>
          <a:xfrm>
            <a:off x="3352801" y="136940"/>
            <a:ext cx="4786498"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Secondary Insights</a:t>
            </a:r>
          </a:p>
        </p:txBody>
      </p:sp>
    </p:spTree>
    <p:extLst>
      <p:ext uri="{BB962C8B-B14F-4D97-AF65-F5344CB8AC3E}">
        <p14:creationId xmlns:p14="http://schemas.microsoft.com/office/powerpoint/2010/main" val="1645123789"/>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02F44F7E-01FC-EC0A-7B4E-3C3FC7B1EF09}"/>
              </a:ext>
            </a:extLst>
          </p:cNvPr>
          <p:cNvSpPr txBox="1"/>
          <p:nvPr/>
        </p:nvSpPr>
        <p:spPr>
          <a:xfrm>
            <a:off x="1209122" y="1122363"/>
            <a:ext cx="9580798" cy="876522"/>
          </a:xfrm>
          <a:prstGeom prst="rect">
            <a:avLst/>
          </a:prstGeom>
          <a:noFill/>
        </p:spPr>
        <p:txBody>
          <a:bodyPr wrap="square">
            <a:spAutoFit/>
          </a:bodyPr>
          <a:lstStyle/>
          <a:p>
            <a:pPr algn="just">
              <a:lnSpc>
                <a:spcPct val="150000"/>
              </a:lnSpc>
            </a:pPr>
            <a:r>
              <a:rPr lang="en-US" dirty="0">
                <a:solidFill>
                  <a:schemeClr val="bg1"/>
                </a:solidFill>
                <a:latin typeface="Montserrat" panose="00000500000000000000" pitchFamily="2" charset="0"/>
              </a:rPr>
              <a:t>4. Who should be the brand ambassador if AtliQ Motors launches their EV/Hybrid vehicles in India and why?</a:t>
            </a:r>
          </a:p>
        </p:txBody>
      </p:sp>
      <p:sp>
        <p:nvSpPr>
          <p:cNvPr id="6" name="TextBox 5">
            <a:extLst>
              <a:ext uri="{FF2B5EF4-FFF2-40B4-BE49-F238E27FC236}">
                <a16:creationId xmlns:a16="http://schemas.microsoft.com/office/drawing/2014/main" id="{8F3B68EA-40F0-B2EB-4FDC-9B952A54ADBF}"/>
              </a:ext>
            </a:extLst>
          </p:cNvPr>
          <p:cNvSpPr txBox="1"/>
          <p:nvPr/>
        </p:nvSpPr>
        <p:spPr>
          <a:xfrm>
            <a:off x="1209123" y="2609952"/>
            <a:ext cx="9580798" cy="1292020"/>
          </a:xfrm>
          <a:prstGeom prst="rect">
            <a:avLst/>
          </a:prstGeom>
          <a:noFill/>
        </p:spPr>
        <p:txBody>
          <a:bodyPr wrap="square">
            <a:spAutoFit/>
          </a:bodyPr>
          <a:lstStyle/>
          <a:p>
            <a:pPr algn="just">
              <a:lnSpc>
                <a:spcPct val="150000"/>
              </a:lnSpc>
            </a:pPr>
            <a:r>
              <a:rPr lang="en-US" dirty="0">
                <a:solidFill>
                  <a:schemeClr val="accent6"/>
                </a:solidFill>
                <a:latin typeface="Montserrat" panose="00000500000000000000" pitchFamily="2" charset="0"/>
              </a:rPr>
              <a:t>Aamir Khan </a:t>
            </a:r>
            <a:r>
              <a:rPr lang="en-US" dirty="0">
                <a:solidFill>
                  <a:schemeClr val="bg1"/>
                </a:solidFill>
                <a:latin typeface="Montserrat" panose="00000500000000000000" pitchFamily="2" charset="0"/>
              </a:rPr>
              <a:t>would be a strong choice for the brand ambassador due to his credibility and alignment with environmental values.</a:t>
            </a:r>
          </a:p>
          <a:p>
            <a:pPr>
              <a:lnSpc>
                <a:spcPct val="150000"/>
              </a:lnSpc>
            </a:pPr>
            <a:endParaRPr lang="en-US" dirty="0">
              <a:solidFill>
                <a:schemeClr val="bg1"/>
              </a:solidFill>
              <a:latin typeface="Montserrat" panose="00000500000000000000" pitchFamily="2" charset="0"/>
            </a:endParaRPr>
          </a:p>
        </p:txBody>
      </p:sp>
      <p:sp>
        <p:nvSpPr>
          <p:cNvPr id="7" name="TextBox 6">
            <a:extLst>
              <a:ext uri="{FF2B5EF4-FFF2-40B4-BE49-F238E27FC236}">
                <a16:creationId xmlns:a16="http://schemas.microsoft.com/office/drawing/2014/main" id="{2D0E3D72-03F6-FE37-12D5-63C8E33B4B4C}"/>
              </a:ext>
            </a:extLst>
          </p:cNvPr>
          <p:cNvSpPr txBox="1"/>
          <p:nvPr/>
        </p:nvSpPr>
        <p:spPr>
          <a:xfrm>
            <a:off x="3352801" y="136940"/>
            <a:ext cx="4786498"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Secondary Insights</a:t>
            </a:r>
          </a:p>
        </p:txBody>
      </p:sp>
    </p:spTree>
    <p:extLst>
      <p:ext uri="{BB962C8B-B14F-4D97-AF65-F5344CB8AC3E}">
        <p14:creationId xmlns:p14="http://schemas.microsoft.com/office/powerpoint/2010/main" val="3005083465"/>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3156155" y="136940"/>
            <a:ext cx="4983143"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 Secondary Insights</a:t>
            </a:r>
          </a:p>
        </p:txBody>
      </p:sp>
      <p:sp>
        <p:nvSpPr>
          <p:cNvPr id="4" name="TextBox 3">
            <a:extLst>
              <a:ext uri="{FF2B5EF4-FFF2-40B4-BE49-F238E27FC236}">
                <a16:creationId xmlns:a16="http://schemas.microsoft.com/office/drawing/2014/main" id="{02F44F7E-01FC-EC0A-7B4E-3C3FC7B1EF09}"/>
              </a:ext>
            </a:extLst>
          </p:cNvPr>
          <p:cNvSpPr txBox="1"/>
          <p:nvPr/>
        </p:nvSpPr>
        <p:spPr>
          <a:xfrm>
            <a:off x="1087202" y="1029112"/>
            <a:ext cx="9434185" cy="876522"/>
          </a:xfrm>
          <a:prstGeom prst="rect">
            <a:avLst/>
          </a:prstGeom>
          <a:noFill/>
        </p:spPr>
        <p:txBody>
          <a:bodyPr wrap="square">
            <a:spAutoFit/>
          </a:bodyPr>
          <a:lstStyle/>
          <a:p>
            <a:pPr algn="just">
              <a:lnSpc>
                <a:spcPct val="150000"/>
              </a:lnSpc>
            </a:pPr>
            <a:r>
              <a:rPr lang="en-US" dirty="0">
                <a:solidFill>
                  <a:schemeClr val="bg1"/>
                </a:solidFill>
                <a:latin typeface="Montserrat" panose="00000500000000000000" pitchFamily="2" charset="0"/>
              </a:rPr>
              <a:t>5. Which state of India is ideal to start the manufacturing unit? (Based on subsidies provided, ease of doing business, stability in governance etc.)</a:t>
            </a:r>
          </a:p>
        </p:txBody>
      </p:sp>
      <p:sp>
        <p:nvSpPr>
          <p:cNvPr id="6" name="TextBox 5">
            <a:extLst>
              <a:ext uri="{FF2B5EF4-FFF2-40B4-BE49-F238E27FC236}">
                <a16:creationId xmlns:a16="http://schemas.microsoft.com/office/drawing/2014/main" id="{8F3B68EA-40F0-B2EB-4FDC-9B952A54ADBF}"/>
              </a:ext>
            </a:extLst>
          </p:cNvPr>
          <p:cNvSpPr txBox="1"/>
          <p:nvPr/>
        </p:nvSpPr>
        <p:spPr>
          <a:xfrm>
            <a:off x="1087202" y="2473017"/>
            <a:ext cx="9580798" cy="2123017"/>
          </a:xfrm>
          <a:prstGeom prst="rect">
            <a:avLst/>
          </a:prstGeom>
          <a:noFill/>
        </p:spPr>
        <p:txBody>
          <a:bodyPr wrap="square">
            <a:spAutoFit/>
          </a:bodyPr>
          <a:lstStyle/>
          <a:p>
            <a:pPr algn="just">
              <a:lnSpc>
                <a:spcPct val="150000"/>
              </a:lnSpc>
            </a:pPr>
            <a:r>
              <a:rPr lang="en-US" dirty="0">
                <a:solidFill>
                  <a:schemeClr val="accent6"/>
                </a:solidFill>
                <a:latin typeface="Montserrat" panose="00000500000000000000" pitchFamily="2" charset="0"/>
              </a:rPr>
              <a:t>Gujarat</a:t>
            </a:r>
            <a:r>
              <a:rPr lang="en-US" dirty="0">
                <a:solidFill>
                  <a:schemeClr val="bg1"/>
                </a:solidFill>
                <a:latin typeface="Montserrat" panose="00000500000000000000" pitchFamily="2" charset="0"/>
              </a:rPr>
              <a:t> is an ideal state to start a manufacturing unit in India. It offers significant subsidies for EVs, has a favorable business environment, and boasts a stable governance framework. Additionally, Gujarat’s infrastructure and support for industrial development make it a prime location for setting up a manufacturing facility.</a:t>
            </a:r>
          </a:p>
        </p:txBody>
      </p:sp>
    </p:spTree>
    <p:extLst>
      <p:ext uri="{BB962C8B-B14F-4D97-AF65-F5344CB8AC3E}">
        <p14:creationId xmlns:p14="http://schemas.microsoft.com/office/powerpoint/2010/main" val="2649130799"/>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8F3B68EA-40F0-B2EB-4FDC-9B952A54ADBF}"/>
              </a:ext>
            </a:extLst>
          </p:cNvPr>
          <p:cNvSpPr txBox="1"/>
          <p:nvPr/>
        </p:nvSpPr>
        <p:spPr>
          <a:xfrm>
            <a:off x="1220462" y="713592"/>
            <a:ext cx="4434842" cy="2076851"/>
          </a:xfrm>
          <a:prstGeom prst="rect">
            <a:avLst/>
          </a:prstGeom>
          <a:noFill/>
        </p:spPr>
        <p:txBody>
          <a:bodyPr wrap="square">
            <a:spAutoFit/>
          </a:bodyPr>
          <a:lstStyle/>
          <a:p>
            <a:pPr>
              <a:lnSpc>
                <a:spcPct val="150000"/>
              </a:lnSpc>
            </a:pPr>
            <a:r>
              <a:rPr lang="en-US" sz="1400" dirty="0">
                <a:solidFill>
                  <a:schemeClr val="bg1"/>
                </a:solidFill>
                <a:latin typeface="Montserrat" panose="00000500000000000000" pitchFamily="2" charset="0"/>
              </a:rPr>
              <a:t>Establishing a manufacturing unit in Gujarat allows AtliQ Motors to benefit from the state's subsidies, favorable business environment, and robust infrastructure, ensuring efficient and cost-effective production.</a:t>
            </a:r>
          </a:p>
          <a:p>
            <a:pPr>
              <a:lnSpc>
                <a:spcPct val="150000"/>
              </a:lnSpc>
            </a:pPr>
            <a:endParaRPr lang="en-US" dirty="0">
              <a:solidFill>
                <a:schemeClr val="bg1"/>
              </a:solidFill>
              <a:latin typeface="Montserrat" panose="00000500000000000000" pitchFamily="2" charset="0"/>
            </a:endParaRPr>
          </a:p>
        </p:txBody>
      </p:sp>
      <p:pic>
        <p:nvPicPr>
          <p:cNvPr id="7" name="Picture 6" descr="Close up on electric car in france">
            <a:extLst>
              <a:ext uri="{FF2B5EF4-FFF2-40B4-BE49-F238E27FC236}">
                <a16:creationId xmlns:a16="http://schemas.microsoft.com/office/drawing/2014/main" id="{59AC59B2-EB18-5E4A-079C-BB32B15AD7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9974"/>
          <a:stretch>
            <a:fillRect/>
          </a:stretch>
        </p:blipFill>
        <p:spPr bwMode="auto">
          <a:xfrm flipH="1">
            <a:off x="6824050" y="1923685"/>
            <a:ext cx="5367950" cy="3971925"/>
          </a:xfrm>
          <a:custGeom>
            <a:avLst/>
            <a:gdLst>
              <a:gd name="connsiteX0" fmla="*/ 0 w 5367950"/>
              <a:gd name="connsiteY0" fmla="*/ 0 h 3971925"/>
              <a:gd name="connsiteX1" fmla="*/ 5367950 w 5367950"/>
              <a:gd name="connsiteY1" fmla="*/ 0 h 3971925"/>
              <a:gd name="connsiteX2" fmla="*/ 4708860 w 5367950"/>
              <a:gd name="connsiteY2" fmla="*/ 3971925 h 3971925"/>
              <a:gd name="connsiteX3" fmla="*/ 0 w 5367950"/>
              <a:gd name="connsiteY3" fmla="*/ 3971925 h 3971925"/>
              <a:gd name="connsiteX4" fmla="*/ 0 w 5367950"/>
              <a:gd name="connsiteY4" fmla="*/ 0 h 397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7950" h="3971925">
                <a:moveTo>
                  <a:pt x="0" y="0"/>
                </a:moveTo>
                <a:lnTo>
                  <a:pt x="5367950" y="0"/>
                </a:lnTo>
                <a:lnTo>
                  <a:pt x="4708860" y="3971925"/>
                </a:lnTo>
                <a:lnTo>
                  <a:pt x="0" y="3971925"/>
                </a:lnTo>
                <a:lnTo>
                  <a:pt x="0" y="0"/>
                </a:lnTo>
                <a:close/>
              </a:path>
            </a:pathLst>
          </a:cu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F19DBA5A-AD8B-3D28-5C00-CEFEF6CA68AF}"/>
              </a:ext>
            </a:extLst>
          </p:cNvPr>
          <p:cNvSpPr/>
          <p:nvPr/>
        </p:nvSpPr>
        <p:spPr>
          <a:xfrm rot="21034701" flipH="1">
            <a:off x="7048361" y="1848832"/>
            <a:ext cx="684034" cy="2796897"/>
          </a:xfrm>
          <a:custGeom>
            <a:avLst/>
            <a:gdLst>
              <a:gd name="connsiteX0" fmla="*/ 0 w 684034"/>
              <a:gd name="connsiteY0" fmla="*/ 113507 h 2796897"/>
              <a:gd name="connsiteX1" fmla="*/ 684034 w 684034"/>
              <a:gd name="connsiteY1" fmla="*/ 0 h 2796897"/>
              <a:gd name="connsiteX2" fmla="*/ 684034 w 684034"/>
              <a:gd name="connsiteY2" fmla="*/ 2688830 h 2796897"/>
              <a:gd name="connsiteX3" fmla="*/ 32786 w 684034"/>
              <a:gd name="connsiteY3" fmla="*/ 2796897 h 2796897"/>
              <a:gd name="connsiteX4" fmla="*/ 0 w 684034"/>
              <a:gd name="connsiteY4" fmla="*/ 2796897 h 2796897"/>
              <a:gd name="connsiteX5" fmla="*/ 0 w 684034"/>
              <a:gd name="connsiteY5" fmla="*/ 113507 h 279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034" h="2796897">
                <a:moveTo>
                  <a:pt x="0" y="113507"/>
                </a:moveTo>
                <a:lnTo>
                  <a:pt x="684034" y="0"/>
                </a:lnTo>
                <a:lnTo>
                  <a:pt x="684034" y="2688830"/>
                </a:lnTo>
                <a:lnTo>
                  <a:pt x="32786" y="2796897"/>
                </a:lnTo>
                <a:lnTo>
                  <a:pt x="0" y="2796897"/>
                </a:lnTo>
                <a:lnTo>
                  <a:pt x="0" y="113507"/>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86D3E76A-3359-1C78-BEEB-9609870E788E}"/>
              </a:ext>
            </a:extLst>
          </p:cNvPr>
          <p:cNvSpPr/>
          <p:nvPr/>
        </p:nvSpPr>
        <p:spPr>
          <a:xfrm rot="21034701" flipH="1">
            <a:off x="6376441" y="4180460"/>
            <a:ext cx="488474" cy="2750421"/>
          </a:xfrm>
          <a:custGeom>
            <a:avLst/>
            <a:gdLst>
              <a:gd name="connsiteX0" fmla="*/ 1 w 488474"/>
              <a:gd name="connsiteY0" fmla="*/ 81056 h 2750421"/>
              <a:gd name="connsiteX1" fmla="*/ 488474 w 488474"/>
              <a:gd name="connsiteY1" fmla="*/ 0 h 2750421"/>
              <a:gd name="connsiteX2" fmla="*/ 488474 w 488474"/>
              <a:gd name="connsiteY2" fmla="*/ 2669365 h 2750421"/>
              <a:gd name="connsiteX3" fmla="*/ 0 w 488474"/>
              <a:gd name="connsiteY3" fmla="*/ 2750421 h 2750421"/>
              <a:gd name="connsiteX4" fmla="*/ 1 w 488474"/>
              <a:gd name="connsiteY4" fmla="*/ 81056 h 2750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474" h="2750421">
                <a:moveTo>
                  <a:pt x="1" y="81056"/>
                </a:moveTo>
                <a:lnTo>
                  <a:pt x="488474" y="0"/>
                </a:lnTo>
                <a:lnTo>
                  <a:pt x="488474" y="2669365"/>
                </a:lnTo>
                <a:lnTo>
                  <a:pt x="0" y="2750421"/>
                </a:lnTo>
                <a:lnTo>
                  <a:pt x="1" y="8105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12AD1279-5B64-A753-F5F9-7DA147997BFE}"/>
              </a:ext>
            </a:extLst>
          </p:cNvPr>
          <p:cNvSpPr txBox="1"/>
          <p:nvPr/>
        </p:nvSpPr>
        <p:spPr>
          <a:xfrm>
            <a:off x="6682154" y="1168611"/>
            <a:ext cx="4747846"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Recommendations</a:t>
            </a:r>
            <a:endParaRPr lang="en-US" sz="3600" b="1" dirty="0">
              <a:solidFill>
                <a:schemeClr val="bg1"/>
              </a:solidFill>
              <a:latin typeface="Montserrat" panose="00000500000000000000" pitchFamily="2" charset="0"/>
            </a:endParaRPr>
          </a:p>
        </p:txBody>
      </p:sp>
      <p:sp>
        <p:nvSpPr>
          <p:cNvPr id="14" name="Rectangle 13">
            <a:extLst>
              <a:ext uri="{FF2B5EF4-FFF2-40B4-BE49-F238E27FC236}">
                <a16:creationId xmlns:a16="http://schemas.microsoft.com/office/drawing/2014/main" id="{C7C6303F-9670-1A2C-E42D-848EFCCD743A}"/>
              </a:ext>
            </a:extLst>
          </p:cNvPr>
          <p:cNvSpPr/>
          <p:nvPr/>
        </p:nvSpPr>
        <p:spPr>
          <a:xfrm>
            <a:off x="494821" y="829286"/>
            <a:ext cx="586153" cy="5861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Montserrat" panose="00000500000000000000" pitchFamily="2" charset="0"/>
              </a:rPr>
              <a:t>01</a:t>
            </a:r>
          </a:p>
        </p:txBody>
      </p:sp>
      <p:sp>
        <p:nvSpPr>
          <p:cNvPr id="15" name="Rectangle 14">
            <a:extLst>
              <a:ext uri="{FF2B5EF4-FFF2-40B4-BE49-F238E27FC236}">
                <a16:creationId xmlns:a16="http://schemas.microsoft.com/office/drawing/2014/main" id="{BE3BC245-7002-EFF8-1EA8-3A1463C4B990}"/>
              </a:ext>
            </a:extLst>
          </p:cNvPr>
          <p:cNvSpPr/>
          <p:nvPr/>
        </p:nvSpPr>
        <p:spPr>
          <a:xfrm>
            <a:off x="482581" y="2790443"/>
            <a:ext cx="586153" cy="5861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Montserrat" panose="00000500000000000000" pitchFamily="2" charset="0"/>
              </a:rPr>
              <a:t>02</a:t>
            </a:r>
          </a:p>
        </p:txBody>
      </p:sp>
      <p:sp>
        <p:nvSpPr>
          <p:cNvPr id="16" name="Rectangle 15">
            <a:extLst>
              <a:ext uri="{FF2B5EF4-FFF2-40B4-BE49-F238E27FC236}">
                <a16:creationId xmlns:a16="http://schemas.microsoft.com/office/drawing/2014/main" id="{1B9BA8E0-19F1-8454-42A2-76E713F140F5}"/>
              </a:ext>
            </a:extLst>
          </p:cNvPr>
          <p:cNvSpPr/>
          <p:nvPr/>
        </p:nvSpPr>
        <p:spPr>
          <a:xfrm>
            <a:off x="482581" y="4853641"/>
            <a:ext cx="586153" cy="5861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Montserrat" panose="00000500000000000000" pitchFamily="2" charset="0"/>
              </a:rPr>
              <a:t>03</a:t>
            </a:r>
          </a:p>
        </p:txBody>
      </p:sp>
      <p:sp>
        <p:nvSpPr>
          <p:cNvPr id="18" name="TextBox 17">
            <a:extLst>
              <a:ext uri="{FF2B5EF4-FFF2-40B4-BE49-F238E27FC236}">
                <a16:creationId xmlns:a16="http://schemas.microsoft.com/office/drawing/2014/main" id="{FA53707F-21C5-5CB2-687B-21864803379B}"/>
              </a:ext>
            </a:extLst>
          </p:cNvPr>
          <p:cNvSpPr txBox="1"/>
          <p:nvPr/>
        </p:nvSpPr>
        <p:spPr>
          <a:xfrm>
            <a:off x="1232939" y="2716613"/>
            <a:ext cx="4434842" cy="2723181"/>
          </a:xfrm>
          <a:prstGeom prst="rect">
            <a:avLst/>
          </a:prstGeom>
          <a:noFill/>
        </p:spPr>
        <p:txBody>
          <a:bodyPr wrap="square">
            <a:spAutoFit/>
          </a:bodyPr>
          <a:lstStyle/>
          <a:p>
            <a:pPr>
              <a:lnSpc>
                <a:spcPct val="150000"/>
              </a:lnSpc>
            </a:pPr>
            <a:r>
              <a:rPr lang="en-US" sz="1400" dirty="0">
                <a:solidFill>
                  <a:schemeClr val="bg1"/>
                </a:solidFill>
                <a:latin typeface="Montserrat" panose="00000500000000000000" pitchFamily="2" charset="0"/>
              </a:rPr>
              <a:t>Partnering with a prominent Indian celebrity like Aamir Khan or Priyanka Chopra can enhance AtliQ Motors' brand visibility and credibility, aligning with local values and boosting market appeal.</a:t>
            </a:r>
          </a:p>
          <a:p>
            <a:pPr>
              <a:lnSpc>
                <a:spcPct val="150000"/>
              </a:lnSpc>
            </a:pPr>
            <a:endParaRPr lang="en-US" sz="1400" dirty="0">
              <a:solidFill>
                <a:schemeClr val="bg1"/>
              </a:solidFill>
              <a:latin typeface="Montserrat" panose="00000500000000000000" pitchFamily="2" charset="0"/>
            </a:endParaRPr>
          </a:p>
          <a:p>
            <a:pPr>
              <a:lnSpc>
                <a:spcPct val="150000"/>
              </a:lnSpc>
            </a:pPr>
            <a:endParaRPr lang="en-US" sz="1400" dirty="0">
              <a:solidFill>
                <a:schemeClr val="bg1"/>
              </a:solidFill>
              <a:latin typeface="Montserrat" panose="00000500000000000000" pitchFamily="2" charset="0"/>
            </a:endParaRPr>
          </a:p>
          <a:p>
            <a:pPr>
              <a:lnSpc>
                <a:spcPct val="150000"/>
              </a:lnSpc>
            </a:pPr>
            <a:endParaRPr lang="en-US" dirty="0">
              <a:solidFill>
                <a:schemeClr val="bg1"/>
              </a:solidFill>
              <a:latin typeface="Montserrat" panose="00000500000000000000" pitchFamily="2" charset="0"/>
            </a:endParaRPr>
          </a:p>
        </p:txBody>
      </p:sp>
      <p:sp>
        <p:nvSpPr>
          <p:cNvPr id="19" name="TextBox 18">
            <a:extLst>
              <a:ext uri="{FF2B5EF4-FFF2-40B4-BE49-F238E27FC236}">
                <a16:creationId xmlns:a16="http://schemas.microsoft.com/office/drawing/2014/main" id="{89827936-B029-601E-A15F-393D6D5FF64D}"/>
              </a:ext>
            </a:extLst>
          </p:cNvPr>
          <p:cNvSpPr txBox="1"/>
          <p:nvPr/>
        </p:nvSpPr>
        <p:spPr>
          <a:xfrm>
            <a:off x="1220462" y="4781149"/>
            <a:ext cx="4434842" cy="2076851"/>
          </a:xfrm>
          <a:prstGeom prst="rect">
            <a:avLst/>
          </a:prstGeom>
          <a:noFill/>
        </p:spPr>
        <p:txBody>
          <a:bodyPr wrap="square">
            <a:spAutoFit/>
          </a:bodyPr>
          <a:lstStyle/>
          <a:p>
            <a:pPr>
              <a:lnSpc>
                <a:spcPct val="150000"/>
              </a:lnSpc>
            </a:pPr>
            <a:r>
              <a:rPr lang="en-US" sz="1400" dirty="0">
                <a:solidFill>
                  <a:schemeClr val="bg1"/>
                </a:solidFill>
                <a:latin typeface="Montserrat" panose="00000500000000000000" pitchFamily="2" charset="0"/>
              </a:rPr>
              <a:t>Enhancing charging infrastructure by collaborating with local partners will reduce range anxiety and increase EV adoption.</a:t>
            </a:r>
          </a:p>
          <a:p>
            <a:pPr>
              <a:lnSpc>
                <a:spcPct val="150000"/>
              </a:lnSpc>
            </a:pPr>
            <a:endParaRPr lang="en-US" sz="1400" dirty="0">
              <a:solidFill>
                <a:schemeClr val="bg1"/>
              </a:solidFill>
              <a:latin typeface="Montserrat" panose="00000500000000000000" pitchFamily="2" charset="0"/>
            </a:endParaRPr>
          </a:p>
          <a:p>
            <a:pPr>
              <a:lnSpc>
                <a:spcPct val="150000"/>
              </a:lnSpc>
            </a:pPr>
            <a:endParaRPr lang="en-US" sz="1400" dirty="0">
              <a:solidFill>
                <a:schemeClr val="bg1"/>
              </a:solidFill>
              <a:latin typeface="Montserrat" panose="00000500000000000000" pitchFamily="2" charset="0"/>
            </a:endParaRPr>
          </a:p>
          <a:p>
            <a:pPr>
              <a:lnSpc>
                <a:spcPct val="150000"/>
              </a:lnSpc>
            </a:pPr>
            <a:endParaRPr lang="en-US"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567807194"/>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2F65CC7C-1270-3144-8F20-2FD419B28398}"/>
              </a:ext>
            </a:extLst>
          </p:cNvPr>
          <p:cNvSpPr txBox="1"/>
          <p:nvPr/>
        </p:nvSpPr>
        <p:spPr>
          <a:xfrm>
            <a:off x="2689122" y="2532687"/>
            <a:ext cx="6813755" cy="1446550"/>
          </a:xfrm>
          <a:prstGeom prst="rect">
            <a:avLst/>
          </a:prstGeom>
          <a:noFill/>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8800" b="1" i="0" u="none" strike="noStrike" kern="1200" cap="none" spc="0" normalizeH="0" baseline="0" noProof="0" dirty="0">
                <a:ln>
                  <a:noFill/>
                </a:ln>
                <a:solidFill>
                  <a:schemeClr val="accent6"/>
                </a:solidFill>
                <a:effectLst/>
                <a:uLnTx/>
                <a:uFillTx/>
                <a:latin typeface="Montserrat" panose="00000500000000000000" pitchFamily="2" charset="0"/>
                <a:cs typeface="Segoe UI" panose="020B0502040204020203" pitchFamily="34" charset="0"/>
              </a:rPr>
              <a:t>Thank You!</a:t>
            </a:r>
          </a:p>
        </p:txBody>
      </p:sp>
    </p:spTree>
    <p:extLst>
      <p:ext uri="{BB962C8B-B14F-4D97-AF65-F5344CB8AC3E}">
        <p14:creationId xmlns:p14="http://schemas.microsoft.com/office/powerpoint/2010/main" val="741851851"/>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D06851E3-D755-03B5-621F-A14BF87F8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779" y="423314"/>
            <a:ext cx="8486222" cy="2811119"/>
          </a:xfrm>
          <a:prstGeom prst="rect">
            <a:avLst/>
          </a:prstGeom>
        </p:spPr>
      </p:pic>
      <p:sp>
        <p:nvSpPr>
          <p:cNvPr id="8" name="Freeform: Shape 7">
            <a:extLst>
              <a:ext uri="{FF2B5EF4-FFF2-40B4-BE49-F238E27FC236}">
                <a16:creationId xmlns:a16="http://schemas.microsoft.com/office/drawing/2014/main" id="{DCB1B336-25BD-741A-C255-759465C68979}"/>
              </a:ext>
            </a:extLst>
          </p:cNvPr>
          <p:cNvSpPr/>
          <p:nvPr/>
        </p:nvSpPr>
        <p:spPr>
          <a:xfrm rot="950219">
            <a:off x="1611918" y="-146389"/>
            <a:ext cx="611810" cy="3899723"/>
          </a:xfrm>
          <a:custGeom>
            <a:avLst/>
            <a:gdLst>
              <a:gd name="connsiteX0" fmla="*/ 0 w 703384"/>
              <a:gd name="connsiteY0" fmla="*/ 199529 h 4782749"/>
              <a:gd name="connsiteX1" fmla="*/ 703384 w 703384"/>
              <a:gd name="connsiteY1" fmla="*/ 0 h 4782749"/>
              <a:gd name="connsiteX2" fmla="*/ 703384 w 703384"/>
              <a:gd name="connsiteY2" fmla="*/ 4583221 h 4782749"/>
              <a:gd name="connsiteX3" fmla="*/ 0 w 703384"/>
              <a:gd name="connsiteY3" fmla="*/ 4782749 h 4782749"/>
              <a:gd name="connsiteX4" fmla="*/ 0 w 703384"/>
              <a:gd name="connsiteY4" fmla="*/ 199529 h 4782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384" h="4782749">
                <a:moveTo>
                  <a:pt x="0" y="199529"/>
                </a:moveTo>
                <a:lnTo>
                  <a:pt x="703384" y="0"/>
                </a:lnTo>
                <a:lnTo>
                  <a:pt x="703384" y="4583221"/>
                </a:lnTo>
                <a:lnTo>
                  <a:pt x="0" y="4782749"/>
                </a:lnTo>
                <a:lnTo>
                  <a:pt x="0" y="19952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6935D471-F9F7-90C0-F391-F9021A139884}"/>
              </a:ext>
            </a:extLst>
          </p:cNvPr>
          <p:cNvSpPr/>
          <p:nvPr/>
        </p:nvSpPr>
        <p:spPr>
          <a:xfrm rot="950219">
            <a:off x="662664" y="422702"/>
            <a:ext cx="696066" cy="4666277"/>
          </a:xfrm>
          <a:custGeom>
            <a:avLst/>
            <a:gdLst>
              <a:gd name="connsiteX0" fmla="*/ 0 w 703384"/>
              <a:gd name="connsiteY0" fmla="*/ 199528 h 4307384"/>
              <a:gd name="connsiteX1" fmla="*/ 703384 w 703384"/>
              <a:gd name="connsiteY1" fmla="*/ 0 h 4307384"/>
              <a:gd name="connsiteX2" fmla="*/ 703384 w 703384"/>
              <a:gd name="connsiteY2" fmla="*/ 4107856 h 4307384"/>
              <a:gd name="connsiteX3" fmla="*/ 0 w 703384"/>
              <a:gd name="connsiteY3" fmla="*/ 4307384 h 4307384"/>
              <a:gd name="connsiteX4" fmla="*/ 0 w 703384"/>
              <a:gd name="connsiteY4" fmla="*/ 199528 h 4307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384" h="4307384">
                <a:moveTo>
                  <a:pt x="0" y="199528"/>
                </a:moveTo>
                <a:lnTo>
                  <a:pt x="703384" y="0"/>
                </a:lnTo>
                <a:lnTo>
                  <a:pt x="703384" y="4107856"/>
                </a:lnTo>
                <a:lnTo>
                  <a:pt x="0" y="4307384"/>
                </a:lnTo>
                <a:lnTo>
                  <a:pt x="0" y="19952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highlight>
                <a:srgbClr val="00FF00"/>
              </a:highlight>
            </a:endParaRPr>
          </a:p>
        </p:txBody>
      </p:sp>
      <p:grpSp>
        <p:nvGrpSpPr>
          <p:cNvPr id="11" name="Group 10">
            <a:extLst>
              <a:ext uri="{FF2B5EF4-FFF2-40B4-BE49-F238E27FC236}">
                <a16:creationId xmlns:a16="http://schemas.microsoft.com/office/drawing/2014/main" id="{873F7569-1ADA-78AC-B3BF-DDB00EC8A6AA}"/>
              </a:ext>
            </a:extLst>
          </p:cNvPr>
          <p:cNvGrpSpPr/>
          <p:nvPr/>
        </p:nvGrpSpPr>
        <p:grpSpPr>
          <a:xfrm>
            <a:off x="1367942" y="3447303"/>
            <a:ext cx="10328183" cy="2964401"/>
            <a:chOff x="1269023" y="4812252"/>
            <a:chExt cx="10328183" cy="2964401"/>
          </a:xfrm>
        </p:grpSpPr>
        <p:sp>
          <p:nvSpPr>
            <p:cNvPr id="12" name="TextBox 11">
              <a:extLst>
                <a:ext uri="{FF2B5EF4-FFF2-40B4-BE49-F238E27FC236}">
                  <a16:creationId xmlns:a16="http://schemas.microsoft.com/office/drawing/2014/main" id="{FCB6E114-1920-804F-4809-3834B9AFAC09}"/>
                </a:ext>
              </a:extLst>
            </p:cNvPr>
            <p:cNvSpPr txBox="1"/>
            <p:nvPr/>
          </p:nvSpPr>
          <p:spPr>
            <a:xfrm>
              <a:off x="1269023" y="4976079"/>
              <a:ext cx="3361592" cy="1200329"/>
            </a:xfrm>
            <a:prstGeom prst="rect">
              <a:avLst/>
            </a:prstGeom>
            <a:noFill/>
          </p:spPr>
          <p:txBody>
            <a:bodyPr wrap="square">
              <a:spAutoFit/>
            </a:bodyPr>
            <a:lstStyle/>
            <a:p>
              <a:r>
                <a:rPr lang="en-US" sz="3600" b="1" dirty="0">
                  <a:solidFill>
                    <a:schemeClr val="accent2"/>
                  </a:solidFill>
                  <a:latin typeface="Montserrat" panose="00000500000000000000" pitchFamily="2" charset="0"/>
                </a:rPr>
                <a:t>Problem</a:t>
              </a:r>
              <a:r>
                <a:rPr lang="en-US" sz="3600" b="1" i="0" dirty="0">
                  <a:solidFill>
                    <a:schemeClr val="accent2"/>
                  </a:solidFill>
                  <a:effectLst/>
                  <a:latin typeface="Montserrat" panose="00000500000000000000" pitchFamily="2" charset="0"/>
                </a:rPr>
                <a:t> </a:t>
              </a:r>
              <a:r>
                <a:rPr lang="en-US" sz="3600" b="1" dirty="0">
                  <a:solidFill>
                    <a:schemeClr val="bg1"/>
                  </a:solidFill>
                  <a:latin typeface="Montserrat" panose="00000500000000000000" pitchFamily="2" charset="0"/>
                </a:rPr>
                <a:t>Statement</a:t>
              </a:r>
            </a:p>
          </p:txBody>
        </p:sp>
        <p:sp>
          <p:nvSpPr>
            <p:cNvPr id="13" name="TextBox 12">
              <a:extLst>
                <a:ext uri="{FF2B5EF4-FFF2-40B4-BE49-F238E27FC236}">
                  <a16:creationId xmlns:a16="http://schemas.microsoft.com/office/drawing/2014/main" id="{31642F7B-32BF-54A5-FA89-D0364F06CF29}"/>
                </a:ext>
              </a:extLst>
            </p:cNvPr>
            <p:cNvSpPr txBox="1"/>
            <p:nvPr/>
          </p:nvSpPr>
          <p:spPr>
            <a:xfrm>
              <a:off x="4813616" y="4812252"/>
              <a:ext cx="6783590" cy="2964401"/>
            </a:xfrm>
            <a:prstGeom prst="rect">
              <a:avLst/>
            </a:prstGeom>
            <a:noFill/>
          </p:spPr>
          <p:txBody>
            <a:bodyPr wrap="square">
              <a:spAutoFit/>
            </a:bodyPr>
            <a:lstStyle/>
            <a:p>
              <a:pPr algn="just">
                <a:lnSpc>
                  <a:spcPct val="150000"/>
                </a:lnSpc>
              </a:pPr>
              <a:r>
                <a:rPr lang="en-US" sz="1400" b="0" i="0" dirty="0">
                  <a:solidFill>
                    <a:schemeClr val="bg1"/>
                  </a:solidFill>
                  <a:effectLst/>
                  <a:latin typeface="Montserrat" panose="00000500000000000000" pitchFamily="2" charset="0"/>
                </a:rPr>
                <a:t>AtliQ Motors, an automotive leader in the USA specializing in electric vehicles (EVs), aims to expand its market presence in India, where its current market share in the EV and hybrid segment is less than 2%. To address this, I, as a Data Analyst, need to analyze the existing EV/Hybrid vehicle market in India and provide insights that will inform strategic decisions on the potential launch of AtliQ Motors' bestselling models in the country. The goal is to deliver actionable recommendations that help AtliQ Motors successfully penetrate the Indian market and increase its market share in this segment.</a:t>
              </a:r>
              <a:endParaRPr lang="en-US" sz="1400" dirty="0">
                <a:solidFill>
                  <a:schemeClr val="bg1"/>
                </a:solidFill>
                <a:latin typeface="Montserrat" panose="00000500000000000000" pitchFamily="2" charset="0"/>
              </a:endParaRPr>
            </a:p>
          </p:txBody>
        </p:sp>
      </p:grpSp>
      <p:sp>
        <p:nvSpPr>
          <p:cNvPr id="14" name="Freeform: Shape 13">
            <a:extLst>
              <a:ext uri="{FF2B5EF4-FFF2-40B4-BE49-F238E27FC236}">
                <a16:creationId xmlns:a16="http://schemas.microsoft.com/office/drawing/2014/main" id="{7C904E3B-389F-20AC-4F98-247B62FCFBAC}"/>
              </a:ext>
            </a:extLst>
          </p:cNvPr>
          <p:cNvSpPr/>
          <p:nvPr/>
        </p:nvSpPr>
        <p:spPr>
          <a:xfrm rot="950219">
            <a:off x="10039564" y="681037"/>
            <a:ext cx="40310" cy="2454306"/>
          </a:xfrm>
          <a:custGeom>
            <a:avLst/>
            <a:gdLst>
              <a:gd name="connsiteX0" fmla="*/ 0 w 703384"/>
              <a:gd name="connsiteY0" fmla="*/ 199529 h 4782749"/>
              <a:gd name="connsiteX1" fmla="*/ 703384 w 703384"/>
              <a:gd name="connsiteY1" fmla="*/ 0 h 4782749"/>
              <a:gd name="connsiteX2" fmla="*/ 703384 w 703384"/>
              <a:gd name="connsiteY2" fmla="*/ 4583221 h 4782749"/>
              <a:gd name="connsiteX3" fmla="*/ 0 w 703384"/>
              <a:gd name="connsiteY3" fmla="*/ 4782749 h 4782749"/>
              <a:gd name="connsiteX4" fmla="*/ 0 w 703384"/>
              <a:gd name="connsiteY4" fmla="*/ 199529 h 4782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384" h="4782749">
                <a:moveTo>
                  <a:pt x="0" y="199529"/>
                </a:moveTo>
                <a:lnTo>
                  <a:pt x="703384" y="0"/>
                </a:lnTo>
                <a:lnTo>
                  <a:pt x="703384" y="4583221"/>
                </a:lnTo>
                <a:lnTo>
                  <a:pt x="0" y="4782749"/>
                </a:lnTo>
                <a:lnTo>
                  <a:pt x="0" y="19952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29071126"/>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Free photo man charging his electric car at charge station and using smartphone">
            <a:extLst>
              <a:ext uri="{FF2B5EF4-FFF2-40B4-BE49-F238E27FC236}">
                <a16:creationId xmlns:a16="http://schemas.microsoft.com/office/drawing/2014/main" id="{E5BE113A-600C-4100-ED5A-64170C5D5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16"/>
          <a:stretch>
            <a:fillRect/>
          </a:stretch>
        </p:blipFill>
        <p:spPr bwMode="auto">
          <a:xfrm>
            <a:off x="7730459" y="0"/>
            <a:ext cx="4461541" cy="6847062"/>
          </a:xfrm>
          <a:custGeom>
            <a:avLst/>
            <a:gdLst>
              <a:gd name="connsiteX0" fmla="*/ 0 w 4461541"/>
              <a:gd name="connsiteY0" fmla="*/ 0 h 6847062"/>
              <a:gd name="connsiteX1" fmla="*/ 4461541 w 4461541"/>
              <a:gd name="connsiteY1" fmla="*/ 0 h 6847062"/>
              <a:gd name="connsiteX2" fmla="*/ 4461541 w 4461541"/>
              <a:gd name="connsiteY2" fmla="*/ 6847062 h 6847062"/>
              <a:gd name="connsiteX3" fmla="*/ 727042 w 4461541"/>
              <a:gd name="connsiteY3" fmla="*/ 6847062 h 6847062"/>
              <a:gd name="connsiteX4" fmla="*/ 0 w 4461541"/>
              <a:gd name="connsiteY4" fmla="*/ 0 h 6847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1541" h="6847062">
                <a:moveTo>
                  <a:pt x="0" y="0"/>
                </a:moveTo>
                <a:lnTo>
                  <a:pt x="4461541" y="0"/>
                </a:lnTo>
                <a:lnTo>
                  <a:pt x="4461541" y="6847062"/>
                </a:lnTo>
                <a:lnTo>
                  <a:pt x="727042" y="6847062"/>
                </a:lnTo>
                <a:lnTo>
                  <a:pt x="0" y="0"/>
                </a:lnTo>
                <a:close/>
              </a:path>
            </a:pathLst>
          </a:custGeom>
          <a:noFill/>
          <a:extLst>
            <a:ext uri="{909E8E84-426E-40DD-AFC4-6F175D3DCCD1}">
              <a14:hiddenFill xmlns:a14="http://schemas.microsoft.com/office/drawing/2010/main">
                <a:solidFill>
                  <a:srgbClr val="FFFFFF"/>
                </a:solidFill>
              </a14:hiddenFill>
            </a:ext>
          </a:extLst>
        </p:spPr>
      </p:pic>
      <p:sp>
        <p:nvSpPr>
          <p:cNvPr id="6" name="Freeform: Shape 5">
            <a:extLst>
              <a:ext uri="{FF2B5EF4-FFF2-40B4-BE49-F238E27FC236}">
                <a16:creationId xmlns:a16="http://schemas.microsoft.com/office/drawing/2014/main" id="{2FA83612-FE24-F427-639B-A4B42622D318}"/>
              </a:ext>
            </a:extLst>
          </p:cNvPr>
          <p:cNvSpPr/>
          <p:nvPr/>
        </p:nvSpPr>
        <p:spPr>
          <a:xfrm>
            <a:off x="6960220" y="0"/>
            <a:ext cx="1278992" cy="4384431"/>
          </a:xfrm>
          <a:custGeom>
            <a:avLst/>
            <a:gdLst>
              <a:gd name="connsiteX0" fmla="*/ 0 w 1278992"/>
              <a:gd name="connsiteY0" fmla="*/ 0 h 4384431"/>
              <a:gd name="connsiteX1" fmla="*/ 813440 w 1278992"/>
              <a:gd name="connsiteY1" fmla="*/ 0 h 4384431"/>
              <a:gd name="connsiteX2" fmla="*/ 1278992 w 1278992"/>
              <a:gd name="connsiteY2" fmla="*/ 4384431 h 4384431"/>
              <a:gd name="connsiteX3" fmla="*/ 465553 w 1278992"/>
              <a:gd name="connsiteY3" fmla="*/ 4384431 h 4384431"/>
              <a:gd name="connsiteX4" fmla="*/ 0 w 1278992"/>
              <a:gd name="connsiteY4" fmla="*/ 0 h 438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992" h="4384431">
                <a:moveTo>
                  <a:pt x="0" y="0"/>
                </a:moveTo>
                <a:lnTo>
                  <a:pt x="813440" y="0"/>
                </a:lnTo>
                <a:lnTo>
                  <a:pt x="1278992" y="4384431"/>
                </a:lnTo>
                <a:lnTo>
                  <a:pt x="465553" y="4384431"/>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9E63D92-D187-2F25-8719-E48423527BA5}"/>
              </a:ext>
            </a:extLst>
          </p:cNvPr>
          <p:cNvSpPr/>
          <p:nvPr/>
        </p:nvSpPr>
        <p:spPr>
          <a:xfrm rot="21228534">
            <a:off x="6929932" y="2737386"/>
            <a:ext cx="60575" cy="3294088"/>
          </a:xfrm>
          <a:custGeom>
            <a:avLst/>
            <a:gdLst>
              <a:gd name="connsiteX0" fmla="*/ 0 w 1278992"/>
              <a:gd name="connsiteY0" fmla="*/ 0 h 4384431"/>
              <a:gd name="connsiteX1" fmla="*/ 813440 w 1278992"/>
              <a:gd name="connsiteY1" fmla="*/ 0 h 4384431"/>
              <a:gd name="connsiteX2" fmla="*/ 1278992 w 1278992"/>
              <a:gd name="connsiteY2" fmla="*/ 4384431 h 4384431"/>
              <a:gd name="connsiteX3" fmla="*/ 465553 w 1278992"/>
              <a:gd name="connsiteY3" fmla="*/ 4384431 h 4384431"/>
              <a:gd name="connsiteX4" fmla="*/ 0 w 1278992"/>
              <a:gd name="connsiteY4" fmla="*/ 0 h 438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992" h="4384431">
                <a:moveTo>
                  <a:pt x="0" y="0"/>
                </a:moveTo>
                <a:lnTo>
                  <a:pt x="813440" y="0"/>
                </a:lnTo>
                <a:lnTo>
                  <a:pt x="1278992" y="4384431"/>
                </a:lnTo>
                <a:lnTo>
                  <a:pt x="465553" y="4384431"/>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oup 14">
            <a:extLst>
              <a:ext uri="{FF2B5EF4-FFF2-40B4-BE49-F238E27FC236}">
                <a16:creationId xmlns:a16="http://schemas.microsoft.com/office/drawing/2014/main" id="{44F6E91A-25ED-B4A3-D107-5A04058E051D}"/>
              </a:ext>
            </a:extLst>
          </p:cNvPr>
          <p:cNvGrpSpPr/>
          <p:nvPr/>
        </p:nvGrpSpPr>
        <p:grpSpPr>
          <a:xfrm>
            <a:off x="1018376" y="1836577"/>
            <a:ext cx="4921448" cy="3600345"/>
            <a:chOff x="1018376" y="1545884"/>
            <a:chExt cx="4921448" cy="3600345"/>
          </a:xfrm>
        </p:grpSpPr>
        <p:sp>
          <p:nvSpPr>
            <p:cNvPr id="16" name="TextBox 15">
              <a:extLst>
                <a:ext uri="{FF2B5EF4-FFF2-40B4-BE49-F238E27FC236}">
                  <a16:creationId xmlns:a16="http://schemas.microsoft.com/office/drawing/2014/main" id="{9D3BB685-79A7-2982-025C-BE70D50929F5}"/>
                </a:ext>
              </a:extLst>
            </p:cNvPr>
            <p:cNvSpPr txBox="1"/>
            <p:nvPr/>
          </p:nvSpPr>
          <p:spPr>
            <a:xfrm>
              <a:off x="1018376" y="1545884"/>
              <a:ext cx="3704483"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Goal</a:t>
              </a:r>
            </a:p>
          </p:txBody>
        </p:sp>
        <p:sp>
          <p:nvSpPr>
            <p:cNvPr id="17" name="TextBox 16">
              <a:extLst>
                <a:ext uri="{FF2B5EF4-FFF2-40B4-BE49-F238E27FC236}">
                  <a16:creationId xmlns:a16="http://schemas.microsoft.com/office/drawing/2014/main" id="{78C10D24-EAE1-D21E-9EA0-DF0BE918B8C3}"/>
                </a:ext>
              </a:extLst>
            </p:cNvPr>
            <p:cNvSpPr txBox="1"/>
            <p:nvPr/>
          </p:nvSpPr>
          <p:spPr>
            <a:xfrm>
              <a:off x="1018376" y="2192215"/>
              <a:ext cx="4921448" cy="2954014"/>
            </a:xfrm>
            <a:prstGeom prst="rect">
              <a:avLst/>
            </a:prstGeom>
            <a:noFill/>
          </p:spPr>
          <p:txBody>
            <a:bodyPr wrap="square">
              <a:spAutoFit/>
            </a:bodyPr>
            <a:lstStyle/>
            <a:p>
              <a:pPr algn="just">
                <a:lnSpc>
                  <a:spcPct val="150000"/>
                </a:lnSpc>
              </a:pPr>
              <a:r>
                <a:rPr lang="en-US" dirty="0">
                  <a:solidFill>
                    <a:schemeClr val="bg1"/>
                  </a:solidFill>
                  <a:latin typeface="Montserrat" panose="00000500000000000000" pitchFamily="2" charset="0"/>
                </a:rPr>
                <a:t>My Goal is to conduct a comprehensive analysis of the EV/Hybrid vehicle market in India using the provided datasets to create impactful metrics and visuals, and develop a user-friendly dashboard for AtliQ Motors. The objective is to deliver data-driven recommendations.</a:t>
              </a:r>
            </a:p>
          </p:txBody>
        </p:sp>
      </p:grpSp>
    </p:spTree>
    <p:extLst>
      <p:ext uri="{BB962C8B-B14F-4D97-AF65-F5344CB8AC3E}">
        <p14:creationId xmlns:p14="http://schemas.microsoft.com/office/powerpoint/2010/main" val="3909752240"/>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2326511" y="136940"/>
            <a:ext cx="7211028" cy="646331"/>
          </a:xfrm>
          <a:prstGeom prst="rect">
            <a:avLst/>
          </a:prstGeom>
          <a:noFill/>
        </p:spPr>
        <p:txBody>
          <a:bodyPr wrap="square">
            <a:spAutoFit/>
          </a:bodyPr>
          <a:lstStyle/>
          <a:p>
            <a:pPr algn="ctr"/>
            <a:r>
              <a:rPr lang="en-US" sz="3600" b="1" dirty="0">
                <a:solidFill>
                  <a:schemeClr val="accent2"/>
                </a:solidFill>
                <a:latin typeface="Montserrat" panose="00000500000000000000" pitchFamily="2" charset="0"/>
              </a:rPr>
              <a:t>DashBoard (Desktop Layout)</a:t>
            </a:r>
          </a:p>
        </p:txBody>
      </p:sp>
      <p:pic>
        <p:nvPicPr>
          <p:cNvPr id="6" name="Picture 5">
            <a:extLst>
              <a:ext uri="{FF2B5EF4-FFF2-40B4-BE49-F238E27FC236}">
                <a16:creationId xmlns:a16="http://schemas.microsoft.com/office/drawing/2014/main" id="{0829854B-123A-8C66-A39B-12631163C484}"/>
              </a:ext>
            </a:extLst>
          </p:cNvPr>
          <p:cNvPicPr>
            <a:picLocks noChangeAspect="1"/>
          </p:cNvPicPr>
          <p:nvPr/>
        </p:nvPicPr>
        <p:blipFill>
          <a:blip r:embed="rId3"/>
          <a:stretch>
            <a:fillRect/>
          </a:stretch>
        </p:blipFill>
        <p:spPr>
          <a:xfrm>
            <a:off x="642655" y="783271"/>
            <a:ext cx="10358859" cy="5819897"/>
          </a:xfrm>
          <a:prstGeom prst="rect">
            <a:avLst/>
          </a:prstGeom>
        </p:spPr>
      </p:pic>
    </p:spTree>
    <p:extLst>
      <p:ext uri="{BB962C8B-B14F-4D97-AF65-F5344CB8AC3E}">
        <p14:creationId xmlns:p14="http://schemas.microsoft.com/office/powerpoint/2010/main" val="1768942853"/>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1976284" y="136940"/>
            <a:ext cx="7214015" cy="646331"/>
          </a:xfrm>
          <a:prstGeom prst="rect">
            <a:avLst/>
          </a:prstGeom>
          <a:noFill/>
        </p:spPr>
        <p:txBody>
          <a:bodyPr wrap="square">
            <a:spAutoFit/>
          </a:bodyPr>
          <a:lstStyle/>
          <a:p>
            <a:pPr algn="ctr"/>
            <a:r>
              <a:rPr lang="en-US" sz="3600" b="1" dirty="0">
                <a:solidFill>
                  <a:schemeClr val="accent2"/>
                </a:solidFill>
                <a:latin typeface="Montserrat" panose="00000500000000000000" pitchFamily="2" charset="0"/>
              </a:rPr>
              <a:t>DashBoard (Desktop Layout)</a:t>
            </a:r>
          </a:p>
        </p:txBody>
      </p:sp>
      <p:pic>
        <p:nvPicPr>
          <p:cNvPr id="6" name="Picture 5">
            <a:extLst>
              <a:ext uri="{FF2B5EF4-FFF2-40B4-BE49-F238E27FC236}">
                <a16:creationId xmlns:a16="http://schemas.microsoft.com/office/drawing/2014/main" id="{B48E5EF2-2F5C-4D25-6136-839456ABDB1B}"/>
              </a:ext>
            </a:extLst>
          </p:cNvPr>
          <p:cNvPicPr>
            <a:picLocks noChangeAspect="1"/>
          </p:cNvPicPr>
          <p:nvPr/>
        </p:nvPicPr>
        <p:blipFill>
          <a:blip r:embed="rId3"/>
          <a:stretch>
            <a:fillRect/>
          </a:stretch>
        </p:blipFill>
        <p:spPr>
          <a:xfrm>
            <a:off x="603327" y="783271"/>
            <a:ext cx="10358859" cy="5819897"/>
          </a:xfrm>
          <a:prstGeom prst="rect">
            <a:avLst/>
          </a:prstGeom>
        </p:spPr>
      </p:pic>
    </p:spTree>
    <p:extLst>
      <p:ext uri="{BB962C8B-B14F-4D97-AF65-F5344CB8AC3E}">
        <p14:creationId xmlns:p14="http://schemas.microsoft.com/office/powerpoint/2010/main" val="2493810126"/>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1877961" y="136940"/>
            <a:ext cx="7196591" cy="646331"/>
          </a:xfrm>
          <a:prstGeom prst="rect">
            <a:avLst/>
          </a:prstGeom>
          <a:noFill/>
        </p:spPr>
        <p:txBody>
          <a:bodyPr wrap="square">
            <a:spAutoFit/>
          </a:bodyPr>
          <a:lstStyle/>
          <a:p>
            <a:pPr algn="ctr"/>
            <a:r>
              <a:rPr lang="en-US" sz="3600" b="1" dirty="0">
                <a:solidFill>
                  <a:schemeClr val="accent2"/>
                </a:solidFill>
                <a:latin typeface="Montserrat" panose="00000500000000000000" pitchFamily="2" charset="0"/>
              </a:rPr>
              <a:t>DashBoard (Desktop Layout)</a:t>
            </a:r>
          </a:p>
        </p:txBody>
      </p:sp>
      <p:pic>
        <p:nvPicPr>
          <p:cNvPr id="6" name="Picture 5">
            <a:extLst>
              <a:ext uri="{FF2B5EF4-FFF2-40B4-BE49-F238E27FC236}">
                <a16:creationId xmlns:a16="http://schemas.microsoft.com/office/drawing/2014/main" id="{D70B84BE-9A2A-81E4-8311-7B80FD2718D7}"/>
              </a:ext>
            </a:extLst>
          </p:cNvPr>
          <p:cNvPicPr>
            <a:picLocks noChangeAspect="1"/>
          </p:cNvPicPr>
          <p:nvPr/>
        </p:nvPicPr>
        <p:blipFill>
          <a:blip r:embed="rId3"/>
          <a:stretch>
            <a:fillRect/>
          </a:stretch>
        </p:blipFill>
        <p:spPr>
          <a:xfrm>
            <a:off x="583663" y="783271"/>
            <a:ext cx="10358859" cy="5840750"/>
          </a:xfrm>
          <a:prstGeom prst="rect">
            <a:avLst/>
          </a:prstGeom>
        </p:spPr>
      </p:pic>
    </p:spTree>
    <p:extLst>
      <p:ext uri="{BB962C8B-B14F-4D97-AF65-F5344CB8AC3E}">
        <p14:creationId xmlns:p14="http://schemas.microsoft.com/office/powerpoint/2010/main" val="1450331743"/>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2222090" y="136940"/>
            <a:ext cx="6852462" cy="646331"/>
          </a:xfrm>
          <a:prstGeom prst="rect">
            <a:avLst/>
          </a:prstGeom>
          <a:noFill/>
        </p:spPr>
        <p:txBody>
          <a:bodyPr wrap="square">
            <a:spAutoFit/>
          </a:bodyPr>
          <a:lstStyle/>
          <a:p>
            <a:pPr algn="ctr"/>
            <a:r>
              <a:rPr lang="en-US" sz="3600" b="1" dirty="0">
                <a:solidFill>
                  <a:schemeClr val="accent2"/>
                </a:solidFill>
                <a:latin typeface="Montserrat" panose="00000500000000000000" pitchFamily="2" charset="0"/>
              </a:rPr>
              <a:t>DashBoard (Mobile Layout)</a:t>
            </a:r>
          </a:p>
        </p:txBody>
      </p:sp>
      <p:pic>
        <p:nvPicPr>
          <p:cNvPr id="7" name="Picture 6">
            <a:extLst>
              <a:ext uri="{FF2B5EF4-FFF2-40B4-BE49-F238E27FC236}">
                <a16:creationId xmlns:a16="http://schemas.microsoft.com/office/drawing/2014/main" id="{F393EB6B-8B08-6D82-76FC-067FE956A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6551" y="1208019"/>
            <a:ext cx="2416650" cy="4976372"/>
          </a:xfrm>
          <a:prstGeom prst="rect">
            <a:avLst/>
          </a:prstGeom>
        </p:spPr>
      </p:pic>
      <p:pic>
        <p:nvPicPr>
          <p:cNvPr id="9" name="Picture 8">
            <a:extLst>
              <a:ext uri="{FF2B5EF4-FFF2-40B4-BE49-F238E27FC236}">
                <a16:creationId xmlns:a16="http://schemas.microsoft.com/office/drawing/2014/main" id="{A6003050-9C27-7FBA-51D7-19F4012DC4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5213" y="1235015"/>
            <a:ext cx="2413540" cy="4976372"/>
          </a:xfrm>
          <a:prstGeom prst="rect">
            <a:avLst/>
          </a:prstGeom>
        </p:spPr>
      </p:pic>
      <p:pic>
        <p:nvPicPr>
          <p:cNvPr id="12" name="Picture 11">
            <a:extLst>
              <a:ext uri="{FF2B5EF4-FFF2-40B4-BE49-F238E27FC236}">
                <a16:creationId xmlns:a16="http://schemas.microsoft.com/office/drawing/2014/main" id="{4C044E87-8F31-2649-2123-90FA045896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7653" y="1235015"/>
            <a:ext cx="2419762" cy="4976372"/>
          </a:xfrm>
          <a:prstGeom prst="rect">
            <a:avLst/>
          </a:prstGeom>
        </p:spPr>
      </p:pic>
    </p:spTree>
    <p:extLst>
      <p:ext uri="{BB962C8B-B14F-4D97-AF65-F5344CB8AC3E}">
        <p14:creationId xmlns:p14="http://schemas.microsoft.com/office/powerpoint/2010/main" val="1040632127"/>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3824749" y="136940"/>
            <a:ext cx="4314550"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 Primary Insights</a:t>
            </a:r>
          </a:p>
        </p:txBody>
      </p:sp>
      <p:sp>
        <p:nvSpPr>
          <p:cNvPr id="4" name="TextBox 3">
            <a:extLst>
              <a:ext uri="{FF2B5EF4-FFF2-40B4-BE49-F238E27FC236}">
                <a16:creationId xmlns:a16="http://schemas.microsoft.com/office/drawing/2014/main" id="{02F44F7E-01FC-EC0A-7B4E-3C3FC7B1EF09}"/>
              </a:ext>
            </a:extLst>
          </p:cNvPr>
          <p:cNvSpPr txBox="1"/>
          <p:nvPr/>
        </p:nvSpPr>
        <p:spPr>
          <a:xfrm>
            <a:off x="1087202" y="1029112"/>
            <a:ext cx="9580798" cy="876522"/>
          </a:xfrm>
          <a:prstGeom prst="rect">
            <a:avLst/>
          </a:prstGeom>
          <a:noFill/>
        </p:spPr>
        <p:txBody>
          <a:bodyPr wrap="square">
            <a:spAutoFit/>
          </a:bodyPr>
          <a:lstStyle/>
          <a:p>
            <a:pPr algn="just">
              <a:lnSpc>
                <a:spcPct val="150000"/>
              </a:lnSpc>
            </a:pPr>
            <a:r>
              <a:rPr lang="en-US" dirty="0">
                <a:solidFill>
                  <a:schemeClr val="bg1"/>
                </a:solidFill>
                <a:latin typeface="Montserrat" panose="00000500000000000000" pitchFamily="2" charset="0"/>
              </a:rPr>
              <a:t>1. List the top 3 and bottom 3 makers for the fiscal years 2023 and 2024 in terms of the number of 2-wheelers sold.</a:t>
            </a:r>
          </a:p>
        </p:txBody>
      </p:sp>
      <p:pic>
        <p:nvPicPr>
          <p:cNvPr id="13" name="Picture 12">
            <a:extLst>
              <a:ext uri="{FF2B5EF4-FFF2-40B4-BE49-F238E27FC236}">
                <a16:creationId xmlns:a16="http://schemas.microsoft.com/office/drawing/2014/main" id="{76C832C9-B3E8-9D37-64D9-75670CF43FC2}"/>
              </a:ext>
            </a:extLst>
          </p:cNvPr>
          <p:cNvPicPr>
            <a:picLocks noChangeAspect="1"/>
          </p:cNvPicPr>
          <p:nvPr/>
        </p:nvPicPr>
        <p:blipFill>
          <a:blip r:embed="rId3"/>
          <a:stretch>
            <a:fillRect/>
          </a:stretch>
        </p:blipFill>
        <p:spPr>
          <a:xfrm>
            <a:off x="886143" y="3019340"/>
            <a:ext cx="6025935" cy="2419688"/>
          </a:xfrm>
          <a:prstGeom prst="rect">
            <a:avLst/>
          </a:prstGeom>
        </p:spPr>
      </p:pic>
      <p:pic>
        <p:nvPicPr>
          <p:cNvPr id="14" name="Picture 13">
            <a:extLst>
              <a:ext uri="{FF2B5EF4-FFF2-40B4-BE49-F238E27FC236}">
                <a16:creationId xmlns:a16="http://schemas.microsoft.com/office/drawing/2014/main" id="{7D123C17-5E2D-0F36-ED99-5F31B057E40F}"/>
              </a:ext>
            </a:extLst>
          </p:cNvPr>
          <p:cNvPicPr>
            <a:picLocks noChangeAspect="1"/>
          </p:cNvPicPr>
          <p:nvPr/>
        </p:nvPicPr>
        <p:blipFill>
          <a:blip r:embed="rId4"/>
          <a:stretch>
            <a:fillRect/>
          </a:stretch>
        </p:blipFill>
        <p:spPr>
          <a:xfrm>
            <a:off x="7520438" y="1905634"/>
            <a:ext cx="3429479" cy="4534495"/>
          </a:xfrm>
          <a:prstGeom prst="rect">
            <a:avLst/>
          </a:prstGeom>
        </p:spPr>
      </p:pic>
    </p:spTree>
    <p:extLst>
      <p:ext uri="{BB962C8B-B14F-4D97-AF65-F5344CB8AC3E}">
        <p14:creationId xmlns:p14="http://schemas.microsoft.com/office/powerpoint/2010/main" val="385606991"/>
      </p:ext>
    </p:extLst>
  </p:cSld>
  <p:clrMapOvr>
    <a:masterClrMapping/>
  </p:clrMapOvr>
  <mc:AlternateContent xmlns:mc="http://schemas.openxmlformats.org/markup-compatibility/2006">
    <mc:Choice xmlns:p14="http://schemas.microsoft.com/office/powerpoint/2010/main" Requires="p14">
      <p:transition spd="slow" p14:dur="2000" advClick="0" advTm="5000">
        <p14:warp dir="in"/>
      </p:transition>
    </mc:Choice>
    <mc:Fallback>
      <p:transition spd="slow" advClick="0" advTm="5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1004</Words>
  <Application>Microsoft Office PowerPoint</Application>
  <PresentationFormat>Widescreen</PresentationFormat>
  <Paragraphs>91</Paragraphs>
  <Slides>25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AMEYA MODAK</dc:creator>
  <cp:lastModifiedBy>Jayantilal Nikam</cp:lastModifiedBy>
  <cp:revision>25</cp:revision>
  <dcterms:created xsi:type="dcterms:W3CDTF">2024-09-01T20:19:08Z</dcterms:created>
  <dcterms:modified xsi:type="dcterms:W3CDTF">2024-09-04T15:33:09Z</dcterms:modified>
</cp:coreProperties>
</file>