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media/image14.jpg" ContentType="image/png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0" r:id="rId2"/>
  </p:sldMasterIdLst>
  <p:sldIdLst>
    <p:sldId id="291" r:id="rId3"/>
    <p:sldId id="293" r:id="rId4"/>
    <p:sldId id="292" r:id="rId5"/>
    <p:sldId id="301" r:id="rId6"/>
    <p:sldId id="294" r:id="rId7"/>
    <p:sldId id="298" r:id="rId8"/>
    <p:sldId id="295" r:id="rId9"/>
    <p:sldId id="256" r:id="rId10"/>
    <p:sldId id="288" r:id="rId11"/>
    <p:sldId id="289" r:id="rId12"/>
    <p:sldId id="290" r:id="rId13"/>
    <p:sldId id="257" r:id="rId14"/>
    <p:sldId id="258" r:id="rId15"/>
    <p:sldId id="259" r:id="rId16"/>
    <p:sldId id="296" r:id="rId17"/>
    <p:sldId id="260" r:id="rId18"/>
    <p:sldId id="261" r:id="rId19"/>
    <p:sldId id="262" r:id="rId20"/>
    <p:sldId id="263" r:id="rId21"/>
    <p:sldId id="264" r:id="rId22"/>
    <p:sldId id="275" r:id="rId23"/>
    <p:sldId id="276" r:id="rId24"/>
    <p:sldId id="277" r:id="rId25"/>
    <p:sldId id="265" r:id="rId26"/>
    <p:sldId id="278" r:id="rId27"/>
    <p:sldId id="267" r:id="rId28"/>
    <p:sldId id="268" r:id="rId29"/>
    <p:sldId id="269" r:id="rId30"/>
    <p:sldId id="280" r:id="rId31"/>
    <p:sldId id="279" r:id="rId32"/>
    <p:sldId id="281" r:id="rId33"/>
    <p:sldId id="270" r:id="rId34"/>
    <p:sldId id="282" r:id="rId35"/>
    <p:sldId id="283" r:id="rId36"/>
    <p:sldId id="297" r:id="rId37"/>
    <p:sldId id="286" r:id="rId38"/>
    <p:sldId id="284" r:id="rId39"/>
    <p:sldId id="287" r:id="rId40"/>
    <p:sldId id="299" r:id="rId41"/>
    <p:sldId id="300" r:id="rId42"/>
  </p:sldIdLst>
  <p:sldSz cx="8686800" cy="6675438"/>
  <p:notesSz cx="6858000" cy="9144000"/>
  <p:defaultTextStyle>
    <a:defPPr>
      <a:defRPr lang="en-US"/>
    </a:defPPr>
    <a:lvl1pPr marL="0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7159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4321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11480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8639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5801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22960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60121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97281" algn="l" defTabSz="874321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204"/>
  </p:normalViewPr>
  <p:slideViewPr>
    <p:cSldViewPr snapToGrid="0" snapToObjects="1">
      <p:cViewPr varScale="1">
        <p:scale>
          <a:sx n="76" d="100"/>
          <a:sy n="76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FD181E0-5E2F-11CE-A449-00AA004A803D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2.xml"/><Relationship Id="rId13" Type="http://schemas.openxmlformats.org/officeDocument/2006/relationships/slide" Target="../slides/slide3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../slides/slide17.xml"/><Relationship Id="rId17" Type="http://schemas.openxmlformats.org/officeDocument/2006/relationships/image" Target="../media/image6.png"/><Relationship Id="rId2" Type="http://schemas.openxmlformats.org/officeDocument/2006/relationships/slide" Target="../slides/slide40.xml"/><Relationship Id="rId16" Type="http://schemas.openxmlformats.org/officeDocument/2006/relationships/slide" Target="../slides/slide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.xml"/><Relationship Id="rId11" Type="http://schemas.openxmlformats.org/officeDocument/2006/relationships/slide" Target="../slides/slide16.xml"/><Relationship Id="rId5" Type="http://schemas.openxmlformats.org/officeDocument/2006/relationships/image" Target="../media/image2.png"/><Relationship Id="rId15" Type="http://schemas.openxmlformats.org/officeDocument/2006/relationships/image" Target="../media/image5.png"/><Relationship Id="rId10" Type="http://schemas.openxmlformats.org/officeDocument/2006/relationships/slide" Target="../slides/slide14.xml"/><Relationship Id="rId4" Type="http://schemas.openxmlformats.org/officeDocument/2006/relationships/slide" Target="../slides/slide3.xml"/><Relationship Id="rId9" Type="http://schemas.openxmlformats.org/officeDocument/2006/relationships/slide" Target="../slides/slide13.xml"/><Relationship Id="rId1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slide" Target="../slides/slide1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14300" y="0"/>
            <a:ext cx="8318500" cy="56387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" y="5791200"/>
            <a:ext cx="8318500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2" action="ppaction://hlinksldjump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2" y="1324667"/>
            <a:ext cx="872868" cy="872868"/>
          </a:xfrm>
          <a:prstGeom prst="rect">
            <a:avLst/>
          </a:prstGeom>
        </p:spPr>
      </p:pic>
      <p:pic>
        <p:nvPicPr>
          <p:cNvPr id="17" name="Picture 16">
            <a:hlinkClick r:id="rId4" action="ppaction://hlinksldjump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5911208"/>
            <a:ext cx="555368" cy="560983"/>
          </a:xfrm>
          <a:prstGeom prst="rect">
            <a:avLst/>
          </a:prstGeom>
        </p:spPr>
      </p:pic>
      <p:pic>
        <p:nvPicPr>
          <p:cNvPr id="20" name="Picture 19">
            <a:hlinkClick r:id="rId6" action="ppaction://hlinksldjump" highlightClick="1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85" y="2512889"/>
            <a:ext cx="706561" cy="706561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</p:pic>
      <p:sp>
        <p:nvSpPr>
          <p:cNvPr id="21" name="Rectangle 20"/>
          <p:cNvSpPr/>
          <p:nvPr userDrawn="1"/>
        </p:nvSpPr>
        <p:spPr>
          <a:xfrm>
            <a:off x="114300" y="1003598"/>
            <a:ext cx="1978024" cy="46352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114300" y="0"/>
            <a:ext cx="8318500" cy="9849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RBC In-Car Financial Access </a:t>
            </a:r>
            <a:endParaRPr lang="en-US" sz="2400" b="1" dirty="0"/>
          </a:p>
        </p:txBody>
      </p:sp>
      <p:sp>
        <p:nvSpPr>
          <p:cNvPr id="4" name="Rounded Rectangle 3">
            <a:hlinkClick r:id="rId8" action="ppaction://hlinksldjump" highlightClick="1"/>
          </p:cNvPr>
          <p:cNvSpPr/>
          <p:nvPr userDrawn="1"/>
        </p:nvSpPr>
        <p:spPr>
          <a:xfrm>
            <a:off x="354012" y="1125452"/>
            <a:ext cx="1498600" cy="5461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 Locations</a:t>
            </a:r>
            <a:endParaRPr lang="en-US" dirty="0"/>
          </a:p>
        </p:txBody>
      </p:sp>
      <p:sp>
        <p:nvSpPr>
          <p:cNvPr id="5" name="Rounded Rectangle 4">
            <a:hlinkClick r:id="rId9" action="ppaction://hlinksldjump" highlightClick="1"/>
          </p:cNvPr>
          <p:cNvSpPr/>
          <p:nvPr userDrawn="1"/>
        </p:nvSpPr>
        <p:spPr>
          <a:xfrm>
            <a:off x="354012" y="2065829"/>
            <a:ext cx="1498600" cy="5486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6" name="Rounded Rectangle 5">
            <a:hlinkClick r:id="rId10" action="ppaction://hlinksldjump" highlightClick="1"/>
          </p:cNvPr>
          <p:cNvSpPr/>
          <p:nvPr userDrawn="1"/>
        </p:nvSpPr>
        <p:spPr>
          <a:xfrm>
            <a:off x="354012" y="3008746"/>
            <a:ext cx="1498600" cy="548640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Bills</a:t>
            </a:r>
            <a:endParaRPr lang="en-US" dirty="0"/>
          </a:p>
        </p:txBody>
      </p:sp>
      <p:sp>
        <p:nvSpPr>
          <p:cNvPr id="7" name="Rounded Rectangle 6">
            <a:hlinkClick r:id="rId11" action="ppaction://hlinksldjump" highlightClick="1"/>
          </p:cNvPr>
          <p:cNvSpPr/>
          <p:nvPr userDrawn="1"/>
        </p:nvSpPr>
        <p:spPr>
          <a:xfrm>
            <a:off x="354012" y="3951663"/>
            <a:ext cx="1498600" cy="5461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Transfers</a:t>
            </a:r>
            <a:endParaRPr lang="en-US" dirty="0"/>
          </a:p>
        </p:txBody>
      </p:sp>
      <p:sp>
        <p:nvSpPr>
          <p:cNvPr id="8" name="Rounded Rectangle 7">
            <a:hlinkClick r:id="rId12" action="ppaction://hlinksldjump" highlightClick="1"/>
          </p:cNvPr>
          <p:cNvSpPr/>
          <p:nvPr userDrawn="1"/>
        </p:nvSpPr>
        <p:spPr>
          <a:xfrm>
            <a:off x="354012" y="4892039"/>
            <a:ext cx="1498600" cy="5486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 Stations</a:t>
            </a:r>
            <a:endParaRPr lang="en-US" dirty="0"/>
          </a:p>
        </p:txBody>
      </p:sp>
      <p:pic>
        <p:nvPicPr>
          <p:cNvPr id="23" name="Picture 22">
            <a:hlinkClick r:id="rId13" action="ppaction://hlinksldjump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9" y="5862220"/>
            <a:ext cx="662251" cy="662251"/>
          </a:xfrm>
          <a:prstGeom prst="rect">
            <a:avLst/>
          </a:prstGeom>
        </p:spPr>
      </p:pic>
      <p:pic>
        <p:nvPicPr>
          <p:cNvPr id="24" name="Picture 23">
            <a:hlinkClick r:id="rId13" action="ppaction://hlinksldjump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8" y="5911208"/>
            <a:ext cx="690374" cy="690374"/>
          </a:xfrm>
          <a:prstGeom prst="rect">
            <a:avLst/>
          </a:prstGeom>
        </p:spPr>
      </p:pic>
      <p:pic>
        <p:nvPicPr>
          <p:cNvPr id="25" name="Picture 24">
            <a:hlinkClick r:id="rId16" action="ppaction://hlinksldjump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7" y="5843379"/>
            <a:ext cx="728694" cy="7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55405"/>
            <a:ext cx="1873091" cy="5657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55405"/>
            <a:ext cx="5510689" cy="5657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14300" y="5791200"/>
            <a:ext cx="8318500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2" y="1324667"/>
            <a:ext cx="872868" cy="872868"/>
          </a:xfrm>
          <a:prstGeom prst="rect">
            <a:avLst/>
          </a:prstGeom>
        </p:spPr>
      </p:pic>
      <p:pic>
        <p:nvPicPr>
          <p:cNvPr id="13" name="Picture 12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5927234"/>
            <a:ext cx="555368" cy="560983"/>
          </a:xfrm>
          <a:prstGeom prst="rect">
            <a:avLst/>
          </a:prstGeom>
        </p:spPr>
      </p:pic>
      <p:pic>
        <p:nvPicPr>
          <p:cNvPr id="20" name="Picture 19">
            <a:hlinkClick r:id="rId5" action="ppaction://hlinksldjump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85" y="2512889"/>
            <a:ext cx="706561" cy="706561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14300" y="1003598"/>
            <a:ext cx="1978024" cy="46352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4300" y="0"/>
            <a:ext cx="8318500" cy="9849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RBC In-Car Financial Access 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355600" y="1166578"/>
            <a:ext cx="1498600" cy="5461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 Locations</a:t>
            </a:r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355600" y="2106955"/>
            <a:ext cx="1498600" cy="5486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355600" y="3049872"/>
            <a:ext cx="1498600" cy="548640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Bills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55600" y="3992789"/>
            <a:ext cx="1498600" cy="5461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Transfers</a:t>
            </a:r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55600" y="4933165"/>
            <a:ext cx="1498600" cy="5486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 Stations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9" y="5862220"/>
            <a:ext cx="662251" cy="6622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8" y="5911208"/>
            <a:ext cx="690374" cy="6903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7" y="5843379"/>
            <a:ext cx="728694" cy="7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664226"/>
            <a:ext cx="7492365" cy="2776796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4467291"/>
            <a:ext cx="7492365" cy="1460252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777026"/>
            <a:ext cx="3691890" cy="4235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777026"/>
            <a:ext cx="3691890" cy="4235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6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55407"/>
            <a:ext cx="7492365" cy="1290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636410"/>
            <a:ext cx="3674923" cy="801979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438389"/>
            <a:ext cx="3674923" cy="3586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636410"/>
            <a:ext cx="3693021" cy="801979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438389"/>
            <a:ext cx="3693021" cy="3586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45029"/>
            <a:ext cx="2801719" cy="1557602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961141"/>
            <a:ext cx="4397693" cy="4743888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02632"/>
            <a:ext cx="2801719" cy="3710122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45029"/>
            <a:ext cx="2801719" cy="1557602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961141"/>
            <a:ext cx="4397693" cy="4743888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02632"/>
            <a:ext cx="2801719" cy="3710122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55407"/>
            <a:ext cx="7492365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777026"/>
            <a:ext cx="7492365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187144"/>
            <a:ext cx="195453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564F-6B80-914C-96ED-3D90538CC33E}" type="datetimeFigureOut">
              <a:rPr lang="en-US" smtClean="0"/>
              <a:t>03-Dec-15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187144"/>
            <a:ext cx="2931795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187144"/>
            <a:ext cx="195453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9C99-496A-E646-9420-AF648EF4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55407"/>
            <a:ext cx="7492365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777026"/>
            <a:ext cx="7492365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187144"/>
            <a:ext cx="195453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564F-6B80-914C-96ED-3D90538CC3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03-Dec-15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187144"/>
            <a:ext cx="2931795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187144"/>
            <a:ext cx="195453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9C99-496A-E646-9420-AF648EF4495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iming>
    <p:tnLst>
      <p:par>
        <p:cTn id="1" dur="indefinite" restart="never" nodeType="tmRoot"/>
      </p:par>
    </p:tnLst>
  </p:timing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slide" Target="slide8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6" Type="http://schemas.openxmlformats.org/officeDocument/2006/relationships/slide" Target="slide37.xml"/><Relationship Id="rId5" Type="http://schemas.openxmlformats.org/officeDocument/2006/relationships/slide" Target="slide24.xml"/><Relationship Id="rId4" Type="http://schemas.openxmlformats.org/officeDocument/2006/relationships/slide" Target="slide34.xml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slide" Target="slide8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6" Type="http://schemas.openxmlformats.org/officeDocument/2006/relationships/slide" Target="slide37.xml"/><Relationship Id="rId5" Type="http://schemas.openxmlformats.org/officeDocument/2006/relationships/slide" Target="slide24.xml"/><Relationship Id="rId4" Type="http://schemas.openxmlformats.org/officeDocument/2006/relationships/slide" Target="slide35.xml"/><Relationship Id="rId9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6" Type="http://schemas.openxmlformats.org/officeDocument/2006/relationships/slide" Target="slide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6" Type="http://schemas.openxmlformats.org/officeDocument/2006/relationships/slide" Target="slide12.xml"/><Relationship Id="rId5" Type="http://schemas.openxmlformats.org/officeDocument/2006/relationships/slide" Target="slide19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8.xml"/><Relationship Id="rId7" Type="http://schemas.openxmlformats.org/officeDocument/2006/relationships/image" Target="../media/image7.png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6" Type="http://schemas.openxmlformats.org/officeDocument/2006/relationships/slide" Target="slide25.xml"/><Relationship Id="rId5" Type="http://schemas.openxmlformats.org/officeDocument/2006/relationships/slide" Target="slide14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5" Type="http://schemas.openxmlformats.org/officeDocument/2006/relationships/image" Target="../media/image7.png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13.xml"/><Relationship Id="rId7" Type="http://schemas.openxmlformats.org/officeDocument/2006/relationships/image" Target="../media/image9.wmf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1.vml"/><Relationship Id="rId6" Type="http://schemas.openxmlformats.org/officeDocument/2006/relationships/slide" Target="slide29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image" Target="../media/image7.png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image" Target="../media/image8.JP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control" Target="../activeX/activeX16.xml"/><Relationship Id="rId7" Type="http://schemas.openxmlformats.org/officeDocument/2006/relationships/image" Target="../media/image9.wmf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13.vml"/><Relationship Id="rId6" Type="http://schemas.openxmlformats.org/officeDocument/2006/relationships/slide" Target="slide31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wmf"/><Relationship Id="rId5" Type="http://schemas.openxmlformats.org/officeDocument/2006/relationships/image" Target="../media/image7.png"/><Relationship Id="rId4" Type="http://schemas.openxmlformats.org/officeDocument/2006/relationships/slide" Target="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wmf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png"/><Relationship Id="rId5" Type="http://schemas.openxmlformats.org/officeDocument/2006/relationships/slide" Target="slide33.xml"/><Relationship Id="rId4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png"/><Relationship Id="rId5" Type="http://schemas.openxmlformats.org/officeDocument/2006/relationships/slide" Target="slide17.xml"/><Relationship Id="rId4" Type="http://schemas.openxmlformats.org/officeDocument/2006/relationships/image" Target="../media/image14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21.xml"/><Relationship Id="rId7" Type="http://schemas.openxmlformats.org/officeDocument/2006/relationships/image" Target="../media/image20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png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23.xml"/><Relationship Id="rId7" Type="http://schemas.openxmlformats.org/officeDocument/2006/relationships/image" Target="../media/image7.png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18.vml"/><Relationship Id="rId6" Type="http://schemas.openxmlformats.org/officeDocument/2006/relationships/slide" Target="slide25.xml"/><Relationship Id="rId5" Type="http://schemas.openxmlformats.org/officeDocument/2006/relationships/slide" Target="slide14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wmf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26.xml"/><Relationship Id="rId7" Type="http://schemas.openxmlformats.org/officeDocument/2006/relationships/image" Target="../media/image7.png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20.vml"/><Relationship Id="rId6" Type="http://schemas.openxmlformats.org/officeDocument/2006/relationships/slide" Target="slide25.xml"/><Relationship Id="rId5" Type="http://schemas.openxmlformats.org/officeDocument/2006/relationships/slide" Target="slide14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wmf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8.JP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slide" Target="slide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Layout" Target="../slideLayouts/slideLayout1.xml"/><Relationship Id="rId7" Type="http://schemas.openxmlformats.org/officeDocument/2006/relationships/slide" Target="slide2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10" Type="http://schemas.openxmlformats.org/officeDocument/2006/relationships/image" Target="../media/image9.wmf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User </a:t>
            </a:r>
            <a:r>
              <a:rPr lang="en-US" b="1" u="sng" dirty="0"/>
              <a:t>Experience Design: Project #3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u="sng" dirty="0" smtClean="0"/>
              <a:t>In-Car </a:t>
            </a:r>
            <a:r>
              <a:rPr lang="en-US" b="1" u="sng" dirty="0"/>
              <a:t>Financial Access for Royal Bank of Canada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Team:</a:t>
            </a:r>
          </a:p>
          <a:p>
            <a:pPr marL="0" indent="0">
              <a:buNone/>
            </a:pPr>
            <a:r>
              <a:rPr lang="en-US" dirty="0"/>
              <a:t>Ameya Devbhankar, Chinmaya Kelkar, Pratik Walawalkar</a:t>
            </a:r>
          </a:p>
          <a:p>
            <a:endParaRPr lang="en-US" dirty="0"/>
          </a:p>
        </p:txBody>
      </p:sp>
      <p:sp>
        <p:nvSpPr>
          <p:cNvPr id="4" name="Alternate Process 11">
            <a:hlinkClick r:id="rId2" action="ppaction://hlinksldjump" highlightClick="1"/>
          </p:cNvPr>
          <p:cNvSpPr/>
          <p:nvPr/>
        </p:nvSpPr>
        <p:spPr>
          <a:xfrm>
            <a:off x="6895783" y="5536880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9150" y="1003300"/>
            <a:ext cx="533400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8200" y="1727200"/>
            <a:ext cx="5130799" cy="774700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RBC ATM in 0.5 Miles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8200" y="2501898"/>
            <a:ext cx="5130799" cy="793749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bill due on Monday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7725" y="3295648"/>
            <a:ext cx="5121274" cy="774700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$100 withdrawal from ATM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17725" y="4070348"/>
            <a:ext cx="5121274" cy="7747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001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$100 Sun pass recharged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7725" y="4845048"/>
            <a:ext cx="5121274" cy="784226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ent due for December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40" name="ScrollBar1" r:id="rId2" imgW="190440" imgH="3914640"/>
        </mc:Choice>
        <mc:Fallback>
          <p:control name="ScrollBar1" r:id="rId2" imgW="190440" imgH="3914640">
            <p:pic>
              <p:nvPicPr>
                <p:cNvPr id="9" name="ScrollBar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8525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762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403" y="1611796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Alternate Process 11">
            <a:hlinkClick r:id="rId2" action="ppaction://hlinksldjump" highlightClick="1"/>
          </p:cNvPr>
          <p:cNvSpPr/>
          <p:nvPr/>
        </p:nvSpPr>
        <p:spPr>
          <a:xfrm>
            <a:off x="4619349" y="4554655"/>
            <a:ext cx="1193800" cy="355600"/>
          </a:xfrm>
          <a:prstGeom prst="flowChartAlternateProcess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ultiply 3">
            <a:hlinkClick r:id="" action="ppaction://hlinkshowjump?jump=previousslide" highlightClick="1"/>
            <a:hlinkHover r:id="" action="ppaction://noaction" highlightClick="1"/>
          </p:cNvPr>
          <p:cNvSpPr/>
          <p:nvPr/>
        </p:nvSpPr>
        <p:spPr>
          <a:xfrm>
            <a:off x="3135797" y="1611796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4211" y="2222435"/>
            <a:ext cx="490330" cy="36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07916" y="3670512"/>
            <a:ext cx="490330" cy="36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63769" y="3645647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49757" y="2939059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7916" y="2939059"/>
            <a:ext cx="490330" cy="36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13149" y="297357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5708" y="223658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21294" y="223658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21294" y="362999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1">
            <a:hlinkClick r:id="" action="ppaction://noaction" highlightClick="1"/>
          </p:cNvPr>
          <p:cNvSpPr/>
          <p:nvPr/>
        </p:nvSpPr>
        <p:spPr>
          <a:xfrm>
            <a:off x="3809102" y="1690188"/>
            <a:ext cx="2502521" cy="355600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pattern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727200"/>
            <a:ext cx="5359400" cy="38989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4" name="Rectangle 3">
            <a:hlinkClick r:id="rId3" action="ppaction://hlinksldjump" highlightClick="1"/>
            <a:hlinkHover r:id="" action="ppaction://noaction" highlightClick="1"/>
          </p:cNvPr>
          <p:cNvSpPr/>
          <p:nvPr/>
        </p:nvSpPr>
        <p:spPr>
          <a:xfrm>
            <a:off x="3733800" y="3200400"/>
            <a:ext cx="1054100" cy="736600"/>
          </a:xfrm>
          <a:prstGeom prst="rect">
            <a:avLst/>
          </a:prstGeom>
          <a:noFill/>
          <a:ln>
            <a:solidFill>
              <a:schemeClr val="accent5">
                <a:alpha val="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89150" y="1003300"/>
            <a:ext cx="53911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ATM Locations</a:t>
            </a:r>
          </a:p>
        </p:txBody>
      </p:sp>
      <p:pic>
        <p:nvPicPr>
          <p:cNvPr id="5" name="Picture 4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85468"/>
            <a:ext cx="598434" cy="598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7006" y="1757017"/>
            <a:ext cx="418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167006" y="1757017"/>
            <a:ext cx="531329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0279" y="1757017"/>
            <a:ext cx="4821722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3800 </a:t>
            </a:r>
            <a:r>
              <a:rPr lang="en-US" sz="1600" b="1" dirty="0"/>
              <a:t>SW 34</a:t>
            </a:r>
            <a:r>
              <a:rPr lang="en-US" sz="1600" b="1" baseline="30000" dirty="0"/>
              <a:t>th</a:t>
            </a:r>
            <a:r>
              <a:rPr lang="en-US" sz="1600" b="1" dirty="0"/>
              <a:t> Street, Gainesville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24" r="16695" b="-1"/>
          <a:stretch/>
        </p:blipFill>
        <p:spPr>
          <a:xfrm>
            <a:off x="2098614" y="1828800"/>
            <a:ext cx="383330" cy="3543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11" name="Oval 10"/>
          <p:cNvSpPr/>
          <p:nvPr/>
        </p:nvSpPr>
        <p:spPr>
          <a:xfrm>
            <a:off x="4034971" y="4516598"/>
            <a:ext cx="957943" cy="827314"/>
          </a:xfrm>
          <a:prstGeom prst="ellipse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70400" y="4891314"/>
            <a:ext cx="87086" cy="101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Balance</a:t>
            </a:r>
          </a:p>
        </p:txBody>
      </p:sp>
      <p:sp>
        <p:nvSpPr>
          <p:cNvPr id="4" name="Rounded Rectangle 3">
            <a:hlinkClick r:id="rId2" action="ppaction://hlinksldjump" highlightClick="1"/>
          </p:cNvPr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0800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Wallet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Wallet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$100.76</a:t>
            </a:r>
            <a:endParaRPr lang="en-US" sz="1400" dirty="0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>
            <a:hlinkClick r:id="rId5" action="ppaction://hlinksldjump" highlightClick="1"/>
          </p:cNvPr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Credit Card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Card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$240.23</a:t>
            </a:r>
            <a:endParaRPr lang="en-US" sz="1400" dirty="0"/>
          </a:p>
        </p:txBody>
      </p:sp>
      <p:pic>
        <p:nvPicPr>
          <p:cNvPr id="8" name="Picture 7">
            <a:hlinkClick r:id="rId6" action="ppaction://hlinksldjump" highlightClick="1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8" name="Rounded Rectangle 7">
            <a:hlinkClick r:id="rId4" action="ppaction://hlinksldjump" highlightClick="1"/>
          </p:cNvPr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pPr algn="ctr"/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    $150.23</a:t>
            </a:r>
            <a:endParaRPr lang="en-US" sz="1400" dirty="0"/>
          </a:p>
        </p:txBody>
      </p:sp>
      <p:sp>
        <p:nvSpPr>
          <p:cNvPr id="9" name="Rounded Rectangle 8">
            <a:hlinkClick r:id="rId5" action="ppaction://hlinksldjump" highlightClick="1"/>
          </p:cNvPr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  $200</a:t>
            </a:r>
            <a:endParaRPr lang="en-US" sz="1400" dirty="0"/>
          </a:p>
        </p:txBody>
      </p:sp>
      <p:sp>
        <p:nvSpPr>
          <p:cNvPr id="10" name="Rounded Rectangle 9">
            <a:hlinkClick r:id="rId6" action="ppaction://hlinksldjump" highlightClick="1"/>
          </p:cNvPr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   $100</a:t>
            </a:r>
          </a:p>
        </p:txBody>
      </p:sp>
      <p:pic>
        <p:nvPicPr>
          <p:cNvPr id="11" name="Picture 10">
            <a:hlinkClick r:id="rId7" action="ppaction://hlinksldjump" highlightClick="1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6170" name="ScrollBar1" r:id="rId2" imgW="190440" imgH="3914640"/>
        </mc:Choice>
        <mc:Fallback>
          <p:control name="ScrollBar1" r:id="rId2" imgW="190440" imgH="3914640">
            <p:pic>
              <p:nvPicPr>
                <p:cNvPr id="12" name="ScrollBar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8843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468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8" name="Rounded Rectangle 7">
            <a:hlinkClick r:id="rId4" action="ppaction://hlinksldjump" highlightClick="1"/>
          </p:cNvPr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Netflix payment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            $25</a:t>
            </a:r>
            <a:endParaRPr lang="en-US" sz="1400" dirty="0"/>
          </a:p>
        </p:txBody>
      </p:sp>
      <p:sp>
        <p:nvSpPr>
          <p:cNvPr id="9" name="Rounded Rectangle 8">
            <a:hlinkClick r:id="rId5" action="ppaction://hlinksldjump" highlightClick="1"/>
          </p:cNvPr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      $200</a:t>
            </a:r>
            <a:endParaRPr lang="en-US" sz="1400" dirty="0"/>
          </a:p>
        </p:txBody>
      </p:sp>
      <p:sp>
        <p:nvSpPr>
          <p:cNvPr id="10" name="Rounded Rectangle 9">
            <a:hlinkClick r:id="rId6" action="ppaction://hlinksldjump" highlightClick="1"/>
          </p:cNvPr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      $100</a:t>
            </a:r>
          </a:p>
        </p:txBody>
      </p:sp>
      <p:pic>
        <p:nvPicPr>
          <p:cNvPr id="11" name="Picture 10">
            <a:hlinkClick r:id="rId7" action="ppaction://hlinksldjump" highlightClick="1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7193" name="ScrollBar1" r:id="rId2" imgW="190440" imgH="3914640"/>
        </mc:Choice>
        <mc:Fallback>
          <p:control name="ScrollBar1" r:id="rId2" imgW="190440" imgH="3914640">
            <p:pic>
              <p:nvPicPr>
                <p:cNvPr id="12" name="ScrollBar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8526" y="1751807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47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4" name="Rounded Rectangle 3">
            <a:hlinkClick r:id="rId4" action="ppaction://hlinksldjump" highlightClick="1"/>
          </p:cNvPr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080000" y="2120900"/>
            <a:ext cx="1625600" cy="1117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ounded Rectangle 5">
            <a:hlinkClick r:id="rId5" action="ppaction://hlinksldjump" highlightClick="1"/>
          </p:cNvPr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Down Arrow 7"/>
          <p:cNvSpPr/>
          <p:nvPr/>
        </p:nvSpPr>
        <p:spPr>
          <a:xfrm>
            <a:off x="5842000" y="3416300"/>
            <a:ext cx="279400" cy="355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6" action="ppaction://hlinksldjump" highlightClick="1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8217" name="ScrollBar1" r:id="rId2" imgW="190440" imgH="3914640"/>
        </mc:Choice>
        <mc:Fallback>
          <p:control name="ScrollBar1" r:id="rId2" imgW="190440" imgH="3914640">
            <p:pic>
              <p:nvPicPr>
                <p:cNvPr id="12" name="ScrollBar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5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727200"/>
            <a:ext cx="5359400" cy="39243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089150" y="1003300"/>
            <a:ext cx="53911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Gas Stations</a:t>
            </a:r>
          </a:p>
        </p:txBody>
      </p:sp>
      <p:sp>
        <p:nvSpPr>
          <p:cNvPr id="4" name="Rectangle 3">
            <a:hlinkClick r:id="rId3" action="ppaction://hlinksldjump" highlightClick="1"/>
          </p:cNvPr>
          <p:cNvSpPr/>
          <p:nvPr/>
        </p:nvSpPr>
        <p:spPr>
          <a:xfrm>
            <a:off x="4419600" y="2933700"/>
            <a:ext cx="939800" cy="647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0278" y="1757017"/>
            <a:ext cx="5068465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3800 </a:t>
            </a:r>
            <a:r>
              <a:rPr lang="en-US" sz="1600" b="1" dirty="0"/>
              <a:t>SW 34</a:t>
            </a:r>
            <a:r>
              <a:rPr lang="en-US" sz="1600" b="1" baseline="30000" dirty="0"/>
              <a:t>th</a:t>
            </a:r>
            <a:r>
              <a:rPr lang="en-US" sz="1600" b="1" dirty="0"/>
              <a:t> Street, Gainesville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24" r="16695" b="-1"/>
          <a:stretch/>
        </p:blipFill>
        <p:spPr>
          <a:xfrm>
            <a:off x="2098614" y="1828800"/>
            <a:ext cx="383330" cy="3543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4034971" y="4516598"/>
            <a:ext cx="957943" cy="827314"/>
          </a:xfrm>
          <a:prstGeom prst="ellipse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70400" y="4891314"/>
            <a:ext cx="87086" cy="101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67006" y="1757017"/>
            <a:ext cx="531329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8200" y="1003300"/>
            <a:ext cx="53721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727200"/>
            <a:ext cx="5391150" cy="26035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089150" y="1003300"/>
            <a:ext cx="53911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ATM Locations</a:t>
            </a:r>
          </a:p>
        </p:txBody>
      </p:sp>
      <p:sp>
        <p:nvSpPr>
          <p:cNvPr id="6" name="Alternate Process 5">
            <a:hlinkClick r:id="rId5" action="ppaction://hlinksldjump" highlightClick="1"/>
          </p:cNvPr>
          <p:cNvSpPr/>
          <p:nvPr/>
        </p:nvSpPr>
        <p:spPr>
          <a:xfrm>
            <a:off x="4197350" y="5054600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Code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rId6" action="ppaction://hlinksldjump" highlightClick="1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097" name="TextBox1" r:id="rId2" imgW="3419640" imgH="409680"/>
        </mc:Choice>
        <mc:Fallback>
          <p:control name="TextBox1" r:id="rId2" imgW="3419640" imgH="409680">
            <p:pic>
              <p:nvPicPr>
                <p:cNvPr id="8" name="Tex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76575" y="4489450"/>
                  <a:ext cx="3416300" cy="406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198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721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727200"/>
            <a:ext cx="5391150" cy="26035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89150" y="1003300"/>
            <a:ext cx="53911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ATM Locations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575" y="4419600"/>
            <a:ext cx="34163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4197350" y="5054600"/>
            <a:ext cx="1193800" cy="355600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0350" y="1949450"/>
            <a:ext cx="3987800" cy="33274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Code Sent to Mobile Phone Successfully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Multiply 7">
            <a:hlinkClick r:id="rId3" action="ppaction://hlinksldjump" highlightClick="1"/>
          </p:cNvPr>
          <p:cNvSpPr/>
          <p:nvPr/>
        </p:nvSpPr>
        <p:spPr>
          <a:xfrm>
            <a:off x="2911475" y="2133600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95" y="50161"/>
            <a:ext cx="8318499" cy="563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7218" y="1139688"/>
            <a:ext cx="7492365" cy="400215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u="sng" dirty="0" smtClean="0"/>
              <a:t>Context of use :-</a:t>
            </a:r>
          </a:p>
          <a:p>
            <a:pPr algn="just"/>
            <a:r>
              <a:rPr lang="en-US" sz="2600" dirty="0" smtClean="0">
                <a:cs typeface="Times New Roman" panose="02020603050405020304" pitchFamily="18" charset="0"/>
              </a:rPr>
              <a:t>RBC </a:t>
            </a:r>
            <a:r>
              <a:rPr lang="en-US" sz="2600" dirty="0">
                <a:cs typeface="Times New Roman" panose="02020603050405020304" pitchFamily="18" charset="0"/>
              </a:rPr>
              <a:t>In-Car financial Access will be used to find nearby ATM </a:t>
            </a:r>
            <a:r>
              <a:rPr lang="en-US" sz="2600" dirty="0" smtClean="0">
                <a:cs typeface="Times New Roman" panose="02020603050405020304" pitchFamily="18" charset="0"/>
              </a:rPr>
              <a:t>locations, check </a:t>
            </a:r>
            <a:r>
              <a:rPr lang="en-US" sz="2600" dirty="0">
                <a:cs typeface="Times New Roman" panose="02020603050405020304" pitchFamily="18" charset="0"/>
              </a:rPr>
              <a:t>balance and perform other banking operations through </a:t>
            </a:r>
            <a:r>
              <a:rPr lang="en-US" sz="2600" dirty="0" smtClean="0">
                <a:cs typeface="Times New Roman" panose="02020603050405020304" pitchFamily="18" charset="0"/>
              </a:rPr>
              <a:t>the car </a:t>
            </a:r>
            <a:r>
              <a:rPr lang="en-US" sz="2600" dirty="0">
                <a:cs typeface="Times New Roman" panose="02020603050405020304" pitchFamily="18" charset="0"/>
              </a:rPr>
              <a:t>infotainment system . Our car financial app is envisioned as an augmented version of regular RBC mobile application and it will be accessed through a medium like Android Auto or Apple Car play to ensure that it fits into existing RBC application ecosystem.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065" y="0"/>
            <a:ext cx="8318500" cy="9849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RBC In-Car Financial Access </a:t>
            </a:r>
            <a:endParaRPr lang="en-US" sz="2400" b="1" dirty="0"/>
          </a:p>
        </p:txBody>
      </p:sp>
      <p:sp>
        <p:nvSpPr>
          <p:cNvPr id="7" name="Alternate Process 11">
            <a:hlinkClick r:id="rId2" action="ppaction://hlinksldjump" highlightClick="1"/>
          </p:cNvPr>
          <p:cNvSpPr/>
          <p:nvPr/>
        </p:nvSpPr>
        <p:spPr>
          <a:xfrm>
            <a:off x="6895783" y="5059802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0800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Wallet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Wallet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$100.76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Credit Card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Card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$240.23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27300" y="1819845"/>
            <a:ext cx="4343400" cy="3641156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Multiply 8">
            <a:hlinkClick r:id="rId2" action="ppaction://hlinksldjump" highlightClick="1"/>
          </p:cNvPr>
          <p:cNvSpPr/>
          <p:nvPr/>
        </p:nvSpPr>
        <p:spPr>
          <a:xfrm>
            <a:off x="2621680" y="1819845"/>
            <a:ext cx="359645" cy="35820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64282"/>
              </p:ext>
            </p:extLst>
          </p:nvPr>
        </p:nvGraphicFramePr>
        <p:xfrm>
          <a:off x="2981326" y="2178050"/>
          <a:ext cx="3546474" cy="170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174"/>
                <a:gridCol w="762000"/>
                <a:gridCol w="749300"/>
              </a:tblGrid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ATM Withdrawal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Save as you go credit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Rent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0800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Wallet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Wallet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$100.76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Credit Card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Card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$240.23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27300" y="1819845"/>
            <a:ext cx="4343400" cy="3641156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solidFill>
              <a:schemeClr val="accent5">
                <a:shade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Multiply 8">
            <a:hlinkClick r:id="rId2" action="ppaction://hlinksldjump" highlightClick="1"/>
          </p:cNvPr>
          <p:cNvSpPr/>
          <p:nvPr/>
        </p:nvSpPr>
        <p:spPr>
          <a:xfrm>
            <a:off x="2621680" y="1819845"/>
            <a:ext cx="359645" cy="35820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50731"/>
              </p:ext>
            </p:extLst>
          </p:nvPr>
        </p:nvGraphicFramePr>
        <p:xfrm>
          <a:off x="2981326" y="2178050"/>
          <a:ext cx="3546474" cy="170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174"/>
                <a:gridCol w="762000"/>
                <a:gridCol w="749300"/>
              </a:tblGrid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Sun pass Recharge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Save as you go credit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</a:t>
                      </a:r>
                      <a:r>
                        <a:rPr lang="en-US" baseline="0" dirty="0" smtClean="0"/>
                        <a:t> bill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8286"/>
            <a:ext cx="598434" cy="5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0800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Wallet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Wallet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$100.76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Credit Card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Card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$240.23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27300" y="1819845"/>
            <a:ext cx="4343400" cy="3641156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solidFill>
              <a:schemeClr val="accent5">
                <a:shade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Multiply 8">
            <a:hlinkClick r:id="rId2" action="ppaction://hlinksldjump" highlightClick="1"/>
          </p:cNvPr>
          <p:cNvSpPr/>
          <p:nvPr/>
        </p:nvSpPr>
        <p:spPr>
          <a:xfrm>
            <a:off x="2621680" y="1819845"/>
            <a:ext cx="359645" cy="35820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07941"/>
              </p:ext>
            </p:extLst>
          </p:nvPr>
        </p:nvGraphicFramePr>
        <p:xfrm>
          <a:off x="2981326" y="2178050"/>
          <a:ext cx="3546474" cy="170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174"/>
                <a:gridCol w="762000"/>
                <a:gridCol w="749300"/>
              </a:tblGrid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Best Buy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Payment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</a:t>
                      </a:r>
                      <a:r>
                        <a:rPr lang="en-US" baseline="0" dirty="0" smtClean="0"/>
                        <a:t> bill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0800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Wallet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Wallet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$100.76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RBC Credit Card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Card Balance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$240.23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27300" y="1819845"/>
            <a:ext cx="4343400" cy="3641156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solidFill>
              <a:schemeClr val="accent5">
                <a:shade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Multiply 8">
            <a:hlinkClick r:id="rId2" action="ppaction://hlinksldjump" highlightClick="1"/>
          </p:cNvPr>
          <p:cNvSpPr/>
          <p:nvPr/>
        </p:nvSpPr>
        <p:spPr>
          <a:xfrm>
            <a:off x="2621680" y="1819845"/>
            <a:ext cx="359645" cy="35820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99266"/>
              </p:ext>
            </p:extLst>
          </p:nvPr>
        </p:nvGraphicFramePr>
        <p:xfrm>
          <a:off x="2981326" y="2178050"/>
          <a:ext cx="3546474" cy="170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174"/>
                <a:gridCol w="762000"/>
                <a:gridCol w="749300"/>
              </a:tblGrid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Blaze Pizza </a:t>
                      </a:r>
                      <a:r>
                        <a:rPr lang="en-US" baseline="0" dirty="0" smtClean="0"/>
                        <a:t>Bill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Wallet Card Payment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Bill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 $150.23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$200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$100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1300" y="1894185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Multiply 9">
            <a:hlinkClick r:id="rId5" action="ppaction://hlinksldjump" highlightClick="1"/>
          </p:cNvPr>
          <p:cNvSpPr/>
          <p:nvPr/>
        </p:nvSpPr>
        <p:spPr>
          <a:xfrm>
            <a:off x="2792413" y="1981200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67050" y="2462214"/>
            <a:ext cx="34163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****356</a:t>
            </a:r>
            <a:endParaRPr lang="en-US" dirty="0"/>
          </a:p>
        </p:txBody>
      </p:sp>
      <p:sp>
        <p:nvSpPr>
          <p:cNvPr id="12" name="Alternate Process 11">
            <a:hlinkClick r:id="rId6" action="ppaction://hlinksldjump" highlightClick="1"/>
          </p:cNvPr>
          <p:cNvSpPr/>
          <p:nvPr/>
        </p:nvSpPr>
        <p:spPr>
          <a:xfrm>
            <a:off x="4303713" y="3858220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143" name="TextBox1" r:id="rId2" imgW="3419640" imgH="399960"/>
        </mc:Choice>
        <mc:Fallback>
          <p:control name="TextBox1" r:id="rId2" imgW="3419640" imgH="399960">
            <p:pic>
              <p:nvPicPr>
                <p:cNvPr id="15" name="Tex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67050" y="3136901"/>
                  <a:ext cx="3416300" cy="404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44" name="ScrollBar1" r:id="rId3" imgW="190440" imgH="3914640"/>
        </mc:Choice>
        <mc:Fallback>
          <p:control name="ScrollBar1" r:id="rId3" imgW="190440" imgH="3914640">
            <p:pic>
              <p:nvPicPr>
                <p:cNvPr id="16" name="ScrollBar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163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$150.23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$200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$100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1937" y="1951534"/>
            <a:ext cx="3752850" cy="29972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Payment Successful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Multiply 9">
            <a:hlinkClick r:id="rId4" action="ppaction://hlinksldjump" highlightClick="1"/>
          </p:cNvPr>
          <p:cNvSpPr/>
          <p:nvPr/>
        </p:nvSpPr>
        <p:spPr>
          <a:xfrm>
            <a:off x="2801937" y="1987699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266" name="ScrollBar1" r:id="rId2" imgW="190440" imgH="3914640"/>
        </mc:Choice>
        <mc:Fallback>
          <p:control name="ScrollBar1" r:id="rId2" imgW="190440" imgH="3914640">
            <p:pic>
              <p:nvPicPr>
                <p:cNvPr id="12" name="ScrollBar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906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5842000" y="3416300"/>
            <a:ext cx="279400" cy="355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1288" name="ScrollBar1" r:id="rId2" imgW="190440" imgH="3914640"/>
        </mc:Choice>
        <mc:Fallback>
          <p:control name="ScrollBar1" r:id="rId2" imgW="190440" imgH="3914640">
            <p:pic>
              <p:nvPicPr>
                <p:cNvPr id="13" name="ScrollBar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70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4" name="Rounded Rectangle 3">
            <a:hlinkClick r:id="rId4" action="ppaction://hlinksldjump" highlightClick="1"/>
          </p:cNvPr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5842000" y="3416300"/>
            <a:ext cx="279400" cy="355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2311" name="ScrollBar1" r:id="rId2" imgW="190440" imgH="3914640"/>
        </mc:Choice>
        <mc:Fallback>
          <p:control name="ScrollBar1" r:id="rId2" imgW="190440" imgH="3914640">
            <p:pic>
              <p:nvPicPr>
                <p:cNvPr id="13" name="ScrollBar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22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1054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Enter Amount</a:t>
            </a:r>
          </a:p>
          <a:p>
            <a:pPr algn="ctr"/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3" name="Down Arrow 12"/>
          <p:cNvSpPr/>
          <p:nvPr/>
        </p:nvSpPr>
        <p:spPr>
          <a:xfrm>
            <a:off x="5842000" y="3416300"/>
            <a:ext cx="279400" cy="355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  <p:sp>
        <p:nvSpPr>
          <p:cNvPr id="16" name="Alternate Process 11">
            <a:hlinkClick r:id="rId6" action="ppaction://hlinksldjump" highlightClick="1"/>
          </p:cNvPr>
          <p:cNvSpPr/>
          <p:nvPr/>
        </p:nvSpPr>
        <p:spPr>
          <a:xfrm>
            <a:off x="3772694" y="5164138"/>
            <a:ext cx="17526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Transfer</a:t>
            </a:r>
            <a:endParaRPr lang="en-US" dirty="0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349" name="ScrollBar1" r:id="rId2" imgW="190440" imgH="3914640"/>
        </mc:Choice>
        <mc:Fallback>
          <p:control name="ScrollBar1" r:id="rId2" imgW="190440" imgH="3914640">
            <p:pic>
              <p:nvPicPr>
                <p:cNvPr id="17" name="ScrollBar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350" name="TextBox1" r:id="rId3" imgW="571680" imgH="304920"/>
        </mc:Choice>
        <mc:Fallback>
          <p:control name="TextBox1" r:id="rId3" imgW="571680" imgH="304920">
            <p:pic>
              <p:nvPicPr>
                <p:cNvPr id="5" name="Tex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95950" y="2915444"/>
                  <a:ext cx="571500" cy="3048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957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1054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Enter Amount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$100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3" name="Down Arrow 12"/>
          <p:cNvSpPr/>
          <p:nvPr/>
        </p:nvSpPr>
        <p:spPr>
          <a:xfrm>
            <a:off x="5842000" y="3416300"/>
            <a:ext cx="279400" cy="355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1474" y="2038350"/>
            <a:ext cx="3876675" cy="2959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Transfer Successful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6" name="Multiply 15">
            <a:hlinkClick r:id="rId4" action="ppaction://hlinksldjump" highlightClick="1"/>
          </p:cNvPr>
          <p:cNvSpPr/>
          <p:nvPr/>
        </p:nvSpPr>
        <p:spPr>
          <a:xfrm>
            <a:off x="2911475" y="2133600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  <p:sp>
        <p:nvSpPr>
          <p:cNvPr id="18" name="Alternate Process 11">
            <a:hlinkClick r:id="" action="ppaction://noaction" highlightClick="1"/>
          </p:cNvPr>
          <p:cNvSpPr/>
          <p:nvPr/>
        </p:nvSpPr>
        <p:spPr>
          <a:xfrm>
            <a:off x="3772694" y="5164138"/>
            <a:ext cx="17526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Transfer</a:t>
            </a:r>
            <a:endParaRPr lang="en-US" dirty="0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59" name="ScrollBar1" r:id="rId2" imgW="190440" imgH="3914640"/>
        </mc:Choice>
        <mc:Fallback>
          <p:control name="ScrollBar1" r:id="rId2" imgW="190440" imgH="3914640">
            <p:pic>
              <p:nvPicPr>
                <p:cNvPr id="19" name="ScrollBar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35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535" y="50161"/>
            <a:ext cx="8329026" cy="563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535" y="53561"/>
            <a:ext cx="8329026" cy="9849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RBC In-Car Financial Access </a:t>
            </a:r>
            <a:endParaRPr lang="en-US" sz="2400" b="1" dirty="0"/>
          </a:p>
        </p:txBody>
      </p:sp>
      <p:pic>
        <p:nvPicPr>
          <p:cNvPr id="6" name="Picture 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93" y="1362410"/>
            <a:ext cx="872868" cy="8728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535" y="5848350"/>
            <a:ext cx="8329026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5929808"/>
            <a:ext cx="555368" cy="56098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7094" y="1197862"/>
            <a:ext cx="3911909" cy="3922642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55" y="1362410"/>
            <a:ext cx="656926" cy="6489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29948" y="2186609"/>
            <a:ext cx="365511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Royal Bank of Canada welcomes you!</a:t>
            </a:r>
          </a:p>
          <a:p>
            <a:endParaRPr lang="en-US" dirty="0" smtClean="0"/>
          </a:p>
          <a:p>
            <a:r>
              <a:rPr lang="en-US" dirty="0" smtClean="0"/>
              <a:t>To authenticate yourself, you need to record a phrase in your voice. To proceed click on next.</a:t>
            </a:r>
          </a:p>
          <a:p>
            <a:endParaRPr lang="en-US" dirty="0"/>
          </a:p>
        </p:txBody>
      </p:sp>
      <p:sp>
        <p:nvSpPr>
          <p:cNvPr id="17" name="Alternate Process 11">
            <a:hlinkClick r:id="rId6" action="ppaction://hlinksldjump" highlightClick="1"/>
          </p:cNvPr>
          <p:cNvSpPr/>
          <p:nvPr/>
        </p:nvSpPr>
        <p:spPr>
          <a:xfrm>
            <a:off x="3960607" y="4470723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04" y="5929808"/>
            <a:ext cx="662251" cy="662251"/>
          </a:xfrm>
          <a:prstGeom prst="rect">
            <a:avLst/>
          </a:prstGeom>
        </p:spPr>
      </p:pic>
      <p:pic>
        <p:nvPicPr>
          <p:cNvPr id="16" name="Picture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7" y="5843379"/>
            <a:ext cx="728694" cy="728694"/>
          </a:xfrm>
          <a:prstGeom prst="rect">
            <a:avLst/>
          </a:prstGeom>
        </p:spPr>
      </p:pic>
      <p:pic>
        <p:nvPicPr>
          <p:cNvPr id="18" name="Picture 17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7" y="5911082"/>
            <a:ext cx="598434" cy="598434"/>
          </a:xfrm>
          <a:prstGeom prst="rect">
            <a:avLst/>
          </a:prstGeom>
        </p:spPr>
      </p:pic>
      <p:pic>
        <p:nvPicPr>
          <p:cNvPr id="22" name="Picture 2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8" y="5911208"/>
            <a:ext cx="690374" cy="6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1054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Enter Amount</a:t>
            </a:r>
          </a:p>
          <a:p>
            <a:pPr algn="ctr"/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>
            <a:off x="5842000" y="3416300"/>
            <a:ext cx="279400" cy="355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  <p:sp>
        <p:nvSpPr>
          <p:cNvPr id="15" name="Alternate Process 11">
            <a:hlinkClick r:id="rId6" action="ppaction://hlinksldjump" highlightClick="1"/>
          </p:cNvPr>
          <p:cNvSpPr/>
          <p:nvPr/>
        </p:nvSpPr>
        <p:spPr>
          <a:xfrm>
            <a:off x="3772694" y="5164138"/>
            <a:ext cx="17526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Transfer</a:t>
            </a:r>
            <a:endParaRPr lang="en-US" dirty="0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97" name="ScrollBar1" r:id="rId2" imgW="190440" imgH="3914640"/>
        </mc:Choice>
        <mc:Fallback>
          <p:control name="ScrollBar1" r:id="rId2" imgW="190440" imgH="3914640">
            <p:pic>
              <p:nvPicPr>
                <p:cNvPr id="16" name="ScrollBar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98" name="TextBox1" r:id="rId3" imgW="571680" imgH="304920"/>
        </mc:Choice>
        <mc:Fallback>
          <p:control name="TextBox1" r:id="rId3" imgW="571680" imgH="304920">
            <p:pic>
              <p:nvPicPr>
                <p:cNvPr id="17" name="Tex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95950" y="2915444"/>
                  <a:ext cx="571500" cy="3048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80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Transfer Funds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273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$500.23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273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Savings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105400" y="212090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Enter Amount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$120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879850"/>
            <a:ext cx="1625600" cy="1117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A/C No: 1221356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Checking Account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$560.34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>
            <a:off x="5842000" y="3416300"/>
            <a:ext cx="279400" cy="355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11475" y="2095500"/>
            <a:ext cx="3705226" cy="290195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Transfer Successful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5" name="Multiply 14">
            <a:hlinkClick r:id="rId4" action="ppaction://hlinksldjump" highlightClick="1"/>
          </p:cNvPr>
          <p:cNvSpPr/>
          <p:nvPr/>
        </p:nvSpPr>
        <p:spPr>
          <a:xfrm>
            <a:off x="2911475" y="2133600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  <p:sp>
        <p:nvSpPr>
          <p:cNvPr id="17" name="Alternate Process 11">
            <a:hlinkClick r:id="" action="ppaction://noaction" highlightClick="1"/>
          </p:cNvPr>
          <p:cNvSpPr/>
          <p:nvPr/>
        </p:nvSpPr>
        <p:spPr>
          <a:xfrm>
            <a:off x="3772694" y="5164138"/>
            <a:ext cx="17526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Transfer</a:t>
            </a:r>
            <a:endParaRPr lang="en-US" dirty="0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06" name="ScrollBar1" r:id="rId2" imgW="190440" imgH="3914640"/>
        </mc:Choice>
        <mc:Fallback>
          <p:control name="ScrollBar1" r:id="rId2" imgW="190440" imgH="3914640">
            <p:pic>
              <p:nvPicPr>
                <p:cNvPr id="18" name="ScrollBar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795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03300"/>
            <a:ext cx="53721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727200"/>
            <a:ext cx="5391150" cy="26035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89150" y="1003300"/>
            <a:ext cx="53911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Gas Station Locations</a:t>
            </a:r>
          </a:p>
        </p:txBody>
      </p:sp>
      <p:sp>
        <p:nvSpPr>
          <p:cNvPr id="6" name="Alternate Process 5">
            <a:hlinkClick r:id="rId5" action="ppaction://hlinksldjump" highlightClick="1"/>
          </p:cNvPr>
          <p:cNvSpPr/>
          <p:nvPr/>
        </p:nvSpPr>
        <p:spPr>
          <a:xfrm>
            <a:off x="4197350" y="5054600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Code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5145" name="TextBox1" r:id="rId2" imgW="3581280" imgH="409680"/>
        </mc:Choice>
        <mc:Fallback>
          <p:control name="TextBox1" r:id="rId2" imgW="3581280" imgH="409680">
            <p:pic>
              <p:nvPicPr>
                <p:cNvPr id="8" name="Tex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9900" y="4432300"/>
                  <a:ext cx="3581400" cy="406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327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1016000"/>
            <a:ext cx="53721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727200"/>
            <a:ext cx="5391150" cy="26035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89150" y="1003300"/>
            <a:ext cx="53911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Gas Station Locations</a:t>
            </a:r>
          </a:p>
        </p:txBody>
      </p:sp>
      <p:pic>
        <p:nvPicPr>
          <p:cNvPr id="9" name="Picture 8">
            <a:hlinkClick r:id="rId5" action="ppaction://hlinksldjump" highlightClick="1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  <p:sp>
        <p:nvSpPr>
          <p:cNvPr id="10" name="Alternate Process 5">
            <a:hlinkClick r:id="" action="ppaction://noaction" highlightClick="1"/>
          </p:cNvPr>
          <p:cNvSpPr/>
          <p:nvPr/>
        </p:nvSpPr>
        <p:spPr>
          <a:xfrm>
            <a:off x="4197350" y="5054600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6700" y="1670050"/>
            <a:ext cx="3987800" cy="33274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Code Sent to Mobile Phone Successfully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Multiply 7">
            <a:hlinkClick r:id="" action="ppaction://hlinkshowjump?jump=lastslideviewed" highlightClick="1"/>
          </p:cNvPr>
          <p:cNvSpPr/>
          <p:nvPr/>
        </p:nvSpPr>
        <p:spPr>
          <a:xfrm>
            <a:off x="2844800" y="1689100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431" name="TextBox1" r:id="rId2" imgW="3581280" imgH="409680"/>
        </mc:Choice>
        <mc:Fallback>
          <p:control name="TextBox1" r:id="rId2" imgW="3581280" imgH="409680">
            <p:pic>
              <p:nvPicPr>
                <p:cNvPr id="12" name="Tex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9900" y="4432300"/>
                  <a:ext cx="3581400" cy="406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6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$150.23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$200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$100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684463" y="1888628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Multiply 9">
            <a:hlinkClick r:id="" action="ppaction://hlinkshowjump?jump=lastslideviewed" highlightClick="1"/>
          </p:cNvPr>
          <p:cNvSpPr/>
          <p:nvPr/>
        </p:nvSpPr>
        <p:spPr>
          <a:xfrm>
            <a:off x="2824163" y="1963125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9046" y="2567964"/>
            <a:ext cx="34163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****356</a:t>
            </a:r>
            <a:endParaRPr lang="en-US" dirty="0"/>
          </a:p>
        </p:txBody>
      </p:sp>
      <p:sp>
        <p:nvSpPr>
          <p:cNvPr id="12" name="Alternate Process 11">
            <a:hlinkClick r:id="rId5" action="ppaction://hlinksldjump" highlightClick="1"/>
          </p:cNvPr>
          <p:cNvSpPr/>
          <p:nvPr/>
        </p:nvSpPr>
        <p:spPr>
          <a:xfrm>
            <a:off x="4070296" y="3882528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474" name="TextBox1" r:id="rId2" imgW="3419640" imgH="390600"/>
        </mc:Choice>
        <mc:Fallback>
          <p:control name="TextBox1" r:id="rId2" imgW="3419640" imgH="390600">
            <p:pic>
              <p:nvPicPr>
                <p:cNvPr id="16" name="Tex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0212" y="3231391"/>
                  <a:ext cx="3416300" cy="38720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475" name="ScrollBar1" r:id="rId3" imgW="190440" imgH="3914640"/>
        </mc:Choice>
        <mc:Fallback>
          <p:control name="ScrollBar1" r:id="rId3" imgW="190440" imgH="3914640">
            <p:pic>
              <p:nvPicPr>
                <p:cNvPr id="17" name="ScrollBar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488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  $150.23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$200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$100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1300" y="1830515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Multiply 9">
            <a:hlinkClick r:id="rId5" action="ppaction://hlinksldjump" highlightClick="1"/>
          </p:cNvPr>
          <p:cNvSpPr/>
          <p:nvPr/>
        </p:nvSpPr>
        <p:spPr>
          <a:xfrm>
            <a:off x="2851150" y="1984078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8313" y="2455141"/>
            <a:ext cx="34163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****356</a:t>
            </a:r>
            <a:endParaRPr lang="en-US" dirty="0"/>
          </a:p>
        </p:txBody>
      </p:sp>
      <p:sp>
        <p:nvSpPr>
          <p:cNvPr id="12" name="Alternate Process 11">
            <a:hlinkClick r:id="rId6" action="ppaction://hlinksldjump" highlightClick="1"/>
          </p:cNvPr>
          <p:cNvSpPr/>
          <p:nvPr/>
        </p:nvSpPr>
        <p:spPr>
          <a:xfrm>
            <a:off x="4096543" y="3895326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9492" name="ScrollBar1" r:id="rId2" imgW="190440" imgH="3914640"/>
        </mc:Choice>
        <mc:Fallback>
          <p:control name="ScrollBar1" r:id="rId2" imgW="190440" imgH="3914640">
            <p:pic>
              <p:nvPicPr>
                <p:cNvPr id="15" name="ScrollBar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493" name="TextBox1" r:id="rId3" imgW="3419640" imgH="390600"/>
        </mc:Choice>
        <mc:Fallback>
          <p:control name="TextBox1" r:id="rId3" imgW="3419640" imgH="390600">
            <p:pic>
              <p:nvPicPr>
                <p:cNvPr id="16" name="Tex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0213" y="3274019"/>
                  <a:ext cx="3416300" cy="38720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063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  $150.23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 $200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   $100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1300" y="1762734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Payment Successful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Multiply 9">
            <a:hlinkClick r:id="rId4" action="ppaction://hlinksldjump" highlightClick="1"/>
          </p:cNvPr>
          <p:cNvSpPr/>
          <p:nvPr/>
        </p:nvSpPr>
        <p:spPr>
          <a:xfrm>
            <a:off x="2890838" y="1827214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0499" name="ScrollBar1" r:id="rId2" imgW="190440" imgH="3914640"/>
        </mc:Choice>
        <mc:Fallback>
          <p:control name="ScrollBar1" r:id="rId2" imgW="190440" imgH="3914640">
            <p:pic>
              <p:nvPicPr>
                <p:cNvPr id="12" name="ScrollBar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374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$150.23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$200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$100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9393" y="1888628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Multiply 9">
            <a:hlinkClick r:id="rId5" action="ppaction://hlinksldjump" highlightClick="1"/>
          </p:cNvPr>
          <p:cNvSpPr/>
          <p:nvPr/>
        </p:nvSpPr>
        <p:spPr>
          <a:xfrm>
            <a:off x="2802731" y="1943348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55143" y="2514698"/>
            <a:ext cx="34163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Account ****356</a:t>
            </a:r>
            <a:endParaRPr lang="en-US" dirty="0"/>
          </a:p>
        </p:txBody>
      </p:sp>
      <p:sp>
        <p:nvSpPr>
          <p:cNvPr id="12" name="Alternate Process 11">
            <a:hlinkClick r:id="rId6" action="ppaction://hlinksldjump" highlightClick="1"/>
          </p:cNvPr>
          <p:cNvSpPr/>
          <p:nvPr/>
        </p:nvSpPr>
        <p:spPr>
          <a:xfrm>
            <a:off x="4300538" y="3869035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1539" name="ScrollBar1" r:id="rId2" imgW="190440" imgH="3914640"/>
        </mc:Choice>
        <mc:Fallback>
          <p:control name="ScrollBar1" r:id="rId2" imgW="190440" imgH="3914640">
            <p:pic>
              <p:nvPicPr>
                <p:cNvPr id="15" name="ScrollBar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540" name="TextBox1" r:id="rId3" imgW="3419640" imgH="390600"/>
        </mc:Choice>
        <mc:Fallback>
          <p:control name="TextBox1" r:id="rId3" imgW="3419640" imgH="390600">
            <p:pic>
              <p:nvPicPr>
                <p:cNvPr id="16" name="Tex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7050" y="3210766"/>
                  <a:ext cx="3416300" cy="38720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775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990600"/>
            <a:ext cx="5334000" cy="46355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8200" y="1003300"/>
            <a:ext cx="531495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Bills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7263" y="1821657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Auto Bill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 12/11/17		                             $150.23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27263" y="3100685"/>
            <a:ext cx="4902200" cy="1117600"/>
          </a:xfrm>
          <a:prstGeom prst="roundRect">
            <a:avLst/>
          </a:prstGeom>
          <a:solidFill>
            <a:srgbClr val="E3200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Apartment Rent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$200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7263" y="4379713"/>
            <a:ext cx="4902200" cy="1117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Sun pass Recharge</a:t>
            </a:r>
          </a:p>
          <a:p>
            <a:endParaRPr lang="en-US" sz="1400" dirty="0" smtClean="0"/>
          </a:p>
          <a:p>
            <a:r>
              <a:rPr lang="en-US" sz="1400" dirty="0" smtClean="0"/>
              <a:t>Account ****356</a:t>
            </a:r>
          </a:p>
          <a:p>
            <a:endParaRPr lang="en-US" sz="1400" dirty="0" smtClean="0"/>
          </a:p>
          <a:p>
            <a:r>
              <a:rPr lang="en-US" sz="1400" dirty="0" smtClean="0"/>
              <a:t>Due Date:11/11/17		                              $100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684463" y="1775320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Payment Successful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Multiply 9">
            <a:hlinkClick r:id="rId4" action="ppaction://hlinksldjump" highlightClick="1"/>
          </p:cNvPr>
          <p:cNvSpPr/>
          <p:nvPr/>
        </p:nvSpPr>
        <p:spPr>
          <a:xfrm>
            <a:off x="2781300" y="1888628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546" name="ScrollBar1" r:id="rId2" imgW="190440" imgH="3914640"/>
        </mc:Choice>
        <mc:Fallback>
          <p:control name="ScrollBar1" r:id="rId2" imgW="190440" imgH="3914640">
            <p:pic>
              <p:nvPicPr>
                <p:cNvPr id="12" name="ScrollBar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48524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8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067" y="1465429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This feature will be implemented by the  inbuilt car infotainment system.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Multiply 4">
            <a:hlinkClick r:id="" action="ppaction://hlinkshowjump?jump=lastslideviewed" highlightClick="1"/>
          </p:cNvPr>
          <p:cNvSpPr/>
          <p:nvPr/>
        </p:nvSpPr>
        <p:spPr>
          <a:xfrm>
            <a:off x="3005067" y="1497179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535" y="50161"/>
            <a:ext cx="8329026" cy="563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535" y="53561"/>
            <a:ext cx="8329026" cy="9849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RBC In-Car Financial Access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93" y="1362410"/>
            <a:ext cx="872868" cy="8728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535" y="5848350"/>
            <a:ext cx="8329026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5929808"/>
            <a:ext cx="555368" cy="56098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7094" y="1197862"/>
            <a:ext cx="3911909" cy="3922642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55" y="1362410"/>
            <a:ext cx="656926" cy="6489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29948" y="2186609"/>
            <a:ext cx="365511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Royal Bank of Canada welcomes you!</a:t>
            </a:r>
          </a:p>
          <a:p>
            <a:endParaRPr lang="en-US" dirty="0" smtClean="0"/>
          </a:p>
          <a:p>
            <a:r>
              <a:rPr lang="en-US" dirty="0" smtClean="0"/>
              <a:t>To authenticate yourself, you need to record a phrase in your voice. To proceed click on next.</a:t>
            </a:r>
          </a:p>
          <a:p>
            <a:endParaRPr lang="en-US" dirty="0"/>
          </a:p>
        </p:txBody>
      </p:sp>
      <p:sp>
        <p:nvSpPr>
          <p:cNvPr id="17" name="Alternate Process 11">
            <a:hlinkClick r:id="" action="ppaction://noaction" highlightClick="1"/>
          </p:cNvPr>
          <p:cNvSpPr/>
          <p:nvPr/>
        </p:nvSpPr>
        <p:spPr>
          <a:xfrm>
            <a:off x="3960607" y="4470723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04" y="5929808"/>
            <a:ext cx="662251" cy="662251"/>
          </a:xfrm>
          <a:prstGeom prst="rect">
            <a:avLst/>
          </a:prstGeom>
        </p:spPr>
      </p:pic>
      <p:pic>
        <p:nvPicPr>
          <p:cNvPr id="16" name="Picture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7" y="5843379"/>
            <a:ext cx="728694" cy="728694"/>
          </a:xfrm>
          <a:prstGeom prst="rect">
            <a:avLst/>
          </a:prstGeom>
        </p:spPr>
      </p:pic>
      <p:pic>
        <p:nvPicPr>
          <p:cNvPr id="18" name="Picture 17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7" y="5911082"/>
            <a:ext cx="598434" cy="598434"/>
          </a:xfrm>
          <a:prstGeom prst="rect">
            <a:avLst/>
          </a:prstGeom>
        </p:spPr>
      </p:pic>
      <p:pic>
        <p:nvPicPr>
          <p:cNvPr id="22" name="Picture 2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8" y="5911208"/>
            <a:ext cx="690374" cy="69037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74867" y="1630166"/>
            <a:ext cx="3634548" cy="2954534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This feature will be implemented by the  inbuilt car infotainment system.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0" name="Multiply 19">
            <a:hlinkClick r:id="" action="ppaction://hlinkshowjump?jump=lastslideviewed" highlightClick="1"/>
          </p:cNvPr>
          <p:cNvSpPr/>
          <p:nvPr/>
        </p:nvSpPr>
        <p:spPr>
          <a:xfrm>
            <a:off x="2674867" y="1630166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067" y="1465429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This feature will be implemented by voice recognition functionality of car infotainment system such as Siri in </a:t>
            </a:r>
            <a:r>
              <a:rPr lang="en-US" sz="1800" b="1" dirty="0">
                <a:solidFill>
                  <a:schemeClr val="bg1"/>
                </a:solidFill>
              </a:rPr>
              <a:t>A</a:t>
            </a:r>
            <a:r>
              <a:rPr lang="en-US" sz="1800" b="1" dirty="0" smtClean="0">
                <a:solidFill>
                  <a:schemeClr val="bg1"/>
                </a:solidFill>
              </a:rPr>
              <a:t>pple Car </a:t>
            </a:r>
            <a:r>
              <a:rPr lang="en-US" sz="1800" b="1" dirty="0">
                <a:solidFill>
                  <a:schemeClr val="bg1"/>
                </a:solidFill>
              </a:rPr>
              <a:t>P</a:t>
            </a:r>
            <a:r>
              <a:rPr lang="en-US" sz="1800" b="1" dirty="0" smtClean="0">
                <a:solidFill>
                  <a:schemeClr val="bg1"/>
                </a:solidFill>
              </a:rPr>
              <a:t>lay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Multiply 4">
            <a:hlinkClick r:id="" action="ppaction://hlinkshowjump?jump=lastslideviewed" highlightClick="1"/>
          </p:cNvPr>
          <p:cNvSpPr/>
          <p:nvPr/>
        </p:nvSpPr>
        <p:spPr>
          <a:xfrm>
            <a:off x="3005067" y="1465429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51" y="5905499"/>
            <a:ext cx="662251" cy="6622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182" y="63414"/>
            <a:ext cx="8322512" cy="563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183" y="0"/>
            <a:ext cx="8322512" cy="9849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RBC In-Car Financial Access </a:t>
            </a:r>
            <a:endParaRPr lang="en-US" sz="2400" b="1" dirty="0"/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26" y="1352609"/>
            <a:ext cx="872868" cy="8728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182" y="5848350"/>
            <a:ext cx="8416383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5" action="ppaction://hlinksldjump" highlightClick="1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7" y="5897830"/>
            <a:ext cx="598434" cy="598434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5929808"/>
            <a:ext cx="555368" cy="5609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79934" y="1272209"/>
            <a:ext cx="4926269" cy="3806687"/>
          </a:xfrm>
          <a:prstGeom prst="rect">
            <a:avLst/>
          </a:prstGeom>
          <a:solidFill>
            <a:schemeClr val="bg2">
              <a:lumMod val="50000"/>
              <a:alpha val="7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Alternate Process 11">
            <a:hlinkClick r:id="rId3" action="ppaction://hlinksldjump" highlightClick="1"/>
          </p:cNvPr>
          <p:cNvSpPr/>
          <p:nvPr/>
        </p:nvSpPr>
        <p:spPr>
          <a:xfrm>
            <a:off x="4160155" y="4629354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Multiply 14">
            <a:hlinkClick r:id="" action="ppaction://hlinkshowjump?jump=previousslide" highlightClick="1"/>
            <a:hlinkHover r:id="" action="ppaction://noaction" highlightClick="1"/>
          </p:cNvPr>
          <p:cNvSpPr/>
          <p:nvPr/>
        </p:nvSpPr>
        <p:spPr>
          <a:xfrm>
            <a:off x="2179934" y="1294296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e Process 11">
            <a:hlinkClick r:id="" action="ppaction://noaction" highlightClick="1"/>
          </p:cNvPr>
          <p:cNvSpPr/>
          <p:nvPr/>
        </p:nvSpPr>
        <p:spPr>
          <a:xfrm>
            <a:off x="2851434" y="1529723"/>
            <a:ext cx="3805733" cy="2967830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7270" y="1789043"/>
            <a:ext cx="3114260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You need to say the phrase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chemeClr val="bg1"/>
                </a:solidFill>
              </a:rPr>
              <a:t>“I love the smell of coffee in the morning.”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When ready click on the microphone button or press OK.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9" y="5862220"/>
            <a:ext cx="662251" cy="662251"/>
          </a:xfrm>
          <a:prstGeom prst="rect">
            <a:avLst/>
          </a:prstGeom>
        </p:spPr>
      </p:pic>
      <p:pic>
        <p:nvPicPr>
          <p:cNvPr id="19" name="Picture 1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8" y="5911208"/>
            <a:ext cx="690374" cy="690374"/>
          </a:xfrm>
          <a:prstGeom prst="rect">
            <a:avLst/>
          </a:prstGeom>
        </p:spPr>
      </p:pic>
      <p:pic>
        <p:nvPicPr>
          <p:cNvPr id="21" name="Picture 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7" y="5843379"/>
            <a:ext cx="728694" cy="7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182" y="63414"/>
            <a:ext cx="8322512" cy="563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183" y="0"/>
            <a:ext cx="8322512" cy="9849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RBC In-Car Financial Access </a:t>
            </a:r>
            <a:endParaRPr lang="en-US" sz="2400" b="1" dirty="0"/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60" y="2212972"/>
            <a:ext cx="1110889" cy="1110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182" y="5848350"/>
            <a:ext cx="8416383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4" action="ppaction://hlinksldjump" highlightClick="1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7" y="5911082"/>
            <a:ext cx="598434" cy="598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5929808"/>
            <a:ext cx="555368" cy="560983"/>
          </a:xfrm>
          <a:prstGeom prst="rect">
            <a:avLst/>
          </a:prstGeom>
        </p:spPr>
      </p:pic>
      <p:sp>
        <p:nvSpPr>
          <p:cNvPr id="14" name="Alternate Process 11">
            <a:hlinkClick r:id="rId2" action="ppaction://hlinksldjump" highlightClick="1"/>
          </p:cNvPr>
          <p:cNvSpPr/>
          <p:nvPr/>
        </p:nvSpPr>
        <p:spPr>
          <a:xfrm>
            <a:off x="3845424" y="3417543"/>
            <a:ext cx="1372048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Done!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9" y="5862220"/>
            <a:ext cx="662251" cy="662251"/>
          </a:xfrm>
          <a:prstGeom prst="rect">
            <a:avLst/>
          </a:prstGeom>
        </p:spPr>
      </p:pic>
      <p:pic>
        <p:nvPicPr>
          <p:cNvPr id="15" name="Picture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8" y="5911208"/>
            <a:ext cx="690374" cy="690374"/>
          </a:xfrm>
          <a:prstGeom prst="rect">
            <a:avLst/>
          </a:prstGeom>
        </p:spPr>
      </p:pic>
      <p:pic>
        <p:nvPicPr>
          <p:cNvPr id="16" name="Pictur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7" y="5843379"/>
            <a:ext cx="728694" cy="7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535" y="63414"/>
            <a:ext cx="8325134" cy="563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535" y="680"/>
            <a:ext cx="8325134" cy="9842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RBC In-Car Financial Access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01" y="1352609"/>
            <a:ext cx="872868" cy="8728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535" y="5848350"/>
            <a:ext cx="8325134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7" y="5911082"/>
            <a:ext cx="598434" cy="59843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5929808"/>
            <a:ext cx="555368" cy="5609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79934" y="1272209"/>
            <a:ext cx="4926269" cy="3806687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5" name="Multiply 14">
            <a:hlinkClick r:id="rId6" action="ppaction://hlinksldjump" highlightClick="1"/>
            <a:hlinkHover r:id="" action="ppaction://noaction" highlightClick="1"/>
          </p:cNvPr>
          <p:cNvSpPr/>
          <p:nvPr/>
        </p:nvSpPr>
        <p:spPr>
          <a:xfrm>
            <a:off x="2179934" y="1294296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e Process 11">
            <a:hlinkClick r:id="" action="ppaction://noaction" highlightClick="1"/>
          </p:cNvPr>
          <p:cNvSpPr/>
          <p:nvPr/>
        </p:nvSpPr>
        <p:spPr>
          <a:xfrm>
            <a:off x="2851434" y="1529723"/>
            <a:ext cx="3933679" cy="967206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7270" y="1789043"/>
            <a:ext cx="311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User authentication successful !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Alternate Process 11">
            <a:hlinkClick r:id="rId6" action="ppaction://hlinksldjump" highlightClick="1"/>
          </p:cNvPr>
          <p:cNvSpPr/>
          <p:nvPr/>
        </p:nvSpPr>
        <p:spPr>
          <a:xfrm>
            <a:off x="4046168" y="3307689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9" y="5862220"/>
            <a:ext cx="662251" cy="662251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8" y="5911208"/>
            <a:ext cx="690374" cy="690374"/>
          </a:xfrm>
          <a:prstGeom prst="rect">
            <a:avLst/>
          </a:prstGeom>
        </p:spPr>
      </p:pic>
      <p:pic>
        <p:nvPicPr>
          <p:cNvPr id="20" name="Picture 1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47" y="5843379"/>
            <a:ext cx="728694" cy="7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8200" y="1003300"/>
            <a:ext cx="5334000" cy="4635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70100" y="1727200"/>
            <a:ext cx="5372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89150" y="1003300"/>
            <a:ext cx="5334000" cy="723900"/>
          </a:xfrm>
          <a:prstGeom prst="rect">
            <a:avLst/>
          </a:prstGeom>
          <a:solidFill>
            <a:schemeClr val="accent5">
              <a:alpha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20" name="Rectangle 19">
            <a:hlinkClick r:id="rId4" action="ppaction://hlinksldjump" highlightClick="1"/>
          </p:cNvPr>
          <p:cNvSpPr/>
          <p:nvPr/>
        </p:nvSpPr>
        <p:spPr>
          <a:xfrm>
            <a:off x="2108200" y="1727200"/>
            <a:ext cx="5143500" cy="774700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RBC ATM in 0.5 Miles </a:t>
            </a:r>
            <a:endParaRPr lang="en-US" dirty="0"/>
          </a:p>
        </p:txBody>
      </p:sp>
      <p:sp>
        <p:nvSpPr>
          <p:cNvPr id="21" name="Rectangle 20">
            <a:hlinkClick r:id="rId5" action="ppaction://hlinksldjump" highlightClick="1"/>
          </p:cNvPr>
          <p:cNvSpPr/>
          <p:nvPr/>
        </p:nvSpPr>
        <p:spPr>
          <a:xfrm>
            <a:off x="2108200" y="2501898"/>
            <a:ext cx="5143500" cy="793749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Bill due on Monday</a:t>
            </a:r>
            <a:endParaRPr lang="en-US" dirty="0"/>
          </a:p>
        </p:txBody>
      </p:sp>
      <p:sp>
        <p:nvSpPr>
          <p:cNvPr id="22" name="Rectangle 21">
            <a:hlinkClick r:id="rId6" action="ppaction://hlinksldjump" highlightClick="1"/>
          </p:cNvPr>
          <p:cNvSpPr/>
          <p:nvPr/>
        </p:nvSpPr>
        <p:spPr>
          <a:xfrm>
            <a:off x="2105024" y="3295648"/>
            <a:ext cx="5143500" cy="774700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$100 withdrawal from ATM</a:t>
            </a:r>
            <a:endParaRPr lang="en-US" dirty="0"/>
          </a:p>
        </p:txBody>
      </p:sp>
      <p:sp>
        <p:nvSpPr>
          <p:cNvPr id="23" name="Rectangle 22">
            <a:hlinkClick r:id="rId7" action="ppaction://hlinksldjump" highlightClick="1"/>
          </p:cNvPr>
          <p:cNvSpPr/>
          <p:nvPr/>
        </p:nvSpPr>
        <p:spPr>
          <a:xfrm>
            <a:off x="2117725" y="4070348"/>
            <a:ext cx="5133976" cy="7747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001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$100 Sun pass recharged</a:t>
            </a:r>
            <a:endParaRPr lang="en-US" dirty="0"/>
          </a:p>
        </p:txBody>
      </p:sp>
      <p:sp>
        <p:nvSpPr>
          <p:cNvPr id="24" name="Rectangle 23">
            <a:hlinkClick r:id="rId5" action="ppaction://hlinksldjump"/>
          </p:cNvPr>
          <p:cNvSpPr/>
          <p:nvPr/>
        </p:nvSpPr>
        <p:spPr>
          <a:xfrm>
            <a:off x="2117725" y="4845048"/>
            <a:ext cx="5130799" cy="784226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ent due for December</a:t>
            </a:r>
            <a:endParaRPr lang="en-US" dirty="0"/>
          </a:p>
        </p:txBody>
      </p:sp>
      <p:pic>
        <p:nvPicPr>
          <p:cNvPr id="12" name="Picture 11">
            <a:hlinkClick r:id="rId8" action="ppaction://hlinksldjump" highlightClick="1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076" name="ScrollBar1" r:id="rId2" imgW="190440" imgH="3914640"/>
        </mc:Choice>
        <mc:Fallback>
          <p:control name="ScrollBar1" r:id="rId2" imgW="190440" imgH="3914640">
            <p:pic>
              <p:nvPicPr>
                <p:cNvPr id="13" name="ScrollBar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77099" y="1727200"/>
                  <a:ext cx="193676" cy="391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6298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403" y="1611796"/>
            <a:ext cx="3987800" cy="34671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Alternate Process 11">
            <a:hlinkClick r:id="rId2" action="ppaction://hlinksldjump" highlightClick="1"/>
          </p:cNvPr>
          <p:cNvSpPr/>
          <p:nvPr/>
        </p:nvSpPr>
        <p:spPr>
          <a:xfrm>
            <a:off x="4619349" y="4554655"/>
            <a:ext cx="1193800" cy="3556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ultiply 3">
            <a:hlinkClick r:id="" action="ppaction://hlinkshowjump?jump=lastslideviewed" highlightClick="1"/>
            <a:hlinkHover r:id="" action="ppaction://noaction" highlightClick="1"/>
          </p:cNvPr>
          <p:cNvSpPr/>
          <p:nvPr/>
        </p:nvSpPr>
        <p:spPr>
          <a:xfrm>
            <a:off x="3135797" y="1611796"/>
            <a:ext cx="330200" cy="3175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4211" y="2222435"/>
            <a:ext cx="490330" cy="36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07916" y="3670512"/>
            <a:ext cx="490330" cy="36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63769" y="3645647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49757" y="2939059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7916" y="2939059"/>
            <a:ext cx="490330" cy="3633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13149" y="297357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5708" y="223658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21294" y="223658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21294" y="3629991"/>
            <a:ext cx="490330" cy="363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1">
            <a:hlinkClick r:id="" action="ppaction://noaction" highlightClick="1"/>
          </p:cNvPr>
          <p:cNvSpPr/>
          <p:nvPr/>
        </p:nvSpPr>
        <p:spPr>
          <a:xfrm>
            <a:off x="3809102" y="1690188"/>
            <a:ext cx="2502521" cy="355600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pattern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hlinkClick r:id="" action="ppaction://hlinkshowjump?jump=lastslideviewed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872216"/>
            <a:ext cx="598434" cy="5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1036</Words>
  <Application>Microsoft Office PowerPoint</Application>
  <PresentationFormat>Custom</PresentationFormat>
  <Paragraphs>494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Office Theme</vt:lpstr>
      <vt:lpstr>1_Office Theme</vt:lpstr>
      <vt:lpstr>       User Experience Design: Project #3  In-Car Financial Access for Royal Bank of Canada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Walawalkar,Pratik S</dc:creator>
  <cp:lastModifiedBy>Chinmaya</cp:lastModifiedBy>
  <cp:revision>131</cp:revision>
  <dcterms:created xsi:type="dcterms:W3CDTF">2015-11-26T05:00:04Z</dcterms:created>
  <dcterms:modified xsi:type="dcterms:W3CDTF">2015-12-03T16:50:07Z</dcterms:modified>
</cp:coreProperties>
</file>