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7"/>
  </p:notesMasterIdLst>
  <p:sldIdLst>
    <p:sldId id="256" r:id="rId3"/>
    <p:sldId id="268" r:id="rId4"/>
    <p:sldId id="269" r:id="rId5"/>
    <p:sldId id="257" r:id="rId6"/>
    <p:sldId id="445" r:id="rId7"/>
    <p:sldId id="258" r:id="rId8"/>
    <p:sldId id="376" r:id="rId9"/>
    <p:sldId id="259" r:id="rId10"/>
    <p:sldId id="272" r:id="rId11"/>
    <p:sldId id="420" r:id="rId12"/>
    <p:sldId id="427" r:id="rId13"/>
    <p:sldId id="260" r:id="rId14"/>
    <p:sldId id="265" r:id="rId15"/>
    <p:sldId id="396" r:id="rId16"/>
    <p:sldId id="394" r:id="rId17"/>
    <p:sldId id="262" r:id="rId18"/>
    <p:sldId id="284" r:id="rId19"/>
    <p:sldId id="444" r:id="rId20"/>
    <p:sldId id="291" r:id="rId21"/>
    <p:sldId id="293" r:id="rId22"/>
    <p:sldId id="292" r:id="rId23"/>
    <p:sldId id="423" r:id="rId24"/>
    <p:sldId id="446" r:id="rId25"/>
    <p:sldId id="300" r:id="rId26"/>
    <p:sldId id="298" r:id="rId27"/>
    <p:sldId id="320" r:id="rId28"/>
    <p:sldId id="439" r:id="rId29"/>
    <p:sldId id="452" r:id="rId30"/>
    <p:sldId id="455" r:id="rId31"/>
    <p:sldId id="463" r:id="rId32"/>
    <p:sldId id="456" r:id="rId33"/>
    <p:sldId id="447" r:id="rId34"/>
    <p:sldId id="457" r:id="rId35"/>
    <p:sldId id="462" r:id="rId36"/>
    <p:sldId id="448" r:id="rId37"/>
    <p:sldId id="458" r:id="rId38"/>
    <p:sldId id="454" r:id="rId39"/>
    <p:sldId id="450" r:id="rId40"/>
    <p:sldId id="416" r:id="rId41"/>
    <p:sldId id="459" r:id="rId42"/>
    <p:sldId id="460" r:id="rId43"/>
    <p:sldId id="412" r:id="rId44"/>
    <p:sldId id="464" r:id="rId45"/>
    <p:sldId id="461" r:id="rId46"/>
    <p:sldId id="451" r:id="rId47"/>
    <p:sldId id="359" r:id="rId48"/>
    <p:sldId id="360" r:id="rId49"/>
    <p:sldId id="433" r:id="rId50"/>
    <p:sldId id="465" r:id="rId51"/>
    <p:sldId id="466" r:id="rId52"/>
    <p:sldId id="363" r:id="rId53"/>
    <p:sldId id="453" r:id="rId54"/>
    <p:sldId id="428" r:id="rId55"/>
    <p:sldId id="467" r:id="rId56"/>
  </p:sldIdLst>
  <p:sldSz cx="12192000" cy="6858000"/>
  <p:notesSz cx="6858000" cy="2638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66CCFF"/>
    <a:srgbClr val="FFCC66"/>
    <a:srgbClr val="3399FF"/>
    <a:srgbClr val="2D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EE017-EE80-49CB-9CD2-644E55E0EFB1}" v="94" dt="2020-07-28T09:05:41.436"/>
    <p1510:client id="{2BCF7DD4-FD77-461F-8375-5B12847FD20A}" v="3" dt="2020-07-26T23:27:17.520"/>
    <p1510:client id="{64362AC9-AFE4-4E58-B99D-7E88DED78EE0}" v="232" dt="2020-07-26T12:01:11.132"/>
    <p1510:client id="{B09B77B0-4901-4DCD-A612-2530B3A0A770}" v="3802" dt="2020-07-27T10:25:43.043"/>
    <p1510:client id="{C72914A7-3988-46FA-B9B1-C5A90B03F133}" v="1253" dt="2020-07-26T23:36:53.897"/>
    <p1510:client id="{DD9B1A8D-C790-48F5-A813-AC502B850E27}" v="824" dt="2020-07-27T05:15:46.262"/>
    <p1510:client id="{FCF9CEDB-98BE-4F33-B538-8D822E9052B6}" v="1013" vWet="1014" dt="2020-07-27T07:26:30.570"/>
    <p1510:client id="{FE951F70-FA12-4C54-9947-C1A64FF10F6C}" v="4" dt="2020-07-27T09:54:32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15890-A38F-4BEE-A35E-E0441450E335}" type="datetimeFigureOut">
              <a:rPr lang="en-US"/>
              <a:t>21-Aug-20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873C4-8680-465D-98CB-1D854E2C4CE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7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0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4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0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  <a:spcBef>
                <a:spcPts val="500"/>
              </a:spcBef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9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0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6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9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3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6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2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8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2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6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8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5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6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7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2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6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82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1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6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8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8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95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46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Bef>
                <a:spcPts val="500"/>
              </a:spcBef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36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06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6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21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14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>
              <a:cs typeface="Calibri"/>
            </a:endParaRP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44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9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87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30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63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73C4-8680-465D-98CB-1D854E2C4CE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78795-FE96-4FAD-AC09-54EB81EFA18F}"/>
              </a:ext>
            </a:extLst>
          </p:cNvPr>
          <p:cNvSpPr/>
          <p:nvPr userDrawn="1"/>
        </p:nvSpPr>
        <p:spPr>
          <a:xfrm>
            <a:off x="206432" y="211974"/>
            <a:ext cx="11779136" cy="6434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AutoShape 2" descr="`Istio Blue` logo with no background">
            <a:extLst>
              <a:ext uri="{FF2B5EF4-FFF2-40B4-BE49-F238E27FC236}">
                <a16:creationId xmlns:a16="http://schemas.microsoft.com/office/drawing/2014/main" id="{3C664C0F-4171-4028-A172-19ABE50FEEB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8" name="Picture 6" descr="Istio / Media Resources">
            <a:extLst>
              <a:ext uri="{FF2B5EF4-FFF2-40B4-BE49-F238E27FC236}">
                <a16:creationId xmlns:a16="http://schemas.microsoft.com/office/drawing/2014/main" id="{3D4B8BC7-1821-466D-8874-0747B3E553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2" t="9739" r="19529" b="7794"/>
          <a:stretch/>
        </p:blipFill>
        <p:spPr bwMode="auto">
          <a:xfrm>
            <a:off x="11369502" y="365125"/>
            <a:ext cx="600363" cy="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E626B-A1AD-4F93-AF6D-F6637C657E4A}"/>
              </a:ext>
            </a:extLst>
          </p:cNvPr>
          <p:cNvSpPr txBox="1"/>
          <p:nvPr userDrawn="1"/>
        </p:nvSpPr>
        <p:spPr>
          <a:xfrm>
            <a:off x="299258" y="6226828"/>
            <a:ext cx="34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>
                <a:solidFill>
                  <a:srgbClr val="FFC000"/>
                </a:solidFill>
              </a:rPr>
              <a:t>https://bit.ly/fast-track-istio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78795-FE96-4FAD-AC09-54EB81EFA18F}"/>
              </a:ext>
            </a:extLst>
          </p:cNvPr>
          <p:cNvSpPr/>
          <p:nvPr userDrawn="1"/>
        </p:nvSpPr>
        <p:spPr>
          <a:xfrm>
            <a:off x="206432" y="211974"/>
            <a:ext cx="11779136" cy="6434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AutoShape 2" descr="`Istio Blue` logo with no background">
            <a:extLst>
              <a:ext uri="{FF2B5EF4-FFF2-40B4-BE49-F238E27FC236}">
                <a16:creationId xmlns:a16="http://schemas.microsoft.com/office/drawing/2014/main" id="{3C664C0F-4171-4028-A172-19ABE50FEEB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E626B-A1AD-4F93-AF6D-F6637C657E4A}"/>
              </a:ext>
            </a:extLst>
          </p:cNvPr>
          <p:cNvSpPr txBox="1"/>
          <p:nvPr userDrawn="1"/>
        </p:nvSpPr>
        <p:spPr>
          <a:xfrm>
            <a:off x="299258" y="6226828"/>
            <a:ext cx="34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>
                <a:solidFill>
                  <a:srgbClr val="FFC000"/>
                </a:solidFill>
              </a:rPr>
              <a:t>https://bit.ly/fast-track-istio</a:t>
            </a:r>
          </a:p>
        </p:txBody>
      </p:sp>
      <p:pic>
        <p:nvPicPr>
          <p:cNvPr id="5" name="Picture 6" descr="Istio / Media Resources">
            <a:extLst>
              <a:ext uri="{FF2B5EF4-FFF2-40B4-BE49-F238E27FC236}">
                <a16:creationId xmlns:a16="http://schemas.microsoft.com/office/drawing/2014/main" id="{058C42E7-7E0B-469E-ADCC-26853AA7B4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2" t="9739" r="19529" b="7794"/>
          <a:stretch/>
        </p:blipFill>
        <p:spPr bwMode="auto">
          <a:xfrm>
            <a:off x="11369502" y="365125"/>
            <a:ext cx="600363" cy="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syncfusion.com/ebooks/istio-succinctly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Fast Track Istio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94FD-47BF-440D-ABAD-98BCA7A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95FA-B656-4275-B4CC-B9BA3E7C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Improve observability of distributed services</a:t>
            </a: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Blue/Green deployments</a:t>
            </a: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Modernizing legacy applications</a:t>
            </a:r>
          </a:p>
          <a:p>
            <a:pPr marL="0" indent="0">
              <a:buNone/>
            </a:pPr>
            <a:endParaRPr lang="en-US" sz="11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A/B Testing</a:t>
            </a:r>
          </a:p>
          <a:p>
            <a:pPr marL="0" indent="0">
              <a:buNone/>
            </a:pPr>
            <a:endParaRPr lang="en-US" sz="11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Security</a:t>
            </a:r>
          </a:p>
          <a:p>
            <a:pPr marL="0" indent="0">
              <a:buNone/>
            </a:pPr>
            <a:endParaRPr lang="en-US" sz="11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Much more..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FB07AC4-4155-4D6B-A9AA-2874892B3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283" y="5382887"/>
            <a:ext cx="1376317" cy="13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9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94FD-47BF-440D-ABAD-98BCA7A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Popular Services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95FA-B656-4275-B4CC-B9BA3E7C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Linkerd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Istio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Consul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OSM - Microsoft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076AE3A9-663E-4289-8420-123F11171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061" y="5408720"/>
            <a:ext cx="1219478" cy="12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6BA8-7BB2-4608-864B-4A35B0DC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Istio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B2F6-BFEE-4318-B6B0-7A491086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Created by Google, IBM, and Lyft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Calibri"/>
              </a:rPr>
              <a:t>Perfect</a:t>
            </a:r>
            <a:r>
              <a:rPr lang="en-US" dirty="0">
                <a:cs typeface="Calibri"/>
              </a:rPr>
              <a:t> companion to K8s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Decoupled from workload</a:t>
            </a:r>
          </a:p>
          <a:p>
            <a:pPr>
              <a:buNone/>
            </a:pPr>
            <a:endParaRPr lang="en-US" sz="1000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Manages security, policy and observability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picture containing object, lamp, looking&#10;&#10;Description automatically generated">
            <a:extLst>
              <a:ext uri="{FF2B5EF4-FFF2-40B4-BE49-F238E27FC236}">
                <a16:creationId xmlns:a16="http://schemas.microsoft.com/office/drawing/2014/main" id="{AA295065-699D-4A87-B11F-A69A183C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012" y="5262464"/>
            <a:ext cx="1317449" cy="13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6BA8-7BB2-4608-864B-4A35B0DC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Traffic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B2F6-BFEE-4318-B6B0-7A491086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Managed service discovery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Direct traffic via Envoy proxies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Enforce traffic policies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4" descr="A picture containing light, traffic, street&#10;&#10;Description automatically generated">
            <a:extLst>
              <a:ext uri="{FF2B5EF4-FFF2-40B4-BE49-F238E27FC236}">
                <a16:creationId xmlns:a16="http://schemas.microsoft.com/office/drawing/2014/main" id="{8A3303A9-D35E-4FC6-B917-ACD6F31E1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061" y="5387109"/>
            <a:ext cx="1219478" cy="12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2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B2F6-BFEE-4318-B6B0-7A491086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20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Detailed telemetry of events within the mesh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Metrics based on latency, traffic, errors and saturation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Distributed traces across services within the mesh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Logs for each request and response within the mesh</a:t>
            </a:r>
            <a:endParaRPr lang="en-US" dirty="0">
              <a:cs typeface="Segoe UI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86BA8-7BB2-4608-864B-4A35B0DC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Observability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543077C-4B9B-40A5-BB94-E8F75893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58077" flipH="1">
            <a:off x="10781406" y="5415725"/>
            <a:ext cx="1144787" cy="11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6BA8-7BB2-4608-864B-4A35B0DC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B2F6-BFEE-4318-B6B0-7A491086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Traffic encryption</a:t>
            </a:r>
          </a:p>
          <a:p>
            <a:pPr marL="0" indent="0">
              <a:buNone/>
            </a:pPr>
            <a:endParaRPr lang="en-US" sz="1000"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Mutual TLS and fine-grained access policies</a:t>
            </a:r>
          </a:p>
          <a:p>
            <a:pPr marL="0" indent="0">
              <a:buNone/>
            </a:pPr>
            <a:endParaRPr lang="en-US" sz="1000"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Audit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en-US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97C04A14-C668-431B-8DB3-B4F815DB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17" y="5219699"/>
            <a:ext cx="1382269" cy="13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6BA8-7BB2-4608-864B-4A35B0D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Architecture</a:t>
            </a:r>
            <a:endParaRPr lang="en-US" sz="4000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4BB0E4-7266-417B-8E29-C936C48E9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86143" y="1526305"/>
            <a:ext cx="6419714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294A56-EA3E-4C87-8514-0A51B683FDAA}"/>
              </a:ext>
            </a:extLst>
          </p:cNvPr>
          <p:cNvSpPr txBox="1"/>
          <p:nvPr/>
        </p:nvSpPr>
        <p:spPr>
          <a:xfrm>
            <a:off x="8032073" y="5872123"/>
            <a:ext cx="1361309" cy="25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source: istio.io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28701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0CDA-ED2D-4DB3-9A98-5C02C1A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Installation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E04B-5E8C-4BBB-A555-3C7FAF71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istioctl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Standalone operator</a:t>
            </a:r>
          </a:p>
          <a:p>
            <a:pPr marL="0" indent="0">
              <a:buNone/>
            </a:pPr>
            <a:endParaRPr lang="en-US" sz="1000">
              <a:cs typeface="Segoe U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Custom Helm charts</a:t>
            </a:r>
          </a:p>
        </p:txBody>
      </p:sp>
      <p:pic>
        <p:nvPicPr>
          <p:cNvPr id="5" name="Picture 4" descr="A sign on the screen&#10;&#10;Description automatically generated">
            <a:extLst>
              <a:ext uri="{FF2B5EF4-FFF2-40B4-BE49-F238E27FC236}">
                <a16:creationId xmlns:a16="http://schemas.microsoft.com/office/drawing/2014/main" id="{6C3BFF2A-2FEC-4999-8067-7FF92E4E6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605" y="5247409"/>
            <a:ext cx="1459345" cy="14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E89-9499-4A5C-ADE3-85043A0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CBA-BD6A-4430-AFAE-8F7D419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Installation</a:t>
            </a:r>
            <a:endParaRPr lang="en-US" sz="36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49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AAC-5DAB-42E7-B011-F15DADC5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Book Club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FA64-BDD4-417B-9D00-D10E2BC0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/>
          </a:p>
          <a:p>
            <a:endParaRPr lang="en-US" i="1">
              <a:cs typeface="Calibri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67F04ED-BD97-40C1-93F7-6B0B0C18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34" y="1540755"/>
            <a:ext cx="8227932" cy="37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E40A-2071-4E26-A0CE-68CBF05E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97751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236" name="Freeform 485">
            <a:extLst>
              <a:ext uri="{FF2B5EF4-FFF2-40B4-BE49-F238E27FC236}">
                <a16:creationId xmlns:a16="http://schemas.microsoft.com/office/drawing/2014/main" id="{350C11D0-8C60-43DB-A0EC-623271A7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719" y="4860670"/>
            <a:ext cx="803728" cy="250802"/>
          </a:xfrm>
          <a:custGeom>
            <a:avLst/>
            <a:gdLst>
              <a:gd name="T0" fmla="*/ 1329 w 1624"/>
              <a:gd name="T1" fmla="*/ 577 h 578"/>
              <a:gd name="T2" fmla="*/ 1329 w 1624"/>
              <a:gd name="T3" fmla="*/ 577 h 578"/>
              <a:gd name="T4" fmla="*/ 1563 w 1624"/>
              <a:gd name="T5" fmla="*/ 385 h 578"/>
              <a:gd name="T6" fmla="*/ 1601 w 1624"/>
              <a:gd name="T7" fmla="*/ 190 h 578"/>
              <a:gd name="T8" fmla="*/ 1601 w 1624"/>
              <a:gd name="T9" fmla="*/ 190 h 578"/>
              <a:gd name="T10" fmla="*/ 1444 w 1624"/>
              <a:gd name="T11" fmla="*/ 0 h 578"/>
              <a:gd name="T12" fmla="*/ 347 w 1624"/>
              <a:gd name="T13" fmla="*/ 0 h 578"/>
              <a:gd name="T14" fmla="*/ 347 w 1624"/>
              <a:gd name="T15" fmla="*/ 0 h 578"/>
              <a:gd name="T16" fmla="*/ 95 w 1624"/>
              <a:gd name="T17" fmla="*/ 185 h 578"/>
              <a:gd name="T18" fmla="*/ 32 w 1624"/>
              <a:gd name="T19" fmla="*/ 391 h 578"/>
              <a:gd name="T20" fmla="*/ 32 w 1624"/>
              <a:gd name="T21" fmla="*/ 391 h 578"/>
              <a:gd name="T22" fmla="*/ 170 w 1624"/>
              <a:gd name="T23" fmla="*/ 577 h 578"/>
              <a:gd name="T24" fmla="*/ 1329 w 1624"/>
              <a:gd name="T2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4" h="578">
                <a:moveTo>
                  <a:pt x="1329" y="577"/>
                </a:moveTo>
                <a:lnTo>
                  <a:pt x="1329" y="577"/>
                </a:lnTo>
                <a:cubicBezTo>
                  <a:pt x="1437" y="577"/>
                  <a:pt x="1541" y="491"/>
                  <a:pt x="1563" y="385"/>
                </a:cubicBezTo>
                <a:lnTo>
                  <a:pt x="1601" y="190"/>
                </a:lnTo>
                <a:lnTo>
                  <a:pt x="1601" y="190"/>
                </a:lnTo>
                <a:cubicBezTo>
                  <a:pt x="1623" y="86"/>
                  <a:pt x="1552" y="0"/>
                  <a:pt x="1444" y="0"/>
                </a:cubicBezTo>
                <a:lnTo>
                  <a:pt x="347" y="0"/>
                </a:lnTo>
                <a:lnTo>
                  <a:pt x="347" y="0"/>
                </a:lnTo>
                <a:cubicBezTo>
                  <a:pt x="240" y="0"/>
                  <a:pt x="126" y="83"/>
                  <a:pt x="95" y="185"/>
                </a:cubicBezTo>
                <a:lnTo>
                  <a:pt x="32" y="391"/>
                </a:lnTo>
                <a:lnTo>
                  <a:pt x="32" y="391"/>
                </a:lnTo>
                <a:cubicBezTo>
                  <a:pt x="0" y="493"/>
                  <a:pt x="63" y="577"/>
                  <a:pt x="170" y="577"/>
                </a:cubicBezTo>
                <a:lnTo>
                  <a:pt x="1329" y="577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D79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37" name="Freeform 490">
            <a:extLst>
              <a:ext uri="{FF2B5EF4-FFF2-40B4-BE49-F238E27FC236}">
                <a16:creationId xmlns:a16="http://schemas.microsoft.com/office/drawing/2014/main" id="{C9BB705B-07F7-4EA7-9F0D-A69A8867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304" y="5988317"/>
            <a:ext cx="810281" cy="421192"/>
          </a:xfrm>
          <a:custGeom>
            <a:avLst/>
            <a:gdLst>
              <a:gd name="T0" fmla="*/ 0 w 1636"/>
              <a:gd name="T1" fmla="*/ 0 h 970"/>
              <a:gd name="T2" fmla="*/ 0 w 1636"/>
              <a:gd name="T3" fmla="*/ 0 h 970"/>
              <a:gd name="T4" fmla="*/ 1635 w 1636"/>
              <a:gd name="T5" fmla="*/ 0 h 970"/>
              <a:gd name="T6" fmla="*/ 1635 w 1636"/>
              <a:gd name="T7" fmla="*/ 969 h 970"/>
              <a:gd name="T8" fmla="*/ 488 w 1636"/>
              <a:gd name="T9" fmla="*/ 969 h 970"/>
              <a:gd name="T10" fmla="*/ 0 w 1636"/>
              <a:gd name="T11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6" h="970">
                <a:moveTo>
                  <a:pt x="0" y="0"/>
                </a:moveTo>
                <a:lnTo>
                  <a:pt x="0" y="0"/>
                </a:lnTo>
                <a:cubicBezTo>
                  <a:pt x="83" y="16"/>
                  <a:pt x="1635" y="0"/>
                  <a:pt x="1635" y="0"/>
                </a:cubicBezTo>
                <a:lnTo>
                  <a:pt x="1635" y="969"/>
                </a:lnTo>
                <a:lnTo>
                  <a:pt x="488" y="969"/>
                </a:lnTo>
                <a:lnTo>
                  <a:pt x="0" y="0"/>
                </a:lnTo>
              </a:path>
            </a:pathLst>
          </a:custGeom>
          <a:solidFill>
            <a:srgbClr val="D1C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D79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38" name="Freeform 494">
            <a:extLst>
              <a:ext uri="{FF2B5EF4-FFF2-40B4-BE49-F238E27FC236}">
                <a16:creationId xmlns:a16="http://schemas.microsoft.com/office/drawing/2014/main" id="{14896021-3100-4F9D-B9CB-EB75A2F0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4" y="3428616"/>
            <a:ext cx="11042521" cy="3180002"/>
          </a:xfrm>
          <a:custGeom>
            <a:avLst/>
            <a:gdLst>
              <a:gd name="T0" fmla="*/ 21562 w 22296"/>
              <a:gd name="T1" fmla="*/ 7325 h 7326"/>
              <a:gd name="T2" fmla="*/ 18768 w 22296"/>
              <a:gd name="T3" fmla="*/ 7325 h 7326"/>
              <a:gd name="T4" fmla="*/ 18768 w 22296"/>
              <a:gd name="T5" fmla="*/ 7325 h 7326"/>
              <a:gd name="T6" fmla="*/ 18104 w 22296"/>
              <a:gd name="T7" fmla="*/ 6904 h 7326"/>
              <a:gd name="T8" fmla="*/ 16945 w 22296"/>
              <a:gd name="T9" fmla="*/ 4443 h 7326"/>
              <a:gd name="T10" fmla="*/ 13915 w 22296"/>
              <a:gd name="T11" fmla="*/ 4443 h 7326"/>
              <a:gd name="T12" fmla="*/ 13915 w 22296"/>
              <a:gd name="T13" fmla="*/ 4443 h 7326"/>
              <a:gd name="T14" fmla="*/ 13206 w 22296"/>
              <a:gd name="T15" fmla="*/ 3892 h 7326"/>
              <a:gd name="T16" fmla="*/ 12984 w 22296"/>
              <a:gd name="T17" fmla="*/ 3026 h 7326"/>
              <a:gd name="T18" fmla="*/ 10421 w 22296"/>
              <a:gd name="T19" fmla="*/ 3026 h 7326"/>
              <a:gd name="T20" fmla="*/ 10296 w 22296"/>
              <a:gd name="T21" fmla="*/ 3823 h 7326"/>
              <a:gd name="T22" fmla="*/ 10296 w 22296"/>
              <a:gd name="T23" fmla="*/ 3823 h 7326"/>
              <a:gd name="T24" fmla="*/ 9572 w 22296"/>
              <a:gd name="T25" fmla="*/ 4443 h 7326"/>
              <a:gd name="T26" fmla="*/ 4298 w 22296"/>
              <a:gd name="T27" fmla="*/ 4443 h 7326"/>
              <a:gd name="T28" fmla="*/ 4298 w 22296"/>
              <a:gd name="T29" fmla="*/ 4443 h 7326"/>
              <a:gd name="T30" fmla="*/ 3675 w 22296"/>
              <a:gd name="T31" fmla="*/ 4095 h 7326"/>
              <a:gd name="T32" fmla="*/ 3675 w 22296"/>
              <a:gd name="T33" fmla="*/ 4095 h 7326"/>
              <a:gd name="T34" fmla="*/ 3642 w 22296"/>
              <a:gd name="T35" fmla="*/ 3382 h 7326"/>
              <a:gd name="T36" fmla="*/ 4602 w 22296"/>
              <a:gd name="T37" fmla="*/ 1464 h 7326"/>
              <a:gd name="T38" fmla="*/ 733 w 22296"/>
              <a:gd name="T39" fmla="*/ 1464 h 7326"/>
              <a:gd name="T40" fmla="*/ 733 w 22296"/>
              <a:gd name="T41" fmla="*/ 1464 h 7326"/>
              <a:gd name="T42" fmla="*/ 0 w 22296"/>
              <a:gd name="T43" fmla="*/ 731 h 7326"/>
              <a:gd name="T44" fmla="*/ 0 w 22296"/>
              <a:gd name="T45" fmla="*/ 731 h 7326"/>
              <a:gd name="T46" fmla="*/ 733 w 22296"/>
              <a:gd name="T47" fmla="*/ 0 h 7326"/>
              <a:gd name="T48" fmla="*/ 5787 w 22296"/>
              <a:gd name="T49" fmla="*/ 0 h 7326"/>
              <a:gd name="T50" fmla="*/ 5787 w 22296"/>
              <a:gd name="T51" fmla="*/ 0 h 7326"/>
              <a:gd name="T52" fmla="*/ 6410 w 22296"/>
              <a:gd name="T53" fmla="*/ 347 h 7326"/>
              <a:gd name="T54" fmla="*/ 6410 w 22296"/>
              <a:gd name="T55" fmla="*/ 347 h 7326"/>
              <a:gd name="T56" fmla="*/ 6442 w 22296"/>
              <a:gd name="T57" fmla="*/ 1058 h 7326"/>
              <a:gd name="T58" fmla="*/ 5483 w 22296"/>
              <a:gd name="T59" fmla="*/ 2977 h 7326"/>
              <a:gd name="T60" fmla="*/ 8945 w 22296"/>
              <a:gd name="T61" fmla="*/ 2977 h 7326"/>
              <a:gd name="T62" fmla="*/ 9068 w 22296"/>
              <a:gd name="T63" fmla="*/ 2182 h 7326"/>
              <a:gd name="T64" fmla="*/ 9068 w 22296"/>
              <a:gd name="T65" fmla="*/ 2182 h 7326"/>
              <a:gd name="T66" fmla="*/ 9792 w 22296"/>
              <a:gd name="T67" fmla="*/ 1560 h 7326"/>
              <a:gd name="T68" fmla="*/ 13552 w 22296"/>
              <a:gd name="T69" fmla="*/ 1560 h 7326"/>
              <a:gd name="T70" fmla="*/ 13552 w 22296"/>
              <a:gd name="T71" fmla="*/ 1560 h 7326"/>
              <a:gd name="T72" fmla="*/ 14261 w 22296"/>
              <a:gd name="T73" fmla="*/ 2111 h 7326"/>
              <a:gd name="T74" fmla="*/ 14484 w 22296"/>
              <a:gd name="T75" fmla="*/ 2977 h 7326"/>
              <a:gd name="T76" fmla="*/ 17410 w 22296"/>
              <a:gd name="T77" fmla="*/ 2977 h 7326"/>
              <a:gd name="T78" fmla="*/ 17410 w 22296"/>
              <a:gd name="T79" fmla="*/ 2977 h 7326"/>
              <a:gd name="T80" fmla="*/ 18073 w 22296"/>
              <a:gd name="T81" fmla="*/ 3398 h 7326"/>
              <a:gd name="T82" fmla="*/ 19232 w 22296"/>
              <a:gd name="T83" fmla="*/ 5860 h 7326"/>
              <a:gd name="T84" fmla="*/ 21562 w 22296"/>
              <a:gd name="T85" fmla="*/ 5860 h 7326"/>
              <a:gd name="T86" fmla="*/ 21562 w 22296"/>
              <a:gd name="T87" fmla="*/ 5860 h 7326"/>
              <a:gd name="T88" fmla="*/ 22295 w 22296"/>
              <a:gd name="T89" fmla="*/ 6592 h 7326"/>
              <a:gd name="T90" fmla="*/ 22295 w 22296"/>
              <a:gd name="T91" fmla="*/ 6592 h 7326"/>
              <a:gd name="T92" fmla="*/ 21562 w 22296"/>
              <a:gd name="T93" fmla="*/ 7325 h 7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96" h="7326">
                <a:moveTo>
                  <a:pt x="21562" y="7325"/>
                </a:moveTo>
                <a:lnTo>
                  <a:pt x="18768" y="7325"/>
                </a:lnTo>
                <a:lnTo>
                  <a:pt x="18768" y="7325"/>
                </a:lnTo>
                <a:cubicBezTo>
                  <a:pt x="18484" y="7325"/>
                  <a:pt x="18226" y="7161"/>
                  <a:pt x="18104" y="6904"/>
                </a:cubicBezTo>
                <a:lnTo>
                  <a:pt x="16945" y="4443"/>
                </a:lnTo>
                <a:lnTo>
                  <a:pt x="13915" y="4443"/>
                </a:lnTo>
                <a:lnTo>
                  <a:pt x="13915" y="4443"/>
                </a:lnTo>
                <a:cubicBezTo>
                  <a:pt x="13582" y="4443"/>
                  <a:pt x="13288" y="4216"/>
                  <a:pt x="13206" y="3892"/>
                </a:cubicBezTo>
                <a:lnTo>
                  <a:pt x="12984" y="3026"/>
                </a:lnTo>
                <a:lnTo>
                  <a:pt x="10421" y="3026"/>
                </a:lnTo>
                <a:lnTo>
                  <a:pt x="10296" y="3823"/>
                </a:lnTo>
                <a:lnTo>
                  <a:pt x="10296" y="3823"/>
                </a:lnTo>
                <a:cubicBezTo>
                  <a:pt x="10242" y="4179"/>
                  <a:pt x="9934" y="4443"/>
                  <a:pt x="9572" y="4443"/>
                </a:cubicBezTo>
                <a:lnTo>
                  <a:pt x="4298" y="4443"/>
                </a:lnTo>
                <a:lnTo>
                  <a:pt x="4298" y="4443"/>
                </a:lnTo>
                <a:cubicBezTo>
                  <a:pt x="4044" y="4443"/>
                  <a:pt x="3808" y="4311"/>
                  <a:pt x="3675" y="4095"/>
                </a:cubicBezTo>
                <a:lnTo>
                  <a:pt x="3675" y="4095"/>
                </a:lnTo>
                <a:cubicBezTo>
                  <a:pt x="3541" y="3879"/>
                  <a:pt x="3529" y="3609"/>
                  <a:pt x="3642" y="3382"/>
                </a:cubicBezTo>
                <a:lnTo>
                  <a:pt x="4602" y="1464"/>
                </a:lnTo>
                <a:lnTo>
                  <a:pt x="733" y="1464"/>
                </a:lnTo>
                <a:lnTo>
                  <a:pt x="733" y="1464"/>
                </a:lnTo>
                <a:cubicBezTo>
                  <a:pt x="329" y="1464"/>
                  <a:pt x="0" y="1136"/>
                  <a:pt x="0" y="731"/>
                </a:cubicBezTo>
                <a:lnTo>
                  <a:pt x="0" y="731"/>
                </a:lnTo>
                <a:cubicBezTo>
                  <a:pt x="0" y="328"/>
                  <a:pt x="329" y="0"/>
                  <a:pt x="733" y="0"/>
                </a:cubicBezTo>
                <a:lnTo>
                  <a:pt x="5787" y="0"/>
                </a:lnTo>
                <a:lnTo>
                  <a:pt x="5787" y="0"/>
                </a:lnTo>
                <a:cubicBezTo>
                  <a:pt x="6041" y="0"/>
                  <a:pt x="6277" y="130"/>
                  <a:pt x="6410" y="347"/>
                </a:cubicBezTo>
                <a:lnTo>
                  <a:pt x="6410" y="347"/>
                </a:lnTo>
                <a:cubicBezTo>
                  <a:pt x="6543" y="562"/>
                  <a:pt x="6557" y="831"/>
                  <a:pt x="6442" y="1058"/>
                </a:cubicBezTo>
                <a:lnTo>
                  <a:pt x="5483" y="2977"/>
                </a:lnTo>
                <a:lnTo>
                  <a:pt x="8945" y="2977"/>
                </a:lnTo>
                <a:lnTo>
                  <a:pt x="9068" y="2182"/>
                </a:lnTo>
                <a:lnTo>
                  <a:pt x="9068" y="2182"/>
                </a:lnTo>
                <a:cubicBezTo>
                  <a:pt x="9124" y="1824"/>
                  <a:pt x="9431" y="1560"/>
                  <a:pt x="9792" y="1560"/>
                </a:cubicBezTo>
                <a:lnTo>
                  <a:pt x="13552" y="1560"/>
                </a:lnTo>
                <a:lnTo>
                  <a:pt x="13552" y="1560"/>
                </a:lnTo>
                <a:cubicBezTo>
                  <a:pt x="13886" y="1560"/>
                  <a:pt x="14179" y="1788"/>
                  <a:pt x="14261" y="2111"/>
                </a:cubicBezTo>
                <a:lnTo>
                  <a:pt x="14484" y="2977"/>
                </a:lnTo>
                <a:lnTo>
                  <a:pt x="17410" y="2977"/>
                </a:lnTo>
                <a:lnTo>
                  <a:pt x="17410" y="2977"/>
                </a:lnTo>
                <a:cubicBezTo>
                  <a:pt x="17694" y="2977"/>
                  <a:pt x="17952" y="3141"/>
                  <a:pt x="18073" y="3398"/>
                </a:cubicBezTo>
                <a:lnTo>
                  <a:pt x="19232" y="5860"/>
                </a:lnTo>
                <a:lnTo>
                  <a:pt x="21562" y="5860"/>
                </a:lnTo>
                <a:lnTo>
                  <a:pt x="21562" y="5860"/>
                </a:lnTo>
                <a:cubicBezTo>
                  <a:pt x="21967" y="5860"/>
                  <a:pt x="22295" y="6188"/>
                  <a:pt x="22295" y="6592"/>
                </a:cubicBezTo>
                <a:lnTo>
                  <a:pt x="22295" y="6592"/>
                </a:lnTo>
                <a:cubicBezTo>
                  <a:pt x="22295" y="6996"/>
                  <a:pt x="21967" y="7325"/>
                  <a:pt x="21562" y="7325"/>
                </a:cubicBezTo>
              </a:path>
            </a:pathLst>
          </a:custGeom>
          <a:solidFill>
            <a:srgbClr val="FFFFFF">
              <a:lumMod val="8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39" name="Freeform 495">
            <a:extLst>
              <a:ext uri="{FF2B5EF4-FFF2-40B4-BE49-F238E27FC236}">
                <a16:creationId xmlns:a16="http://schemas.microsoft.com/office/drawing/2014/main" id="{26F35F42-2AD5-43FC-97E2-1A8D4701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65" y="3671760"/>
            <a:ext cx="10317419" cy="2544384"/>
          </a:xfrm>
          <a:custGeom>
            <a:avLst/>
            <a:gdLst>
              <a:gd name="T0" fmla="*/ 0 w 20830"/>
              <a:gd name="T1" fmla="*/ 0 h 5862"/>
              <a:gd name="T2" fmla="*/ 5054 w 20830"/>
              <a:gd name="T3" fmla="*/ 0 h 5862"/>
              <a:gd name="T4" fmla="*/ 3565 w 20830"/>
              <a:gd name="T5" fmla="*/ 2979 h 5862"/>
              <a:gd name="T6" fmla="*/ 8839 w 20830"/>
              <a:gd name="T7" fmla="*/ 2979 h 5862"/>
              <a:gd name="T8" fmla="*/ 9059 w 20830"/>
              <a:gd name="T9" fmla="*/ 1563 h 5862"/>
              <a:gd name="T10" fmla="*/ 12819 w 20830"/>
              <a:gd name="T11" fmla="*/ 1563 h 5862"/>
              <a:gd name="T12" fmla="*/ 13182 w 20830"/>
              <a:gd name="T13" fmla="*/ 2979 h 5862"/>
              <a:gd name="T14" fmla="*/ 16677 w 20830"/>
              <a:gd name="T15" fmla="*/ 2979 h 5862"/>
              <a:gd name="T16" fmla="*/ 18035 w 20830"/>
              <a:gd name="T17" fmla="*/ 5861 h 5862"/>
              <a:gd name="T18" fmla="*/ 20829 w 20830"/>
              <a:gd name="T19" fmla="*/ 5861 h 5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30" h="5862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527400" cap="flat">
            <a:solidFill>
              <a:srgbClr val="464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0" name="Freeform 496">
            <a:extLst>
              <a:ext uri="{FF2B5EF4-FFF2-40B4-BE49-F238E27FC236}">
                <a16:creationId xmlns:a16="http://schemas.microsoft.com/office/drawing/2014/main" id="{6CE6CC97-37BD-46B6-AC16-B81893B5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65" y="3671760"/>
            <a:ext cx="10317419" cy="2544384"/>
          </a:xfrm>
          <a:custGeom>
            <a:avLst/>
            <a:gdLst>
              <a:gd name="T0" fmla="*/ 0 w 20830"/>
              <a:gd name="T1" fmla="*/ 0 h 5862"/>
              <a:gd name="T2" fmla="*/ 5054 w 20830"/>
              <a:gd name="T3" fmla="*/ 0 h 5862"/>
              <a:gd name="T4" fmla="*/ 3565 w 20830"/>
              <a:gd name="T5" fmla="*/ 2979 h 5862"/>
              <a:gd name="T6" fmla="*/ 8839 w 20830"/>
              <a:gd name="T7" fmla="*/ 2979 h 5862"/>
              <a:gd name="T8" fmla="*/ 9059 w 20830"/>
              <a:gd name="T9" fmla="*/ 1563 h 5862"/>
              <a:gd name="T10" fmla="*/ 12819 w 20830"/>
              <a:gd name="T11" fmla="*/ 1563 h 5862"/>
              <a:gd name="T12" fmla="*/ 13182 w 20830"/>
              <a:gd name="T13" fmla="*/ 2979 h 5862"/>
              <a:gd name="T14" fmla="*/ 16677 w 20830"/>
              <a:gd name="T15" fmla="*/ 2979 h 5862"/>
              <a:gd name="T16" fmla="*/ 18035 w 20830"/>
              <a:gd name="T17" fmla="*/ 5861 h 5862"/>
              <a:gd name="T18" fmla="*/ 20829 w 20830"/>
              <a:gd name="T19" fmla="*/ 5861 h 5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30" h="5862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4392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1" name="Freeform 497">
            <a:extLst>
              <a:ext uri="{FF2B5EF4-FFF2-40B4-BE49-F238E27FC236}">
                <a16:creationId xmlns:a16="http://schemas.microsoft.com/office/drawing/2014/main" id="{C5A3E204-D162-4848-9A7C-77877185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65" y="3671760"/>
            <a:ext cx="10317419" cy="2544384"/>
          </a:xfrm>
          <a:custGeom>
            <a:avLst/>
            <a:gdLst>
              <a:gd name="T0" fmla="*/ 0 w 20830"/>
              <a:gd name="T1" fmla="*/ 0 h 5862"/>
              <a:gd name="T2" fmla="*/ 5054 w 20830"/>
              <a:gd name="T3" fmla="*/ 0 h 5862"/>
              <a:gd name="T4" fmla="*/ 3565 w 20830"/>
              <a:gd name="T5" fmla="*/ 2979 h 5862"/>
              <a:gd name="T6" fmla="*/ 8839 w 20830"/>
              <a:gd name="T7" fmla="*/ 2979 h 5862"/>
              <a:gd name="T8" fmla="*/ 9059 w 20830"/>
              <a:gd name="T9" fmla="*/ 1563 h 5862"/>
              <a:gd name="T10" fmla="*/ 12819 w 20830"/>
              <a:gd name="T11" fmla="*/ 1563 h 5862"/>
              <a:gd name="T12" fmla="*/ 13182 w 20830"/>
              <a:gd name="T13" fmla="*/ 2979 h 5862"/>
              <a:gd name="T14" fmla="*/ 16677 w 20830"/>
              <a:gd name="T15" fmla="*/ 2979 h 5862"/>
              <a:gd name="T16" fmla="*/ 18035 w 20830"/>
              <a:gd name="T17" fmla="*/ 5861 h 5862"/>
              <a:gd name="T18" fmla="*/ 20829 w 20830"/>
              <a:gd name="T19" fmla="*/ 5861 h 5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30" h="5862">
                <a:moveTo>
                  <a:pt x="0" y="0"/>
                </a:moveTo>
                <a:lnTo>
                  <a:pt x="5054" y="0"/>
                </a:lnTo>
                <a:lnTo>
                  <a:pt x="3565" y="2979"/>
                </a:lnTo>
                <a:lnTo>
                  <a:pt x="8839" y="2979"/>
                </a:lnTo>
                <a:lnTo>
                  <a:pt x="9059" y="1563"/>
                </a:lnTo>
                <a:lnTo>
                  <a:pt x="12819" y="1563"/>
                </a:lnTo>
                <a:lnTo>
                  <a:pt x="13182" y="2979"/>
                </a:lnTo>
                <a:lnTo>
                  <a:pt x="16677" y="2979"/>
                </a:lnTo>
                <a:lnTo>
                  <a:pt x="18035" y="5861"/>
                </a:lnTo>
                <a:lnTo>
                  <a:pt x="20829" y="5861"/>
                </a:lnTo>
              </a:path>
            </a:pathLst>
          </a:custGeom>
          <a:noFill/>
          <a:ln w="351720" cap="flat">
            <a:solidFill>
              <a:srgbClr val="464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2" name="Line 498">
            <a:extLst>
              <a:ext uri="{FF2B5EF4-FFF2-40B4-BE49-F238E27FC236}">
                <a16:creationId xmlns:a16="http://schemas.microsoft.com/office/drawing/2014/main" id="{97649464-C4C8-414D-B776-1C5C0E51F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466" y="3662187"/>
            <a:ext cx="194380" cy="1915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3" name="Line 499">
            <a:extLst>
              <a:ext uri="{FF2B5EF4-FFF2-40B4-BE49-F238E27FC236}">
                <a16:creationId xmlns:a16="http://schemas.microsoft.com/office/drawing/2014/main" id="{172B4565-DA2E-412C-9811-CC095CE72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7548" y="3662187"/>
            <a:ext cx="1476413" cy="1915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4" name="Freeform 500">
            <a:extLst>
              <a:ext uri="{FF2B5EF4-FFF2-40B4-BE49-F238E27FC236}">
                <a16:creationId xmlns:a16="http://schemas.microsoft.com/office/drawing/2014/main" id="{AFFD9417-883F-41C1-8A2E-EEEA1B4A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39" y="3671760"/>
            <a:ext cx="194380" cy="151247"/>
          </a:xfrm>
          <a:custGeom>
            <a:avLst/>
            <a:gdLst>
              <a:gd name="T0" fmla="*/ 0 w 392"/>
              <a:gd name="T1" fmla="*/ 0 h 350"/>
              <a:gd name="T2" fmla="*/ 391 w 392"/>
              <a:gd name="T3" fmla="*/ 0 h 350"/>
              <a:gd name="T4" fmla="*/ 217 w 392"/>
              <a:gd name="T5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2" h="350">
                <a:moveTo>
                  <a:pt x="0" y="0"/>
                </a:moveTo>
                <a:lnTo>
                  <a:pt x="391" y="0"/>
                </a:lnTo>
                <a:lnTo>
                  <a:pt x="217" y="349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5" name="Line 501">
            <a:extLst>
              <a:ext uri="{FF2B5EF4-FFF2-40B4-BE49-F238E27FC236}">
                <a16:creationId xmlns:a16="http://schemas.microsoft.com/office/drawing/2014/main" id="{A38A14A1-6B95-45A2-AD78-5B04D84F1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264" y="4144643"/>
            <a:ext cx="286109" cy="495859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6" name="Freeform 502">
            <a:extLst>
              <a:ext uri="{FF2B5EF4-FFF2-40B4-BE49-F238E27FC236}">
                <a16:creationId xmlns:a16="http://schemas.microsoft.com/office/drawing/2014/main" id="{9FBA4432-7A17-436E-8127-406F22D0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355" y="4803235"/>
            <a:ext cx="194381" cy="153161"/>
          </a:xfrm>
          <a:custGeom>
            <a:avLst/>
            <a:gdLst>
              <a:gd name="T0" fmla="*/ 176 w 392"/>
              <a:gd name="T1" fmla="*/ 0 h 351"/>
              <a:gd name="T2" fmla="*/ 0 w 392"/>
              <a:gd name="T3" fmla="*/ 350 h 351"/>
              <a:gd name="T4" fmla="*/ 391 w 392"/>
              <a:gd name="T5" fmla="*/ 35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2" h="351">
                <a:moveTo>
                  <a:pt x="176" y="0"/>
                </a:moveTo>
                <a:lnTo>
                  <a:pt x="0" y="350"/>
                </a:lnTo>
                <a:lnTo>
                  <a:pt x="391" y="350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7" name="Line 503">
            <a:extLst>
              <a:ext uri="{FF2B5EF4-FFF2-40B4-BE49-F238E27FC236}">
                <a16:creationId xmlns:a16="http://schemas.microsoft.com/office/drawing/2014/main" id="{26397C7A-DF6B-400F-8BDD-6B5A2E111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6282" y="4956395"/>
            <a:ext cx="1559407" cy="1915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8" name="Freeform 504">
            <a:extLst>
              <a:ext uri="{FF2B5EF4-FFF2-40B4-BE49-F238E27FC236}">
                <a16:creationId xmlns:a16="http://schemas.microsoft.com/office/drawing/2014/main" id="{487B68DD-5F4E-414A-AE04-CF22A5BCB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092" y="4787919"/>
            <a:ext cx="222773" cy="168477"/>
          </a:xfrm>
          <a:custGeom>
            <a:avLst/>
            <a:gdLst>
              <a:gd name="T0" fmla="*/ 0 w 451"/>
              <a:gd name="T1" fmla="*/ 387 h 388"/>
              <a:gd name="T2" fmla="*/ 390 w 451"/>
              <a:gd name="T3" fmla="*/ 387 h 388"/>
              <a:gd name="T4" fmla="*/ 450 w 451"/>
              <a:gd name="T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388">
                <a:moveTo>
                  <a:pt x="0" y="387"/>
                </a:moveTo>
                <a:lnTo>
                  <a:pt x="390" y="387"/>
                </a:lnTo>
                <a:lnTo>
                  <a:pt x="450" y="0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9" name="Freeform 505">
            <a:extLst>
              <a:ext uri="{FF2B5EF4-FFF2-40B4-BE49-F238E27FC236}">
                <a16:creationId xmlns:a16="http://schemas.microsoft.com/office/drawing/2014/main" id="{E71758C3-1E3B-44E8-9034-DFB6947D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097" y="4339923"/>
            <a:ext cx="224957" cy="168477"/>
          </a:xfrm>
          <a:custGeom>
            <a:avLst/>
            <a:gdLst>
              <a:gd name="T0" fmla="*/ 0 w 452"/>
              <a:gd name="T1" fmla="*/ 387 h 388"/>
              <a:gd name="T2" fmla="*/ 60 w 452"/>
              <a:gd name="T3" fmla="*/ 0 h 388"/>
              <a:gd name="T4" fmla="*/ 451 w 452"/>
              <a:gd name="T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2" h="388">
                <a:moveTo>
                  <a:pt x="0" y="387"/>
                </a:moveTo>
                <a:lnTo>
                  <a:pt x="60" y="0"/>
                </a:lnTo>
                <a:lnTo>
                  <a:pt x="451" y="0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0" name="Line 506">
            <a:extLst>
              <a:ext uri="{FF2B5EF4-FFF2-40B4-BE49-F238E27FC236}">
                <a16:creationId xmlns:a16="http://schemas.microsoft.com/office/drawing/2014/main" id="{99F0F544-35D8-4284-BFBF-B74D60924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647" y="4339923"/>
            <a:ext cx="738207" cy="1915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1" name="Freeform 507">
            <a:extLst>
              <a:ext uri="{FF2B5EF4-FFF2-40B4-BE49-F238E27FC236}">
                <a16:creationId xmlns:a16="http://schemas.microsoft.com/office/drawing/2014/main" id="{43BD04E4-CD4B-4B6C-926F-FF1D1675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283" y="4339924"/>
            <a:ext cx="242429" cy="164647"/>
          </a:xfrm>
          <a:custGeom>
            <a:avLst/>
            <a:gdLst>
              <a:gd name="T0" fmla="*/ 0 w 489"/>
              <a:gd name="T1" fmla="*/ 0 h 379"/>
              <a:gd name="T2" fmla="*/ 391 w 489"/>
              <a:gd name="T3" fmla="*/ 0 h 379"/>
              <a:gd name="T4" fmla="*/ 488 w 489"/>
              <a:gd name="T5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" h="379">
                <a:moveTo>
                  <a:pt x="0" y="0"/>
                </a:moveTo>
                <a:lnTo>
                  <a:pt x="391" y="0"/>
                </a:lnTo>
                <a:lnTo>
                  <a:pt x="488" y="378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2" name="Freeform 508">
            <a:extLst>
              <a:ext uri="{FF2B5EF4-FFF2-40B4-BE49-F238E27FC236}">
                <a16:creationId xmlns:a16="http://schemas.microsoft.com/office/drawing/2014/main" id="{7053B8BD-40A0-44E6-86D9-B29AD54A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705" y="4791748"/>
            <a:ext cx="242428" cy="164647"/>
          </a:xfrm>
          <a:custGeom>
            <a:avLst/>
            <a:gdLst>
              <a:gd name="T0" fmla="*/ 0 w 490"/>
              <a:gd name="T1" fmla="*/ 0 h 380"/>
              <a:gd name="T2" fmla="*/ 95 w 490"/>
              <a:gd name="T3" fmla="*/ 379 h 380"/>
              <a:gd name="T4" fmla="*/ 489 w 490"/>
              <a:gd name="T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0" h="380">
                <a:moveTo>
                  <a:pt x="0" y="0"/>
                </a:moveTo>
                <a:lnTo>
                  <a:pt x="95" y="379"/>
                </a:lnTo>
                <a:lnTo>
                  <a:pt x="489" y="379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3" name="Line 509">
            <a:extLst>
              <a:ext uri="{FF2B5EF4-FFF2-40B4-BE49-F238E27FC236}">
                <a16:creationId xmlns:a16="http://schemas.microsoft.com/office/drawing/2014/main" id="{E2687BDA-C6B8-452B-BEFE-741DF115A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1863" y="4956395"/>
            <a:ext cx="666132" cy="1915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4" name="Freeform 510">
            <a:extLst>
              <a:ext uri="{FF2B5EF4-FFF2-40B4-BE49-F238E27FC236}">
                <a16:creationId xmlns:a16="http://schemas.microsoft.com/office/drawing/2014/main" id="{DBDFAE78-DE36-4FF8-A1E3-47058C6A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320" y="4956395"/>
            <a:ext cx="277373" cy="153161"/>
          </a:xfrm>
          <a:custGeom>
            <a:avLst/>
            <a:gdLst>
              <a:gd name="T0" fmla="*/ 0 w 558"/>
              <a:gd name="T1" fmla="*/ 0 h 354"/>
              <a:gd name="T2" fmla="*/ 390 w 558"/>
              <a:gd name="T3" fmla="*/ 0 h 354"/>
              <a:gd name="T4" fmla="*/ 557 w 558"/>
              <a:gd name="T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8" h="354">
                <a:moveTo>
                  <a:pt x="0" y="0"/>
                </a:moveTo>
                <a:lnTo>
                  <a:pt x="390" y="0"/>
                </a:lnTo>
                <a:lnTo>
                  <a:pt x="557" y="353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5" name="Line 511">
            <a:extLst>
              <a:ext uri="{FF2B5EF4-FFF2-40B4-BE49-F238E27FC236}">
                <a16:creationId xmlns:a16="http://schemas.microsoft.com/office/drawing/2014/main" id="{587F3B88-17A3-425C-9D88-F859388AA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0680" y="5423536"/>
            <a:ext cx="253349" cy="472885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6" name="Freeform 512">
            <a:extLst>
              <a:ext uri="{FF2B5EF4-FFF2-40B4-BE49-F238E27FC236}">
                <a16:creationId xmlns:a16="http://schemas.microsoft.com/office/drawing/2014/main" id="{4B695678-106E-4494-BF4C-4DCBE74A4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391" y="6053410"/>
            <a:ext cx="279557" cy="153161"/>
          </a:xfrm>
          <a:custGeom>
            <a:avLst/>
            <a:gdLst>
              <a:gd name="T0" fmla="*/ 0 w 563"/>
              <a:gd name="T1" fmla="*/ 0 h 354"/>
              <a:gd name="T2" fmla="*/ 162 w 563"/>
              <a:gd name="T3" fmla="*/ 353 h 354"/>
              <a:gd name="T4" fmla="*/ 562 w 563"/>
              <a:gd name="T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3" h="354">
                <a:moveTo>
                  <a:pt x="0" y="0"/>
                </a:moveTo>
                <a:lnTo>
                  <a:pt x="162" y="353"/>
                </a:lnTo>
                <a:lnTo>
                  <a:pt x="562" y="353"/>
                </a:lnTo>
              </a:path>
            </a:pathLst>
          </a:cu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57" name="Line 513">
            <a:extLst>
              <a:ext uri="{FF2B5EF4-FFF2-40B4-BE49-F238E27FC236}">
                <a16:creationId xmlns:a16="http://schemas.microsoft.com/office/drawing/2014/main" id="{787159D2-98DF-4C99-BD31-491FC56A2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6371" y="6206572"/>
            <a:ext cx="495777" cy="1914"/>
          </a:xfrm>
          <a:prstGeom prst="line">
            <a:avLst/>
          </a:prstGeom>
          <a:noFill/>
          <a:ln w="35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5577956-BCA5-45C3-925C-911A3EBCE776}"/>
              </a:ext>
            </a:extLst>
          </p:cNvPr>
          <p:cNvGrpSpPr/>
          <p:nvPr/>
        </p:nvGrpSpPr>
        <p:grpSpPr>
          <a:xfrm>
            <a:off x="8479530" y="3992889"/>
            <a:ext cx="649740" cy="917369"/>
            <a:chOff x="1135341" y="2464233"/>
            <a:chExt cx="902009" cy="1152535"/>
          </a:xfrm>
        </p:grpSpPr>
        <p:sp>
          <p:nvSpPr>
            <p:cNvPr id="258" name="Freeform 514">
              <a:extLst>
                <a:ext uri="{FF2B5EF4-FFF2-40B4-BE49-F238E27FC236}">
                  <a16:creationId xmlns:a16="http://schemas.microsoft.com/office/drawing/2014/main" id="{283909C1-FA81-4CAA-9FCF-BFA7C6F96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41" y="2464233"/>
              <a:ext cx="902009" cy="1152535"/>
            </a:xfrm>
            <a:custGeom>
              <a:avLst/>
              <a:gdLst>
                <a:gd name="T0" fmla="*/ 1820 w 1821"/>
                <a:gd name="T1" fmla="*/ 912 h 2656"/>
                <a:gd name="T2" fmla="*/ 1820 w 1821"/>
                <a:gd name="T3" fmla="*/ 912 h 2656"/>
                <a:gd name="T4" fmla="*/ 910 w 1821"/>
                <a:gd name="T5" fmla="*/ 2655 h 2656"/>
                <a:gd name="T6" fmla="*/ 910 w 1821"/>
                <a:gd name="T7" fmla="*/ 2655 h 2656"/>
                <a:gd name="T8" fmla="*/ 0 w 1821"/>
                <a:gd name="T9" fmla="*/ 912 h 2656"/>
                <a:gd name="T10" fmla="*/ 0 w 1821"/>
                <a:gd name="T11" fmla="*/ 912 h 2656"/>
                <a:gd name="T12" fmla="*/ 910 w 1821"/>
                <a:gd name="T13" fmla="*/ 0 h 2656"/>
                <a:gd name="T14" fmla="*/ 910 w 1821"/>
                <a:gd name="T15" fmla="*/ 0 h 2656"/>
                <a:gd name="T16" fmla="*/ 1820 w 1821"/>
                <a:gd name="T17" fmla="*/ 912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1" h="2656">
                  <a:moveTo>
                    <a:pt x="1820" y="912"/>
                  </a:moveTo>
                  <a:lnTo>
                    <a:pt x="1820" y="912"/>
                  </a:lnTo>
                  <a:cubicBezTo>
                    <a:pt x="1820" y="1634"/>
                    <a:pt x="910" y="2655"/>
                    <a:pt x="910" y="2655"/>
                  </a:cubicBezTo>
                  <a:lnTo>
                    <a:pt x="910" y="2655"/>
                  </a:lnTo>
                  <a:cubicBezTo>
                    <a:pt x="910" y="2655"/>
                    <a:pt x="0" y="1618"/>
                    <a:pt x="0" y="912"/>
                  </a:cubicBezTo>
                  <a:lnTo>
                    <a:pt x="0" y="912"/>
                  </a:lnTo>
                  <a:cubicBezTo>
                    <a:pt x="0" y="408"/>
                    <a:pt x="407" y="0"/>
                    <a:pt x="910" y="0"/>
                  </a:cubicBezTo>
                  <a:lnTo>
                    <a:pt x="910" y="0"/>
                  </a:lnTo>
                  <a:cubicBezTo>
                    <a:pt x="1413" y="0"/>
                    <a:pt x="1820" y="408"/>
                    <a:pt x="1820" y="912"/>
                  </a:cubicBezTo>
                </a:path>
              </a:pathLst>
            </a:custGeom>
            <a:solidFill>
              <a:srgbClr val="E7495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59" name="Freeform 515">
              <a:extLst>
                <a:ext uri="{FF2B5EF4-FFF2-40B4-BE49-F238E27FC236}">
                  <a16:creationId xmlns:a16="http://schemas.microsoft.com/office/drawing/2014/main" id="{5A8225A1-4DCB-4A1F-9387-983782408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53" y="2464233"/>
              <a:ext cx="452096" cy="1152535"/>
            </a:xfrm>
            <a:custGeom>
              <a:avLst/>
              <a:gdLst>
                <a:gd name="T0" fmla="*/ 0 w 911"/>
                <a:gd name="T1" fmla="*/ 0 h 2656"/>
                <a:gd name="T2" fmla="*/ 0 w 911"/>
                <a:gd name="T3" fmla="*/ 2655 h 2656"/>
                <a:gd name="T4" fmla="*/ 0 w 911"/>
                <a:gd name="T5" fmla="*/ 2655 h 2656"/>
                <a:gd name="T6" fmla="*/ 910 w 911"/>
                <a:gd name="T7" fmla="*/ 912 h 2656"/>
                <a:gd name="T8" fmla="*/ 910 w 911"/>
                <a:gd name="T9" fmla="*/ 912 h 2656"/>
                <a:gd name="T10" fmla="*/ 0 w 911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0" y="1634"/>
                    <a:pt x="910" y="912"/>
                  </a:cubicBezTo>
                  <a:lnTo>
                    <a:pt x="910" y="912"/>
                  </a:lnTo>
                  <a:cubicBezTo>
                    <a:pt x="910" y="408"/>
                    <a:pt x="503" y="0"/>
                    <a:pt x="0" y="0"/>
                  </a:cubicBezTo>
                </a:path>
              </a:pathLst>
            </a:custGeom>
            <a:solidFill>
              <a:srgbClr val="E74958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60" name="Freeform 516">
              <a:extLst>
                <a:ext uri="{FF2B5EF4-FFF2-40B4-BE49-F238E27FC236}">
                  <a16:creationId xmlns:a16="http://schemas.microsoft.com/office/drawing/2014/main" id="{5A15FE36-1677-4C6E-A1D4-E1F663E0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726" y="2561872"/>
              <a:ext cx="677054" cy="593499"/>
            </a:xfrm>
            <a:custGeom>
              <a:avLst/>
              <a:gdLst>
                <a:gd name="T0" fmla="*/ 1366 w 1367"/>
                <a:gd name="T1" fmla="*/ 684 h 1366"/>
                <a:gd name="T2" fmla="*/ 1366 w 1367"/>
                <a:gd name="T3" fmla="*/ 684 h 1366"/>
                <a:gd name="T4" fmla="*/ 683 w 1367"/>
                <a:gd name="T5" fmla="*/ 1365 h 1366"/>
                <a:gd name="T6" fmla="*/ 683 w 1367"/>
                <a:gd name="T7" fmla="*/ 1365 h 1366"/>
                <a:gd name="T8" fmla="*/ 0 w 1367"/>
                <a:gd name="T9" fmla="*/ 684 h 1366"/>
                <a:gd name="T10" fmla="*/ 0 w 1367"/>
                <a:gd name="T11" fmla="*/ 684 h 1366"/>
                <a:gd name="T12" fmla="*/ 683 w 1367"/>
                <a:gd name="T13" fmla="*/ 0 h 1366"/>
                <a:gd name="T14" fmla="*/ 683 w 1367"/>
                <a:gd name="T15" fmla="*/ 0 h 1366"/>
                <a:gd name="T16" fmla="*/ 1366 w 1367"/>
                <a:gd name="T17" fmla="*/ 68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7" h="1366">
                  <a:moveTo>
                    <a:pt x="1366" y="684"/>
                  </a:moveTo>
                  <a:lnTo>
                    <a:pt x="1366" y="684"/>
                  </a:lnTo>
                  <a:cubicBezTo>
                    <a:pt x="1366" y="1060"/>
                    <a:pt x="1060" y="1365"/>
                    <a:pt x="683" y="1365"/>
                  </a:cubicBezTo>
                  <a:lnTo>
                    <a:pt x="683" y="1365"/>
                  </a:lnTo>
                  <a:cubicBezTo>
                    <a:pt x="306" y="1365"/>
                    <a:pt x="0" y="1060"/>
                    <a:pt x="0" y="684"/>
                  </a:cubicBezTo>
                  <a:lnTo>
                    <a:pt x="0" y="684"/>
                  </a:lnTo>
                  <a:cubicBezTo>
                    <a:pt x="0" y="306"/>
                    <a:pt x="306" y="0"/>
                    <a:pt x="683" y="0"/>
                  </a:cubicBezTo>
                  <a:lnTo>
                    <a:pt x="683" y="0"/>
                  </a:lnTo>
                  <a:cubicBezTo>
                    <a:pt x="1060" y="0"/>
                    <a:pt x="1366" y="306"/>
                    <a:pt x="1366" y="6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B50C7BD-6E94-4EF0-A8BD-A492F6E98E84}"/>
              </a:ext>
            </a:extLst>
          </p:cNvPr>
          <p:cNvGrpSpPr/>
          <p:nvPr/>
        </p:nvGrpSpPr>
        <p:grpSpPr>
          <a:xfrm>
            <a:off x="9469488" y="4641239"/>
            <a:ext cx="649740" cy="901243"/>
            <a:chOff x="7252862" y="1563191"/>
            <a:chExt cx="902009" cy="1152535"/>
          </a:xfrm>
        </p:grpSpPr>
        <p:sp>
          <p:nvSpPr>
            <p:cNvPr id="262" name="Freeform 518">
              <a:extLst>
                <a:ext uri="{FF2B5EF4-FFF2-40B4-BE49-F238E27FC236}">
                  <a16:creationId xmlns:a16="http://schemas.microsoft.com/office/drawing/2014/main" id="{226A4C42-93D0-47D4-B567-51FAD3017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62" y="1563191"/>
              <a:ext cx="902009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09 w 1822"/>
                <a:gd name="T5" fmla="*/ 2655 h 2656"/>
                <a:gd name="T6" fmla="*/ 909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09 w 1822"/>
                <a:gd name="T13" fmla="*/ 0 h 2656"/>
                <a:gd name="T14" fmla="*/ 909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09" y="2655"/>
                    <a:pt x="909" y="2655"/>
                  </a:cubicBezTo>
                  <a:lnTo>
                    <a:pt x="909" y="2655"/>
                  </a:lnTo>
                  <a:cubicBezTo>
                    <a:pt x="909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7" y="0"/>
                    <a:pt x="909" y="0"/>
                  </a:cubicBezTo>
                  <a:lnTo>
                    <a:pt x="909" y="0"/>
                  </a:lnTo>
                  <a:cubicBezTo>
                    <a:pt x="1413" y="0"/>
                    <a:pt x="1821" y="409"/>
                    <a:pt x="1821" y="911"/>
                  </a:cubicBezTo>
                </a:path>
              </a:pathLst>
            </a:custGeom>
            <a:solidFill>
              <a:srgbClr val="5AD2E4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63" name="Freeform 519">
              <a:extLst>
                <a:ext uri="{FF2B5EF4-FFF2-40B4-BE49-F238E27FC236}">
                  <a16:creationId xmlns:a16="http://schemas.microsoft.com/office/drawing/2014/main" id="{19F5077C-4EBE-4E64-A1B8-E0664FA3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775" y="1563191"/>
              <a:ext cx="452096" cy="1152535"/>
            </a:xfrm>
            <a:custGeom>
              <a:avLst/>
              <a:gdLst>
                <a:gd name="T0" fmla="*/ 0 w 913"/>
                <a:gd name="T1" fmla="*/ 0 h 2656"/>
                <a:gd name="T2" fmla="*/ 0 w 913"/>
                <a:gd name="T3" fmla="*/ 2655 h 2656"/>
                <a:gd name="T4" fmla="*/ 0 w 913"/>
                <a:gd name="T5" fmla="*/ 2655 h 2656"/>
                <a:gd name="T6" fmla="*/ 912 w 913"/>
                <a:gd name="T7" fmla="*/ 911 h 2656"/>
                <a:gd name="T8" fmla="*/ 912 w 913"/>
                <a:gd name="T9" fmla="*/ 911 h 2656"/>
                <a:gd name="T10" fmla="*/ 0 w 913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3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2" y="1633"/>
                    <a:pt x="912" y="911"/>
                  </a:cubicBezTo>
                  <a:lnTo>
                    <a:pt x="912" y="911"/>
                  </a:lnTo>
                  <a:cubicBezTo>
                    <a:pt x="912" y="409"/>
                    <a:pt x="504" y="0"/>
                    <a:pt x="0" y="0"/>
                  </a:cubicBezTo>
                </a:path>
              </a:pathLst>
            </a:custGeom>
            <a:solidFill>
              <a:srgbClr val="5AD2E4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64" name="Freeform 520">
              <a:extLst>
                <a:ext uri="{FF2B5EF4-FFF2-40B4-BE49-F238E27FC236}">
                  <a16:creationId xmlns:a16="http://schemas.microsoft.com/office/drawing/2014/main" id="{8C188E97-6F01-4477-AB0A-62CE8EFE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432" y="1662745"/>
              <a:ext cx="677054" cy="591584"/>
            </a:xfrm>
            <a:custGeom>
              <a:avLst/>
              <a:gdLst>
                <a:gd name="T0" fmla="*/ 1364 w 1365"/>
                <a:gd name="T1" fmla="*/ 682 h 1364"/>
                <a:gd name="T2" fmla="*/ 1364 w 1365"/>
                <a:gd name="T3" fmla="*/ 682 h 1364"/>
                <a:gd name="T4" fmla="*/ 681 w 1365"/>
                <a:gd name="T5" fmla="*/ 1363 h 1364"/>
                <a:gd name="T6" fmla="*/ 681 w 1365"/>
                <a:gd name="T7" fmla="*/ 1363 h 1364"/>
                <a:gd name="T8" fmla="*/ 0 w 1365"/>
                <a:gd name="T9" fmla="*/ 682 h 1364"/>
                <a:gd name="T10" fmla="*/ 0 w 1365"/>
                <a:gd name="T11" fmla="*/ 682 h 1364"/>
                <a:gd name="T12" fmla="*/ 681 w 1365"/>
                <a:gd name="T13" fmla="*/ 0 h 1364"/>
                <a:gd name="T14" fmla="*/ 681 w 1365"/>
                <a:gd name="T15" fmla="*/ 0 h 1364"/>
                <a:gd name="T16" fmla="*/ 1364 w 1365"/>
                <a:gd name="T17" fmla="*/ 68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5" h="1364">
                  <a:moveTo>
                    <a:pt x="1364" y="682"/>
                  </a:moveTo>
                  <a:lnTo>
                    <a:pt x="1364" y="682"/>
                  </a:lnTo>
                  <a:cubicBezTo>
                    <a:pt x="1364" y="1059"/>
                    <a:pt x="1058" y="1363"/>
                    <a:pt x="681" y="1363"/>
                  </a:cubicBezTo>
                  <a:lnTo>
                    <a:pt x="681" y="1363"/>
                  </a:lnTo>
                  <a:cubicBezTo>
                    <a:pt x="305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5" y="0"/>
                    <a:pt x="681" y="0"/>
                  </a:cubicBezTo>
                  <a:lnTo>
                    <a:pt x="681" y="0"/>
                  </a:lnTo>
                  <a:cubicBezTo>
                    <a:pt x="1058" y="0"/>
                    <a:pt x="1364" y="306"/>
                    <a:pt x="1364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8783ABC-23E2-43FA-B42B-0AA31AACABCC}"/>
              </a:ext>
            </a:extLst>
          </p:cNvPr>
          <p:cNvGrpSpPr/>
          <p:nvPr/>
        </p:nvGrpSpPr>
        <p:grpSpPr>
          <a:xfrm>
            <a:off x="5061905" y="4216683"/>
            <a:ext cx="649740" cy="901244"/>
            <a:chOff x="4225900" y="3782127"/>
            <a:chExt cx="902009" cy="1152535"/>
          </a:xfrm>
        </p:grpSpPr>
        <p:sp>
          <p:nvSpPr>
            <p:cNvPr id="270" name="Freeform 526">
              <a:extLst>
                <a:ext uri="{FF2B5EF4-FFF2-40B4-BE49-F238E27FC236}">
                  <a16:creationId xmlns:a16="http://schemas.microsoft.com/office/drawing/2014/main" id="{D96B8DF0-871F-4546-B7B9-BAEC64E7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900" y="3782127"/>
              <a:ext cx="902009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11 w 1822"/>
                <a:gd name="T5" fmla="*/ 2655 h 2656"/>
                <a:gd name="T6" fmla="*/ 911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11 w 1822"/>
                <a:gd name="T13" fmla="*/ 0 h 2656"/>
                <a:gd name="T14" fmla="*/ 911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4"/>
                    <a:pt x="911" y="2655"/>
                    <a:pt x="911" y="2655"/>
                  </a:cubicBezTo>
                  <a:lnTo>
                    <a:pt x="911" y="2655"/>
                  </a:lnTo>
                  <a:cubicBezTo>
                    <a:pt x="911" y="2655"/>
                    <a:pt x="0" y="1616"/>
                    <a:pt x="0" y="911"/>
                  </a:cubicBezTo>
                  <a:lnTo>
                    <a:pt x="0" y="911"/>
                  </a:lnTo>
                  <a:cubicBezTo>
                    <a:pt x="0" y="408"/>
                    <a:pt x="409" y="0"/>
                    <a:pt x="911" y="0"/>
                  </a:cubicBezTo>
                  <a:lnTo>
                    <a:pt x="911" y="0"/>
                  </a:lnTo>
                  <a:cubicBezTo>
                    <a:pt x="1414" y="0"/>
                    <a:pt x="1821" y="408"/>
                    <a:pt x="1821" y="911"/>
                  </a:cubicBezTo>
                </a:path>
              </a:pathLst>
            </a:custGeom>
            <a:solidFill>
              <a:srgbClr val="FFCE5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71" name="Freeform 527">
              <a:extLst>
                <a:ext uri="{FF2B5EF4-FFF2-40B4-BE49-F238E27FC236}">
                  <a16:creationId xmlns:a16="http://schemas.microsoft.com/office/drawing/2014/main" id="{F0A8181D-E66C-46D5-B969-E4D17903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812" y="3782127"/>
              <a:ext cx="452096" cy="1152535"/>
            </a:xfrm>
            <a:custGeom>
              <a:avLst/>
              <a:gdLst>
                <a:gd name="T0" fmla="*/ 0 w 911"/>
                <a:gd name="T1" fmla="*/ 0 h 2656"/>
                <a:gd name="T2" fmla="*/ 0 w 911"/>
                <a:gd name="T3" fmla="*/ 2655 h 2656"/>
                <a:gd name="T4" fmla="*/ 0 w 911"/>
                <a:gd name="T5" fmla="*/ 2655 h 2656"/>
                <a:gd name="T6" fmla="*/ 910 w 911"/>
                <a:gd name="T7" fmla="*/ 911 h 2656"/>
                <a:gd name="T8" fmla="*/ 910 w 911"/>
                <a:gd name="T9" fmla="*/ 911 h 2656"/>
                <a:gd name="T10" fmla="*/ 0 w 911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0" y="1634"/>
                    <a:pt x="910" y="911"/>
                  </a:cubicBezTo>
                  <a:lnTo>
                    <a:pt x="910" y="911"/>
                  </a:lnTo>
                  <a:cubicBezTo>
                    <a:pt x="910" y="408"/>
                    <a:pt x="503" y="0"/>
                    <a:pt x="0" y="0"/>
                  </a:cubicBezTo>
                </a:path>
              </a:pathLst>
            </a:custGeom>
            <a:solidFill>
              <a:srgbClr val="FFCE51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72" name="Freeform 528">
              <a:extLst>
                <a:ext uri="{FF2B5EF4-FFF2-40B4-BE49-F238E27FC236}">
                  <a16:creationId xmlns:a16="http://schemas.microsoft.com/office/drawing/2014/main" id="{EE6B47C9-74E2-4827-A1B7-4D36A3936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470" y="3881681"/>
              <a:ext cx="674869" cy="591584"/>
            </a:xfrm>
            <a:custGeom>
              <a:avLst/>
              <a:gdLst>
                <a:gd name="T0" fmla="*/ 1363 w 1364"/>
                <a:gd name="T1" fmla="*/ 681 h 1363"/>
                <a:gd name="T2" fmla="*/ 1363 w 1364"/>
                <a:gd name="T3" fmla="*/ 681 h 1363"/>
                <a:gd name="T4" fmla="*/ 682 w 1364"/>
                <a:gd name="T5" fmla="*/ 1362 h 1363"/>
                <a:gd name="T6" fmla="*/ 682 w 1364"/>
                <a:gd name="T7" fmla="*/ 1362 h 1363"/>
                <a:gd name="T8" fmla="*/ 0 w 1364"/>
                <a:gd name="T9" fmla="*/ 681 h 1363"/>
                <a:gd name="T10" fmla="*/ 0 w 1364"/>
                <a:gd name="T11" fmla="*/ 681 h 1363"/>
                <a:gd name="T12" fmla="*/ 682 w 1364"/>
                <a:gd name="T13" fmla="*/ 0 h 1363"/>
                <a:gd name="T14" fmla="*/ 682 w 1364"/>
                <a:gd name="T15" fmla="*/ 0 h 1363"/>
                <a:gd name="T16" fmla="*/ 1363 w 1364"/>
                <a:gd name="T17" fmla="*/ 681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4" h="1363">
                  <a:moveTo>
                    <a:pt x="1363" y="681"/>
                  </a:moveTo>
                  <a:lnTo>
                    <a:pt x="1363" y="681"/>
                  </a:lnTo>
                  <a:cubicBezTo>
                    <a:pt x="1363" y="1056"/>
                    <a:pt x="1059" y="1362"/>
                    <a:pt x="682" y="1362"/>
                  </a:cubicBezTo>
                  <a:lnTo>
                    <a:pt x="682" y="1362"/>
                  </a:lnTo>
                  <a:cubicBezTo>
                    <a:pt x="306" y="1362"/>
                    <a:pt x="0" y="1056"/>
                    <a:pt x="0" y="681"/>
                  </a:cubicBezTo>
                  <a:lnTo>
                    <a:pt x="0" y="681"/>
                  </a:lnTo>
                  <a:cubicBezTo>
                    <a:pt x="0" y="304"/>
                    <a:pt x="306" y="0"/>
                    <a:pt x="682" y="0"/>
                  </a:cubicBezTo>
                  <a:lnTo>
                    <a:pt x="682" y="0"/>
                  </a:lnTo>
                  <a:cubicBezTo>
                    <a:pt x="1059" y="0"/>
                    <a:pt x="1363" y="304"/>
                    <a:pt x="1363" y="6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A2561517-F6F7-4C19-A70B-D5A5B194F3F9}"/>
              </a:ext>
            </a:extLst>
          </p:cNvPr>
          <p:cNvSpPr txBox="1"/>
          <p:nvPr/>
        </p:nvSpPr>
        <p:spPr>
          <a:xfrm>
            <a:off x="543530" y="2309916"/>
            <a:ext cx="14654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1C2835"/>
                </a:solidFill>
                <a:effectLst/>
                <a:uLnTx/>
                <a:uFillTx/>
                <a:latin typeface="+mj-lt"/>
                <a:ea typeface="Lato Black" charset="0"/>
                <a:cs typeface="Lato Black" charset="0"/>
              </a:rPr>
              <a:t>Kubernetes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7538701-2739-4B49-A63A-DC88FBD031DB}"/>
              </a:ext>
            </a:extLst>
          </p:cNvPr>
          <p:cNvSpPr txBox="1"/>
          <p:nvPr/>
        </p:nvSpPr>
        <p:spPr>
          <a:xfrm>
            <a:off x="1711368" y="5321804"/>
            <a:ext cx="21355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</a:rPr>
              <a:t>Istio Introduction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1A063FC-74EC-4AE3-A5C6-FBAEA91B50F8}"/>
              </a:ext>
            </a:extLst>
          </p:cNvPr>
          <p:cNvSpPr txBox="1"/>
          <p:nvPr/>
        </p:nvSpPr>
        <p:spPr>
          <a:xfrm>
            <a:off x="2115815" y="2320770"/>
            <a:ext cx="167546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  <a:ea typeface="Lato Black" charset="0"/>
                <a:cs typeface="Lato Black" charset="0"/>
              </a:rPr>
              <a:t>Service Mesh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1C2835"/>
              </a:solidFill>
              <a:effectLst/>
              <a:uLnTx/>
              <a:uFillTx/>
              <a:latin typeface="+mj-lt"/>
              <a:ea typeface="Lato Black" charset="0"/>
              <a:cs typeface="Lato Black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078AF3-7B45-41CB-86CC-DABA2C3260BE}"/>
              </a:ext>
            </a:extLst>
          </p:cNvPr>
          <p:cNvSpPr txBox="1"/>
          <p:nvPr/>
        </p:nvSpPr>
        <p:spPr>
          <a:xfrm>
            <a:off x="4921226" y="5268575"/>
            <a:ext cx="132143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  <a:ea typeface="Lato Black" charset="0"/>
                <a:cs typeface="Lato Black" charset="0"/>
              </a:rPr>
              <a:t>Gateway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1C2835"/>
              </a:solidFill>
              <a:effectLst/>
              <a:uLnTx/>
              <a:uFillTx/>
              <a:latin typeface="+mj-lt"/>
              <a:ea typeface="Lato Black" charset="0"/>
              <a:cs typeface="Lato Black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91FE8B0-461A-49AB-B4A9-00A1A91B7EB8}"/>
              </a:ext>
            </a:extLst>
          </p:cNvPr>
          <p:cNvSpPr txBox="1"/>
          <p:nvPr/>
        </p:nvSpPr>
        <p:spPr>
          <a:xfrm>
            <a:off x="5242377" y="2658255"/>
            <a:ext cx="176522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  <a:ea typeface="Lato Black" charset="0"/>
                <a:cs typeface="Lato Black" charset="0"/>
              </a:rPr>
              <a:t>Traffic</a:t>
            </a:r>
          </a:p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  <a:ea typeface="Lato Black" charset="0"/>
                <a:cs typeface="Lato Black" charset="0"/>
              </a:rPr>
              <a:t> Management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1C2835"/>
              </a:solidFill>
              <a:effectLst/>
              <a:uLnTx/>
              <a:uFillTx/>
              <a:latin typeface="+mj-lt"/>
              <a:ea typeface="Lato Black" charset="0"/>
              <a:cs typeface="Lato Black" charset="0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0A988A-B35C-4422-8424-4CA873E23BE8}"/>
              </a:ext>
            </a:extLst>
          </p:cNvPr>
          <p:cNvGrpSpPr/>
          <p:nvPr/>
        </p:nvGrpSpPr>
        <p:grpSpPr>
          <a:xfrm>
            <a:off x="10847311" y="5294917"/>
            <a:ext cx="649740" cy="866601"/>
            <a:chOff x="2513209" y="3784716"/>
            <a:chExt cx="902010" cy="1152535"/>
          </a:xfrm>
        </p:grpSpPr>
        <p:sp>
          <p:nvSpPr>
            <p:cNvPr id="320" name="Freeform 522">
              <a:extLst>
                <a:ext uri="{FF2B5EF4-FFF2-40B4-BE49-F238E27FC236}">
                  <a16:creationId xmlns:a16="http://schemas.microsoft.com/office/drawing/2014/main" id="{E8085CB0-2481-4823-978D-89100B5ED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09" y="3784716"/>
              <a:ext cx="902010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12 w 1822"/>
                <a:gd name="T5" fmla="*/ 2655 h 2656"/>
                <a:gd name="T6" fmla="*/ 912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12 w 1822"/>
                <a:gd name="T13" fmla="*/ 0 h 2656"/>
                <a:gd name="T14" fmla="*/ 912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12" y="2655"/>
                    <a:pt x="912" y="2655"/>
                  </a:cubicBezTo>
                  <a:lnTo>
                    <a:pt x="912" y="2655"/>
                  </a:lnTo>
                  <a:cubicBezTo>
                    <a:pt x="912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8" y="0"/>
                    <a:pt x="912" y="0"/>
                  </a:cubicBezTo>
                  <a:lnTo>
                    <a:pt x="912" y="0"/>
                  </a:lnTo>
                  <a:cubicBezTo>
                    <a:pt x="1414" y="0"/>
                    <a:pt x="1821" y="409"/>
                    <a:pt x="1821" y="911"/>
                  </a:cubicBezTo>
                </a:path>
              </a:pathLst>
            </a:custGeom>
            <a:solidFill>
              <a:srgbClr val="FF930E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21" name="Freeform 523">
              <a:extLst>
                <a:ext uri="{FF2B5EF4-FFF2-40B4-BE49-F238E27FC236}">
                  <a16:creationId xmlns:a16="http://schemas.microsoft.com/office/drawing/2014/main" id="{3D766557-D570-4F3B-A4B2-4FFA185C9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306" y="3784716"/>
              <a:ext cx="449913" cy="1152535"/>
            </a:xfrm>
            <a:custGeom>
              <a:avLst/>
              <a:gdLst>
                <a:gd name="T0" fmla="*/ 0 w 910"/>
                <a:gd name="T1" fmla="*/ 0 h 2656"/>
                <a:gd name="T2" fmla="*/ 0 w 910"/>
                <a:gd name="T3" fmla="*/ 2655 h 2656"/>
                <a:gd name="T4" fmla="*/ 0 w 910"/>
                <a:gd name="T5" fmla="*/ 2655 h 2656"/>
                <a:gd name="T6" fmla="*/ 909 w 910"/>
                <a:gd name="T7" fmla="*/ 911 h 2656"/>
                <a:gd name="T8" fmla="*/ 909 w 910"/>
                <a:gd name="T9" fmla="*/ 911 h 2656"/>
                <a:gd name="T10" fmla="*/ 0 w 910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0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09" y="1633"/>
                    <a:pt x="909" y="911"/>
                  </a:cubicBezTo>
                  <a:lnTo>
                    <a:pt x="909" y="911"/>
                  </a:lnTo>
                  <a:cubicBezTo>
                    <a:pt x="909" y="409"/>
                    <a:pt x="502" y="0"/>
                    <a:pt x="0" y="0"/>
                  </a:cubicBezTo>
                </a:path>
              </a:pathLst>
            </a:custGeom>
            <a:solidFill>
              <a:srgbClr val="FF930E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22" name="Freeform 524">
              <a:extLst>
                <a:ext uri="{FF2B5EF4-FFF2-40B4-BE49-F238E27FC236}">
                  <a16:creationId xmlns:a16="http://schemas.microsoft.com/office/drawing/2014/main" id="{C41C515C-CAFC-4484-A109-251881E7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779" y="3884270"/>
              <a:ext cx="677054" cy="591584"/>
            </a:xfrm>
            <a:custGeom>
              <a:avLst/>
              <a:gdLst>
                <a:gd name="T0" fmla="*/ 1365 w 1366"/>
                <a:gd name="T1" fmla="*/ 682 h 1364"/>
                <a:gd name="T2" fmla="*/ 1365 w 1366"/>
                <a:gd name="T3" fmla="*/ 682 h 1364"/>
                <a:gd name="T4" fmla="*/ 684 w 1366"/>
                <a:gd name="T5" fmla="*/ 1363 h 1364"/>
                <a:gd name="T6" fmla="*/ 684 w 1366"/>
                <a:gd name="T7" fmla="*/ 1363 h 1364"/>
                <a:gd name="T8" fmla="*/ 0 w 1366"/>
                <a:gd name="T9" fmla="*/ 682 h 1364"/>
                <a:gd name="T10" fmla="*/ 0 w 1366"/>
                <a:gd name="T11" fmla="*/ 682 h 1364"/>
                <a:gd name="T12" fmla="*/ 684 w 1366"/>
                <a:gd name="T13" fmla="*/ 0 h 1364"/>
                <a:gd name="T14" fmla="*/ 684 w 1366"/>
                <a:gd name="T15" fmla="*/ 0 h 1364"/>
                <a:gd name="T16" fmla="*/ 1365 w 1366"/>
                <a:gd name="T17" fmla="*/ 68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1364">
                  <a:moveTo>
                    <a:pt x="1365" y="682"/>
                  </a:moveTo>
                  <a:lnTo>
                    <a:pt x="1365" y="682"/>
                  </a:lnTo>
                  <a:cubicBezTo>
                    <a:pt x="1365" y="1059"/>
                    <a:pt x="1060" y="1363"/>
                    <a:pt x="684" y="1363"/>
                  </a:cubicBezTo>
                  <a:lnTo>
                    <a:pt x="684" y="1363"/>
                  </a:lnTo>
                  <a:cubicBezTo>
                    <a:pt x="307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7" y="0"/>
                    <a:pt x="684" y="0"/>
                  </a:cubicBezTo>
                  <a:lnTo>
                    <a:pt x="684" y="0"/>
                  </a:lnTo>
                  <a:cubicBezTo>
                    <a:pt x="1060" y="0"/>
                    <a:pt x="1365" y="306"/>
                    <a:pt x="1365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 dirty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326" name="TextBox 325">
            <a:extLst>
              <a:ext uri="{FF2B5EF4-FFF2-40B4-BE49-F238E27FC236}">
                <a16:creationId xmlns:a16="http://schemas.microsoft.com/office/drawing/2014/main" id="{971AAF4E-159A-4C13-8851-E9A7DF8447C0}"/>
              </a:ext>
            </a:extLst>
          </p:cNvPr>
          <p:cNvSpPr txBox="1"/>
          <p:nvPr/>
        </p:nvSpPr>
        <p:spPr>
          <a:xfrm>
            <a:off x="6956929" y="2857840"/>
            <a:ext cx="127631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  <a:ea typeface="Lato Black" charset="0"/>
                <a:cs typeface="Lato Black" charset="0"/>
              </a:rPr>
              <a:t>Service</a:t>
            </a:r>
          </a:p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1C2835"/>
                </a:solidFill>
                <a:effectLst/>
                <a:uLnTx/>
                <a:uFillTx/>
                <a:latin typeface="+mj-lt"/>
                <a:ea typeface="Lato Black" charset="0"/>
                <a:cs typeface="Lato Black" charset="0"/>
              </a:rPr>
              <a:t>Discovery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E2F8FB1-8D0B-473A-8593-5225A79EF4ED}"/>
              </a:ext>
            </a:extLst>
          </p:cNvPr>
          <p:cNvSpPr txBox="1"/>
          <p:nvPr/>
        </p:nvSpPr>
        <p:spPr>
          <a:xfrm>
            <a:off x="9279581" y="4260313"/>
            <a:ext cx="108234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  <a:ea typeface="Lato Black" charset="0"/>
                <a:cs typeface="Lato Black" charset="0"/>
              </a:rPr>
              <a:t>Security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1C2835"/>
              </a:solidFill>
              <a:effectLst/>
              <a:uLnTx/>
              <a:uFillTx/>
              <a:latin typeface="+mj-lt"/>
              <a:ea typeface="Lato Black" charset="0"/>
              <a:cs typeface="Lato Black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66752A8-4086-436E-A9FA-2FEF26121065}"/>
              </a:ext>
            </a:extLst>
          </p:cNvPr>
          <p:cNvSpPr txBox="1"/>
          <p:nvPr/>
        </p:nvSpPr>
        <p:spPr>
          <a:xfrm>
            <a:off x="10303468" y="4882391"/>
            <a:ext cx="166423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1C2835"/>
                </a:solidFill>
                <a:latin typeface="+mj-lt"/>
                <a:ea typeface="Lato Black" charset="0"/>
                <a:cs typeface="Lato Black" charset="0"/>
              </a:rPr>
              <a:t>Observability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1C2835"/>
              </a:solidFill>
              <a:effectLst/>
              <a:uLnTx/>
              <a:uFillTx/>
              <a:latin typeface="+mj-lt"/>
              <a:ea typeface="Lato Black" charset="0"/>
              <a:cs typeface="Lato Black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653AF8E-72E9-4A7A-B4F1-E6B1890C2249}"/>
              </a:ext>
            </a:extLst>
          </p:cNvPr>
          <p:cNvSpPr txBox="1"/>
          <p:nvPr/>
        </p:nvSpPr>
        <p:spPr>
          <a:xfrm>
            <a:off x="3835431" y="3572056"/>
            <a:ext cx="9749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C00000"/>
                </a:solidFill>
                <a:latin typeface="+mj-lt"/>
              </a:rPr>
              <a:t>Pitstop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E868E40-A2C2-4257-B9D4-9C152C25D56E}"/>
              </a:ext>
            </a:extLst>
          </p:cNvPr>
          <p:cNvSpPr txBox="1"/>
          <p:nvPr/>
        </p:nvSpPr>
        <p:spPr>
          <a:xfrm>
            <a:off x="8295703" y="3624359"/>
            <a:ext cx="97494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C00000"/>
                </a:solidFill>
                <a:latin typeface="+mj-lt"/>
                <a:ea typeface="Lato Black" charset="0"/>
                <a:cs typeface="Lato Black" charset="0"/>
              </a:rPr>
              <a:t>Pitstop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Lato Black" charset="0"/>
              <a:cs typeface="Lato Black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E10DCDF-5363-4B25-BFE6-F5C31412F14E}"/>
              </a:ext>
            </a:extLst>
          </p:cNvPr>
          <p:cNvGrpSpPr/>
          <p:nvPr/>
        </p:nvGrpSpPr>
        <p:grpSpPr>
          <a:xfrm>
            <a:off x="891592" y="2726998"/>
            <a:ext cx="649740" cy="901244"/>
            <a:chOff x="4225900" y="3782127"/>
            <a:chExt cx="902009" cy="1152535"/>
          </a:xfrm>
        </p:grpSpPr>
        <p:sp>
          <p:nvSpPr>
            <p:cNvPr id="336" name="Freeform 526">
              <a:extLst>
                <a:ext uri="{FF2B5EF4-FFF2-40B4-BE49-F238E27FC236}">
                  <a16:creationId xmlns:a16="http://schemas.microsoft.com/office/drawing/2014/main" id="{98A30C36-6265-4458-99AA-C1556915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900" y="3782127"/>
              <a:ext cx="902009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11 w 1822"/>
                <a:gd name="T5" fmla="*/ 2655 h 2656"/>
                <a:gd name="T6" fmla="*/ 911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11 w 1822"/>
                <a:gd name="T13" fmla="*/ 0 h 2656"/>
                <a:gd name="T14" fmla="*/ 911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4"/>
                    <a:pt x="911" y="2655"/>
                    <a:pt x="911" y="2655"/>
                  </a:cubicBezTo>
                  <a:lnTo>
                    <a:pt x="911" y="2655"/>
                  </a:lnTo>
                  <a:cubicBezTo>
                    <a:pt x="911" y="2655"/>
                    <a:pt x="0" y="1616"/>
                    <a:pt x="0" y="911"/>
                  </a:cubicBezTo>
                  <a:lnTo>
                    <a:pt x="0" y="911"/>
                  </a:lnTo>
                  <a:cubicBezTo>
                    <a:pt x="0" y="408"/>
                    <a:pt x="409" y="0"/>
                    <a:pt x="911" y="0"/>
                  </a:cubicBezTo>
                  <a:lnTo>
                    <a:pt x="911" y="0"/>
                  </a:lnTo>
                  <a:cubicBezTo>
                    <a:pt x="1414" y="0"/>
                    <a:pt x="1821" y="408"/>
                    <a:pt x="1821" y="911"/>
                  </a:cubicBezTo>
                </a:path>
              </a:pathLst>
            </a:custGeom>
            <a:solidFill>
              <a:srgbClr val="FFCE5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37" name="Freeform 527">
              <a:extLst>
                <a:ext uri="{FF2B5EF4-FFF2-40B4-BE49-F238E27FC236}">
                  <a16:creationId xmlns:a16="http://schemas.microsoft.com/office/drawing/2014/main" id="{81C4B21D-9784-4EEC-B5FC-F4F7A5BC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812" y="3782127"/>
              <a:ext cx="452096" cy="1152535"/>
            </a:xfrm>
            <a:custGeom>
              <a:avLst/>
              <a:gdLst>
                <a:gd name="T0" fmla="*/ 0 w 911"/>
                <a:gd name="T1" fmla="*/ 0 h 2656"/>
                <a:gd name="T2" fmla="*/ 0 w 911"/>
                <a:gd name="T3" fmla="*/ 2655 h 2656"/>
                <a:gd name="T4" fmla="*/ 0 w 911"/>
                <a:gd name="T5" fmla="*/ 2655 h 2656"/>
                <a:gd name="T6" fmla="*/ 910 w 911"/>
                <a:gd name="T7" fmla="*/ 911 h 2656"/>
                <a:gd name="T8" fmla="*/ 910 w 911"/>
                <a:gd name="T9" fmla="*/ 911 h 2656"/>
                <a:gd name="T10" fmla="*/ 0 w 911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0" y="1634"/>
                    <a:pt x="910" y="911"/>
                  </a:cubicBezTo>
                  <a:lnTo>
                    <a:pt x="910" y="911"/>
                  </a:lnTo>
                  <a:cubicBezTo>
                    <a:pt x="910" y="408"/>
                    <a:pt x="503" y="0"/>
                    <a:pt x="0" y="0"/>
                  </a:cubicBezTo>
                </a:path>
              </a:pathLst>
            </a:custGeom>
            <a:solidFill>
              <a:srgbClr val="FFCE51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38" name="Freeform 528">
              <a:extLst>
                <a:ext uri="{FF2B5EF4-FFF2-40B4-BE49-F238E27FC236}">
                  <a16:creationId xmlns:a16="http://schemas.microsoft.com/office/drawing/2014/main" id="{D74A8E82-5DE4-4E00-932B-67F4BC3E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470" y="3881681"/>
              <a:ext cx="674869" cy="591584"/>
            </a:xfrm>
            <a:custGeom>
              <a:avLst/>
              <a:gdLst>
                <a:gd name="T0" fmla="*/ 1363 w 1364"/>
                <a:gd name="T1" fmla="*/ 681 h 1363"/>
                <a:gd name="T2" fmla="*/ 1363 w 1364"/>
                <a:gd name="T3" fmla="*/ 681 h 1363"/>
                <a:gd name="T4" fmla="*/ 682 w 1364"/>
                <a:gd name="T5" fmla="*/ 1362 h 1363"/>
                <a:gd name="T6" fmla="*/ 682 w 1364"/>
                <a:gd name="T7" fmla="*/ 1362 h 1363"/>
                <a:gd name="T8" fmla="*/ 0 w 1364"/>
                <a:gd name="T9" fmla="*/ 681 h 1363"/>
                <a:gd name="T10" fmla="*/ 0 w 1364"/>
                <a:gd name="T11" fmla="*/ 681 h 1363"/>
                <a:gd name="T12" fmla="*/ 682 w 1364"/>
                <a:gd name="T13" fmla="*/ 0 h 1363"/>
                <a:gd name="T14" fmla="*/ 682 w 1364"/>
                <a:gd name="T15" fmla="*/ 0 h 1363"/>
                <a:gd name="T16" fmla="*/ 1363 w 1364"/>
                <a:gd name="T17" fmla="*/ 681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4" h="1363">
                  <a:moveTo>
                    <a:pt x="1363" y="681"/>
                  </a:moveTo>
                  <a:lnTo>
                    <a:pt x="1363" y="681"/>
                  </a:lnTo>
                  <a:cubicBezTo>
                    <a:pt x="1363" y="1056"/>
                    <a:pt x="1059" y="1362"/>
                    <a:pt x="682" y="1362"/>
                  </a:cubicBezTo>
                  <a:lnTo>
                    <a:pt x="682" y="1362"/>
                  </a:lnTo>
                  <a:cubicBezTo>
                    <a:pt x="306" y="1362"/>
                    <a:pt x="0" y="1056"/>
                    <a:pt x="0" y="681"/>
                  </a:cubicBezTo>
                  <a:lnTo>
                    <a:pt x="0" y="681"/>
                  </a:lnTo>
                  <a:cubicBezTo>
                    <a:pt x="0" y="304"/>
                    <a:pt x="306" y="0"/>
                    <a:pt x="682" y="0"/>
                  </a:cubicBezTo>
                  <a:lnTo>
                    <a:pt x="682" y="0"/>
                  </a:lnTo>
                  <a:cubicBezTo>
                    <a:pt x="1059" y="0"/>
                    <a:pt x="1363" y="304"/>
                    <a:pt x="1363" y="6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F20825AF-F5EB-4A0F-BD67-AE31A7F4A7E9}"/>
              </a:ext>
            </a:extLst>
          </p:cNvPr>
          <p:cNvGrpSpPr/>
          <p:nvPr/>
        </p:nvGrpSpPr>
        <p:grpSpPr>
          <a:xfrm>
            <a:off x="2567234" y="2710026"/>
            <a:ext cx="649740" cy="901243"/>
            <a:chOff x="7252862" y="1563191"/>
            <a:chExt cx="902009" cy="1152535"/>
          </a:xfrm>
        </p:grpSpPr>
        <p:sp>
          <p:nvSpPr>
            <p:cNvPr id="340" name="Freeform 518">
              <a:extLst>
                <a:ext uri="{FF2B5EF4-FFF2-40B4-BE49-F238E27FC236}">
                  <a16:creationId xmlns:a16="http://schemas.microsoft.com/office/drawing/2014/main" id="{2001C161-8F09-4FE1-9983-3D4E9246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62" y="1563191"/>
              <a:ext cx="902009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09 w 1822"/>
                <a:gd name="T5" fmla="*/ 2655 h 2656"/>
                <a:gd name="T6" fmla="*/ 909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09 w 1822"/>
                <a:gd name="T13" fmla="*/ 0 h 2656"/>
                <a:gd name="T14" fmla="*/ 909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09" y="2655"/>
                    <a:pt x="909" y="2655"/>
                  </a:cubicBezTo>
                  <a:lnTo>
                    <a:pt x="909" y="2655"/>
                  </a:lnTo>
                  <a:cubicBezTo>
                    <a:pt x="909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7" y="0"/>
                    <a:pt x="909" y="0"/>
                  </a:cubicBezTo>
                  <a:lnTo>
                    <a:pt x="909" y="0"/>
                  </a:lnTo>
                  <a:cubicBezTo>
                    <a:pt x="1413" y="0"/>
                    <a:pt x="1821" y="409"/>
                    <a:pt x="1821" y="911"/>
                  </a:cubicBezTo>
                </a:path>
              </a:pathLst>
            </a:custGeom>
            <a:solidFill>
              <a:srgbClr val="5AD2E4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41" name="Freeform 519">
              <a:extLst>
                <a:ext uri="{FF2B5EF4-FFF2-40B4-BE49-F238E27FC236}">
                  <a16:creationId xmlns:a16="http://schemas.microsoft.com/office/drawing/2014/main" id="{576AC956-33D4-46FB-A2BB-D42AD002F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775" y="1563191"/>
              <a:ext cx="452096" cy="1152535"/>
            </a:xfrm>
            <a:custGeom>
              <a:avLst/>
              <a:gdLst>
                <a:gd name="T0" fmla="*/ 0 w 913"/>
                <a:gd name="T1" fmla="*/ 0 h 2656"/>
                <a:gd name="T2" fmla="*/ 0 w 913"/>
                <a:gd name="T3" fmla="*/ 2655 h 2656"/>
                <a:gd name="T4" fmla="*/ 0 w 913"/>
                <a:gd name="T5" fmla="*/ 2655 h 2656"/>
                <a:gd name="T6" fmla="*/ 912 w 913"/>
                <a:gd name="T7" fmla="*/ 911 h 2656"/>
                <a:gd name="T8" fmla="*/ 912 w 913"/>
                <a:gd name="T9" fmla="*/ 911 h 2656"/>
                <a:gd name="T10" fmla="*/ 0 w 913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3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2" y="1633"/>
                    <a:pt x="912" y="911"/>
                  </a:cubicBezTo>
                  <a:lnTo>
                    <a:pt x="912" y="911"/>
                  </a:lnTo>
                  <a:cubicBezTo>
                    <a:pt x="912" y="409"/>
                    <a:pt x="504" y="0"/>
                    <a:pt x="0" y="0"/>
                  </a:cubicBezTo>
                </a:path>
              </a:pathLst>
            </a:custGeom>
            <a:solidFill>
              <a:srgbClr val="5AD2E4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42" name="Freeform 520">
              <a:extLst>
                <a:ext uri="{FF2B5EF4-FFF2-40B4-BE49-F238E27FC236}">
                  <a16:creationId xmlns:a16="http://schemas.microsoft.com/office/drawing/2014/main" id="{1AC2D1F1-E1F8-4700-A442-A948B5D00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432" y="1662745"/>
              <a:ext cx="677054" cy="591584"/>
            </a:xfrm>
            <a:custGeom>
              <a:avLst/>
              <a:gdLst>
                <a:gd name="T0" fmla="*/ 1364 w 1365"/>
                <a:gd name="T1" fmla="*/ 682 h 1364"/>
                <a:gd name="T2" fmla="*/ 1364 w 1365"/>
                <a:gd name="T3" fmla="*/ 682 h 1364"/>
                <a:gd name="T4" fmla="*/ 681 w 1365"/>
                <a:gd name="T5" fmla="*/ 1363 h 1364"/>
                <a:gd name="T6" fmla="*/ 681 w 1365"/>
                <a:gd name="T7" fmla="*/ 1363 h 1364"/>
                <a:gd name="T8" fmla="*/ 0 w 1365"/>
                <a:gd name="T9" fmla="*/ 682 h 1364"/>
                <a:gd name="T10" fmla="*/ 0 w 1365"/>
                <a:gd name="T11" fmla="*/ 682 h 1364"/>
                <a:gd name="T12" fmla="*/ 681 w 1365"/>
                <a:gd name="T13" fmla="*/ 0 h 1364"/>
                <a:gd name="T14" fmla="*/ 681 w 1365"/>
                <a:gd name="T15" fmla="*/ 0 h 1364"/>
                <a:gd name="T16" fmla="*/ 1364 w 1365"/>
                <a:gd name="T17" fmla="*/ 68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5" h="1364">
                  <a:moveTo>
                    <a:pt x="1364" y="682"/>
                  </a:moveTo>
                  <a:lnTo>
                    <a:pt x="1364" y="682"/>
                  </a:lnTo>
                  <a:cubicBezTo>
                    <a:pt x="1364" y="1059"/>
                    <a:pt x="1058" y="1363"/>
                    <a:pt x="681" y="1363"/>
                  </a:cubicBezTo>
                  <a:lnTo>
                    <a:pt x="681" y="1363"/>
                  </a:lnTo>
                  <a:cubicBezTo>
                    <a:pt x="305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5" y="0"/>
                    <a:pt x="681" y="0"/>
                  </a:cubicBezTo>
                  <a:lnTo>
                    <a:pt x="681" y="0"/>
                  </a:lnTo>
                  <a:cubicBezTo>
                    <a:pt x="1058" y="0"/>
                    <a:pt x="1364" y="306"/>
                    <a:pt x="1364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5D154BE7-B2D3-4783-8AB8-2261DA5E0A66}"/>
              </a:ext>
            </a:extLst>
          </p:cNvPr>
          <p:cNvGrpSpPr/>
          <p:nvPr/>
        </p:nvGrpSpPr>
        <p:grpSpPr>
          <a:xfrm>
            <a:off x="2463745" y="4219197"/>
            <a:ext cx="649740" cy="866601"/>
            <a:chOff x="2513209" y="3784716"/>
            <a:chExt cx="902010" cy="1152535"/>
          </a:xfrm>
        </p:grpSpPr>
        <p:sp>
          <p:nvSpPr>
            <p:cNvPr id="344" name="Freeform 522">
              <a:extLst>
                <a:ext uri="{FF2B5EF4-FFF2-40B4-BE49-F238E27FC236}">
                  <a16:creationId xmlns:a16="http://schemas.microsoft.com/office/drawing/2014/main" id="{5C1CC08A-882C-4674-9616-992808442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09" y="3784716"/>
              <a:ext cx="902010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12 w 1822"/>
                <a:gd name="T5" fmla="*/ 2655 h 2656"/>
                <a:gd name="T6" fmla="*/ 912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12 w 1822"/>
                <a:gd name="T13" fmla="*/ 0 h 2656"/>
                <a:gd name="T14" fmla="*/ 912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12" y="2655"/>
                    <a:pt x="912" y="2655"/>
                  </a:cubicBezTo>
                  <a:lnTo>
                    <a:pt x="912" y="2655"/>
                  </a:lnTo>
                  <a:cubicBezTo>
                    <a:pt x="912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8" y="0"/>
                    <a:pt x="912" y="0"/>
                  </a:cubicBezTo>
                  <a:lnTo>
                    <a:pt x="912" y="0"/>
                  </a:lnTo>
                  <a:cubicBezTo>
                    <a:pt x="1414" y="0"/>
                    <a:pt x="1821" y="409"/>
                    <a:pt x="1821" y="911"/>
                  </a:cubicBezTo>
                </a:path>
              </a:pathLst>
            </a:custGeom>
            <a:solidFill>
              <a:srgbClr val="FF930E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45" name="Freeform 523">
              <a:extLst>
                <a:ext uri="{FF2B5EF4-FFF2-40B4-BE49-F238E27FC236}">
                  <a16:creationId xmlns:a16="http://schemas.microsoft.com/office/drawing/2014/main" id="{4AE12F81-505F-44A4-AAF0-5A09757D6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306" y="3784716"/>
              <a:ext cx="449913" cy="1152535"/>
            </a:xfrm>
            <a:custGeom>
              <a:avLst/>
              <a:gdLst>
                <a:gd name="T0" fmla="*/ 0 w 910"/>
                <a:gd name="T1" fmla="*/ 0 h 2656"/>
                <a:gd name="T2" fmla="*/ 0 w 910"/>
                <a:gd name="T3" fmla="*/ 2655 h 2656"/>
                <a:gd name="T4" fmla="*/ 0 w 910"/>
                <a:gd name="T5" fmla="*/ 2655 h 2656"/>
                <a:gd name="T6" fmla="*/ 909 w 910"/>
                <a:gd name="T7" fmla="*/ 911 h 2656"/>
                <a:gd name="T8" fmla="*/ 909 w 910"/>
                <a:gd name="T9" fmla="*/ 911 h 2656"/>
                <a:gd name="T10" fmla="*/ 0 w 910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0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09" y="1633"/>
                    <a:pt x="909" y="911"/>
                  </a:cubicBezTo>
                  <a:lnTo>
                    <a:pt x="909" y="911"/>
                  </a:lnTo>
                  <a:cubicBezTo>
                    <a:pt x="909" y="409"/>
                    <a:pt x="502" y="0"/>
                    <a:pt x="0" y="0"/>
                  </a:cubicBezTo>
                </a:path>
              </a:pathLst>
            </a:custGeom>
            <a:solidFill>
              <a:srgbClr val="FF930E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46" name="Freeform 524">
              <a:extLst>
                <a:ext uri="{FF2B5EF4-FFF2-40B4-BE49-F238E27FC236}">
                  <a16:creationId xmlns:a16="http://schemas.microsoft.com/office/drawing/2014/main" id="{A8869D4C-3B0F-47D9-BFCD-954BDBD1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779" y="3884270"/>
              <a:ext cx="677054" cy="591584"/>
            </a:xfrm>
            <a:custGeom>
              <a:avLst/>
              <a:gdLst>
                <a:gd name="T0" fmla="*/ 1365 w 1366"/>
                <a:gd name="T1" fmla="*/ 682 h 1364"/>
                <a:gd name="T2" fmla="*/ 1365 w 1366"/>
                <a:gd name="T3" fmla="*/ 682 h 1364"/>
                <a:gd name="T4" fmla="*/ 684 w 1366"/>
                <a:gd name="T5" fmla="*/ 1363 h 1364"/>
                <a:gd name="T6" fmla="*/ 684 w 1366"/>
                <a:gd name="T7" fmla="*/ 1363 h 1364"/>
                <a:gd name="T8" fmla="*/ 0 w 1366"/>
                <a:gd name="T9" fmla="*/ 682 h 1364"/>
                <a:gd name="T10" fmla="*/ 0 w 1366"/>
                <a:gd name="T11" fmla="*/ 682 h 1364"/>
                <a:gd name="T12" fmla="*/ 684 w 1366"/>
                <a:gd name="T13" fmla="*/ 0 h 1364"/>
                <a:gd name="T14" fmla="*/ 684 w 1366"/>
                <a:gd name="T15" fmla="*/ 0 h 1364"/>
                <a:gd name="T16" fmla="*/ 1365 w 1366"/>
                <a:gd name="T17" fmla="*/ 68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1364">
                  <a:moveTo>
                    <a:pt x="1365" y="682"/>
                  </a:moveTo>
                  <a:lnTo>
                    <a:pt x="1365" y="682"/>
                  </a:lnTo>
                  <a:cubicBezTo>
                    <a:pt x="1365" y="1059"/>
                    <a:pt x="1060" y="1363"/>
                    <a:pt x="684" y="1363"/>
                  </a:cubicBezTo>
                  <a:lnTo>
                    <a:pt x="684" y="1363"/>
                  </a:lnTo>
                  <a:cubicBezTo>
                    <a:pt x="307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7" y="0"/>
                    <a:pt x="684" y="0"/>
                  </a:cubicBezTo>
                  <a:lnTo>
                    <a:pt x="684" y="0"/>
                  </a:lnTo>
                  <a:cubicBezTo>
                    <a:pt x="1060" y="0"/>
                    <a:pt x="1365" y="306"/>
                    <a:pt x="1365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EE782C98-31E7-4F1F-AEE7-4C3505BDA735}"/>
              </a:ext>
            </a:extLst>
          </p:cNvPr>
          <p:cNvGrpSpPr/>
          <p:nvPr/>
        </p:nvGrpSpPr>
        <p:grpSpPr>
          <a:xfrm>
            <a:off x="3979455" y="3965476"/>
            <a:ext cx="649740" cy="917369"/>
            <a:chOff x="1135341" y="2464233"/>
            <a:chExt cx="902009" cy="1152535"/>
          </a:xfrm>
        </p:grpSpPr>
        <p:sp>
          <p:nvSpPr>
            <p:cNvPr id="348" name="Freeform 514">
              <a:extLst>
                <a:ext uri="{FF2B5EF4-FFF2-40B4-BE49-F238E27FC236}">
                  <a16:creationId xmlns:a16="http://schemas.microsoft.com/office/drawing/2014/main" id="{C74A6693-9C93-498F-BB67-E011F0E24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41" y="2464233"/>
              <a:ext cx="902009" cy="1152535"/>
            </a:xfrm>
            <a:custGeom>
              <a:avLst/>
              <a:gdLst>
                <a:gd name="T0" fmla="*/ 1820 w 1821"/>
                <a:gd name="T1" fmla="*/ 912 h 2656"/>
                <a:gd name="T2" fmla="*/ 1820 w 1821"/>
                <a:gd name="T3" fmla="*/ 912 h 2656"/>
                <a:gd name="T4" fmla="*/ 910 w 1821"/>
                <a:gd name="T5" fmla="*/ 2655 h 2656"/>
                <a:gd name="T6" fmla="*/ 910 w 1821"/>
                <a:gd name="T7" fmla="*/ 2655 h 2656"/>
                <a:gd name="T8" fmla="*/ 0 w 1821"/>
                <a:gd name="T9" fmla="*/ 912 h 2656"/>
                <a:gd name="T10" fmla="*/ 0 w 1821"/>
                <a:gd name="T11" fmla="*/ 912 h 2656"/>
                <a:gd name="T12" fmla="*/ 910 w 1821"/>
                <a:gd name="T13" fmla="*/ 0 h 2656"/>
                <a:gd name="T14" fmla="*/ 910 w 1821"/>
                <a:gd name="T15" fmla="*/ 0 h 2656"/>
                <a:gd name="T16" fmla="*/ 1820 w 1821"/>
                <a:gd name="T17" fmla="*/ 912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1" h="2656">
                  <a:moveTo>
                    <a:pt x="1820" y="912"/>
                  </a:moveTo>
                  <a:lnTo>
                    <a:pt x="1820" y="912"/>
                  </a:lnTo>
                  <a:cubicBezTo>
                    <a:pt x="1820" y="1634"/>
                    <a:pt x="910" y="2655"/>
                    <a:pt x="910" y="2655"/>
                  </a:cubicBezTo>
                  <a:lnTo>
                    <a:pt x="910" y="2655"/>
                  </a:lnTo>
                  <a:cubicBezTo>
                    <a:pt x="910" y="2655"/>
                    <a:pt x="0" y="1618"/>
                    <a:pt x="0" y="912"/>
                  </a:cubicBezTo>
                  <a:lnTo>
                    <a:pt x="0" y="912"/>
                  </a:lnTo>
                  <a:cubicBezTo>
                    <a:pt x="0" y="408"/>
                    <a:pt x="407" y="0"/>
                    <a:pt x="910" y="0"/>
                  </a:cubicBezTo>
                  <a:lnTo>
                    <a:pt x="910" y="0"/>
                  </a:lnTo>
                  <a:cubicBezTo>
                    <a:pt x="1413" y="0"/>
                    <a:pt x="1820" y="408"/>
                    <a:pt x="1820" y="912"/>
                  </a:cubicBezTo>
                </a:path>
              </a:pathLst>
            </a:custGeom>
            <a:solidFill>
              <a:srgbClr val="E7495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49" name="Freeform 515">
              <a:extLst>
                <a:ext uri="{FF2B5EF4-FFF2-40B4-BE49-F238E27FC236}">
                  <a16:creationId xmlns:a16="http://schemas.microsoft.com/office/drawing/2014/main" id="{B6E5553B-9FDB-472A-9872-E39A21743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53" y="2464233"/>
              <a:ext cx="452096" cy="1152535"/>
            </a:xfrm>
            <a:custGeom>
              <a:avLst/>
              <a:gdLst>
                <a:gd name="T0" fmla="*/ 0 w 911"/>
                <a:gd name="T1" fmla="*/ 0 h 2656"/>
                <a:gd name="T2" fmla="*/ 0 w 911"/>
                <a:gd name="T3" fmla="*/ 2655 h 2656"/>
                <a:gd name="T4" fmla="*/ 0 w 911"/>
                <a:gd name="T5" fmla="*/ 2655 h 2656"/>
                <a:gd name="T6" fmla="*/ 910 w 911"/>
                <a:gd name="T7" fmla="*/ 912 h 2656"/>
                <a:gd name="T8" fmla="*/ 910 w 911"/>
                <a:gd name="T9" fmla="*/ 912 h 2656"/>
                <a:gd name="T10" fmla="*/ 0 w 911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0" y="1634"/>
                    <a:pt x="910" y="912"/>
                  </a:cubicBezTo>
                  <a:lnTo>
                    <a:pt x="910" y="912"/>
                  </a:lnTo>
                  <a:cubicBezTo>
                    <a:pt x="910" y="408"/>
                    <a:pt x="503" y="0"/>
                    <a:pt x="0" y="0"/>
                  </a:cubicBezTo>
                </a:path>
              </a:pathLst>
            </a:custGeom>
            <a:solidFill>
              <a:srgbClr val="E74958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50" name="Freeform 516">
              <a:extLst>
                <a:ext uri="{FF2B5EF4-FFF2-40B4-BE49-F238E27FC236}">
                  <a16:creationId xmlns:a16="http://schemas.microsoft.com/office/drawing/2014/main" id="{76A4D201-9991-4A1A-A2DB-34654E781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726" y="2561872"/>
              <a:ext cx="677054" cy="593499"/>
            </a:xfrm>
            <a:custGeom>
              <a:avLst/>
              <a:gdLst>
                <a:gd name="T0" fmla="*/ 1366 w 1367"/>
                <a:gd name="T1" fmla="*/ 684 h 1366"/>
                <a:gd name="T2" fmla="*/ 1366 w 1367"/>
                <a:gd name="T3" fmla="*/ 684 h 1366"/>
                <a:gd name="T4" fmla="*/ 683 w 1367"/>
                <a:gd name="T5" fmla="*/ 1365 h 1366"/>
                <a:gd name="T6" fmla="*/ 683 w 1367"/>
                <a:gd name="T7" fmla="*/ 1365 h 1366"/>
                <a:gd name="T8" fmla="*/ 0 w 1367"/>
                <a:gd name="T9" fmla="*/ 684 h 1366"/>
                <a:gd name="T10" fmla="*/ 0 w 1367"/>
                <a:gd name="T11" fmla="*/ 684 h 1366"/>
                <a:gd name="T12" fmla="*/ 683 w 1367"/>
                <a:gd name="T13" fmla="*/ 0 h 1366"/>
                <a:gd name="T14" fmla="*/ 683 w 1367"/>
                <a:gd name="T15" fmla="*/ 0 h 1366"/>
                <a:gd name="T16" fmla="*/ 1366 w 1367"/>
                <a:gd name="T17" fmla="*/ 68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7" h="1366">
                  <a:moveTo>
                    <a:pt x="1366" y="684"/>
                  </a:moveTo>
                  <a:lnTo>
                    <a:pt x="1366" y="684"/>
                  </a:lnTo>
                  <a:cubicBezTo>
                    <a:pt x="1366" y="1060"/>
                    <a:pt x="1060" y="1365"/>
                    <a:pt x="683" y="1365"/>
                  </a:cubicBezTo>
                  <a:lnTo>
                    <a:pt x="683" y="1365"/>
                  </a:lnTo>
                  <a:cubicBezTo>
                    <a:pt x="306" y="1365"/>
                    <a:pt x="0" y="1060"/>
                    <a:pt x="0" y="684"/>
                  </a:cubicBezTo>
                  <a:lnTo>
                    <a:pt x="0" y="684"/>
                  </a:lnTo>
                  <a:cubicBezTo>
                    <a:pt x="0" y="306"/>
                    <a:pt x="306" y="0"/>
                    <a:pt x="683" y="0"/>
                  </a:cubicBezTo>
                  <a:lnTo>
                    <a:pt x="683" y="0"/>
                  </a:lnTo>
                  <a:cubicBezTo>
                    <a:pt x="1060" y="0"/>
                    <a:pt x="1366" y="306"/>
                    <a:pt x="1366" y="6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5D7190C2-6A11-4795-909B-A381CFF3A66E}"/>
              </a:ext>
            </a:extLst>
          </p:cNvPr>
          <p:cNvGrpSpPr/>
          <p:nvPr/>
        </p:nvGrpSpPr>
        <p:grpSpPr>
          <a:xfrm>
            <a:off x="5935510" y="3357368"/>
            <a:ext cx="649740" cy="901243"/>
            <a:chOff x="7252862" y="1563191"/>
            <a:chExt cx="902009" cy="1152535"/>
          </a:xfrm>
        </p:grpSpPr>
        <p:sp>
          <p:nvSpPr>
            <p:cNvPr id="352" name="Freeform 518">
              <a:extLst>
                <a:ext uri="{FF2B5EF4-FFF2-40B4-BE49-F238E27FC236}">
                  <a16:creationId xmlns:a16="http://schemas.microsoft.com/office/drawing/2014/main" id="{F4711334-3DB9-4885-ADC5-D4AD5D8D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62" y="1563191"/>
              <a:ext cx="902009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09 w 1822"/>
                <a:gd name="T5" fmla="*/ 2655 h 2656"/>
                <a:gd name="T6" fmla="*/ 909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09 w 1822"/>
                <a:gd name="T13" fmla="*/ 0 h 2656"/>
                <a:gd name="T14" fmla="*/ 909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3"/>
                    <a:pt x="909" y="2655"/>
                    <a:pt x="909" y="2655"/>
                  </a:cubicBezTo>
                  <a:lnTo>
                    <a:pt x="909" y="2655"/>
                  </a:lnTo>
                  <a:cubicBezTo>
                    <a:pt x="909" y="2655"/>
                    <a:pt x="0" y="1617"/>
                    <a:pt x="0" y="911"/>
                  </a:cubicBezTo>
                  <a:lnTo>
                    <a:pt x="0" y="911"/>
                  </a:lnTo>
                  <a:cubicBezTo>
                    <a:pt x="0" y="409"/>
                    <a:pt x="407" y="0"/>
                    <a:pt x="909" y="0"/>
                  </a:cubicBezTo>
                  <a:lnTo>
                    <a:pt x="909" y="0"/>
                  </a:lnTo>
                  <a:cubicBezTo>
                    <a:pt x="1413" y="0"/>
                    <a:pt x="1821" y="409"/>
                    <a:pt x="1821" y="911"/>
                  </a:cubicBezTo>
                </a:path>
              </a:pathLst>
            </a:custGeom>
            <a:solidFill>
              <a:srgbClr val="5AD2E4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53" name="Freeform 519">
              <a:extLst>
                <a:ext uri="{FF2B5EF4-FFF2-40B4-BE49-F238E27FC236}">
                  <a16:creationId xmlns:a16="http://schemas.microsoft.com/office/drawing/2014/main" id="{117EEF47-AE9A-4ABC-B776-D17DAE1F9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775" y="1563191"/>
              <a:ext cx="452096" cy="1152535"/>
            </a:xfrm>
            <a:custGeom>
              <a:avLst/>
              <a:gdLst>
                <a:gd name="T0" fmla="*/ 0 w 913"/>
                <a:gd name="T1" fmla="*/ 0 h 2656"/>
                <a:gd name="T2" fmla="*/ 0 w 913"/>
                <a:gd name="T3" fmla="*/ 2655 h 2656"/>
                <a:gd name="T4" fmla="*/ 0 w 913"/>
                <a:gd name="T5" fmla="*/ 2655 h 2656"/>
                <a:gd name="T6" fmla="*/ 912 w 913"/>
                <a:gd name="T7" fmla="*/ 911 h 2656"/>
                <a:gd name="T8" fmla="*/ 912 w 913"/>
                <a:gd name="T9" fmla="*/ 911 h 2656"/>
                <a:gd name="T10" fmla="*/ 0 w 913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3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2" y="1633"/>
                    <a:pt x="912" y="911"/>
                  </a:cubicBezTo>
                  <a:lnTo>
                    <a:pt x="912" y="911"/>
                  </a:lnTo>
                  <a:cubicBezTo>
                    <a:pt x="912" y="409"/>
                    <a:pt x="504" y="0"/>
                    <a:pt x="0" y="0"/>
                  </a:cubicBezTo>
                </a:path>
              </a:pathLst>
            </a:custGeom>
            <a:solidFill>
              <a:srgbClr val="5AD2E4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54" name="Freeform 520">
              <a:extLst>
                <a:ext uri="{FF2B5EF4-FFF2-40B4-BE49-F238E27FC236}">
                  <a16:creationId xmlns:a16="http://schemas.microsoft.com/office/drawing/2014/main" id="{7D45908B-A458-4652-85F6-5F67ACFE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432" y="1662745"/>
              <a:ext cx="677054" cy="591584"/>
            </a:xfrm>
            <a:custGeom>
              <a:avLst/>
              <a:gdLst>
                <a:gd name="T0" fmla="*/ 1364 w 1365"/>
                <a:gd name="T1" fmla="*/ 682 h 1364"/>
                <a:gd name="T2" fmla="*/ 1364 w 1365"/>
                <a:gd name="T3" fmla="*/ 682 h 1364"/>
                <a:gd name="T4" fmla="*/ 681 w 1365"/>
                <a:gd name="T5" fmla="*/ 1363 h 1364"/>
                <a:gd name="T6" fmla="*/ 681 w 1365"/>
                <a:gd name="T7" fmla="*/ 1363 h 1364"/>
                <a:gd name="T8" fmla="*/ 0 w 1365"/>
                <a:gd name="T9" fmla="*/ 682 h 1364"/>
                <a:gd name="T10" fmla="*/ 0 w 1365"/>
                <a:gd name="T11" fmla="*/ 682 h 1364"/>
                <a:gd name="T12" fmla="*/ 681 w 1365"/>
                <a:gd name="T13" fmla="*/ 0 h 1364"/>
                <a:gd name="T14" fmla="*/ 681 w 1365"/>
                <a:gd name="T15" fmla="*/ 0 h 1364"/>
                <a:gd name="T16" fmla="*/ 1364 w 1365"/>
                <a:gd name="T17" fmla="*/ 68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5" h="1364">
                  <a:moveTo>
                    <a:pt x="1364" y="682"/>
                  </a:moveTo>
                  <a:lnTo>
                    <a:pt x="1364" y="682"/>
                  </a:lnTo>
                  <a:cubicBezTo>
                    <a:pt x="1364" y="1059"/>
                    <a:pt x="1058" y="1363"/>
                    <a:pt x="681" y="1363"/>
                  </a:cubicBezTo>
                  <a:lnTo>
                    <a:pt x="681" y="1363"/>
                  </a:lnTo>
                  <a:cubicBezTo>
                    <a:pt x="305" y="1363"/>
                    <a:pt x="0" y="1059"/>
                    <a:pt x="0" y="682"/>
                  </a:cubicBezTo>
                  <a:lnTo>
                    <a:pt x="0" y="682"/>
                  </a:lnTo>
                  <a:cubicBezTo>
                    <a:pt x="0" y="306"/>
                    <a:pt x="305" y="0"/>
                    <a:pt x="681" y="0"/>
                  </a:cubicBezTo>
                  <a:lnTo>
                    <a:pt x="681" y="0"/>
                  </a:lnTo>
                  <a:cubicBezTo>
                    <a:pt x="1058" y="0"/>
                    <a:pt x="1364" y="306"/>
                    <a:pt x="1364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8061144-44FC-45E0-A9AB-797A0F53473F}"/>
              </a:ext>
            </a:extLst>
          </p:cNvPr>
          <p:cNvGrpSpPr/>
          <p:nvPr/>
        </p:nvGrpSpPr>
        <p:grpSpPr>
          <a:xfrm>
            <a:off x="7266829" y="3565726"/>
            <a:ext cx="649740" cy="901244"/>
            <a:chOff x="4225900" y="3782127"/>
            <a:chExt cx="902009" cy="1152535"/>
          </a:xfrm>
        </p:grpSpPr>
        <p:sp>
          <p:nvSpPr>
            <p:cNvPr id="356" name="Freeform 526">
              <a:extLst>
                <a:ext uri="{FF2B5EF4-FFF2-40B4-BE49-F238E27FC236}">
                  <a16:creationId xmlns:a16="http://schemas.microsoft.com/office/drawing/2014/main" id="{BEC4F793-1FB4-4093-B59B-4FC4DD83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900" y="3782127"/>
              <a:ext cx="902009" cy="1152535"/>
            </a:xfrm>
            <a:custGeom>
              <a:avLst/>
              <a:gdLst>
                <a:gd name="T0" fmla="*/ 1821 w 1822"/>
                <a:gd name="T1" fmla="*/ 911 h 2656"/>
                <a:gd name="T2" fmla="*/ 1821 w 1822"/>
                <a:gd name="T3" fmla="*/ 911 h 2656"/>
                <a:gd name="T4" fmla="*/ 911 w 1822"/>
                <a:gd name="T5" fmla="*/ 2655 h 2656"/>
                <a:gd name="T6" fmla="*/ 911 w 1822"/>
                <a:gd name="T7" fmla="*/ 2655 h 2656"/>
                <a:gd name="T8" fmla="*/ 0 w 1822"/>
                <a:gd name="T9" fmla="*/ 911 h 2656"/>
                <a:gd name="T10" fmla="*/ 0 w 1822"/>
                <a:gd name="T11" fmla="*/ 911 h 2656"/>
                <a:gd name="T12" fmla="*/ 911 w 1822"/>
                <a:gd name="T13" fmla="*/ 0 h 2656"/>
                <a:gd name="T14" fmla="*/ 911 w 1822"/>
                <a:gd name="T15" fmla="*/ 0 h 2656"/>
                <a:gd name="T16" fmla="*/ 1821 w 1822"/>
                <a:gd name="T17" fmla="*/ 911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2" h="2656">
                  <a:moveTo>
                    <a:pt x="1821" y="911"/>
                  </a:moveTo>
                  <a:lnTo>
                    <a:pt x="1821" y="911"/>
                  </a:lnTo>
                  <a:cubicBezTo>
                    <a:pt x="1821" y="1634"/>
                    <a:pt x="911" y="2655"/>
                    <a:pt x="911" y="2655"/>
                  </a:cubicBezTo>
                  <a:lnTo>
                    <a:pt x="911" y="2655"/>
                  </a:lnTo>
                  <a:cubicBezTo>
                    <a:pt x="911" y="2655"/>
                    <a:pt x="0" y="1616"/>
                    <a:pt x="0" y="911"/>
                  </a:cubicBezTo>
                  <a:lnTo>
                    <a:pt x="0" y="911"/>
                  </a:lnTo>
                  <a:cubicBezTo>
                    <a:pt x="0" y="408"/>
                    <a:pt x="409" y="0"/>
                    <a:pt x="911" y="0"/>
                  </a:cubicBezTo>
                  <a:lnTo>
                    <a:pt x="911" y="0"/>
                  </a:lnTo>
                  <a:cubicBezTo>
                    <a:pt x="1414" y="0"/>
                    <a:pt x="1821" y="408"/>
                    <a:pt x="1821" y="911"/>
                  </a:cubicBezTo>
                </a:path>
              </a:pathLst>
            </a:custGeom>
            <a:solidFill>
              <a:srgbClr val="FFCE5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57" name="Freeform 527">
              <a:extLst>
                <a:ext uri="{FF2B5EF4-FFF2-40B4-BE49-F238E27FC236}">
                  <a16:creationId xmlns:a16="http://schemas.microsoft.com/office/drawing/2014/main" id="{85DECFD1-D4AD-4C33-865F-881CB5D4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812" y="3782127"/>
              <a:ext cx="452096" cy="1152535"/>
            </a:xfrm>
            <a:custGeom>
              <a:avLst/>
              <a:gdLst>
                <a:gd name="T0" fmla="*/ 0 w 911"/>
                <a:gd name="T1" fmla="*/ 0 h 2656"/>
                <a:gd name="T2" fmla="*/ 0 w 911"/>
                <a:gd name="T3" fmla="*/ 2655 h 2656"/>
                <a:gd name="T4" fmla="*/ 0 w 911"/>
                <a:gd name="T5" fmla="*/ 2655 h 2656"/>
                <a:gd name="T6" fmla="*/ 910 w 911"/>
                <a:gd name="T7" fmla="*/ 911 h 2656"/>
                <a:gd name="T8" fmla="*/ 910 w 911"/>
                <a:gd name="T9" fmla="*/ 911 h 2656"/>
                <a:gd name="T10" fmla="*/ 0 w 911"/>
                <a:gd name="T11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2656">
                  <a:moveTo>
                    <a:pt x="0" y="0"/>
                  </a:moveTo>
                  <a:lnTo>
                    <a:pt x="0" y="2655"/>
                  </a:lnTo>
                  <a:lnTo>
                    <a:pt x="0" y="2655"/>
                  </a:lnTo>
                  <a:cubicBezTo>
                    <a:pt x="0" y="2655"/>
                    <a:pt x="910" y="1634"/>
                    <a:pt x="910" y="911"/>
                  </a:cubicBezTo>
                  <a:lnTo>
                    <a:pt x="910" y="911"/>
                  </a:lnTo>
                  <a:cubicBezTo>
                    <a:pt x="910" y="408"/>
                    <a:pt x="503" y="0"/>
                    <a:pt x="0" y="0"/>
                  </a:cubicBezTo>
                </a:path>
              </a:pathLst>
            </a:custGeom>
            <a:solidFill>
              <a:srgbClr val="FFCE51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58" name="Freeform 528">
              <a:extLst>
                <a:ext uri="{FF2B5EF4-FFF2-40B4-BE49-F238E27FC236}">
                  <a16:creationId xmlns:a16="http://schemas.microsoft.com/office/drawing/2014/main" id="{5E43F231-54FF-4312-B961-680E2279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470" y="3881681"/>
              <a:ext cx="674869" cy="591584"/>
            </a:xfrm>
            <a:custGeom>
              <a:avLst/>
              <a:gdLst>
                <a:gd name="T0" fmla="*/ 1363 w 1364"/>
                <a:gd name="T1" fmla="*/ 681 h 1363"/>
                <a:gd name="T2" fmla="*/ 1363 w 1364"/>
                <a:gd name="T3" fmla="*/ 681 h 1363"/>
                <a:gd name="T4" fmla="*/ 682 w 1364"/>
                <a:gd name="T5" fmla="*/ 1362 h 1363"/>
                <a:gd name="T6" fmla="*/ 682 w 1364"/>
                <a:gd name="T7" fmla="*/ 1362 h 1363"/>
                <a:gd name="T8" fmla="*/ 0 w 1364"/>
                <a:gd name="T9" fmla="*/ 681 h 1363"/>
                <a:gd name="T10" fmla="*/ 0 w 1364"/>
                <a:gd name="T11" fmla="*/ 681 h 1363"/>
                <a:gd name="T12" fmla="*/ 682 w 1364"/>
                <a:gd name="T13" fmla="*/ 0 h 1363"/>
                <a:gd name="T14" fmla="*/ 682 w 1364"/>
                <a:gd name="T15" fmla="*/ 0 h 1363"/>
                <a:gd name="T16" fmla="*/ 1363 w 1364"/>
                <a:gd name="T17" fmla="*/ 681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4" h="1363">
                  <a:moveTo>
                    <a:pt x="1363" y="681"/>
                  </a:moveTo>
                  <a:lnTo>
                    <a:pt x="1363" y="681"/>
                  </a:lnTo>
                  <a:cubicBezTo>
                    <a:pt x="1363" y="1056"/>
                    <a:pt x="1059" y="1362"/>
                    <a:pt x="682" y="1362"/>
                  </a:cubicBezTo>
                  <a:lnTo>
                    <a:pt x="682" y="1362"/>
                  </a:lnTo>
                  <a:cubicBezTo>
                    <a:pt x="306" y="1362"/>
                    <a:pt x="0" y="1056"/>
                    <a:pt x="0" y="681"/>
                  </a:cubicBezTo>
                  <a:lnTo>
                    <a:pt x="0" y="681"/>
                  </a:lnTo>
                  <a:cubicBezTo>
                    <a:pt x="0" y="304"/>
                    <a:pt x="306" y="0"/>
                    <a:pt x="682" y="0"/>
                  </a:cubicBezTo>
                  <a:lnTo>
                    <a:pt x="682" y="0"/>
                  </a:lnTo>
                  <a:cubicBezTo>
                    <a:pt x="1059" y="0"/>
                    <a:pt x="1363" y="304"/>
                    <a:pt x="1363" y="6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197" b="0" i="0" u="none" strike="noStrike" kern="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1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AAC-5DAB-42E7-B011-F15DADC5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Sidecar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FA64-BDD4-417B-9D00-D10E2BC0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1" indent="0">
              <a:buNone/>
            </a:pPr>
            <a:r>
              <a:rPr lang="en-US" sz="2800" dirty="0">
                <a:cs typeface="Calibri"/>
              </a:rPr>
              <a:t>Namespace injection</a:t>
            </a:r>
          </a:p>
          <a:p>
            <a:pPr marL="0" lvl="1" indent="0">
              <a:buNone/>
            </a:pPr>
            <a:endParaRPr lang="en-US" sz="1000" dirty="0">
              <a:cs typeface="Calibri"/>
            </a:endParaRPr>
          </a:p>
          <a:p>
            <a:pPr marL="0" lvl="1" indent="0">
              <a:buNone/>
            </a:pPr>
            <a:r>
              <a:rPr lang="en-US" sz="2800" dirty="0">
                <a:cs typeface="Calibri"/>
              </a:rPr>
              <a:t>Manual injection using </a:t>
            </a:r>
            <a:r>
              <a:rPr lang="en-US" sz="2800" dirty="0" err="1">
                <a:cs typeface="Calibri"/>
              </a:rPr>
              <a:t>istioctl</a:t>
            </a:r>
            <a:endParaRPr lang="en-US" sz="2800" dirty="0">
              <a:cs typeface="Calibri"/>
            </a:endParaRPr>
          </a:p>
          <a:p>
            <a:pPr lvl="1"/>
            <a:endParaRPr lang="en-US" i="1" dirty="0">
              <a:cs typeface="Calibri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103349F-3015-4043-84EF-9BED1904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132" y="5297186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0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AAC-5DAB-42E7-B011-F15DADC5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FA64-BDD4-417B-9D00-D10E2BC0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3600"/>
              <a:t>Deploying Applications – 10 mins</a:t>
            </a: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AAC-5DAB-42E7-B011-F15DADC5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Ingress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FA64-BDD4-417B-9D00-D10E2BC0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Expose services outside the cluster</a:t>
            </a:r>
          </a:p>
          <a:p>
            <a:pPr marL="0" indent="0">
              <a:buNone/>
            </a:pPr>
            <a:endParaRPr lang="en-US" sz="1000" i="1"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>
                <a:ea typeface="+mn-lt"/>
                <a:cs typeface="+mn-lt"/>
              </a:rPr>
              <a:t>Manages inbound traffic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000">
              <a:ea typeface="+mn-lt"/>
              <a:cs typeface="+mn-lt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>
                <a:ea typeface="+mn-lt"/>
                <a:cs typeface="+mn-lt"/>
              </a:rPr>
              <a:t>Layer 4-6 load balancing</a:t>
            </a:r>
            <a:endParaRPr lang="en-US" b="1">
              <a:cs typeface="Calibri"/>
            </a:endParaRPr>
          </a:p>
          <a:p>
            <a:pPr lvl="1"/>
            <a:endParaRPr lang="en-US" i="1">
              <a:cs typeface="Calibri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5E9672-F7D5-4B82-A759-1A4773A01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6" y="5517573"/>
            <a:ext cx="1068820" cy="10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3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E89-9499-4A5C-ADE3-85043A0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CBA-BD6A-4430-AFAE-8F7D419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Ingress Gateway – 10 mins</a:t>
            </a:r>
            <a:r>
              <a:rPr lang="en-US" sz="3600" b="1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29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Traffic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b="1">
              <a:cs typeface="Calibri"/>
            </a:endParaRPr>
          </a:p>
          <a:p>
            <a:pPr lvl="1"/>
            <a:endParaRPr lang="en-US" b="1">
              <a:cs typeface="Calibri"/>
            </a:endParaRPr>
          </a:p>
          <a:p>
            <a:pPr lvl="1"/>
            <a:endParaRPr lang="en-US" b="1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94AD5C6-8F29-445A-9FEF-1CE84A47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8" y="1825625"/>
            <a:ext cx="10716984" cy="4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Virtual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1" indent="0">
              <a:buNone/>
            </a:pPr>
            <a:r>
              <a:rPr lang="en-US" sz="2800" dirty="0">
                <a:cs typeface="Segoe UI"/>
              </a:rPr>
              <a:t>Rules to route traffic to destination</a:t>
            </a:r>
          </a:p>
          <a:p>
            <a:pPr marL="0" lvl="1" indent="0">
              <a:buNone/>
            </a:pPr>
            <a:endParaRPr lang="en-US" sz="1000" dirty="0">
              <a:cs typeface="Segoe UI"/>
            </a:endParaRPr>
          </a:p>
          <a:p>
            <a:pPr marL="0" lvl="1" indent="0">
              <a:buNone/>
            </a:pPr>
            <a:r>
              <a:rPr lang="en-US" sz="2800" dirty="0">
                <a:cs typeface="Segoe UI"/>
              </a:rPr>
              <a:t>Each routing rule defines criteria for traffic redirection</a:t>
            </a:r>
          </a:p>
          <a:p>
            <a:pPr marL="0" lvl="1" indent="0">
              <a:buNone/>
            </a:pPr>
            <a:endParaRPr lang="en-US" sz="1000" dirty="0">
              <a:cs typeface="Segoe UI"/>
            </a:endParaRPr>
          </a:p>
          <a:p>
            <a:pPr marL="0" lvl="1" indent="0">
              <a:buNone/>
            </a:pPr>
            <a:r>
              <a:rPr lang="en-US" sz="2800" dirty="0">
                <a:cs typeface="Segoe UI"/>
              </a:rPr>
              <a:t>Rules are evaluated in sequence (</a:t>
            </a:r>
            <a:r>
              <a:rPr lang="en-US" sz="2800" dirty="0" err="1">
                <a:cs typeface="Segoe UI"/>
              </a:rPr>
              <a:t>Or’ed</a:t>
            </a:r>
            <a:r>
              <a:rPr lang="en-US" sz="2800" dirty="0">
                <a:cs typeface="Segoe UI"/>
              </a:rPr>
              <a:t>)</a:t>
            </a:r>
          </a:p>
          <a:p>
            <a:pPr marL="0" lvl="1" indent="0">
              <a:buNone/>
            </a:pPr>
            <a:endParaRPr lang="en-US" sz="1000" dirty="0">
              <a:cs typeface="Segoe UI"/>
            </a:endParaRPr>
          </a:p>
          <a:p>
            <a:pPr marL="0" lvl="1" indent="0">
              <a:buNone/>
            </a:pPr>
            <a:r>
              <a:rPr lang="en-US" sz="2800" dirty="0">
                <a:cs typeface="Segoe UI"/>
              </a:rPr>
              <a:t>Declaration is optional</a:t>
            </a:r>
          </a:p>
          <a:p>
            <a:endParaRPr lang="en-US" b="1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2478B2C8-FDE8-48CA-8B46-FE00F8A62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4" y="5403560"/>
            <a:ext cx="1193501" cy="119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Virtual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>
              <a:cs typeface="Calibri"/>
            </a:endParaRPr>
          </a:p>
          <a:p>
            <a:pPr lvl="1"/>
            <a:endParaRPr lang="en-US" sz="900">
              <a:cs typeface="Calibri"/>
            </a:endParaRPr>
          </a:p>
          <a:p>
            <a:pPr lvl="1"/>
            <a:endParaRPr lang="en-US" sz="90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D455C-A801-4840-B5EC-49F57DCD8C94}"/>
              </a:ext>
            </a:extLst>
          </p:cNvPr>
          <p:cNvSpPr txBox="1"/>
          <p:nvPr/>
        </p:nvSpPr>
        <p:spPr>
          <a:xfrm>
            <a:off x="5307659" y="36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45CF1-4CE9-4B50-9EE6-A13D840064FD}"/>
              </a:ext>
            </a:extLst>
          </p:cNvPr>
          <p:cNvSpPr txBox="1"/>
          <p:nvPr/>
        </p:nvSpPr>
        <p:spPr>
          <a:xfrm>
            <a:off x="2899363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76A7F-7E52-4AD4-A0BC-BD2E9C7A7C70}"/>
              </a:ext>
            </a:extLst>
          </p:cNvPr>
          <p:cNvSpPr txBox="1"/>
          <p:nvPr/>
        </p:nvSpPr>
        <p:spPr>
          <a:xfrm>
            <a:off x="3435585" y="3539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9888A-B6DD-4B91-9123-4A79E57D03FA}"/>
              </a:ext>
            </a:extLst>
          </p:cNvPr>
          <p:cNvSpPr txBox="1"/>
          <p:nvPr/>
        </p:nvSpPr>
        <p:spPr>
          <a:xfrm>
            <a:off x="3971807" y="431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5F3A7-92B1-4234-95D0-97B12B53A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4" t="9875" r="8571" b="10947"/>
          <a:stretch/>
        </p:blipFill>
        <p:spPr>
          <a:xfrm>
            <a:off x="3256234" y="1499761"/>
            <a:ext cx="6074644" cy="48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Destination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1" indent="0">
              <a:buNone/>
            </a:pPr>
            <a:r>
              <a:rPr lang="en-US" sz="2800" dirty="0">
                <a:ea typeface="+mn-lt"/>
                <a:cs typeface="+mn-lt"/>
              </a:rPr>
              <a:t>Determines how the destination services are invoked</a:t>
            </a:r>
          </a:p>
          <a:p>
            <a:pPr marL="0" lvl="1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dirty="0">
                <a:ea typeface="+mn-lt"/>
                <a:cs typeface="+mn-lt"/>
              </a:rPr>
              <a:t>Applied to the connection after the route of the request has been determined by the proxy</a:t>
            </a:r>
          </a:p>
          <a:p>
            <a:pPr marL="0" lvl="1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dirty="0">
                <a:ea typeface="+mn-lt"/>
                <a:cs typeface="+mn-lt"/>
              </a:rPr>
              <a:t>Allow operators to configure features such as load balancing, TLS etc.</a:t>
            </a:r>
          </a:p>
          <a:p>
            <a:pPr marL="685800">
              <a:spcBef>
                <a:spcPts val="500"/>
              </a:spcBef>
            </a:pPr>
            <a:endParaRPr lang="en-US" b="1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7B39F4A6-C738-40A7-A242-775ECC721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54" y="5135417"/>
            <a:ext cx="1535823" cy="15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Destination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>
              <a:cs typeface="Calibri"/>
            </a:endParaRPr>
          </a:p>
          <a:p>
            <a:pPr lvl="1"/>
            <a:endParaRPr lang="en-US" sz="900">
              <a:cs typeface="Calibri"/>
            </a:endParaRPr>
          </a:p>
          <a:p>
            <a:pPr lvl="1"/>
            <a:endParaRPr lang="en-US" sz="90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D455C-A801-4840-B5EC-49F57DCD8C94}"/>
              </a:ext>
            </a:extLst>
          </p:cNvPr>
          <p:cNvSpPr txBox="1"/>
          <p:nvPr/>
        </p:nvSpPr>
        <p:spPr>
          <a:xfrm>
            <a:off x="5307659" y="36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45CF1-4CE9-4B50-9EE6-A13D840064FD}"/>
              </a:ext>
            </a:extLst>
          </p:cNvPr>
          <p:cNvSpPr txBox="1"/>
          <p:nvPr/>
        </p:nvSpPr>
        <p:spPr>
          <a:xfrm>
            <a:off x="2899363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72356-7E02-4816-A00B-6452EDDAB47B}"/>
              </a:ext>
            </a:extLst>
          </p:cNvPr>
          <p:cNvSpPr txBox="1"/>
          <p:nvPr/>
        </p:nvSpPr>
        <p:spPr>
          <a:xfrm>
            <a:off x="9371659" y="44327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76A7F-7E52-4AD4-A0BC-BD2E9C7A7C70}"/>
              </a:ext>
            </a:extLst>
          </p:cNvPr>
          <p:cNvSpPr txBox="1"/>
          <p:nvPr/>
        </p:nvSpPr>
        <p:spPr>
          <a:xfrm>
            <a:off x="3435585" y="3539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9888A-B6DD-4B91-9123-4A79E57D03FA}"/>
              </a:ext>
            </a:extLst>
          </p:cNvPr>
          <p:cNvSpPr txBox="1"/>
          <p:nvPr/>
        </p:nvSpPr>
        <p:spPr>
          <a:xfrm>
            <a:off x="3971807" y="431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3B02CC41-D30B-4464-8C3E-E9F21822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35" y="1591283"/>
            <a:ext cx="6819528" cy="45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7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Traffic Management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Canary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Routing a portion of the application traffic to a new workload</a:t>
            </a:r>
          </a:p>
          <a:p>
            <a:pPr>
              <a:buNone/>
            </a:pP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Routing of traffic by percentage or request attributes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Configured with Virtual Service </a:t>
            </a:r>
            <a:r>
              <a:rPr lang="en-US" b="1" dirty="0">
                <a:ea typeface="+mn-lt"/>
                <a:cs typeface="+mn-lt"/>
              </a:rPr>
              <a:t>destination</a:t>
            </a:r>
            <a:r>
              <a:rPr lang="en-US" dirty="0">
                <a:ea typeface="+mn-lt"/>
                <a:cs typeface="+mn-lt"/>
              </a:rPr>
              <a:t> attribute</a:t>
            </a:r>
            <a:endParaRPr lang="en-US" dirty="0">
              <a:cs typeface="Segoe UI"/>
            </a:endParaRPr>
          </a:p>
          <a:p>
            <a:pPr marL="457200" indent="0">
              <a:buNone/>
            </a:pPr>
            <a:endParaRPr lang="en-US" dirty="0">
              <a:cs typeface="Segoe U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F38788-A306-425A-B477-7C298329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50" y="5191125"/>
            <a:ext cx="1495702" cy="14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0A3D-5A53-4DDE-A297-0E0EC8D7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349F-D135-4B00-8B91-F6BB01E0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06"/>
            <a:ext cx="4640989" cy="4351338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66CCFF"/>
                </a:solidFill>
                <a:ea typeface="+mn-lt"/>
                <a:cs typeface="+mn-lt"/>
              </a:rPr>
              <a:t>Rahul Rai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Tech Lead at Zip Co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Over 12 years experience on web and cloud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Author of Istio Succinctly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A33EEC-7B23-4D81-86D3-0EE45950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85" y="2434052"/>
            <a:ext cx="1184707" cy="1531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590E04-3F54-446A-8109-92EB5B3944F8}"/>
              </a:ext>
            </a:extLst>
          </p:cNvPr>
          <p:cNvSpPr txBox="1"/>
          <p:nvPr/>
        </p:nvSpPr>
        <p:spPr>
          <a:xfrm>
            <a:off x="6583289" y="3965450"/>
            <a:ext cx="1906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hlinkClick r:id="rId4"/>
              </a:rPr>
              <a:t>https://bit.ly/istio-succinctly</a:t>
            </a:r>
            <a:endParaRPr lang="en-AU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6EAC7-B2F5-4390-803C-F4AF8A2CD139}"/>
              </a:ext>
            </a:extLst>
          </p:cNvPr>
          <p:cNvSpPr/>
          <p:nvPr/>
        </p:nvSpPr>
        <p:spPr>
          <a:xfrm>
            <a:off x="9831291" y="6249031"/>
            <a:ext cx="1249218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@rahulrai_in</a:t>
            </a:r>
            <a:endParaRPr lang="en-A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5023804A-93BD-4175-A37D-FBC7E43E5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30" y="6289980"/>
            <a:ext cx="290999" cy="29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8EA39-ADAB-49D9-B936-CA2495C19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74" y="5877698"/>
            <a:ext cx="371855" cy="3718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23C103-14AB-477C-9E1A-D83453AEFE58}"/>
              </a:ext>
            </a:extLst>
          </p:cNvPr>
          <p:cNvSpPr/>
          <p:nvPr/>
        </p:nvSpPr>
        <p:spPr>
          <a:xfrm>
            <a:off x="9831291" y="5882147"/>
            <a:ext cx="1585757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thecloudblog.net</a:t>
            </a:r>
            <a:endParaRPr lang="en-A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6C5E8-A109-4357-AEFD-7764834B91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9000" l="10000" r="93500">
                        <a14:foregroundMark x1="45000" y1="88500" x2="56500" y2="89500"/>
                        <a14:foregroundMark x1="39000" y1="83500" x2="84000" y2="92000"/>
                        <a14:foregroundMark x1="84000" y1="92000" x2="84000" y2="93000"/>
                        <a14:foregroundMark x1="47500" y1="10500" x2="70000" y2="18500"/>
                        <a14:foregroundMark x1="59000" y1="8000" x2="66000" y2="14000"/>
                        <a14:foregroundMark x1="43500" y1="9500" x2="71000" y2="20000"/>
                        <a14:foregroundMark x1="53000" y1="4500" x2="60000" y2="5500"/>
                        <a14:foregroundMark x1="73500" y1="87000" x2="26000" y2="98500"/>
                        <a14:foregroundMark x1="26000" y1="98500" x2="22500" y2="94500"/>
                        <a14:foregroundMark x1="67500" y1="88000" x2="89500" y2="98000"/>
                        <a14:foregroundMark x1="40500" y1="89500" x2="29500" y2="85000"/>
                        <a14:foregroundMark x1="28500" y1="92000" x2="40500" y2="84500"/>
                        <a14:foregroundMark x1="21500" y1="96500" x2="16500" y2="99000"/>
                        <a14:foregroundMark x1="22500" y1="93000" x2="27000" y2="95500"/>
                        <a14:foregroundMark x1="23500" y1="96500" x2="40500" y2="85000"/>
                        <a14:foregroundMark x1="31000" y1="74500" x2="73500" y2="96000"/>
                        <a14:foregroundMark x1="73500" y1="96000" x2="9350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55" y="4708814"/>
            <a:ext cx="1063813" cy="1063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425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Traffic Management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Fault Injection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Configure faults for a percentage of HTTP traffic</a:t>
            </a: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Check impact of failure of dependent services</a:t>
            </a: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Configured with Virtual Service </a:t>
            </a:r>
            <a:r>
              <a:rPr lang="en-US" b="1" dirty="0">
                <a:ea typeface="+mn-lt"/>
                <a:cs typeface="+mn-lt"/>
              </a:rPr>
              <a:t>fault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attribute</a:t>
            </a:r>
            <a:endParaRPr lang="en-US" dirty="0">
              <a:cs typeface="Segoe U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89741D1-768B-4D11-A195-EBFFBEA5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061" y="5396346"/>
            <a:ext cx="1219478" cy="12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1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Traffic Management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Versioning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Rollout traffic to the latest version of an application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Rules based on OSI layer 4-7 request attributes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Configured with Virtual</a:t>
            </a:r>
            <a:r>
              <a:rPr lang="en-US" dirty="0">
                <a:ea typeface="+mn-lt"/>
                <a:cs typeface="+mn-lt"/>
              </a:rPr>
              <a:t> Service </a:t>
            </a:r>
            <a:r>
              <a:rPr lang="en-US" b="1" dirty="0">
                <a:ea typeface="+mn-lt"/>
                <a:cs typeface="+mn-lt"/>
              </a:rPr>
              <a:t>subset </a:t>
            </a:r>
            <a:r>
              <a:rPr lang="en-US" dirty="0">
                <a:ea typeface="+mn-lt"/>
                <a:cs typeface="+mn-lt"/>
              </a:rPr>
              <a:t>attribute</a:t>
            </a:r>
          </a:p>
          <a:p>
            <a:pPr>
              <a:buNone/>
            </a:pPr>
            <a:endParaRPr lang="en-US" dirty="0">
              <a:cs typeface="Segoe UI"/>
            </a:endParaRPr>
          </a:p>
          <a:p>
            <a:pPr marL="457200" indent="0">
              <a:buNone/>
            </a:pPr>
            <a:endParaRPr lang="en-US" dirty="0">
              <a:cs typeface="Segoe UI"/>
            </a:endParaRPr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1F17E00-4F70-474C-971E-B7084D04F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42" y="5290259"/>
            <a:ext cx="132556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E89-9499-4A5C-ADE3-85043A0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CBA-BD6A-4430-AFAE-8F7D419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Traffic Management 1 – 15 mins</a:t>
            </a:r>
            <a:r>
              <a:rPr lang="en-US" sz="3600" b="1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937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Traffic Management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Resilience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Degrade gracefully on failure</a:t>
            </a:r>
            <a:endParaRPr lang="en-US" dirty="0">
              <a:cs typeface="Segoe UI"/>
            </a:endParaRPr>
          </a:p>
          <a:p>
            <a:pPr>
              <a:buNone/>
            </a:pPr>
            <a:endParaRPr lang="en-US" sz="1000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Inbuilt features such as outlier detection, timeouts, retries</a:t>
            </a:r>
            <a:endParaRPr lang="en-US" dirty="0">
              <a:cs typeface="Segoe UI"/>
            </a:endParaRPr>
          </a:p>
          <a:p>
            <a:pPr>
              <a:buNone/>
            </a:pPr>
            <a:endParaRPr lang="en-US" sz="1000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Configured with Virtual Service attributes: </a:t>
            </a:r>
            <a:r>
              <a:rPr lang="en-US" b="1" dirty="0">
                <a:ea typeface="+mn-lt"/>
                <a:cs typeface="+mn-lt"/>
              </a:rPr>
              <a:t>retries, timeouts </a:t>
            </a:r>
            <a:r>
              <a:rPr lang="en-US" dirty="0">
                <a:ea typeface="+mn-lt"/>
                <a:cs typeface="+mn-lt"/>
              </a:rPr>
              <a:t>etc. </a:t>
            </a:r>
            <a:endParaRPr lang="en-US" dirty="0"/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48A81B-7FA7-42EB-AD9F-24FD4307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18" y="5218546"/>
            <a:ext cx="1443460" cy="14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3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Traffic Management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Mirroring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Duplicate requests to two versions of a service</a:t>
            </a: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>
              <a:buNone/>
            </a:pPr>
            <a:r>
              <a:rPr lang="en-US" dirty="0"/>
              <a:t>Does not affect performance of the current service</a:t>
            </a: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>
              <a:buNone/>
            </a:pPr>
            <a:r>
              <a:rPr lang="en-US" dirty="0">
                <a:cs typeface="Segoe UI"/>
              </a:rPr>
              <a:t>Configured with Virtual Service </a:t>
            </a:r>
            <a:r>
              <a:rPr lang="en-US" b="1" dirty="0">
                <a:cs typeface="Segoe UI"/>
              </a:rPr>
              <a:t>mirror </a:t>
            </a:r>
            <a:r>
              <a:rPr lang="en-US" dirty="0">
                <a:cs typeface="Segoe UI"/>
              </a:rPr>
              <a:t>attribute</a:t>
            </a:r>
            <a:endParaRPr lang="en-US" dirty="0"/>
          </a:p>
          <a:p>
            <a:pPr lvl="1"/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F78287-B84E-4FA1-BD91-5918E50AD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17" y="4897581"/>
            <a:ext cx="1755187" cy="17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E89-9499-4A5C-ADE3-85043A0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CBA-BD6A-4430-AFAE-8F7D419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Traffic Management 2 – 10 mins</a:t>
            </a:r>
            <a:r>
              <a:rPr lang="en-US" sz="3600" b="1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46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Service Entry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Segoe UI"/>
              </a:rPr>
              <a:t>Adds a new entry in Istio service registry</a:t>
            </a: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>
              <a:buNone/>
            </a:pPr>
            <a:r>
              <a:rPr lang="en-US" dirty="0">
                <a:cs typeface="Segoe UI"/>
              </a:rPr>
              <a:t>Enables adding workloads outside the cluster to the mesh</a:t>
            </a: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cs typeface="Segoe UI"/>
              </a:rPr>
              <a:t>Enables applying traffic management policies such as retries, timeouts, circuit breaking to external services</a:t>
            </a:r>
          </a:p>
          <a:p>
            <a:pPr lvl="2"/>
            <a:endParaRPr lang="en-US" b="1" dirty="0">
              <a:ea typeface="+mn-lt"/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D66628-2C61-4C79-98E9-C80C3C2DD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09" y="5183909"/>
            <a:ext cx="1376496" cy="13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86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Service Entry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>
              <a:cs typeface="Calibri"/>
            </a:endParaRPr>
          </a:p>
          <a:p>
            <a:pPr lvl="1"/>
            <a:endParaRPr lang="en-US" sz="900">
              <a:cs typeface="Calibri"/>
            </a:endParaRPr>
          </a:p>
          <a:p>
            <a:pPr lvl="1"/>
            <a:endParaRPr lang="en-US" sz="90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D455C-A801-4840-B5EC-49F57DCD8C94}"/>
              </a:ext>
            </a:extLst>
          </p:cNvPr>
          <p:cNvSpPr txBox="1"/>
          <p:nvPr/>
        </p:nvSpPr>
        <p:spPr>
          <a:xfrm>
            <a:off x="5307659" y="36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45CF1-4CE9-4B50-9EE6-A13D840064FD}"/>
              </a:ext>
            </a:extLst>
          </p:cNvPr>
          <p:cNvSpPr txBox="1"/>
          <p:nvPr/>
        </p:nvSpPr>
        <p:spPr>
          <a:xfrm>
            <a:off x="2899363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72356-7E02-4816-A00B-6452EDDAB47B}"/>
              </a:ext>
            </a:extLst>
          </p:cNvPr>
          <p:cNvSpPr txBox="1"/>
          <p:nvPr/>
        </p:nvSpPr>
        <p:spPr>
          <a:xfrm>
            <a:off x="9371659" y="44327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76A7F-7E52-4AD4-A0BC-BD2E9C7A7C70}"/>
              </a:ext>
            </a:extLst>
          </p:cNvPr>
          <p:cNvSpPr txBox="1"/>
          <p:nvPr/>
        </p:nvSpPr>
        <p:spPr>
          <a:xfrm>
            <a:off x="3435585" y="3539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9888A-B6DD-4B91-9123-4A79E57D03FA}"/>
              </a:ext>
            </a:extLst>
          </p:cNvPr>
          <p:cNvSpPr txBox="1"/>
          <p:nvPr/>
        </p:nvSpPr>
        <p:spPr>
          <a:xfrm>
            <a:off x="3971807" y="431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264E42-26DC-4F13-B247-36FF99FE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93" y="1685519"/>
            <a:ext cx="7034072" cy="44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72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E89-9499-4A5C-ADE3-85043A0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CBA-BD6A-4430-AFAE-8F7D419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Service Discovery – 10 mins</a:t>
            </a:r>
            <a:r>
              <a:rPr lang="en-US" sz="3600" b="1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955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Security – Authentication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lvl="1"/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Segoe UI"/>
            </a:endParaRPr>
          </a:p>
          <a:p>
            <a:pPr lvl="1"/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>
              <a:cs typeface="Calibri"/>
            </a:endParaRPr>
          </a:p>
          <a:p>
            <a:pPr lvl="1">
              <a:buNone/>
            </a:pPr>
            <a:endParaRPr lang="en-US" sz="900">
              <a:cs typeface="Calibri"/>
            </a:endParaRPr>
          </a:p>
          <a:p>
            <a:pPr lvl="1">
              <a:buNone/>
            </a:pPr>
            <a:endParaRPr lang="en-US" sz="90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D455C-A801-4840-B5EC-49F57DCD8C94}"/>
              </a:ext>
            </a:extLst>
          </p:cNvPr>
          <p:cNvSpPr txBox="1"/>
          <p:nvPr/>
        </p:nvSpPr>
        <p:spPr>
          <a:xfrm>
            <a:off x="5307659" y="36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45CF1-4CE9-4B50-9EE6-A13D840064FD}"/>
              </a:ext>
            </a:extLst>
          </p:cNvPr>
          <p:cNvSpPr txBox="1"/>
          <p:nvPr/>
        </p:nvSpPr>
        <p:spPr>
          <a:xfrm>
            <a:off x="2899363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72356-7E02-4816-A00B-6452EDDAB47B}"/>
              </a:ext>
            </a:extLst>
          </p:cNvPr>
          <p:cNvSpPr txBox="1"/>
          <p:nvPr/>
        </p:nvSpPr>
        <p:spPr>
          <a:xfrm>
            <a:off x="9371659" y="44327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76A7F-7E52-4AD4-A0BC-BD2E9C7A7C70}"/>
              </a:ext>
            </a:extLst>
          </p:cNvPr>
          <p:cNvSpPr txBox="1"/>
          <p:nvPr/>
        </p:nvSpPr>
        <p:spPr>
          <a:xfrm>
            <a:off x="3435585" y="3539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9888A-B6DD-4B91-9123-4A79E57D03FA}"/>
              </a:ext>
            </a:extLst>
          </p:cNvPr>
          <p:cNvSpPr txBox="1"/>
          <p:nvPr/>
        </p:nvSpPr>
        <p:spPr>
          <a:xfrm>
            <a:off x="3971807" y="431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39518-7B0A-42EE-B87E-2CFB4AC6D026}"/>
              </a:ext>
            </a:extLst>
          </p:cNvPr>
          <p:cNvSpPr txBox="1"/>
          <p:nvPr/>
        </p:nvSpPr>
        <p:spPr>
          <a:xfrm>
            <a:off x="1619955" y="4254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E348E-289B-4409-BEFC-44495CB0866C}"/>
              </a:ext>
            </a:extLst>
          </p:cNvPr>
          <p:cNvSpPr txBox="1"/>
          <p:nvPr/>
        </p:nvSpPr>
        <p:spPr>
          <a:xfrm>
            <a:off x="3623733" y="4000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9352C-8399-428E-96A4-A63A183A6218}"/>
              </a:ext>
            </a:extLst>
          </p:cNvPr>
          <p:cNvSpPr txBox="1"/>
          <p:nvPr/>
        </p:nvSpPr>
        <p:spPr>
          <a:xfrm>
            <a:off x="3040474" y="42634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5B1D6-47EE-4DE8-8BE1-4748B7E474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98B4E-7918-49D3-8E2C-74C31439A535}"/>
              </a:ext>
            </a:extLst>
          </p:cNvPr>
          <p:cNvSpPr txBox="1"/>
          <p:nvPr/>
        </p:nvSpPr>
        <p:spPr>
          <a:xfrm>
            <a:off x="3586104" y="4865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18092-CBC1-4CF3-A857-E1BA0216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20" y="1280880"/>
            <a:ext cx="7281959" cy="4885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03490-1237-4E73-959B-68AE98CA329D}"/>
              </a:ext>
            </a:extLst>
          </p:cNvPr>
          <p:cNvSpPr txBox="1"/>
          <p:nvPr/>
        </p:nvSpPr>
        <p:spPr>
          <a:xfrm>
            <a:off x="8375670" y="6166586"/>
            <a:ext cx="1361309" cy="25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source: istio.io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827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068-ABB0-4359-8477-863D293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D867-48CD-44AC-BF1D-0720FDBA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Independent development &amp; deployment</a:t>
            </a:r>
          </a:p>
          <a:p>
            <a:pPr marL="0" indent="0">
              <a:spcBef>
                <a:spcPts val="500"/>
              </a:spcBef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Improved fault isolation</a:t>
            </a: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Independent technology stack</a:t>
            </a: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Better maintenance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A picture containing clock, light&#10;&#10;Description automatically generated">
            <a:extLst>
              <a:ext uri="{FF2B5EF4-FFF2-40B4-BE49-F238E27FC236}">
                <a16:creationId xmlns:a16="http://schemas.microsoft.com/office/drawing/2014/main" id="{7EF91E8F-D814-4B8F-8449-B08893E12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103" y="5330093"/>
            <a:ext cx="1276327" cy="12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Security -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Peer Authentication</a:t>
            </a:r>
            <a:endParaRPr lang="en-US" dirty="0">
              <a:solidFill>
                <a:srgbClr val="7C7C7C"/>
              </a:solidFill>
              <a:latin typeface="+mj-lt"/>
              <a:ea typeface="+mj-ea"/>
              <a:cs typeface="Segoe UI"/>
            </a:endParaRPr>
          </a:p>
          <a:p>
            <a:pPr>
              <a:buNone/>
            </a:pPr>
            <a:r>
              <a:rPr lang="en-US" dirty="0">
                <a:cs typeface="Segoe UI"/>
              </a:rPr>
              <a:t>Credentials of the service sending the request</a:t>
            </a: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>
              <a:buNone/>
            </a:pPr>
            <a:r>
              <a:rPr lang="en-US" dirty="0" err="1">
                <a:cs typeface="Segoe UI"/>
              </a:rPr>
              <a:t>mTLS</a:t>
            </a:r>
            <a:r>
              <a:rPr lang="en-US" dirty="0">
                <a:cs typeface="Segoe UI"/>
              </a:rPr>
              <a:t> Configured at global, service or namespace level </a:t>
            </a:r>
          </a:p>
          <a:p>
            <a:pPr>
              <a:buNone/>
            </a:pPr>
            <a:endParaRPr lang="en-US" sz="2000" dirty="0">
              <a:ea typeface="+mn-lt"/>
              <a:cs typeface="Segoe UI"/>
            </a:endParaRPr>
          </a:p>
          <a:p>
            <a:pPr>
              <a:buNone/>
            </a:pPr>
            <a:r>
              <a:rPr lang="en-US" sz="320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Request Authentication</a:t>
            </a:r>
          </a:p>
          <a:p>
            <a:pPr marL="0" indent="0">
              <a:buNone/>
            </a:pPr>
            <a:r>
              <a:rPr lang="en-US" dirty="0">
                <a:cs typeface="Segoe UI"/>
              </a:rPr>
              <a:t>Credentials of the user/service account/device making the request</a:t>
            </a:r>
          </a:p>
          <a:p>
            <a:pPr marL="0" indent="0">
              <a:buNone/>
            </a:pPr>
            <a:endParaRPr lang="en-US" sz="1100" dirty="0">
              <a:cs typeface="Segoe UI"/>
            </a:endParaRPr>
          </a:p>
          <a:p>
            <a:pPr>
              <a:buNone/>
            </a:pPr>
            <a:r>
              <a:rPr lang="en-US" dirty="0">
                <a:cs typeface="Segoe UI"/>
              </a:rPr>
              <a:t>Supports JWT</a:t>
            </a:r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A0471447-1303-48B5-B154-72A4456CD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6" y="5495635"/>
            <a:ext cx="1120187" cy="11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698626"/>
            <a:ext cx="10727266" cy="4478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pPr lvl="1"/>
            <a:endParaRPr lang="en-US" b="1"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pPr lvl="1"/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>
              <a:cs typeface="Calibri"/>
            </a:endParaRPr>
          </a:p>
          <a:p>
            <a:pPr lvl="1">
              <a:buNone/>
            </a:pPr>
            <a:endParaRPr lang="en-US" sz="900">
              <a:cs typeface="Calibri"/>
            </a:endParaRPr>
          </a:p>
          <a:p>
            <a:pPr lvl="1">
              <a:buNone/>
            </a:pPr>
            <a:endParaRPr lang="en-US" sz="90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D455C-A801-4840-B5EC-49F57DCD8C94}"/>
              </a:ext>
            </a:extLst>
          </p:cNvPr>
          <p:cNvSpPr txBox="1"/>
          <p:nvPr/>
        </p:nvSpPr>
        <p:spPr>
          <a:xfrm>
            <a:off x="5307659" y="36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45CF1-4CE9-4B50-9EE6-A13D840064FD}"/>
              </a:ext>
            </a:extLst>
          </p:cNvPr>
          <p:cNvSpPr txBox="1"/>
          <p:nvPr/>
        </p:nvSpPr>
        <p:spPr>
          <a:xfrm>
            <a:off x="2899363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76A7F-7E52-4AD4-A0BC-BD2E9C7A7C70}"/>
              </a:ext>
            </a:extLst>
          </p:cNvPr>
          <p:cNvSpPr txBox="1"/>
          <p:nvPr/>
        </p:nvSpPr>
        <p:spPr>
          <a:xfrm>
            <a:off x="3435585" y="3539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9888A-B6DD-4B91-9123-4A79E57D03FA}"/>
              </a:ext>
            </a:extLst>
          </p:cNvPr>
          <p:cNvSpPr txBox="1"/>
          <p:nvPr/>
        </p:nvSpPr>
        <p:spPr>
          <a:xfrm>
            <a:off x="3971807" y="431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39518-7B0A-42EE-B87E-2CFB4AC6D026}"/>
              </a:ext>
            </a:extLst>
          </p:cNvPr>
          <p:cNvSpPr txBox="1"/>
          <p:nvPr/>
        </p:nvSpPr>
        <p:spPr>
          <a:xfrm>
            <a:off x="1619955" y="4254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E348E-289B-4409-BEFC-44495CB0866C}"/>
              </a:ext>
            </a:extLst>
          </p:cNvPr>
          <p:cNvSpPr txBox="1"/>
          <p:nvPr/>
        </p:nvSpPr>
        <p:spPr>
          <a:xfrm>
            <a:off x="3623733" y="4000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9352C-8399-428E-96A4-A63A183A6218}"/>
              </a:ext>
            </a:extLst>
          </p:cNvPr>
          <p:cNvSpPr txBox="1"/>
          <p:nvPr/>
        </p:nvSpPr>
        <p:spPr>
          <a:xfrm>
            <a:off x="3040474" y="42634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5B1D6-47EE-4DE8-8BE1-4748B7E474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98B4E-7918-49D3-8E2C-74C31439A535}"/>
              </a:ext>
            </a:extLst>
          </p:cNvPr>
          <p:cNvSpPr txBox="1"/>
          <p:nvPr/>
        </p:nvSpPr>
        <p:spPr>
          <a:xfrm>
            <a:off x="3586104" y="4865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54115D3-57ED-4211-AD79-50BD682DC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4" t="17694" r="12560" b="17791"/>
          <a:stretch/>
        </p:blipFill>
        <p:spPr>
          <a:xfrm>
            <a:off x="2615953" y="1502334"/>
            <a:ext cx="7574509" cy="46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50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Security - Authorization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endParaRPr lang="en-US">
              <a:cs typeface="Segoe UI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lvl="1"/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lvl="1"/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b="1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>
              <a:cs typeface="Calibri"/>
            </a:endParaRPr>
          </a:p>
          <a:p>
            <a:pPr lvl="1">
              <a:buNone/>
            </a:pPr>
            <a:endParaRPr lang="en-US" sz="900">
              <a:cs typeface="Calibri"/>
            </a:endParaRPr>
          </a:p>
          <a:p>
            <a:pPr lvl="1">
              <a:buNone/>
            </a:pPr>
            <a:endParaRPr lang="en-US" sz="90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D455C-A801-4840-B5EC-49F57DCD8C94}"/>
              </a:ext>
            </a:extLst>
          </p:cNvPr>
          <p:cNvSpPr txBox="1"/>
          <p:nvPr/>
        </p:nvSpPr>
        <p:spPr>
          <a:xfrm>
            <a:off x="5307659" y="36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45CF1-4CE9-4B50-9EE6-A13D840064FD}"/>
              </a:ext>
            </a:extLst>
          </p:cNvPr>
          <p:cNvSpPr txBox="1"/>
          <p:nvPr/>
        </p:nvSpPr>
        <p:spPr>
          <a:xfrm>
            <a:off x="2899363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72356-7E02-4816-A00B-6452EDDAB47B}"/>
              </a:ext>
            </a:extLst>
          </p:cNvPr>
          <p:cNvSpPr txBox="1"/>
          <p:nvPr/>
        </p:nvSpPr>
        <p:spPr>
          <a:xfrm>
            <a:off x="9371659" y="44327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76A7F-7E52-4AD4-A0BC-BD2E9C7A7C70}"/>
              </a:ext>
            </a:extLst>
          </p:cNvPr>
          <p:cNvSpPr txBox="1"/>
          <p:nvPr/>
        </p:nvSpPr>
        <p:spPr>
          <a:xfrm>
            <a:off x="3435585" y="3539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9888A-B6DD-4B91-9123-4A79E57D03FA}"/>
              </a:ext>
            </a:extLst>
          </p:cNvPr>
          <p:cNvSpPr txBox="1"/>
          <p:nvPr/>
        </p:nvSpPr>
        <p:spPr>
          <a:xfrm>
            <a:off x="3971807" y="431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39518-7B0A-42EE-B87E-2CFB4AC6D026}"/>
              </a:ext>
            </a:extLst>
          </p:cNvPr>
          <p:cNvSpPr txBox="1"/>
          <p:nvPr/>
        </p:nvSpPr>
        <p:spPr>
          <a:xfrm>
            <a:off x="1619955" y="4254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E348E-289B-4409-BEFC-44495CB0866C}"/>
              </a:ext>
            </a:extLst>
          </p:cNvPr>
          <p:cNvSpPr txBox="1"/>
          <p:nvPr/>
        </p:nvSpPr>
        <p:spPr>
          <a:xfrm>
            <a:off x="3623733" y="4000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9352C-8399-428E-96A4-A63A183A6218}"/>
              </a:ext>
            </a:extLst>
          </p:cNvPr>
          <p:cNvSpPr txBox="1"/>
          <p:nvPr/>
        </p:nvSpPr>
        <p:spPr>
          <a:xfrm>
            <a:off x="3040474" y="42634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5B1D6-47EE-4DE8-8BE1-4748B7E474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98B4E-7918-49D3-8E2C-74C31439A535}"/>
              </a:ext>
            </a:extLst>
          </p:cNvPr>
          <p:cNvSpPr txBox="1"/>
          <p:nvPr/>
        </p:nvSpPr>
        <p:spPr>
          <a:xfrm>
            <a:off x="3586104" y="4865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729300-203B-4B7C-BE80-D28FA8CB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44" y="1362478"/>
            <a:ext cx="9281355" cy="4567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36FD0-8706-40DD-B845-A392EDB92BC7}"/>
              </a:ext>
            </a:extLst>
          </p:cNvPr>
          <p:cNvSpPr txBox="1"/>
          <p:nvPr/>
        </p:nvSpPr>
        <p:spPr>
          <a:xfrm>
            <a:off x="8844873" y="5927483"/>
            <a:ext cx="1361309" cy="25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source: istio.io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46097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ADA-12F7-47EF-AF24-B9914DE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Security -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1DF7-8E9D-48C2-A0E1-FA6FE03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Authorization Policy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AU" dirty="0">
                <a:cs typeface="Segoe UI"/>
              </a:rPr>
              <a:t>Enforce access control on service-to-service communication channels</a:t>
            </a:r>
            <a:endParaRPr lang="en-US" dirty="0">
              <a:cs typeface="Segoe UI"/>
            </a:endParaRPr>
          </a:p>
          <a:p>
            <a:pPr>
              <a:buNone/>
            </a:pPr>
            <a:endParaRPr lang="en-US" sz="1000" dirty="0">
              <a:cs typeface="Segoe UI"/>
            </a:endParaRPr>
          </a:p>
          <a:p>
            <a:pPr>
              <a:buNone/>
            </a:pPr>
            <a:r>
              <a:rPr lang="en-US" dirty="0">
                <a:cs typeface="Segoe UI"/>
              </a:rPr>
              <a:t>Allows both </a:t>
            </a:r>
            <a:r>
              <a:rPr lang="en-US" b="1" dirty="0">
                <a:cs typeface="Segoe UI"/>
              </a:rPr>
              <a:t>DENY</a:t>
            </a:r>
            <a:r>
              <a:rPr lang="en-US" dirty="0">
                <a:cs typeface="Segoe UI"/>
              </a:rPr>
              <a:t> and </a:t>
            </a:r>
            <a:r>
              <a:rPr lang="en-US" b="1" dirty="0">
                <a:cs typeface="Segoe UI"/>
              </a:rPr>
              <a:t>ALLOW</a:t>
            </a:r>
            <a:r>
              <a:rPr lang="en-US" dirty="0">
                <a:cs typeface="Segoe UI"/>
              </a:rPr>
              <a:t> policies for easier onboarding</a:t>
            </a:r>
            <a:endParaRPr lang="en-US" dirty="0"/>
          </a:p>
          <a:p>
            <a:pPr>
              <a:buNone/>
            </a:pPr>
            <a:endParaRPr lang="en-US" sz="1000" dirty="0">
              <a:ea typeface="+mn-lt"/>
              <a:cs typeface="Segoe UI"/>
            </a:endParaRPr>
          </a:p>
          <a:p>
            <a:pPr>
              <a:buNone/>
            </a:pPr>
            <a:r>
              <a:rPr lang="en-US" dirty="0">
                <a:cs typeface="Segoe UI"/>
              </a:rPr>
              <a:t>Can be scoped to a gateway up to an endpoint of a service</a:t>
            </a:r>
          </a:p>
        </p:txBody>
      </p:sp>
      <p:pic>
        <p:nvPicPr>
          <p:cNvPr id="5" name="Picture 4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A5A3FDCE-4779-4FD9-9908-E8FDF887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5" y="5114925"/>
            <a:ext cx="1600478" cy="16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13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698626"/>
            <a:ext cx="10727266" cy="4478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lvl="1"/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lvl="1"/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D455C-A801-4840-B5EC-49F57DCD8C94}"/>
              </a:ext>
            </a:extLst>
          </p:cNvPr>
          <p:cNvSpPr txBox="1"/>
          <p:nvPr/>
        </p:nvSpPr>
        <p:spPr>
          <a:xfrm>
            <a:off x="5307659" y="36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45CF1-4CE9-4B50-9EE6-A13D840064FD}"/>
              </a:ext>
            </a:extLst>
          </p:cNvPr>
          <p:cNvSpPr txBox="1"/>
          <p:nvPr/>
        </p:nvSpPr>
        <p:spPr>
          <a:xfrm>
            <a:off x="2899363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76A7F-7E52-4AD4-A0BC-BD2E9C7A7C70}"/>
              </a:ext>
            </a:extLst>
          </p:cNvPr>
          <p:cNvSpPr txBox="1"/>
          <p:nvPr/>
        </p:nvSpPr>
        <p:spPr>
          <a:xfrm>
            <a:off x="3435585" y="3539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9888A-B6DD-4B91-9123-4A79E57D03FA}"/>
              </a:ext>
            </a:extLst>
          </p:cNvPr>
          <p:cNvSpPr txBox="1"/>
          <p:nvPr/>
        </p:nvSpPr>
        <p:spPr>
          <a:xfrm>
            <a:off x="3971807" y="431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39518-7B0A-42EE-B87E-2CFB4AC6D026}"/>
              </a:ext>
            </a:extLst>
          </p:cNvPr>
          <p:cNvSpPr txBox="1"/>
          <p:nvPr/>
        </p:nvSpPr>
        <p:spPr>
          <a:xfrm>
            <a:off x="1619955" y="4254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E348E-289B-4409-BEFC-44495CB0866C}"/>
              </a:ext>
            </a:extLst>
          </p:cNvPr>
          <p:cNvSpPr txBox="1"/>
          <p:nvPr/>
        </p:nvSpPr>
        <p:spPr>
          <a:xfrm>
            <a:off x="3623733" y="4000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9352C-8399-428E-96A4-A63A183A6218}"/>
              </a:ext>
            </a:extLst>
          </p:cNvPr>
          <p:cNvSpPr txBox="1"/>
          <p:nvPr/>
        </p:nvSpPr>
        <p:spPr>
          <a:xfrm>
            <a:off x="3040474" y="42634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5B1D6-47EE-4DE8-8BE1-4748B7E474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98B4E-7918-49D3-8E2C-74C31439A535}"/>
              </a:ext>
            </a:extLst>
          </p:cNvPr>
          <p:cNvSpPr txBox="1"/>
          <p:nvPr/>
        </p:nvSpPr>
        <p:spPr>
          <a:xfrm>
            <a:off x="3586104" y="4865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560426-B2A3-4F72-9942-C080AD26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70" y="1670051"/>
            <a:ext cx="8485525" cy="41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5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E89-9499-4A5C-ADE3-85043A0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CBA-BD6A-4430-AFAE-8F7D419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Security – 15 mins</a:t>
            </a:r>
            <a:r>
              <a:rPr lang="en-US" sz="3600" b="1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00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Observability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Metrics</a:t>
            </a:r>
            <a:r>
              <a:rPr lang="en-US" dirty="0">
                <a:cs typeface="Calibri" panose="020F0502020204030204"/>
              </a:rPr>
              <a:t> e.g. error rate, total request count, and response size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Traces</a:t>
            </a:r>
            <a:r>
              <a:rPr lang="en-US" dirty="0">
                <a:cs typeface="Calibri" panose="020F0502020204030204"/>
              </a:rPr>
              <a:t> with Jaeger, </a:t>
            </a:r>
            <a:r>
              <a:rPr lang="en-US" dirty="0" err="1">
                <a:cs typeface="Calibri" panose="020F0502020204030204"/>
              </a:rPr>
              <a:t>Zipkin</a:t>
            </a:r>
            <a:r>
              <a:rPr lang="en-US" dirty="0">
                <a:cs typeface="Calibri" panose="020F0502020204030204"/>
              </a:rPr>
              <a:t>, etc. that follow </a:t>
            </a:r>
            <a:r>
              <a:rPr lang="en-AU" dirty="0" err="1">
                <a:cs typeface="Calibri" panose="020F0502020204030204"/>
              </a:rPr>
              <a:t>OpenTracing</a:t>
            </a:r>
            <a:r>
              <a:rPr lang="en-AU" dirty="0">
                <a:cs typeface="Calibri" panose="020F0502020204030204"/>
              </a:rPr>
              <a:t> standards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sz="1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Logs </a:t>
            </a:r>
            <a:r>
              <a:rPr lang="en-US" dirty="0">
                <a:cs typeface="Calibri" panose="020F0502020204030204"/>
              </a:rPr>
              <a:t>from Envoy</a:t>
            </a:r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7CCB3E-5315-416B-BE39-84A04C6C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94" y="5234843"/>
            <a:ext cx="1287211" cy="12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6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Prometheus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C7C7C"/>
                </a:solidFill>
                <a:latin typeface="+mj-lt"/>
                <a:ea typeface="+mj-ea"/>
                <a:cs typeface="Segoe UI"/>
              </a:rPr>
              <a:t>Service</a:t>
            </a:r>
            <a:r>
              <a:rPr lang="en-US" dirty="0">
                <a:ea typeface="+mn-lt"/>
                <a:cs typeface="+mn-lt"/>
              </a:rPr>
              <a:t> level metrics</a:t>
            </a:r>
            <a:endParaRPr lang="en-US" dirty="0">
              <a:cs typeface="Segoe UI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66CCFF"/>
                </a:solidFill>
                <a:ea typeface="+mn-lt"/>
                <a:cs typeface="+mn-lt"/>
              </a:rPr>
              <a:t>Latency</a:t>
            </a:r>
            <a:r>
              <a:rPr lang="en-US" sz="2400" dirty="0">
                <a:ea typeface="+mn-lt"/>
                <a:cs typeface="+mn-lt"/>
              </a:rPr>
              <a:t>	</a:t>
            </a:r>
            <a:r>
              <a:rPr lang="en-US" sz="2400" dirty="0">
                <a:solidFill>
                  <a:srgbClr val="66CCFF"/>
                </a:solidFill>
                <a:ea typeface="+mn-lt"/>
                <a:cs typeface="+mn-lt"/>
              </a:rPr>
              <a:t>Errors</a:t>
            </a:r>
            <a:r>
              <a:rPr lang="en-US" sz="2400" dirty="0">
                <a:ea typeface="+mn-lt"/>
                <a:cs typeface="+mn-lt"/>
              </a:rPr>
              <a:t>		</a:t>
            </a:r>
            <a:r>
              <a:rPr lang="en-US" sz="2400" dirty="0">
                <a:solidFill>
                  <a:srgbClr val="66CCFF"/>
                </a:solidFill>
                <a:ea typeface="+mn-lt"/>
                <a:cs typeface="+mn-lt"/>
              </a:rPr>
              <a:t>Traffic</a:t>
            </a:r>
            <a:r>
              <a:rPr lang="en-US" sz="2400" dirty="0">
                <a:ea typeface="+mn-lt"/>
                <a:cs typeface="+mn-lt"/>
              </a:rPr>
              <a:t>		</a:t>
            </a:r>
            <a:r>
              <a:rPr lang="en-US" sz="2400" dirty="0">
                <a:solidFill>
                  <a:srgbClr val="66CCFF"/>
                </a:solidFill>
                <a:ea typeface="+mn-lt"/>
                <a:cs typeface="+mn-lt"/>
              </a:rPr>
              <a:t>Saturation</a:t>
            </a:r>
          </a:p>
          <a:p>
            <a:pPr marL="0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Proxy level metrics</a:t>
            </a:r>
          </a:p>
          <a:p>
            <a:pPr marL="0" indent="0">
              <a:buNone/>
            </a:pPr>
            <a:endParaRPr lang="en-US" sz="1000" dirty="0">
              <a:cs typeface="Segoe U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Control level metrics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52B6AE1-99C7-40D5-A9DC-98EF65AF8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761" y="5277816"/>
            <a:ext cx="1448078" cy="14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46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Prometheus – HTTP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1" indent="0">
              <a:buNone/>
            </a:pPr>
            <a:r>
              <a:rPr lang="en-US" sz="2800" b="1" dirty="0" err="1">
                <a:ea typeface="+mn-lt"/>
                <a:cs typeface="+mn-lt"/>
              </a:rPr>
              <a:t>istio_requests_total</a:t>
            </a:r>
            <a:r>
              <a:rPr lang="en-US" sz="2800" b="1" dirty="0">
                <a:ea typeface="+mn-lt"/>
                <a:cs typeface="+mn-lt"/>
              </a:rPr>
              <a:t> </a:t>
            </a:r>
            <a:endParaRPr lang="en-US" sz="28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dirty="0">
                <a:ea typeface="+mn-lt"/>
                <a:cs typeface="+mn-lt"/>
              </a:rPr>
              <a:t>	Count every request handled by envoy proxy</a:t>
            </a:r>
          </a:p>
          <a:p>
            <a:pPr marL="0" lvl="1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b="1" dirty="0" err="1">
                <a:ea typeface="+mn-lt"/>
                <a:cs typeface="+mn-lt"/>
              </a:rPr>
              <a:t>istio_requests_duration_seconds</a:t>
            </a:r>
            <a:endParaRPr lang="en-US" sz="2800" b="1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b="1" dirty="0">
                <a:ea typeface="+mn-lt"/>
                <a:cs typeface="+mn-lt"/>
              </a:rPr>
              <a:t>	</a:t>
            </a:r>
            <a:r>
              <a:rPr lang="en-US" sz="2800" dirty="0">
                <a:ea typeface="+mn-lt"/>
                <a:cs typeface="+mn-lt"/>
              </a:rPr>
              <a:t>Duration of requests</a:t>
            </a:r>
          </a:p>
          <a:p>
            <a:pPr marL="0" lvl="1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b="1" dirty="0" err="1">
                <a:ea typeface="+mn-lt"/>
                <a:cs typeface="+mn-lt"/>
              </a:rPr>
              <a:t>istio_requests_bytes</a:t>
            </a:r>
            <a:endParaRPr lang="en-US" sz="28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dirty="0">
                <a:ea typeface="+mn-lt"/>
                <a:cs typeface="+mn-lt"/>
              </a:rPr>
              <a:t>	Http request body sizes</a:t>
            </a:r>
          </a:p>
          <a:p>
            <a:pPr marL="0" lvl="1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b="1" dirty="0" err="1">
                <a:ea typeface="+mn-lt"/>
                <a:cs typeface="+mn-lt"/>
              </a:rPr>
              <a:t>istio_response_bytes</a:t>
            </a:r>
            <a:endParaRPr lang="en-US" sz="2800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sz="2800" dirty="0">
                <a:ea typeface="+mn-lt"/>
                <a:cs typeface="+mn-lt"/>
              </a:rPr>
              <a:t>	Http response body sizes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BD6D-ED4C-4C86-86BB-45C80456332D}"/>
              </a:ext>
            </a:extLst>
          </p:cNvPr>
          <p:cNvSpPr txBox="1"/>
          <p:nvPr/>
        </p:nvSpPr>
        <p:spPr>
          <a:xfrm>
            <a:off x="3821289" y="3369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98B4E-7918-49D3-8E2C-74C31439A535}"/>
              </a:ext>
            </a:extLst>
          </p:cNvPr>
          <p:cNvSpPr txBox="1"/>
          <p:nvPr/>
        </p:nvSpPr>
        <p:spPr>
          <a:xfrm>
            <a:off x="3586104" y="4865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BB23F98-2702-4D7B-B85C-FA210CD5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924" y="5175956"/>
            <a:ext cx="1415751" cy="14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76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C7C7C"/>
                </a:solidFill>
                <a:latin typeface="+mj-lt"/>
                <a:ea typeface="+mj-ea"/>
                <a:cs typeface="Calibri"/>
              </a:rPr>
              <a:t>Distributed tracing system by Uber</a:t>
            </a:r>
          </a:p>
          <a:p>
            <a:pPr marL="0" indent="0">
              <a:buNone/>
            </a:pPr>
            <a:endParaRPr lang="en-US" sz="1000" dirty="0">
              <a:solidFill>
                <a:srgbClr val="7C7C7C"/>
              </a:solidFill>
              <a:latin typeface="+mj-lt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C7C7C"/>
                </a:solidFill>
                <a:latin typeface="+mj-lt"/>
                <a:ea typeface="+mj-ea"/>
                <a:cs typeface="Calibri"/>
              </a:rPr>
              <a:t>Configure tracing without application code change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sz="1000" dirty="0">
              <a:solidFill>
                <a:srgbClr val="7C7C7C"/>
              </a:solidFill>
              <a:latin typeface="+mj-lt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Managed with Envoy proxy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7C7C7C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Segoe UI"/>
            </a:endParaRPr>
          </a:p>
          <a:p>
            <a:pPr>
              <a:buNone/>
            </a:pPr>
            <a:endParaRPr lang="en-US" b="1" dirty="0">
              <a:ea typeface="+mn-lt"/>
              <a:cs typeface="Segoe UI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ea typeface="+mn-lt"/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662A0-7D6A-4A3B-9024-86972B4CC830}"/>
              </a:ext>
            </a:extLst>
          </p:cNvPr>
          <p:cNvSpPr txBox="1"/>
          <p:nvPr/>
        </p:nvSpPr>
        <p:spPr>
          <a:xfrm>
            <a:off x="4921956" y="5175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72356-7E02-4816-A00B-6452EDDAB47B}"/>
              </a:ext>
            </a:extLst>
          </p:cNvPr>
          <p:cNvSpPr txBox="1"/>
          <p:nvPr/>
        </p:nvSpPr>
        <p:spPr>
          <a:xfrm>
            <a:off x="9371659" y="44327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cs typeface="Calibri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583962A-C4C6-432A-9636-96BE033F4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259" y="5545288"/>
            <a:ext cx="1101714" cy="11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068-ABB0-4359-8477-863D293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Microservices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D867-48CD-44AC-BF1D-0720FDBA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Multiple service instances per host (Physical or VM)</a:t>
            </a: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Service instance per host (Physical or VM)</a:t>
            </a: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Service instance per container</a:t>
            </a: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Serverless deployment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146C342-7598-49D2-9BD8-E69D51DCF8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225" y="5323357"/>
            <a:ext cx="1320261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77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Grafana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C7C7C"/>
                </a:solidFill>
                <a:latin typeface="+mj-lt"/>
                <a:ea typeface="+mj-ea"/>
                <a:cs typeface="Calibri"/>
              </a:rPr>
              <a:t>Open source visualization tool for monitoring</a:t>
            </a:r>
            <a:endParaRPr lang="en-US" dirty="0">
              <a:ea typeface="+mj-ea"/>
              <a:cs typeface="Segoe UI"/>
            </a:endParaRPr>
          </a:p>
          <a:p>
            <a:pPr marL="0" indent="0">
              <a:buNone/>
            </a:pPr>
            <a:endParaRPr lang="en-US" sz="1000" dirty="0">
              <a:solidFill>
                <a:srgbClr val="7C7C7C"/>
              </a:solidFill>
              <a:latin typeface="+mj-lt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C7C7C"/>
                </a:solidFill>
                <a:latin typeface="+mj-lt"/>
                <a:ea typeface="+mj-ea"/>
                <a:cs typeface="Calibri"/>
              </a:rPr>
              <a:t>Create custom or use built in dashboards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sz="1000" dirty="0">
              <a:solidFill>
                <a:srgbClr val="7C7C7C"/>
              </a:solidFill>
              <a:latin typeface="+mj-lt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Integrates with Prometheus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7C7C7C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Segoe UI"/>
            </a:endParaRPr>
          </a:p>
          <a:p>
            <a:pPr>
              <a:buNone/>
            </a:pPr>
            <a:endParaRPr lang="en-US" b="1" dirty="0">
              <a:ea typeface="+mn-lt"/>
              <a:cs typeface="Segoe UI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ea typeface="+mn-lt"/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72356-7E02-4816-A00B-6452EDDAB47B}"/>
              </a:ext>
            </a:extLst>
          </p:cNvPr>
          <p:cNvSpPr txBox="1"/>
          <p:nvPr/>
        </p:nvSpPr>
        <p:spPr>
          <a:xfrm>
            <a:off x="9371659" y="44327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cs typeface="Calibri"/>
            </a:endParaRPr>
          </a:p>
        </p:txBody>
      </p:sp>
      <p:pic>
        <p:nvPicPr>
          <p:cNvPr id="5" name="Picture 4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1AA622FA-EA6F-4CAE-9D61-A80D91D1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979" y="5255491"/>
            <a:ext cx="1341860" cy="13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3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AF1-19D4-449C-B30E-3121E08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Kiali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99A7-70AA-49EE-9EEA-CB4C819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C7C7C"/>
                </a:solidFill>
                <a:latin typeface="+mj-lt"/>
                <a:ea typeface="+mj-ea"/>
                <a:cs typeface="Calibri"/>
              </a:rPr>
              <a:t>Integrates with Prometheus to display service-service interactions</a:t>
            </a:r>
            <a:endParaRPr lang="en-US" dirty="0">
              <a:solidFill>
                <a:srgbClr val="FFC000"/>
              </a:solidFill>
              <a:cs typeface="Calibri Light"/>
            </a:endParaRPr>
          </a:p>
          <a:p>
            <a:pPr marL="0" indent="0">
              <a:buNone/>
            </a:pPr>
            <a:endParaRPr lang="en-US" sz="1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Check health of services</a:t>
            </a:r>
            <a:endParaRPr lang="en-US" dirty="0">
              <a:solidFill>
                <a:srgbClr val="FFC000"/>
              </a:solidFill>
              <a:cs typeface="Calibri Light"/>
            </a:endParaRPr>
          </a:p>
          <a:p>
            <a:pPr marL="0" indent="0">
              <a:buNone/>
            </a:pPr>
            <a:endParaRPr lang="en-US" sz="1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Better metrics than Grafana as it includes the whole communication stack</a:t>
            </a:r>
            <a:endParaRPr lang="en-US" dirty="0">
              <a:solidFill>
                <a:srgbClr val="FFC000"/>
              </a:solidFill>
              <a:cs typeface="Calibri Light"/>
            </a:endParaRPr>
          </a:p>
          <a:p>
            <a:pPr marL="0" indent="0">
              <a:buNone/>
            </a:pPr>
            <a:endParaRPr lang="en-US" sz="1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Configuration error detection and remediation</a:t>
            </a:r>
          </a:p>
          <a:p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>
              <a:buNone/>
            </a:pPr>
            <a:endParaRPr lang="en-US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 lvl="1">
              <a:buNone/>
            </a:pPr>
            <a:endParaRPr lang="en-US" sz="9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picture containing wheel&#10;&#10;Description automatically generated">
            <a:extLst>
              <a:ext uri="{FF2B5EF4-FFF2-40B4-BE49-F238E27FC236}">
                <a16:creationId xmlns:a16="http://schemas.microsoft.com/office/drawing/2014/main" id="{4442D846-CECB-4DF4-8BB7-62865D88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20" y="5384800"/>
            <a:ext cx="1239360" cy="12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55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E89-9499-4A5C-ADE3-85043A0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CBA-BD6A-4430-AFAE-8F7D419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Observability – 20 mins</a:t>
            </a:r>
            <a:r>
              <a:rPr lang="en-US" sz="3600" b="1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884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AAC-5DAB-42E7-B011-F15DADC5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Debugging tips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FA64-BDD4-417B-9D00-D10E2BC0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6CCFF"/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/>
              <a:t>istioctl</a:t>
            </a:r>
            <a:r>
              <a:rPr lang="en-US" dirty="0"/>
              <a:t> version --remote=false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CCFF"/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/>
              <a:t>istioctl</a:t>
            </a:r>
            <a:r>
              <a:rPr lang="en-US" dirty="0"/>
              <a:t> verify-install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CCFF"/>
                </a:solidFill>
              </a:rPr>
              <a:t>$</a:t>
            </a:r>
            <a:r>
              <a:rPr lang="en-US" dirty="0"/>
              <a:t> </a:t>
            </a:r>
            <a:r>
              <a:rPr lang="en-US" dirty="0" err="1"/>
              <a:t>istioctl</a:t>
            </a:r>
            <a:r>
              <a:rPr lang="en-US" dirty="0"/>
              <a:t> </a:t>
            </a:r>
            <a:r>
              <a:rPr lang="en-US" dirty="0" err="1"/>
              <a:t>authn</a:t>
            </a:r>
            <a:r>
              <a:rPr lang="en-US" dirty="0"/>
              <a:t> </a:t>
            </a:r>
            <a:r>
              <a:rPr lang="en-US" dirty="0" err="1"/>
              <a:t>tls</a:t>
            </a:r>
            <a:r>
              <a:rPr lang="en-US" dirty="0"/>
              <a:t>-check &lt;</a:t>
            </a:r>
            <a:r>
              <a:rPr lang="en-US" dirty="0" err="1"/>
              <a:t>podname</a:t>
            </a:r>
            <a:r>
              <a:rPr lang="en-US" dirty="0"/>
              <a:t>&gt;</a:t>
            </a:r>
            <a:endParaRPr lang="en-US" dirty="0">
              <a:cs typeface="Segoe UI"/>
            </a:endParaRPr>
          </a:p>
          <a:p>
            <a:pPr marL="0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CCFF"/>
                </a:solidFill>
                <a:ea typeface="+mn-lt"/>
                <a:cs typeface="+mn-lt"/>
              </a:rPr>
              <a:t>$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istioctl</a:t>
            </a:r>
            <a:r>
              <a:rPr lang="en-US" dirty="0">
                <a:ea typeface="+mn-lt"/>
                <a:cs typeface="+mn-lt"/>
              </a:rPr>
              <a:t> proxy-status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559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Fast Track Istio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6E7F-2225-4DE1-95AA-8D85F14C1FB4}"/>
              </a:ext>
            </a:extLst>
          </p:cNvPr>
          <p:cNvSpPr/>
          <p:nvPr/>
        </p:nvSpPr>
        <p:spPr>
          <a:xfrm>
            <a:off x="1517187" y="5560720"/>
            <a:ext cx="1249218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@rahulrai_in</a:t>
            </a:r>
            <a:endParaRPr lang="en-AU" sz="1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02D0A50F-C486-4D24-8A22-FE4043E0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96" y="5601147"/>
            <a:ext cx="290999" cy="290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6F098-F521-40C8-A2A7-042CF8A6F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96" y="5167112"/>
            <a:ext cx="371855" cy="3718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CF716F-1991-475E-B41C-05E24E0F51AB}"/>
              </a:ext>
            </a:extLst>
          </p:cNvPr>
          <p:cNvSpPr/>
          <p:nvPr/>
        </p:nvSpPr>
        <p:spPr>
          <a:xfrm>
            <a:off x="1670013" y="5171561"/>
            <a:ext cx="1585757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thecloudblog.net</a:t>
            </a:r>
            <a:endParaRPr lang="en-A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F4EF6-489A-4E1F-BDB8-DCA37D8E98F6}"/>
              </a:ext>
            </a:extLst>
          </p:cNvPr>
          <p:cNvSpPr/>
          <p:nvPr/>
        </p:nvSpPr>
        <p:spPr>
          <a:xfrm>
            <a:off x="10385442" y="5539324"/>
            <a:ext cx="1420949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@tarunpabbi7</a:t>
            </a:r>
            <a:endParaRPr lang="en-AU" sz="1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14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0297037C-BD67-47EC-9684-84756587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552" y="5579751"/>
            <a:ext cx="290999" cy="290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762227-5911-4600-8E77-5D9BAD81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7" y="5181230"/>
            <a:ext cx="371855" cy="37185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C1F0F1-FDC7-4DD6-AAF9-D431DC822A2C}"/>
              </a:ext>
            </a:extLst>
          </p:cNvPr>
          <p:cNvSpPr/>
          <p:nvPr/>
        </p:nvSpPr>
        <p:spPr>
          <a:xfrm>
            <a:off x="10482034" y="5185679"/>
            <a:ext cx="1585757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tarunpabbi.com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B0B3FA2-B3AD-4CF9-89A1-31354F741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8667" l="667" r="87333">
                        <a14:foregroundMark x1="30000" y1="7333" x2="60667" y2="4000"/>
                        <a14:foregroundMark x1="16000" y1="71333" x2="61333" y2="90000"/>
                        <a14:foregroundMark x1="61333" y1="90000" x2="1333" y2="90000"/>
                        <a14:foregroundMark x1="1333" y1="90000" x2="50000" y2="84000"/>
                        <a14:foregroundMark x1="50000" y1="84000" x2="76000" y2="84000"/>
                        <a14:foregroundMark x1="82667" y1="91333" x2="14000" y2="98667"/>
                        <a14:foregroundMark x1="18000" y1="74000" x2="667" y2="78667"/>
                        <a14:foregroundMark x1="66667" y1="78000" x2="87333" y2="97333"/>
                        <a14:backgroundMark x1="86000" y1="6667" x2="86000" y2="55333"/>
                        <a14:backgroundMark x1="86000" y1="55333" x2="81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143"/>
          <a:stretch/>
        </p:blipFill>
        <p:spPr bwMode="auto">
          <a:xfrm>
            <a:off x="9256313" y="5100796"/>
            <a:ext cx="909205" cy="1000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B9D81C-2062-4067-B070-9DBC68736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00" b="99000" l="10000" r="93500">
                        <a14:foregroundMark x1="45000" y1="88500" x2="56500" y2="89500"/>
                        <a14:foregroundMark x1="39000" y1="83500" x2="84000" y2="92000"/>
                        <a14:foregroundMark x1="84000" y1="92000" x2="84000" y2="93000"/>
                        <a14:foregroundMark x1="47500" y1="10500" x2="70000" y2="18500"/>
                        <a14:foregroundMark x1="59000" y1="8000" x2="66000" y2="14000"/>
                        <a14:foregroundMark x1="43500" y1="9500" x2="71000" y2="20000"/>
                        <a14:foregroundMark x1="53000" y1="4500" x2="60000" y2="5500"/>
                        <a14:foregroundMark x1="73500" y1="87000" x2="26000" y2="98500"/>
                        <a14:foregroundMark x1="26000" y1="98500" x2="22500" y2="94500"/>
                        <a14:foregroundMark x1="67500" y1="88000" x2="89500" y2="98000"/>
                        <a14:foregroundMark x1="40500" y1="89500" x2="29500" y2="85000"/>
                        <a14:foregroundMark x1="28500" y1="92000" x2="40500" y2="84500"/>
                        <a14:foregroundMark x1="21500" y1="96500" x2="16500" y2="99000"/>
                        <a14:foregroundMark x1="22500" y1="93000" x2="27000" y2="95500"/>
                        <a14:foregroundMark x1="23500" y1="96500" x2="40500" y2="85000"/>
                        <a14:foregroundMark x1="31000" y1="74500" x2="73500" y2="96000"/>
                        <a14:foregroundMark x1="73500" y1="96000" x2="9350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7" y="4955376"/>
            <a:ext cx="1063813" cy="1063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44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91AC-24AD-46D7-979D-965029EB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Kubernetes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2530-E09B-423F-AC71-2A618C9F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Containers based deployment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Orchestration &amp; cluster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Components</a:t>
            </a:r>
          </a:p>
          <a:p>
            <a:pPr marL="0" indent="0">
              <a:buNone/>
            </a:pPr>
            <a:endParaRPr lang="en-US" sz="1200" dirty="0">
              <a:solidFill>
                <a:srgbClr val="FFC000"/>
              </a:solidFill>
              <a:latin typeface="+mj-lt"/>
              <a:ea typeface="+mj-ea"/>
              <a:cs typeface="Calibri Ligh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66CCFF"/>
                </a:solidFill>
                <a:ea typeface="+mn-lt"/>
                <a:cs typeface="+mn-lt"/>
              </a:rPr>
              <a:t>Control plane</a:t>
            </a:r>
            <a:r>
              <a:rPr lang="en-US" dirty="0">
                <a:ea typeface="+mn-lt"/>
                <a:cs typeface="+mn-lt"/>
              </a:rPr>
              <a:t>	</a:t>
            </a:r>
            <a:r>
              <a:rPr lang="en-US" dirty="0">
                <a:solidFill>
                  <a:srgbClr val="66CCFF"/>
                </a:solidFill>
                <a:ea typeface="+mn-lt"/>
                <a:cs typeface="+mn-lt"/>
              </a:rPr>
              <a:t>Node</a:t>
            </a:r>
            <a:r>
              <a:rPr lang="en-US" dirty="0">
                <a:ea typeface="+mn-lt"/>
                <a:cs typeface="+mn-lt"/>
              </a:rPr>
              <a:t>		</a:t>
            </a:r>
            <a:r>
              <a:rPr lang="en-US" dirty="0">
                <a:solidFill>
                  <a:srgbClr val="66CCFF"/>
                </a:solidFill>
                <a:ea typeface="+mn-lt"/>
                <a:cs typeface="+mn-lt"/>
              </a:rPr>
              <a:t>Pod</a:t>
            </a:r>
            <a:r>
              <a:rPr lang="en-US" dirty="0">
                <a:ea typeface="+mn-lt"/>
                <a:cs typeface="+mn-lt"/>
              </a:rPr>
              <a:t>	 	</a:t>
            </a:r>
            <a:r>
              <a:rPr lang="en-US" dirty="0">
                <a:solidFill>
                  <a:srgbClr val="66CCFF"/>
                </a:solidFill>
                <a:ea typeface="+mn-lt"/>
                <a:cs typeface="+mn-lt"/>
              </a:rPr>
              <a:t>CLI: </a:t>
            </a:r>
            <a:r>
              <a:rPr lang="en-US" dirty="0" err="1">
                <a:solidFill>
                  <a:srgbClr val="66CCFF"/>
                </a:solidFill>
                <a:ea typeface="+mn-lt"/>
                <a:cs typeface="+mn-lt"/>
              </a:rPr>
              <a:t>kubectl</a:t>
            </a:r>
            <a:endParaRPr lang="en-US" dirty="0">
              <a:solidFill>
                <a:srgbClr val="66CCFF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2C9591AC-2877-4265-8111-4D3A4DE9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80" y="5285330"/>
            <a:ext cx="1372617" cy="1372617"/>
          </a:xfrm>
          <a:prstGeom prst="rect">
            <a:avLst/>
          </a:prstGeom>
        </p:spPr>
      </p:pic>
      <p:pic>
        <p:nvPicPr>
          <p:cNvPr id="1026" name="Picture 2" descr="Kubernetes Icon">
            <a:extLst>
              <a:ext uri="{FF2B5EF4-FFF2-40B4-BE49-F238E27FC236}">
                <a16:creationId xmlns:a16="http://schemas.microsoft.com/office/drawing/2014/main" id="{0E6489D3-C94B-4C6B-95E9-6C1EDB4D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357" y="5971638"/>
            <a:ext cx="583661" cy="5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3221-EFD6-462A-B467-AC20A3AE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Kubernetes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A6EF-A15C-49D8-81B8-D3C19046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Deployment </a:t>
            </a: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Services</a:t>
            </a: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>
                <a:solidFill>
                  <a:srgbClr val="66CCFF"/>
                </a:solidFill>
                <a:cs typeface="Calibri"/>
              </a:rPr>
              <a:t>Cluster IP</a:t>
            </a:r>
            <a:r>
              <a:rPr lang="en-US" dirty="0">
                <a:cs typeface="Calibri"/>
              </a:rPr>
              <a:t>		</a:t>
            </a:r>
            <a:r>
              <a:rPr lang="en-US" dirty="0" err="1">
                <a:solidFill>
                  <a:srgbClr val="66CCFF"/>
                </a:solidFill>
                <a:cs typeface="Calibri"/>
              </a:rPr>
              <a:t>Nodeport</a:t>
            </a:r>
            <a:r>
              <a:rPr lang="en-US" dirty="0">
                <a:cs typeface="Calibri"/>
              </a:rPr>
              <a:t>		</a:t>
            </a:r>
            <a:r>
              <a:rPr lang="en-US" dirty="0" err="1">
                <a:solidFill>
                  <a:srgbClr val="66CCFF"/>
                </a:solidFill>
                <a:cs typeface="Calibri"/>
              </a:rPr>
              <a:t>Loadbalancer</a:t>
            </a:r>
            <a:endParaRPr lang="en-US" dirty="0">
              <a:solidFill>
                <a:srgbClr val="66CCFF"/>
              </a:solidFill>
              <a:cs typeface="Calibri"/>
            </a:endParaRP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Namespaces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2" descr="Kubernetes Icon">
            <a:extLst>
              <a:ext uri="{FF2B5EF4-FFF2-40B4-BE49-F238E27FC236}">
                <a16:creationId xmlns:a16="http://schemas.microsoft.com/office/drawing/2014/main" id="{79ECFEE3-9F28-4DBE-93EC-E8D35A9B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409" y="5068843"/>
            <a:ext cx="547238" cy="5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B06F74A-E439-4374-BB43-8A0E4320F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9" y="5068843"/>
            <a:ext cx="1565648" cy="15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3AAF-B2CA-4010-936D-8D500EA7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Service Mesh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A866-F636-4E5A-AA2E-5514EA13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Manages service-to-service communication 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Layer 5 through layer 1 of the OSI network stack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East-west networking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B17D1EEA-0B22-4FAD-8812-55022215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20" y="5175681"/>
            <a:ext cx="1434761" cy="14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7899-2043-4B06-8EA4-06281AAD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Service Mesh</a:t>
            </a:r>
            <a:endParaRPr lang="en-US"/>
          </a:p>
        </p:txBody>
      </p:sp>
      <p:pic>
        <p:nvPicPr>
          <p:cNvPr id="5" name="Picture 4" descr="A picture containing building, window, game&#10;&#10;Description automatically generated">
            <a:extLst>
              <a:ext uri="{FF2B5EF4-FFF2-40B4-BE49-F238E27FC236}">
                <a16:creationId xmlns:a16="http://schemas.microsoft.com/office/drawing/2014/main" id="{8CCEBBD1-6290-462D-AA82-EEFA4378B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61" y="5521911"/>
            <a:ext cx="1047062" cy="1047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1F8231-7990-4396-BBDC-1DBBF5C3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21" y="1710362"/>
            <a:ext cx="8312957" cy="37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2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948</Words>
  <Application>Microsoft Office PowerPoint</Application>
  <PresentationFormat>Widescreen</PresentationFormat>
  <Paragraphs>589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Lato Light</vt:lpstr>
      <vt:lpstr>Segoe UI</vt:lpstr>
      <vt:lpstr>office theme</vt:lpstr>
      <vt:lpstr>office theme</vt:lpstr>
      <vt:lpstr>Fast Track Istio</vt:lpstr>
      <vt:lpstr>Agenda</vt:lpstr>
      <vt:lpstr>whoami</vt:lpstr>
      <vt:lpstr>Microservices</vt:lpstr>
      <vt:lpstr>Microservices Deployment</vt:lpstr>
      <vt:lpstr>Kubernetes</vt:lpstr>
      <vt:lpstr>Kubernetes Objects</vt:lpstr>
      <vt:lpstr>Service Mesh</vt:lpstr>
      <vt:lpstr>Service Mesh</vt:lpstr>
      <vt:lpstr>Use cases</vt:lpstr>
      <vt:lpstr>Popular Services</vt:lpstr>
      <vt:lpstr>Istio</vt:lpstr>
      <vt:lpstr>Traffic Management</vt:lpstr>
      <vt:lpstr>Observability</vt:lpstr>
      <vt:lpstr>Security</vt:lpstr>
      <vt:lpstr>Architecture</vt:lpstr>
      <vt:lpstr>Installation</vt:lpstr>
      <vt:lpstr>Exercise 1</vt:lpstr>
      <vt:lpstr>Book Club</vt:lpstr>
      <vt:lpstr>Sidecar Deployment</vt:lpstr>
      <vt:lpstr>Exercise 2</vt:lpstr>
      <vt:lpstr>Ingress Gateway</vt:lpstr>
      <vt:lpstr>Exercise 3</vt:lpstr>
      <vt:lpstr>Traffic Management</vt:lpstr>
      <vt:lpstr>Virtual Service</vt:lpstr>
      <vt:lpstr>Virtual Service</vt:lpstr>
      <vt:lpstr>Destination Rule</vt:lpstr>
      <vt:lpstr>Destination Rule</vt:lpstr>
      <vt:lpstr>Traffic Management Patterns</vt:lpstr>
      <vt:lpstr>Traffic Management Patterns</vt:lpstr>
      <vt:lpstr>Traffic Management Patterns</vt:lpstr>
      <vt:lpstr>Exercise 4</vt:lpstr>
      <vt:lpstr>Traffic Management Patterns</vt:lpstr>
      <vt:lpstr>Traffic Management Patterns</vt:lpstr>
      <vt:lpstr>Exercise 5</vt:lpstr>
      <vt:lpstr>Service Entry</vt:lpstr>
      <vt:lpstr>Service Entry</vt:lpstr>
      <vt:lpstr>Exercise 6</vt:lpstr>
      <vt:lpstr>Security – Authentication</vt:lpstr>
      <vt:lpstr>Security - Authentication</vt:lpstr>
      <vt:lpstr>Authentication</vt:lpstr>
      <vt:lpstr>Security - Authorization </vt:lpstr>
      <vt:lpstr>Security - Authorization</vt:lpstr>
      <vt:lpstr>Authorization Policy</vt:lpstr>
      <vt:lpstr>Exercise 7</vt:lpstr>
      <vt:lpstr>Observability</vt:lpstr>
      <vt:lpstr>Prometheus</vt:lpstr>
      <vt:lpstr>Prometheus – HTTP Metrics</vt:lpstr>
      <vt:lpstr>Jaeger</vt:lpstr>
      <vt:lpstr>Grafana</vt:lpstr>
      <vt:lpstr>Kiali</vt:lpstr>
      <vt:lpstr>Exercise 8</vt:lpstr>
      <vt:lpstr>Debugging tips</vt:lpstr>
      <vt:lpstr>Fast Track Istio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</dc:title>
  <dc:creator>Rahul Rai</dc:creator>
  <cp:lastModifiedBy>Rahul Rai</cp:lastModifiedBy>
  <cp:revision>146</cp:revision>
  <dcterms:created xsi:type="dcterms:W3CDTF">2020-06-22T01:42:56Z</dcterms:created>
  <dcterms:modified xsi:type="dcterms:W3CDTF">2020-08-21T10:42:10Z</dcterms:modified>
</cp:coreProperties>
</file>