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61" r:id="rId6"/>
    <p:sldId id="269" r:id="rId7"/>
    <p:sldId id="262" r:id="rId8"/>
    <p:sldId id="272" r:id="rId9"/>
    <p:sldId id="273" r:id="rId10"/>
    <p:sldId id="274" r:id="rId11"/>
    <p:sldId id="266" r:id="rId12"/>
    <p:sldId id="268" r:id="rId13"/>
    <p:sldId id="271"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varScale="1">
        <p:scale>
          <a:sx n="85" d="100"/>
          <a:sy n="85" d="100"/>
        </p:scale>
        <p:origin x="6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11/21/2019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11/21/2019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CRIME ANALYSIS</a:t>
            </a:r>
          </a:p>
        </p:txBody>
      </p:sp>
      <p:sp>
        <p:nvSpPr>
          <p:cNvPr id="3" name="Subtitle 2"/>
          <p:cNvSpPr>
            <a:spLocks noGrp="1"/>
          </p:cNvSpPr>
          <p:nvPr>
            <p:ph type="subTitle" idx="1"/>
          </p:nvPr>
        </p:nvSpPr>
        <p:spPr/>
        <p:txBody>
          <a:bodyPr>
            <a:normAutofit lnSpcReduction="10000"/>
          </a:bodyPr>
          <a:lstStyle/>
          <a:p>
            <a:pPr algn="l"/>
            <a:r>
              <a:rPr lang="en-IN" dirty="0"/>
              <a:t>AMEYA</a:t>
            </a:r>
          </a:p>
          <a:p>
            <a:pPr algn="l"/>
            <a:r>
              <a:rPr lang="en-IN" dirty="0"/>
              <a:t>NEHA</a:t>
            </a:r>
          </a:p>
          <a:p>
            <a:pPr algn="l"/>
            <a:r>
              <a:rPr lang="en-IN" dirty="0"/>
              <a:t>DARSHAN</a:t>
            </a:r>
          </a:p>
        </p:txBody>
      </p:sp>
    </p:spTree>
    <p:extLst>
      <p:ext uri="{BB962C8B-B14F-4D97-AF65-F5344CB8AC3E}">
        <p14:creationId xmlns:p14="http://schemas.microsoft.com/office/powerpoint/2010/main" val="1578478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TESTING</a:t>
            </a:r>
          </a:p>
        </p:txBody>
      </p:sp>
      <p:sp>
        <p:nvSpPr>
          <p:cNvPr id="3" name="Content Placeholder 2"/>
          <p:cNvSpPr>
            <a:spLocks noGrp="1"/>
          </p:cNvSpPr>
          <p:nvPr>
            <p:ph idx="1"/>
          </p:nvPr>
        </p:nvSpPr>
        <p:spPr/>
        <p:txBody>
          <a:bodyPr>
            <a:normAutofit/>
          </a:bodyPr>
          <a:lstStyle/>
          <a:p>
            <a:pPr marL="0" indent="0">
              <a:lnSpc>
                <a:spcPct val="150000"/>
              </a:lnSpc>
              <a:buNone/>
            </a:pPr>
            <a:r>
              <a:rPr lang="en-US" sz="1600" dirty="0"/>
              <a:t>Areas having a majority black population account for a greater percentage of crimes.</a:t>
            </a:r>
          </a:p>
          <a:p>
            <a:pPr marL="0" indent="0">
              <a:lnSpc>
                <a:spcPct val="150000"/>
              </a:lnSpc>
              <a:buNone/>
            </a:pPr>
            <a:r>
              <a:rPr lang="en-US" sz="1600" dirty="0"/>
              <a:t>The areas 87</a:t>
            </a:r>
            <a:r>
              <a:rPr lang="en-US" sz="1600" baseline="30000" dirty="0"/>
              <a:t>th</a:t>
            </a:r>
            <a:r>
              <a:rPr lang="en-US" sz="1600" dirty="0"/>
              <a:t> Street &amp; 111</a:t>
            </a:r>
            <a:r>
              <a:rPr lang="en-US" sz="1600" baseline="30000" dirty="0"/>
              <a:t>th</a:t>
            </a:r>
            <a:r>
              <a:rPr lang="en-US" sz="1600" dirty="0"/>
              <a:t> Street ranked 1 &amp; 2 respectively and have a black population of 40% which is relatively high when compared to other areas.</a:t>
            </a:r>
          </a:p>
          <a:p>
            <a:pPr marL="0" indent="0">
              <a:lnSpc>
                <a:spcPct val="150000"/>
              </a:lnSpc>
              <a:buNone/>
            </a:pPr>
            <a:endParaRPr lang="en-US" sz="1600" baseline="30000" dirty="0"/>
          </a:p>
          <a:p>
            <a:pPr marL="0" indent="0">
              <a:lnSpc>
                <a:spcPct val="150000"/>
              </a:lnSpc>
              <a:buNone/>
            </a:pPr>
            <a:endParaRPr lang="en-US" sz="1600" baseline="30000" dirty="0"/>
          </a:p>
          <a:p>
            <a:pPr marL="0" indent="0">
              <a:lnSpc>
                <a:spcPct val="150000"/>
              </a:lnSpc>
              <a:buNone/>
            </a:pPr>
            <a:endParaRPr lang="en-IN" sz="1600" dirty="0"/>
          </a:p>
        </p:txBody>
      </p:sp>
      <p:sp>
        <p:nvSpPr>
          <p:cNvPr id="7" name="TextBox 6">
            <a:extLst>
              <a:ext uri="{FF2B5EF4-FFF2-40B4-BE49-F238E27FC236}">
                <a16:creationId xmlns:a16="http://schemas.microsoft.com/office/drawing/2014/main" id="{F2F50058-D8D0-4319-B2D8-1E9F280B29F2}"/>
              </a:ext>
            </a:extLst>
          </p:cNvPr>
          <p:cNvSpPr txBox="1"/>
          <p:nvPr/>
        </p:nvSpPr>
        <p:spPr>
          <a:xfrm>
            <a:off x="-1631206" y="6438896"/>
            <a:ext cx="6299403" cy="369332"/>
          </a:xfrm>
          <a:prstGeom prst="rect">
            <a:avLst/>
          </a:prstGeom>
          <a:noFill/>
        </p:spPr>
        <p:txBody>
          <a:bodyPr wrap="square" rtlCol="0">
            <a:spAutoFit/>
          </a:bodyPr>
          <a:lstStyle/>
          <a:p>
            <a:pPr algn="ctr"/>
            <a:r>
              <a:rPr lang="en-IN" dirty="0"/>
              <a:t>NOT REJECTED</a:t>
            </a:r>
          </a:p>
        </p:txBody>
      </p:sp>
      <p:pic>
        <p:nvPicPr>
          <p:cNvPr id="6" name="Picture 5">
            <a:extLst>
              <a:ext uri="{FF2B5EF4-FFF2-40B4-BE49-F238E27FC236}">
                <a16:creationId xmlns:a16="http://schemas.microsoft.com/office/drawing/2014/main" id="{97B9E3C4-1426-4F24-BBEA-A2F3B27FDF0F}"/>
              </a:ext>
            </a:extLst>
          </p:cNvPr>
          <p:cNvPicPr>
            <a:picLocks noChangeAspect="1"/>
          </p:cNvPicPr>
          <p:nvPr/>
        </p:nvPicPr>
        <p:blipFill>
          <a:blip r:embed="rId2"/>
          <a:stretch>
            <a:fillRect/>
          </a:stretch>
        </p:blipFill>
        <p:spPr>
          <a:xfrm>
            <a:off x="761003" y="3689120"/>
            <a:ext cx="6966573" cy="2749776"/>
          </a:xfrm>
          <a:prstGeom prst="rect">
            <a:avLst/>
          </a:prstGeom>
        </p:spPr>
      </p:pic>
    </p:spTree>
    <p:extLst>
      <p:ext uri="{BB962C8B-B14F-4D97-AF65-F5344CB8AC3E}">
        <p14:creationId xmlns:p14="http://schemas.microsoft.com/office/powerpoint/2010/main" val="263650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TESTING</a:t>
            </a:r>
          </a:p>
        </p:txBody>
      </p:sp>
      <p:sp>
        <p:nvSpPr>
          <p:cNvPr id="3" name="Content Placeholder 2"/>
          <p:cNvSpPr>
            <a:spLocks noGrp="1"/>
          </p:cNvSpPr>
          <p:nvPr>
            <p:ph idx="1"/>
          </p:nvPr>
        </p:nvSpPr>
        <p:spPr/>
        <p:txBody>
          <a:bodyPr>
            <a:normAutofit/>
          </a:bodyPr>
          <a:lstStyle/>
          <a:p>
            <a:pPr marL="0" indent="0">
              <a:buNone/>
            </a:pPr>
            <a:r>
              <a:rPr lang="en-IN" sz="1600" dirty="0"/>
              <a:t>Gun related crimes are among the top 5 crimes in the city.</a:t>
            </a:r>
          </a:p>
          <a:p>
            <a:pPr marL="0" indent="0">
              <a:buNone/>
            </a:pPr>
            <a:endParaRPr lang="en-IN" sz="1600" dirty="0"/>
          </a:p>
        </p:txBody>
      </p:sp>
      <p:pic>
        <p:nvPicPr>
          <p:cNvPr id="5" name="Picture 4">
            <a:extLst>
              <a:ext uri="{FF2B5EF4-FFF2-40B4-BE49-F238E27FC236}">
                <a16:creationId xmlns:a16="http://schemas.microsoft.com/office/drawing/2014/main" id="{CDB7ADCC-F1E1-40EF-A7C8-3650C629B6FF}"/>
              </a:ext>
            </a:extLst>
          </p:cNvPr>
          <p:cNvPicPr>
            <a:picLocks noChangeAspect="1"/>
          </p:cNvPicPr>
          <p:nvPr/>
        </p:nvPicPr>
        <p:blipFill>
          <a:blip r:embed="rId2"/>
          <a:stretch>
            <a:fillRect/>
          </a:stretch>
        </p:blipFill>
        <p:spPr>
          <a:xfrm>
            <a:off x="771029" y="2819563"/>
            <a:ext cx="8047417" cy="2994920"/>
          </a:xfrm>
          <a:prstGeom prst="rect">
            <a:avLst/>
          </a:prstGeom>
        </p:spPr>
      </p:pic>
      <p:sp>
        <p:nvSpPr>
          <p:cNvPr id="6" name="TextBox 5">
            <a:extLst>
              <a:ext uri="{FF2B5EF4-FFF2-40B4-BE49-F238E27FC236}">
                <a16:creationId xmlns:a16="http://schemas.microsoft.com/office/drawing/2014/main" id="{F2F0EB8F-1EA0-4240-8470-5E8DACFF8592}"/>
              </a:ext>
            </a:extLst>
          </p:cNvPr>
          <p:cNvSpPr txBox="1"/>
          <p:nvPr/>
        </p:nvSpPr>
        <p:spPr>
          <a:xfrm>
            <a:off x="-1613276" y="6049547"/>
            <a:ext cx="6299403" cy="369332"/>
          </a:xfrm>
          <a:prstGeom prst="rect">
            <a:avLst/>
          </a:prstGeom>
          <a:noFill/>
        </p:spPr>
        <p:txBody>
          <a:bodyPr wrap="square" rtlCol="0">
            <a:spAutoFit/>
          </a:bodyPr>
          <a:lstStyle/>
          <a:p>
            <a:pPr algn="ctr"/>
            <a:r>
              <a:rPr lang="en-IN" dirty="0"/>
              <a:t>NOT REJECTED</a:t>
            </a:r>
          </a:p>
        </p:txBody>
      </p:sp>
    </p:spTree>
    <p:extLst>
      <p:ext uri="{BB962C8B-B14F-4D97-AF65-F5344CB8AC3E}">
        <p14:creationId xmlns:p14="http://schemas.microsoft.com/office/powerpoint/2010/main" val="229627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CORRELATION </a:t>
            </a:r>
          </a:p>
        </p:txBody>
      </p:sp>
      <p:pic>
        <p:nvPicPr>
          <p:cNvPr id="5" name="Content Placeholder 4">
            <a:extLst>
              <a:ext uri="{FF2B5EF4-FFF2-40B4-BE49-F238E27FC236}">
                <a16:creationId xmlns:a16="http://schemas.microsoft.com/office/drawing/2014/main" id="{E1E19BE3-B764-4641-A46E-D1BFC2BAF06C}"/>
              </a:ext>
            </a:extLst>
          </p:cNvPr>
          <p:cNvPicPr>
            <a:picLocks noGrp="1" noChangeAspect="1"/>
          </p:cNvPicPr>
          <p:nvPr>
            <p:ph idx="1"/>
          </p:nvPr>
        </p:nvPicPr>
        <p:blipFill>
          <a:blip r:embed="rId2"/>
          <a:stretch>
            <a:fillRect/>
          </a:stretch>
        </p:blipFill>
        <p:spPr>
          <a:xfrm>
            <a:off x="785828" y="2750037"/>
            <a:ext cx="9592553" cy="3852985"/>
          </a:xfrm>
        </p:spPr>
      </p:pic>
      <p:sp>
        <p:nvSpPr>
          <p:cNvPr id="6" name="TextBox 5">
            <a:extLst>
              <a:ext uri="{FF2B5EF4-FFF2-40B4-BE49-F238E27FC236}">
                <a16:creationId xmlns:a16="http://schemas.microsoft.com/office/drawing/2014/main" id="{6B9E35C3-A22F-4F1A-9EE4-4CC8E5B6838A}"/>
              </a:ext>
            </a:extLst>
          </p:cNvPr>
          <p:cNvSpPr txBox="1"/>
          <p:nvPr/>
        </p:nvSpPr>
        <p:spPr>
          <a:xfrm>
            <a:off x="680320" y="2171701"/>
            <a:ext cx="8938465" cy="369332"/>
          </a:xfrm>
          <a:prstGeom prst="rect">
            <a:avLst/>
          </a:prstGeom>
          <a:noFill/>
        </p:spPr>
        <p:txBody>
          <a:bodyPr wrap="square" rtlCol="0">
            <a:spAutoFit/>
          </a:bodyPr>
          <a:lstStyle/>
          <a:p>
            <a:r>
              <a:rPr lang="en-IN" dirty="0"/>
              <a:t>A correlation table that tells us the magnitude of relationship between variables.</a:t>
            </a:r>
          </a:p>
        </p:txBody>
      </p:sp>
    </p:spTree>
    <p:extLst>
      <p:ext uri="{BB962C8B-B14F-4D97-AF65-F5344CB8AC3E}">
        <p14:creationId xmlns:p14="http://schemas.microsoft.com/office/powerpoint/2010/main" val="1052850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AND FUTURE DEVELOPMENTS</a:t>
            </a:r>
          </a:p>
        </p:txBody>
      </p:sp>
      <p:sp>
        <p:nvSpPr>
          <p:cNvPr id="3" name="Content Placeholder 2"/>
          <p:cNvSpPr>
            <a:spLocks noGrp="1"/>
          </p:cNvSpPr>
          <p:nvPr>
            <p:ph idx="1"/>
          </p:nvPr>
        </p:nvSpPr>
        <p:spPr/>
        <p:txBody>
          <a:bodyPr>
            <a:normAutofit/>
          </a:bodyPr>
          <a:lstStyle/>
          <a:p>
            <a:pPr>
              <a:lnSpc>
                <a:spcPct val="150000"/>
              </a:lnSpc>
            </a:pPr>
            <a:r>
              <a:rPr lang="en-IN" sz="1600" dirty="0"/>
              <a:t>By means of this project, we have drawn many meaningful insights into how crime is spread over the Chicago, IL. </a:t>
            </a:r>
          </a:p>
          <a:p>
            <a:pPr>
              <a:lnSpc>
                <a:spcPct val="150000"/>
              </a:lnSpc>
            </a:pPr>
            <a:r>
              <a:rPr lang="en-IN" sz="1600" dirty="0"/>
              <a:t>For instance, we have been able to identify those areas where crime is more prevalent which keeps helps us keep the city police well informed about where they would require more vigilance at a given point in time.</a:t>
            </a:r>
          </a:p>
          <a:p>
            <a:pPr>
              <a:lnSpc>
                <a:spcPct val="150000"/>
              </a:lnSpc>
            </a:pPr>
            <a:r>
              <a:rPr lang="en-IN" sz="1600" dirty="0"/>
              <a:t>We would like to take this a step further by analysing the crime activity in Bangalore and provide insights to the City Police, thereby making our home a safer place.</a:t>
            </a:r>
          </a:p>
          <a:p>
            <a:pPr>
              <a:lnSpc>
                <a:spcPct val="150000"/>
              </a:lnSpc>
            </a:pPr>
            <a:endParaRPr lang="en-IN" sz="1600" dirty="0"/>
          </a:p>
          <a:p>
            <a:pPr>
              <a:lnSpc>
                <a:spcPct val="150000"/>
              </a:lnSpc>
            </a:pPr>
            <a:endParaRPr lang="en-IN" sz="1600" dirty="0"/>
          </a:p>
        </p:txBody>
      </p:sp>
    </p:spTree>
    <p:extLst>
      <p:ext uri="{BB962C8B-B14F-4D97-AF65-F5344CB8AC3E}">
        <p14:creationId xmlns:p14="http://schemas.microsoft.com/office/powerpoint/2010/main" val="60315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ACKNOWLEDGEMENT</a:t>
            </a:r>
          </a:p>
        </p:txBody>
      </p:sp>
      <p:sp>
        <p:nvSpPr>
          <p:cNvPr id="3" name="Content Placeholder 2"/>
          <p:cNvSpPr>
            <a:spLocks noGrp="1"/>
          </p:cNvSpPr>
          <p:nvPr>
            <p:ph idx="1"/>
          </p:nvPr>
        </p:nvSpPr>
        <p:spPr/>
        <p:txBody>
          <a:bodyPr>
            <a:noAutofit/>
          </a:bodyPr>
          <a:lstStyle/>
          <a:p>
            <a:pPr marL="0" indent="0">
              <a:lnSpc>
                <a:spcPct val="150000"/>
              </a:lnSpc>
              <a:buNone/>
            </a:pPr>
            <a:r>
              <a:rPr lang="en-IN" sz="2000" dirty="0"/>
              <a:t>We take this opportunity to thank our professor Jamuna Ma’am for helping us expand our knowledge in the field of Data Science through her insightful lectures delivered across these past 26 weeks.</a:t>
            </a:r>
          </a:p>
          <a:p>
            <a:pPr marL="0" indent="0">
              <a:lnSpc>
                <a:spcPct val="150000"/>
              </a:lnSpc>
              <a:buNone/>
            </a:pPr>
            <a:r>
              <a:rPr lang="en-IN" sz="2000" dirty="0"/>
              <a:t>All the materials that were shared with us during the course has helped us a great deal in completing the project. This project would’ve been incomplete without her guidance.</a:t>
            </a:r>
          </a:p>
          <a:p>
            <a:pPr marL="0" indent="0">
              <a:lnSpc>
                <a:spcPct val="150000"/>
              </a:lnSpc>
              <a:buNone/>
            </a:pPr>
            <a:r>
              <a:rPr lang="en-IN" sz="2000" dirty="0"/>
              <a:t>Thank You!</a:t>
            </a:r>
          </a:p>
        </p:txBody>
      </p:sp>
    </p:spTree>
    <p:extLst>
      <p:ext uri="{BB962C8B-B14F-4D97-AF65-F5344CB8AC3E}">
        <p14:creationId xmlns:p14="http://schemas.microsoft.com/office/powerpoint/2010/main" val="56556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INSPIRATION</a:t>
            </a:r>
          </a:p>
        </p:txBody>
      </p:sp>
      <p:sp>
        <p:nvSpPr>
          <p:cNvPr id="3" name="Content Placeholder 2"/>
          <p:cNvSpPr>
            <a:spLocks noGrp="1"/>
          </p:cNvSpPr>
          <p:nvPr>
            <p:ph idx="1"/>
          </p:nvPr>
        </p:nvSpPr>
        <p:spPr/>
        <p:txBody>
          <a:bodyPr>
            <a:normAutofit/>
          </a:bodyPr>
          <a:lstStyle/>
          <a:p>
            <a:pPr>
              <a:lnSpc>
                <a:spcPct val="150000"/>
              </a:lnSpc>
            </a:pPr>
            <a:r>
              <a:rPr lang="en-US" sz="1600" dirty="0"/>
              <a:t>Crime analysis is a law enforcement function that involves systematic analysis for identifying and analyzing patterns and trends in crime and disorder.</a:t>
            </a:r>
          </a:p>
          <a:p>
            <a:pPr>
              <a:lnSpc>
                <a:spcPct val="150000"/>
              </a:lnSpc>
            </a:pPr>
            <a:r>
              <a:rPr lang="en-US" sz="1600" dirty="0"/>
              <a:t>Information on patterns can help law enforcement agencies deploy resources in a more effective manner, and assist detectives in identifying and apprehending suspects. </a:t>
            </a:r>
          </a:p>
          <a:p>
            <a:pPr>
              <a:lnSpc>
                <a:spcPct val="150000"/>
              </a:lnSpc>
            </a:pPr>
            <a:r>
              <a:rPr lang="en-US" sz="1600" dirty="0"/>
              <a:t>Crime analysis also plays a role in devising solutions to crime problems, and formulating crime prevention strategies.</a:t>
            </a:r>
          </a:p>
          <a:p>
            <a:pPr>
              <a:lnSpc>
                <a:spcPct val="150000"/>
              </a:lnSpc>
            </a:pPr>
            <a:r>
              <a:rPr lang="en-US" sz="1600" dirty="0"/>
              <a:t>Understanding the importance of these points, we decided to go ahead with the analysis of crime data.</a:t>
            </a:r>
            <a:endParaRPr lang="en-IN" sz="1600" dirty="0"/>
          </a:p>
        </p:txBody>
      </p:sp>
    </p:spTree>
    <p:extLst>
      <p:ext uri="{BB962C8B-B14F-4D97-AF65-F5344CB8AC3E}">
        <p14:creationId xmlns:p14="http://schemas.microsoft.com/office/powerpoint/2010/main" val="130000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a:t>
            </a:r>
          </a:p>
        </p:txBody>
      </p:sp>
      <p:sp>
        <p:nvSpPr>
          <p:cNvPr id="3" name="Content Placeholder 2"/>
          <p:cNvSpPr>
            <a:spLocks noGrp="1"/>
          </p:cNvSpPr>
          <p:nvPr>
            <p:ph idx="1"/>
          </p:nvPr>
        </p:nvSpPr>
        <p:spPr/>
        <p:txBody>
          <a:bodyPr>
            <a:normAutofit fontScale="77500" lnSpcReduction="20000"/>
          </a:bodyPr>
          <a:lstStyle/>
          <a:p>
            <a:pPr>
              <a:lnSpc>
                <a:spcPct val="150000"/>
              </a:lnSpc>
            </a:pPr>
            <a:r>
              <a:rPr lang="en-IN" sz="2000" dirty="0"/>
              <a:t>30,OOO rows</a:t>
            </a:r>
          </a:p>
          <a:p>
            <a:pPr>
              <a:lnSpc>
                <a:spcPct val="150000"/>
              </a:lnSpc>
            </a:pPr>
            <a:r>
              <a:rPr lang="en-IN" sz="2000" dirty="0"/>
              <a:t>22 columns</a:t>
            </a:r>
          </a:p>
          <a:p>
            <a:pPr>
              <a:lnSpc>
                <a:spcPct val="150000"/>
              </a:lnSpc>
            </a:pPr>
            <a:r>
              <a:rPr lang="en-IN" sz="2000" dirty="0"/>
              <a:t>Data has been collected from the period 2001 - 2019</a:t>
            </a:r>
          </a:p>
          <a:p>
            <a:pPr>
              <a:lnSpc>
                <a:spcPct val="150000"/>
              </a:lnSpc>
            </a:pPr>
            <a:r>
              <a:rPr lang="en-IN" sz="2000" dirty="0"/>
              <a:t>Big query API used to obtain a csv file from the available dataset</a:t>
            </a:r>
          </a:p>
          <a:p>
            <a:pPr>
              <a:lnSpc>
                <a:spcPct val="150000"/>
              </a:lnSpc>
            </a:pPr>
            <a:r>
              <a:rPr lang="en-IN" sz="2000" dirty="0"/>
              <a:t>Category – public safety</a:t>
            </a:r>
          </a:p>
          <a:p>
            <a:pPr>
              <a:lnSpc>
                <a:spcPct val="150000"/>
              </a:lnSpc>
            </a:pPr>
            <a:r>
              <a:rPr lang="en-IN" sz="2000" dirty="0"/>
              <a:t>Tags – crime, police</a:t>
            </a:r>
          </a:p>
          <a:p>
            <a:pPr>
              <a:lnSpc>
                <a:spcPct val="150000"/>
              </a:lnSpc>
            </a:pPr>
            <a:r>
              <a:rPr lang="en-IN" sz="2000" dirty="0"/>
              <a:t>Source – Chicago PD</a:t>
            </a:r>
          </a:p>
          <a:p>
            <a:pPr>
              <a:lnSpc>
                <a:spcPct val="150000"/>
              </a:lnSpc>
            </a:pPr>
            <a:r>
              <a:rPr lang="en-IN" sz="2000" dirty="0"/>
              <a:t>Each of the 30,000 rows represents a reported crime</a:t>
            </a:r>
          </a:p>
        </p:txBody>
      </p:sp>
    </p:spTree>
    <p:extLst>
      <p:ext uri="{BB962C8B-B14F-4D97-AF65-F5344CB8AC3E}">
        <p14:creationId xmlns:p14="http://schemas.microsoft.com/office/powerpoint/2010/main" val="2654048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CLEANING </a:t>
            </a:r>
          </a:p>
        </p:txBody>
      </p:sp>
      <p:pic>
        <p:nvPicPr>
          <p:cNvPr id="9" name="Content Placeholder 8">
            <a:extLst>
              <a:ext uri="{FF2B5EF4-FFF2-40B4-BE49-F238E27FC236}">
                <a16:creationId xmlns:a16="http://schemas.microsoft.com/office/drawing/2014/main" id="{18869D2F-0C6B-47CE-82FC-D4FBFAB0B1B2}"/>
              </a:ext>
            </a:extLst>
          </p:cNvPr>
          <p:cNvPicPr>
            <a:picLocks noGrp="1" noChangeAspect="1"/>
          </p:cNvPicPr>
          <p:nvPr>
            <p:ph idx="1"/>
          </p:nvPr>
        </p:nvPicPr>
        <p:blipFill>
          <a:blip r:embed="rId2"/>
          <a:stretch>
            <a:fillRect/>
          </a:stretch>
        </p:blipFill>
        <p:spPr>
          <a:xfrm>
            <a:off x="341402" y="2233761"/>
            <a:ext cx="5754598" cy="2312377"/>
          </a:xfrm>
        </p:spPr>
      </p:pic>
      <p:pic>
        <p:nvPicPr>
          <p:cNvPr id="11" name="Picture 10">
            <a:extLst>
              <a:ext uri="{FF2B5EF4-FFF2-40B4-BE49-F238E27FC236}">
                <a16:creationId xmlns:a16="http://schemas.microsoft.com/office/drawing/2014/main" id="{2834F86C-E241-41C5-9357-178DCF88ED2E}"/>
              </a:ext>
            </a:extLst>
          </p:cNvPr>
          <p:cNvPicPr>
            <a:picLocks noChangeAspect="1"/>
          </p:cNvPicPr>
          <p:nvPr/>
        </p:nvPicPr>
        <p:blipFill>
          <a:blip r:embed="rId3"/>
          <a:stretch>
            <a:fillRect/>
          </a:stretch>
        </p:blipFill>
        <p:spPr>
          <a:xfrm>
            <a:off x="6417883" y="3909066"/>
            <a:ext cx="5223133" cy="2711542"/>
          </a:xfrm>
          <a:prstGeom prst="rect">
            <a:avLst/>
          </a:prstGeom>
        </p:spPr>
      </p:pic>
      <p:sp>
        <p:nvSpPr>
          <p:cNvPr id="12" name="TextBox 11">
            <a:extLst>
              <a:ext uri="{FF2B5EF4-FFF2-40B4-BE49-F238E27FC236}">
                <a16:creationId xmlns:a16="http://schemas.microsoft.com/office/drawing/2014/main" id="{DB64A722-AF5D-4C4B-9FDA-885C64A9D9B8}"/>
              </a:ext>
            </a:extLst>
          </p:cNvPr>
          <p:cNvSpPr txBox="1"/>
          <p:nvPr/>
        </p:nvSpPr>
        <p:spPr>
          <a:xfrm>
            <a:off x="1705708" y="4809392"/>
            <a:ext cx="3253154" cy="545123"/>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D8B48577-874E-403C-8403-3F8A07090879}"/>
              </a:ext>
            </a:extLst>
          </p:cNvPr>
          <p:cNvSpPr txBox="1"/>
          <p:nvPr/>
        </p:nvSpPr>
        <p:spPr>
          <a:xfrm>
            <a:off x="341402" y="4721469"/>
            <a:ext cx="5039490" cy="369332"/>
          </a:xfrm>
          <a:prstGeom prst="rect">
            <a:avLst/>
          </a:prstGeom>
          <a:noFill/>
        </p:spPr>
        <p:txBody>
          <a:bodyPr wrap="square" rtlCol="0">
            <a:spAutoFit/>
          </a:bodyPr>
          <a:lstStyle/>
          <a:p>
            <a:r>
              <a:rPr lang="en-IN" dirty="0"/>
              <a:t>Before cleaning</a:t>
            </a:r>
          </a:p>
        </p:txBody>
      </p:sp>
      <p:sp>
        <p:nvSpPr>
          <p:cNvPr id="15" name="TextBox 14">
            <a:extLst>
              <a:ext uri="{FF2B5EF4-FFF2-40B4-BE49-F238E27FC236}">
                <a16:creationId xmlns:a16="http://schemas.microsoft.com/office/drawing/2014/main" id="{A937ED6E-7987-4BEB-AE99-30A94E13D6A2}"/>
              </a:ext>
            </a:extLst>
          </p:cNvPr>
          <p:cNvSpPr txBox="1"/>
          <p:nvPr/>
        </p:nvSpPr>
        <p:spPr>
          <a:xfrm>
            <a:off x="9240715" y="3429000"/>
            <a:ext cx="2400301" cy="369332"/>
          </a:xfrm>
          <a:prstGeom prst="rect">
            <a:avLst/>
          </a:prstGeom>
          <a:noFill/>
        </p:spPr>
        <p:txBody>
          <a:bodyPr wrap="square" rtlCol="0">
            <a:spAutoFit/>
          </a:bodyPr>
          <a:lstStyle/>
          <a:p>
            <a:r>
              <a:rPr lang="en-IN" dirty="0"/>
              <a:t>After cleaning</a:t>
            </a:r>
          </a:p>
        </p:txBody>
      </p:sp>
    </p:spTree>
    <p:extLst>
      <p:ext uri="{BB962C8B-B14F-4D97-AF65-F5344CB8AC3E}">
        <p14:creationId xmlns:p14="http://schemas.microsoft.com/office/powerpoint/2010/main" val="313472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NORMALISATION</a:t>
            </a:r>
          </a:p>
        </p:txBody>
      </p:sp>
      <p:pic>
        <p:nvPicPr>
          <p:cNvPr id="5" name="Content Placeholder 4">
            <a:extLst>
              <a:ext uri="{FF2B5EF4-FFF2-40B4-BE49-F238E27FC236}">
                <a16:creationId xmlns:a16="http://schemas.microsoft.com/office/drawing/2014/main" id="{3C282750-AA5D-4335-BE69-E4E36D0EA654}"/>
              </a:ext>
            </a:extLst>
          </p:cNvPr>
          <p:cNvPicPr>
            <a:picLocks noGrp="1" noChangeAspect="1"/>
          </p:cNvPicPr>
          <p:nvPr>
            <p:ph idx="1"/>
          </p:nvPr>
        </p:nvPicPr>
        <p:blipFill>
          <a:blip r:embed="rId2"/>
          <a:stretch>
            <a:fillRect/>
          </a:stretch>
        </p:blipFill>
        <p:spPr>
          <a:xfrm>
            <a:off x="293574" y="2208709"/>
            <a:ext cx="3368156" cy="2909630"/>
          </a:xfrm>
        </p:spPr>
      </p:pic>
      <p:pic>
        <p:nvPicPr>
          <p:cNvPr id="7" name="Picture 6">
            <a:extLst>
              <a:ext uri="{FF2B5EF4-FFF2-40B4-BE49-F238E27FC236}">
                <a16:creationId xmlns:a16="http://schemas.microsoft.com/office/drawing/2014/main" id="{D1ABD855-EE91-4251-8592-6DE116213CC0}"/>
              </a:ext>
            </a:extLst>
          </p:cNvPr>
          <p:cNvPicPr>
            <a:picLocks noChangeAspect="1"/>
          </p:cNvPicPr>
          <p:nvPr/>
        </p:nvPicPr>
        <p:blipFill>
          <a:blip r:embed="rId3"/>
          <a:stretch>
            <a:fillRect/>
          </a:stretch>
        </p:blipFill>
        <p:spPr>
          <a:xfrm>
            <a:off x="4080970" y="2208711"/>
            <a:ext cx="3489207" cy="2909628"/>
          </a:xfrm>
          <a:prstGeom prst="rect">
            <a:avLst/>
          </a:prstGeom>
        </p:spPr>
      </p:pic>
      <p:pic>
        <p:nvPicPr>
          <p:cNvPr id="11" name="Picture 10">
            <a:extLst>
              <a:ext uri="{FF2B5EF4-FFF2-40B4-BE49-F238E27FC236}">
                <a16:creationId xmlns:a16="http://schemas.microsoft.com/office/drawing/2014/main" id="{69D9D7F7-7F9D-4D36-AAF2-A545F5B45C9E}"/>
              </a:ext>
            </a:extLst>
          </p:cNvPr>
          <p:cNvPicPr>
            <a:picLocks noChangeAspect="1"/>
          </p:cNvPicPr>
          <p:nvPr/>
        </p:nvPicPr>
        <p:blipFill>
          <a:blip r:embed="rId4"/>
          <a:stretch>
            <a:fillRect/>
          </a:stretch>
        </p:blipFill>
        <p:spPr>
          <a:xfrm>
            <a:off x="7927871" y="2208710"/>
            <a:ext cx="3894950" cy="1721452"/>
          </a:xfrm>
          <a:prstGeom prst="rect">
            <a:avLst/>
          </a:prstGeom>
        </p:spPr>
      </p:pic>
    </p:spTree>
    <p:extLst>
      <p:ext uri="{BB962C8B-B14F-4D97-AF65-F5344CB8AC3E}">
        <p14:creationId xmlns:p14="http://schemas.microsoft.com/office/powerpoint/2010/main" val="816007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NORMALISATION</a:t>
            </a:r>
          </a:p>
        </p:txBody>
      </p:sp>
      <p:sp>
        <p:nvSpPr>
          <p:cNvPr id="3" name="Content Placeholder 2"/>
          <p:cNvSpPr>
            <a:spLocks noGrp="1"/>
          </p:cNvSpPr>
          <p:nvPr>
            <p:ph idx="1"/>
          </p:nvPr>
        </p:nvSpPr>
        <p:spPr/>
        <p:txBody>
          <a:bodyPr>
            <a:normAutofit/>
          </a:bodyPr>
          <a:lstStyle/>
          <a:p>
            <a:pPr>
              <a:lnSpc>
                <a:spcPct val="150000"/>
              </a:lnSpc>
            </a:pPr>
            <a:r>
              <a:rPr lang="en-IN" sz="2000" dirty="0"/>
              <a:t>The above normality tests clearly indicate our data isn’t normally distributed.</a:t>
            </a:r>
          </a:p>
          <a:p>
            <a:pPr>
              <a:lnSpc>
                <a:spcPct val="150000"/>
              </a:lnSpc>
            </a:pPr>
            <a:r>
              <a:rPr lang="en-IN" sz="2000" dirty="0"/>
              <a:t>As our intuition suggests, this being a statistical dataset on crime, all our columns are factual in nature.</a:t>
            </a:r>
          </a:p>
          <a:p>
            <a:pPr>
              <a:lnSpc>
                <a:spcPct val="150000"/>
              </a:lnSpc>
            </a:pPr>
            <a:r>
              <a:rPr lang="en-IN" sz="2000" dirty="0"/>
              <a:t>It makes no sense to normalize them. </a:t>
            </a:r>
          </a:p>
        </p:txBody>
      </p:sp>
    </p:spTree>
    <p:extLst>
      <p:ext uri="{BB962C8B-B14F-4D97-AF65-F5344CB8AC3E}">
        <p14:creationId xmlns:p14="http://schemas.microsoft.com/office/powerpoint/2010/main" val="356912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TESTING</a:t>
            </a:r>
          </a:p>
        </p:txBody>
      </p:sp>
      <p:sp>
        <p:nvSpPr>
          <p:cNvPr id="3" name="Content Placeholder 2"/>
          <p:cNvSpPr>
            <a:spLocks noGrp="1"/>
          </p:cNvSpPr>
          <p:nvPr>
            <p:ph idx="1"/>
          </p:nvPr>
        </p:nvSpPr>
        <p:spPr/>
        <p:txBody>
          <a:bodyPr>
            <a:normAutofit/>
          </a:bodyPr>
          <a:lstStyle/>
          <a:p>
            <a:pPr marL="0" indent="0">
              <a:lnSpc>
                <a:spcPct val="150000"/>
              </a:lnSpc>
              <a:buNone/>
            </a:pPr>
            <a:r>
              <a:rPr lang="en-IN" sz="1600" dirty="0"/>
              <a:t>With domestic violence rising in recent times, there are around 25 communities that have registered cases pertaining to domestic violence.</a:t>
            </a:r>
          </a:p>
          <a:p>
            <a:pPr marL="0" indent="0">
              <a:lnSpc>
                <a:spcPct val="150000"/>
              </a:lnSpc>
              <a:buNone/>
            </a:pPr>
            <a:endParaRPr lang="en-IN" sz="1600" dirty="0"/>
          </a:p>
          <a:p>
            <a:pPr marL="0" indent="0">
              <a:lnSpc>
                <a:spcPct val="150000"/>
              </a:lnSpc>
              <a:buNone/>
            </a:pPr>
            <a:endParaRPr lang="en-IN" sz="1600" dirty="0"/>
          </a:p>
        </p:txBody>
      </p:sp>
      <p:pic>
        <p:nvPicPr>
          <p:cNvPr id="5" name="Picture 4">
            <a:extLst>
              <a:ext uri="{FF2B5EF4-FFF2-40B4-BE49-F238E27FC236}">
                <a16:creationId xmlns:a16="http://schemas.microsoft.com/office/drawing/2014/main" id="{D6472E32-4C43-4A6D-A59B-8CBEA75BF7F7}"/>
              </a:ext>
            </a:extLst>
          </p:cNvPr>
          <p:cNvPicPr>
            <a:picLocks noChangeAspect="1"/>
          </p:cNvPicPr>
          <p:nvPr/>
        </p:nvPicPr>
        <p:blipFill>
          <a:blip r:embed="rId2"/>
          <a:stretch>
            <a:fillRect/>
          </a:stretch>
        </p:blipFill>
        <p:spPr>
          <a:xfrm>
            <a:off x="788279" y="3345137"/>
            <a:ext cx="5735613" cy="3011701"/>
          </a:xfrm>
          <a:prstGeom prst="rect">
            <a:avLst/>
          </a:prstGeom>
        </p:spPr>
      </p:pic>
      <p:sp>
        <p:nvSpPr>
          <p:cNvPr id="6" name="TextBox 5">
            <a:extLst>
              <a:ext uri="{FF2B5EF4-FFF2-40B4-BE49-F238E27FC236}">
                <a16:creationId xmlns:a16="http://schemas.microsoft.com/office/drawing/2014/main" id="{1B15064A-324B-4474-9E46-E6AC10CCF81A}"/>
              </a:ext>
            </a:extLst>
          </p:cNvPr>
          <p:cNvSpPr txBox="1"/>
          <p:nvPr/>
        </p:nvSpPr>
        <p:spPr>
          <a:xfrm>
            <a:off x="680321" y="6488668"/>
            <a:ext cx="3616667" cy="369332"/>
          </a:xfrm>
          <a:prstGeom prst="rect">
            <a:avLst/>
          </a:prstGeom>
          <a:noFill/>
        </p:spPr>
        <p:txBody>
          <a:bodyPr wrap="square" rtlCol="0">
            <a:spAutoFit/>
          </a:bodyPr>
          <a:lstStyle/>
          <a:p>
            <a:r>
              <a:rPr lang="en-IN" dirty="0"/>
              <a:t>NOT REJECTED</a:t>
            </a:r>
          </a:p>
        </p:txBody>
      </p:sp>
    </p:spTree>
    <p:extLst>
      <p:ext uri="{BB962C8B-B14F-4D97-AF65-F5344CB8AC3E}">
        <p14:creationId xmlns:p14="http://schemas.microsoft.com/office/powerpoint/2010/main" val="338921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TESTING</a:t>
            </a:r>
          </a:p>
        </p:txBody>
      </p:sp>
      <p:sp>
        <p:nvSpPr>
          <p:cNvPr id="3" name="Content Placeholder 2"/>
          <p:cNvSpPr>
            <a:spLocks noGrp="1"/>
          </p:cNvSpPr>
          <p:nvPr>
            <p:ph idx="1"/>
          </p:nvPr>
        </p:nvSpPr>
        <p:spPr/>
        <p:txBody>
          <a:bodyPr>
            <a:normAutofit/>
          </a:bodyPr>
          <a:lstStyle/>
          <a:p>
            <a:pPr marL="0" indent="0">
              <a:lnSpc>
                <a:spcPct val="150000"/>
              </a:lnSpc>
              <a:buNone/>
            </a:pPr>
            <a:r>
              <a:rPr lang="en-IN" sz="1600" dirty="0"/>
              <a:t>Police beat number 1133 have the most number of criminal cases registered based on a report by the Chicago Sun-Times.</a:t>
            </a:r>
          </a:p>
          <a:p>
            <a:pPr marL="0" indent="0">
              <a:lnSpc>
                <a:spcPct val="150000"/>
              </a:lnSpc>
              <a:buNone/>
            </a:pPr>
            <a:endParaRPr lang="en-IN" sz="1600" dirty="0"/>
          </a:p>
          <a:p>
            <a:pPr marL="0" indent="0">
              <a:lnSpc>
                <a:spcPct val="150000"/>
              </a:lnSpc>
              <a:buNone/>
            </a:pPr>
            <a:endParaRPr lang="en-IN" sz="1600" dirty="0"/>
          </a:p>
        </p:txBody>
      </p:sp>
      <p:pic>
        <p:nvPicPr>
          <p:cNvPr id="6" name="Picture 5">
            <a:extLst>
              <a:ext uri="{FF2B5EF4-FFF2-40B4-BE49-F238E27FC236}">
                <a16:creationId xmlns:a16="http://schemas.microsoft.com/office/drawing/2014/main" id="{8093A55B-0077-4960-B392-1A7FB6914BBE}"/>
              </a:ext>
            </a:extLst>
          </p:cNvPr>
          <p:cNvPicPr>
            <a:picLocks noChangeAspect="1"/>
          </p:cNvPicPr>
          <p:nvPr/>
        </p:nvPicPr>
        <p:blipFill>
          <a:blip r:embed="rId2"/>
          <a:stretch>
            <a:fillRect/>
          </a:stretch>
        </p:blipFill>
        <p:spPr>
          <a:xfrm>
            <a:off x="769612" y="3347091"/>
            <a:ext cx="6299403" cy="2924969"/>
          </a:xfrm>
          <a:prstGeom prst="rect">
            <a:avLst/>
          </a:prstGeom>
        </p:spPr>
      </p:pic>
      <p:sp>
        <p:nvSpPr>
          <p:cNvPr id="7" name="TextBox 6">
            <a:extLst>
              <a:ext uri="{FF2B5EF4-FFF2-40B4-BE49-F238E27FC236}">
                <a16:creationId xmlns:a16="http://schemas.microsoft.com/office/drawing/2014/main" id="{F2F50058-D8D0-4319-B2D8-1E9F280B29F2}"/>
              </a:ext>
            </a:extLst>
          </p:cNvPr>
          <p:cNvSpPr txBox="1"/>
          <p:nvPr/>
        </p:nvSpPr>
        <p:spPr>
          <a:xfrm>
            <a:off x="-1873253" y="6438896"/>
            <a:ext cx="6299403" cy="369332"/>
          </a:xfrm>
          <a:prstGeom prst="rect">
            <a:avLst/>
          </a:prstGeom>
          <a:noFill/>
        </p:spPr>
        <p:txBody>
          <a:bodyPr wrap="square" rtlCol="0">
            <a:spAutoFit/>
          </a:bodyPr>
          <a:lstStyle/>
          <a:p>
            <a:pPr algn="ctr"/>
            <a:r>
              <a:rPr lang="en-IN" dirty="0"/>
              <a:t>REJECTED</a:t>
            </a:r>
          </a:p>
        </p:txBody>
      </p:sp>
    </p:spTree>
    <p:extLst>
      <p:ext uri="{BB962C8B-B14F-4D97-AF65-F5344CB8AC3E}">
        <p14:creationId xmlns:p14="http://schemas.microsoft.com/office/powerpoint/2010/main" val="194356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HYPOTHESIS TESTING</a:t>
            </a:r>
          </a:p>
        </p:txBody>
      </p:sp>
      <p:sp>
        <p:nvSpPr>
          <p:cNvPr id="3" name="Content Placeholder 2"/>
          <p:cNvSpPr>
            <a:spLocks noGrp="1"/>
          </p:cNvSpPr>
          <p:nvPr>
            <p:ph idx="1"/>
          </p:nvPr>
        </p:nvSpPr>
        <p:spPr/>
        <p:txBody>
          <a:bodyPr>
            <a:normAutofit/>
          </a:bodyPr>
          <a:lstStyle/>
          <a:p>
            <a:pPr marL="0" indent="0">
              <a:lnSpc>
                <a:spcPct val="150000"/>
              </a:lnSpc>
              <a:buNone/>
            </a:pPr>
            <a:r>
              <a:rPr lang="en-US" sz="1600" dirty="0"/>
              <a:t>After the 2008 recession in the US, a lot of people lost their jobs, hence the crime rate would have increased.</a:t>
            </a:r>
            <a:endParaRPr lang="en-IN" sz="1600" dirty="0"/>
          </a:p>
          <a:p>
            <a:pPr marL="0" indent="0">
              <a:lnSpc>
                <a:spcPct val="150000"/>
              </a:lnSpc>
              <a:buNone/>
            </a:pPr>
            <a:endParaRPr lang="en-IN" sz="1600" dirty="0"/>
          </a:p>
        </p:txBody>
      </p:sp>
      <p:sp>
        <p:nvSpPr>
          <p:cNvPr id="7" name="TextBox 6">
            <a:extLst>
              <a:ext uri="{FF2B5EF4-FFF2-40B4-BE49-F238E27FC236}">
                <a16:creationId xmlns:a16="http://schemas.microsoft.com/office/drawing/2014/main" id="{F2F50058-D8D0-4319-B2D8-1E9F280B29F2}"/>
              </a:ext>
            </a:extLst>
          </p:cNvPr>
          <p:cNvSpPr txBox="1"/>
          <p:nvPr/>
        </p:nvSpPr>
        <p:spPr>
          <a:xfrm>
            <a:off x="-1631206" y="6438896"/>
            <a:ext cx="6299403" cy="369332"/>
          </a:xfrm>
          <a:prstGeom prst="rect">
            <a:avLst/>
          </a:prstGeom>
          <a:noFill/>
        </p:spPr>
        <p:txBody>
          <a:bodyPr wrap="square" rtlCol="0">
            <a:spAutoFit/>
          </a:bodyPr>
          <a:lstStyle/>
          <a:p>
            <a:pPr algn="ctr"/>
            <a:r>
              <a:rPr lang="en-IN" dirty="0"/>
              <a:t>NOT REJECTED</a:t>
            </a:r>
          </a:p>
        </p:txBody>
      </p:sp>
      <p:pic>
        <p:nvPicPr>
          <p:cNvPr id="5" name="Picture 4">
            <a:extLst>
              <a:ext uri="{FF2B5EF4-FFF2-40B4-BE49-F238E27FC236}">
                <a16:creationId xmlns:a16="http://schemas.microsoft.com/office/drawing/2014/main" id="{E8CD2211-DF92-4768-A86F-8B3868AE5EFD}"/>
              </a:ext>
            </a:extLst>
          </p:cNvPr>
          <p:cNvPicPr>
            <a:picLocks noChangeAspect="1"/>
          </p:cNvPicPr>
          <p:nvPr/>
        </p:nvPicPr>
        <p:blipFill>
          <a:blip r:embed="rId2"/>
          <a:stretch>
            <a:fillRect/>
          </a:stretch>
        </p:blipFill>
        <p:spPr>
          <a:xfrm>
            <a:off x="780734" y="3310761"/>
            <a:ext cx="7277731" cy="2979678"/>
          </a:xfrm>
          <a:prstGeom prst="rect">
            <a:avLst/>
          </a:prstGeom>
        </p:spPr>
      </p:pic>
    </p:spTree>
    <p:extLst>
      <p:ext uri="{BB962C8B-B14F-4D97-AF65-F5344CB8AC3E}">
        <p14:creationId xmlns:p14="http://schemas.microsoft.com/office/powerpoint/2010/main" val="120557078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116</TotalTime>
  <Words>517</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Berlin</vt:lpstr>
      <vt:lpstr>CRIME ANALYSIS</vt:lpstr>
      <vt:lpstr>INSPIRATION</vt:lpstr>
      <vt:lpstr>DATASET </vt:lpstr>
      <vt:lpstr>DATA CLEANING </vt:lpstr>
      <vt:lpstr>NORMALISATION</vt:lpstr>
      <vt:lpstr>NORMALISATION</vt:lpstr>
      <vt:lpstr>HYPOTHESIS TESTING</vt:lpstr>
      <vt:lpstr>HYPOTHESIS TESTING</vt:lpstr>
      <vt:lpstr>HYPOTHESIS TESTING</vt:lpstr>
      <vt:lpstr>HYPOTHESIS TESTING</vt:lpstr>
      <vt:lpstr>HYPOTHESIS TESTING</vt:lpstr>
      <vt:lpstr>CORRELATION </vt:lpstr>
      <vt:lpstr>CONCLUSION AND FUTURE DEVELOPMENTS</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ANALYSIS</dc:title>
  <dc:creator>Neha Shastri</dc:creator>
  <cp:lastModifiedBy>Ameya Bhamare</cp:lastModifiedBy>
  <cp:revision>13</cp:revision>
  <dcterms:created xsi:type="dcterms:W3CDTF">2019-11-20T23:59:44Z</dcterms:created>
  <dcterms:modified xsi:type="dcterms:W3CDTF">2019-11-21T16:31:32Z</dcterms:modified>
</cp:coreProperties>
</file>