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00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-PC\Documents\Virtual%20Internships\KMPL%20Internship\KPMG_VI_New_raw_data_update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pivotSource>
    <c:name>[KPMG_VI_New_raw_data_update_final.xlsx]Sheet7!PivotTable2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Customers owns cars according to states</a:t>
            </a:r>
          </a:p>
        </c:rich>
      </c:tx>
      <c:layout>
        <c:manualLayout>
          <c:xMode val="edge"/>
          <c:yMode val="edge"/>
          <c:x val="0.11971223476583499"/>
          <c:y val="3.2407407407407406E-2"/>
        </c:manualLayout>
      </c:layout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Sheet7!$B$3:$B$5</c:f>
              <c:strCache>
                <c:ptCount val="1"/>
                <c:pt idx="0">
                  <c:v>NSW - No</c:v>
                </c:pt>
              </c:strCache>
            </c:strRef>
          </c:tx>
          <c:invertIfNegative val="0"/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Sheet7!$B$6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</c:ser>
        <c:ser>
          <c:idx val="1"/>
          <c:order val="1"/>
          <c:tx>
            <c:strRef>
              <c:f>Sheet7!$C$3:$C$5</c:f>
              <c:strCache>
                <c:ptCount val="1"/>
                <c:pt idx="0">
                  <c:v>NSW - Yes</c:v>
                </c:pt>
              </c:strCache>
            </c:strRef>
          </c:tx>
          <c:invertIfNegative val="0"/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Sheet7!$C$6</c:f>
              <c:numCache>
                <c:formatCode>General</c:formatCode>
                <c:ptCount val="1"/>
                <c:pt idx="0">
                  <c:v>234</c:v>
                </c:pt>
              </c:numCache>
            </c:numRef>
          </c:val>
        </c:ser>
        <c:ser>
          <c:idx val="2"/>
          <c:order val="2"/>
          <c:tx>
            <c:strRef>
              <c:f>Sheet7!$E$3:$E$5</c:f>
              <c:strCache>
                <c:ptCount val="1"/>
                <c:pt idx="0">
                  <c:v>QLD - No</c:v>
                </c:pt>
              </c:strCache>
            </c:strRef>
          </c:tx>
          <c:invertIfNegative val="0"/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Sheet7!$E$6</c:f>
              <c:numCache>
                <c:formatCode>General</c:formatCode>
                <c:ptCount val="1"/>
                <c:pt idx="0">
                  <c:v>103</c:v>
                </c:pt>
              </c:numCache>
            </c:numRef>
          </c:val>
        </c:ser>
        <c:ser>
          <c:idx val="3"/>
          <c:order val="3"/>
          <c:tx>
            <c:strRef>
              <c:f>Sheet7!$F$3:$F$5</c:f>
              <c:strCache>
                <c:ptCount val="1"/>
                <c:pt idx="0">
                  <c:v>QLD - Yes</c:v>
                </c:pt>
              </c:strCache>
            </c:strRef>
          </c:tx>
          <c:invertIfNegative val="0"/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Sheet7!$F$6</c:f>
              <c:numCache>
                <c:formatCode>General</c:formatCode>
                <c:ptCount val="1"/>
                <c:pt idx="0">
                  <c:v>125</c:v>
                </c:pt>
              </c:numCache>
            </c:numRef>
          </c:val>
        </c:ser>
        <c:ser>
          <c:idx val="4"/>
          <c:order val="4"/>
          <c:tx>
            <c:strRef>
              <c:f>Sheet7!$H$3:$H$5</c:f>
              <c:strCache>
                <c:ptCount val="1"/>
                <c:pt idx="0">
                  <c:v>VIC - No</c:v>
                </c:pt>
              </c:strCache>
            </c:strRef>
          </c:tx>
          <c:invertIfNegative val="0"/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Sheet7!$H$6</c:f>
              <c:numCache>
                <c:formatCode>General</c:formatCode>
                <c:ptCount val="1"/>
                <c:pt idx="0">
                  <c:v>132</c:v>
                </c:pt>
              </c:numCache>
            </c:numRef>
          </c:val>
        </c:ser>
        <c:ser>
          <c:idx val="5"/>
          <c:order val="5"/>
          <c:tx>
            <c:strRef>
              <c:f>Sheet7!$I$3:$I$5</c:f>
              <c:strCache>
                <c:ptCount val="1"/>
                <c:pt idx="0">
                  <c:v>VIC - Yes</c:v>
                </c:pt>
              </c:strCache>
            </c:strRef>
          </c:tx>
          <c:invertIfNegative val="0"/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Sheet7!$I$6</c:f>
              <c:numCache>
                <c:formatCode>General</c:formatCode>
                <c:ptCount val="1"/>
                <c:pt idx="0">
                  <c:v>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22188928"/>
        <c:axId val="122190464"/>
      </c:barChart>
      <c:catAx>
        <c:axId val="1221889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190464"/>
        <c:crosses val="autoZero"/>
        <c:auto val="1"/>
        <c:lblAlgn val="ctr"/>
        <c:lblOffset val="100"/>
        <c:noMultiLvlLbl val="0"/>
      </c:catAx>
      <c:valAx>
        <c:axId val="1221904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21889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56867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923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 smtClean="0"/>
              <a:t>[</a:t>
            </a:r>
            <a:r>
              <a:rPr lang="en-US" dirty="0" smtClean="0"/>
              <a:t>Internship Division</a:t>
            </a:r>
            <a:r>
              <a:rPr dirty="0" smtClean="0"/>
              <a:t>] </a:t>
            </a:r>
            <a:r>
              <a:rPr dirty="0"/>
              <a:t>- </a:t>
            </a:r>
            <a:r>
              <a:rPr dirty="0" smtClean="0"/>
              <a:t>[</a:t>
            </a:r>
            <a:r>
              <a:rPr lang="en-US" dirty="0" smtClean="0"/>
              <a:t>KPMG </a:t>
            </a:r>
            <a:r>
              <a:rPr dirty="0" smtClean="0"/>
              <a:t>Engagement </a:t>
            </a:r>
            <a:r>
              <a:rPr dirty="0"/>
              <a:t>Manager], </a:t>
            </a:r>
            <a:r>
              <a:rPr dirty="0" smtClean="0"/>
              <a:t>[</a:t>
            </a:r>
            <a:r>
              <a:rPr lang="en-US" dirty="0" smtClean="0"/>
              <a:t>KPMG </a:t>
            </a:r>
            <a:r>
              <a:rPr dirty="0" smtClean="0"/>
              <a:t>Senior </a:t>
            </a:r>
            <a:r>
              <a:rPr dirty="0"/>
              <a:t>Consultant], </a:t>
            </a:r>
            <a:endParaRPr lang="en-US" dirty="0" smtClean="0"/>
          </a:p>
          <a:p>
            <a:r>
              <a:rPr dirty="0" smtClean="0"/>
              <a:t>[</a:t>
            </a:r>
            <a:r>
              <a:rPr lang="en-US" dirty="0" err="1" smtClean="0"/>
              <a:t>KPMG</a:t>
            </a:r>
            <a:r>
              <a:rPr dirty="0" err="1" smtClean="0"/>
              <a:t>Junior</a:t>
            </a:r>
            <a:r>
              <a:rPr dirty="0" smtClean="0"/>
              <a:t> </a:t>
            </a:r>
            <a:r>
              <a:rPr dirty="0"/>
              <a:t>Consultant</a:t>
            </a:r>
            <a:r>
              <a:rPr dirty="0" smtClean="0"/>
              <a:t>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 - </a:t>
            </a:r>
            <a:r>
              <a:rPr lang="en-US" dirty="0" err="1" smtClean="0"/>
              <a:t>Ameya</a:t>
            </a:r>
            <a:r>
              <a:rPr lang="en-US" dirty="0" smtClean="0"/>
              <a:t> </a:t>
            </a:r>
            <a:r>
              <a:rPr lang="en-US" dirty="0" err="1" smtClean="0"/>
              <a:t>Bhivgade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Data Analysis 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5662376" cy="177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Age Distributions.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Bike Purchases in Last 3 Years.(In Percentages)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Job Industries Category.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Wealth segments.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Cars own by each States.</a:t>
            </a:r>
          </a:p>
          <a:p>
            <a:pPr marL="342900" indent="-342900"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595575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Age Distributions :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85950"/>
            <a:ext cx="4976577" cy="337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Customers are in between 25 to 48 age category.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Age group from 48 to 59 has big drop on percentages.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Slightly increment in customer over age of 59.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Customers under 25 Age category never changes.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dirty="0"/>
          </a:p>
        </p:txBody>
      </p:sp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921544"/>
            <a:ext cx="3317167" cy="213246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34" y="3007519"/>
            <a:ext cx="3318932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9988" y="971550"/>
            <a:ext cx="102848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NEW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u="sng" dirty="0" smtClean="0"/>
              <a:t>Customers</a:t>
            </a:r>
            <a:endParaRPr kumimoji="0" lang="en-US" sz="1400" b="1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1171" y="3029987"/>
            <a:ext cx="110612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Old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u="sng" dirty="0" smtClean="0"/>
              <a:t>Customers</a:t>
            </a:r>
            <a:endParaRPr kumimoji="0" lang="en-US" sz="14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761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926306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3" y="926306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69" y="2918739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906833"/>
            <a:ext cx="2652761" cy="17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791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3789320" cy="266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VIC 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660919"/>
              </p:ext>
            </p:extLst>
          </p:nvPr>
        </p:nvGraphicFramePr>
        <p:xfrm>
          <a:off x="4267200" y="1200032"/>
          <a:ext cx="47434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225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1269599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91490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374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ASUS-PC</cp:lastModifiedBy>
  <cp:revision>7</cp:revision>
  <dcterms:modified xsi:type="dcterms:W3CDTF">2021-01-02T17:59:54Z</dcterms:modified>
</cp:coreProperties>
</file>