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Dosis Light"/>
      <p:regular r:id="rId59"/>
      <p:bold r:id="rId60"/>
    </p:embeddedFont>
    <p:embeddedFont>
      <p:font typeface="Dosis"/>
      <p:regular r:id="rId61"/>
      <p:bold r:id="rId62"/>
    </p:embeddedFont>
    <p:embeddedFont>
      <p:font typeface="Roboto"/>
      <p:regular r:id="rId63"/>
      <p:bold r:id="rId64"/>
      <p:italic r:id="rId65"/>
      <p:boldItalic r:id="rId66"/>
    </p:embeddedFont>
    <p:embeddedFont>
      <p:font typeface="Titillium Web"/>
      <p:regular r:id="rId67"/>
      <p:bold r:id="rId68"/>
      <p:italic r:id="rId69"/>
      <p:boldItalic r:id="rId70"/>
    </p:embeddedFont>
    <p:embeddedFont>
      <p:font typeface="Titillium Web Ligh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B1F7E4-6420-48F7-A780-13AC1655A859}">
  <a:tblStyle styleId="{71B1F7E4-6420-48F7-A780-13AC1655A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TitilliumWebLight-italic.fntdata"/><Relationship Id="rId72" Type="http://schemas.openxmlformats.org/officeDocument/2006/relationships/font" Target="fonts/TitilliumWebLight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74" Type="http://schemas.openxmlformats.org/officeDocument/2006/relationships/font" Target="fonts/TitilliumWebLight-boldItalic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TitilliumWebLight-regular.fntdata"/><Relationship Id="rId70" Type="http://schemas.openxmlformats.org/officeDocument/2006/relationships/font" Target="fonts/TitilliumWeb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Dosis-bold.fntdata"/><Relationship Id="rId61" Type="http://schemas.openxmlformats.org/officeDocument/2006/relationships/font" Target="fonts/Dosis-regular.fntdata"/><Relationship Id="rId20" Type="http://schemas.openxmlformats.org/officeDocument/2006/relationships/slide" Target="slides/slide13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5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4.xml"/><Relationship Id="rId65" Type="http://schemas.openxmlformats.org/officeDocument/2006/relationships/font" Target="fonts/Roboto-italic.fntdata"/><Relationship Id="rId24" Type="http://schemas.openxmlformats.org/officeDocument/2006/relationships/slide" Target="slides/slide17.xml"/><Relationship Id="rId68" Type="http://schemas.openxmlformats.org/officeDocument/2006/relationships/font" Target="fonts/TitilliumWeb-bold.fntdata"/><Relationship Id="rId23" Type="http://schemas.openxmlformats.org/officeDocument/2006/relationships/slide" Target="slides/slide16.xml"/><Relationship Id="rId67" Type="http://schemas.openxmlformats.org/officeDocument/2006/relationships/font" Target="fonts/TitilliumWeb-regular.fntdata"/><Relationship Id="rId60" Type="http://schemas.openxmlformats.org/officeDocument/2006/relationships/font" Target="fonts/DosisLight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TitilliumWeb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DosisLight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gcf94a0b77c_0_54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gcf94a0b77c_0_5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104a59437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104a59437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4a59437f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4a59437f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04a59437f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104a59437f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104a59437f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104a59437f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104a59437f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104a59437f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104a59437f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104a59437f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104a59437f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104a59437f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104a59437f0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104a59437f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g104a59437f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6" name="Google Shape;4006;g104a59437f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gcf94a0b77c_0_55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Google Shape;4011;gcf94a0b77c_0_5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cf94a0b77c_0_5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cf94a0b77c_0_5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cf94a0b77c_0_55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7" name="Google Shape;4017;gcf94a0b77c_0_5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104a59437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104a59437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102c52067a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102c52067a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102b757b2f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102b757b2f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102b757b2f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102b757b2f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102b757b2f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102b757b2f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102b757b2f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102b757b2f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102be744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102be744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g104946839d6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Google Shape;4067;g104946839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g102c52067a8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3" name="Google Shape;4073;g102c52067a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cf94a0b77c_0_55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cf94a0b77c_0_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102c52067a8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102c52067a8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102c52067a8_6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7" name="Google Shape;4087;g102c52067a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104946839d6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104946839d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gcf94a0b77c_0_55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1" name="Google Shape;4101;gcf94a0b77c_0_5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cf94a0b77c_0_55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cf94a0b77c_0_5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fbf9730f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fbf9730f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fbf9730f5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fbf9730f5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fbf9730f5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fbf9730f5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fbf9730f5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fbf9730f5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fbf9730f5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fbf9730f5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cf94a0b77c_0_5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cf94a0b77c_0_5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gfbf9730f5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Google Shape;4143;gfbf9730f5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104618a1e7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104618a1e7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fbf9730f5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fbf9730f5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gfbf9730f5d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2" name="Google Shape;4162;gfbf9730f5d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6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104618a1e7c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104618a1e7c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gfbf9730f5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6" name="Google Shape;4176;gfbf9730f5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0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gfbf9730f5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2" name="Google Shape;4182;gfbf9730f5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8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fbf9730f5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fbf9730f5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gfbf9730f5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5" name="Google Shape;4195;gfbf9730f5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bf9730f5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bf9730f5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cf94a0b77c_0_55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cf94a0b77c_0_5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gfbf9730f5d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9" name="Google Shape;4209;gfbf9730f5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104946839d6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4" name="Google Shape;4214;g104946839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cf94a0b77c_0_5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cf94a0b77c_0_5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cf94a0b77c_0_55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cf94a0b77c_0_5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104705c6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104705c6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104a59437f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104a59437f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" name="Google Shape;57;p1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8" name="Google Shape;138;p1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58" name="Google Shape;258;p1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68" name="Google Shape;468;p1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3" name="Google Shape;573;p1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74" name="Google Shape;574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5" name="Google Shape;575;p1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56" name="Google Shape;656;p1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76" name="Google Shape;776;p1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86" name="Google Shape;986;p1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1" name="Google Shape;1091;p1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2" name="Google Shape;1092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3" name="Google Shape;1093;p1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94" name="Google Shape;1094;p1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1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75" name="Google Shape;1175;p1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1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95" name="Google Shape;1295;p1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505" name="Google Shape;1505;p1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0" name="Google Shape;1610;p1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611" name="Google Shape;1611;p1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12" name="Google Shape;1612;p1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1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70" name="Google Shape;1670;p1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1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33" name="Google Shape;1733;p1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1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835" name="Google Shape;1835;p1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5" name="Google Shape;188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8" name="Google Shape;1888;p18"/>
          <p:cNvSpPr txBox="1"/>
          <p:nvPr>
            <p:ph idx="1" type="body"/>
          </p:nvPr>
        </p:nvSpPr>
        <p:spPr>
          <a:xfrm>
            <a:off x="718300" y="1762650"/>
            <a:ext cx="6761100" cy="3087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9pPr>
          </a:lstStyle>
          <a:p/>
        </p:txBody>
      </p:sp>
      <p:sp>
        <p:nvSpPr>
          <p:cNvPr id="1889" name="Google Shape;1889;p18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90" name="Google Shape;189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1" name="Google Shape;1891;p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92" name="Google Shape;1892;p1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1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50" name="Google Shape;1950;p1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13" name="Google Shape;2013;p1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1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115" name="Google Shape;2115;p1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7" name="Google Shape;2167;p1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8" name="Google Shape;2168;p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69" name="Google Shape;2169;p1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70" name="Google Shape;217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1" name="Google Shape;2171;p1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72" name="Google Shape;2172;p1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9" name="Google Shape;2229;p1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30" name="Google Shape;2230;p1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2" name="Google Shape;2292;p1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93" name="Google Shape;2293;p1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4" name="Google Shape;2394;p1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95" name="Google Shape;2395;p1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47" name="Google Shape;244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8" name="Google Shape;2448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49" name="Google Shape;2449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507" name="Google Shape;2507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70" name="Google Shape;2570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2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72" name="Google Shape;2672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24" name="Google Shape;272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5" name="Google Shape;2725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6" name="Google Shape;2726;p2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4" name="Google Shape;2784;p2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7" name="Google Shape;2847;p2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2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49" name="Google Shape;2949;p2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1" name="Google Shape;3001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02" name="Google Shape;3002;p2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60" name="Google Shape;3060;p2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23" name="Google Shape;3123;p2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4" name="Google Shape;3224;p2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225" name="Google Shape;3225;p2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" name="Google Shape;3276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77" name="Google Shape;3277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5" name="Google Shape;3335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7" name="Google Shape;3397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98" name="Google Shape;3398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500" name="Google Shape;3500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0" name="Google Shape;355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2" name="Google Shape;3552;p24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53" name="Google Shape;3553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4" name="Google Shape;3714;p24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715" name="Google Shape;3715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6" name="Google Shape;387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2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 SABHA ELECTIONS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34"/>
          <p:cNvSpPr txBox="1"/>
          <p:nvPr>
            <p:ph type="title"/>
          </p:nvPr>
        </p:nvSpPr>
        <p:spPr>
          <a:xfrm>
            <a:off x="2016125" y="0"/>
            <a:ext cx="4627500" cy="6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State-wise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distribution of constituencies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0" name="Google Shape;3940;p34"/>
          <p:cNvSpPr txBox="1"/>
          <p:nvPr>
            <p:ph idx="1" type="body"/>
          </p:nvPr>
        </p:nvSpPr>
        <p:spPr>
          <a:xfrm>
            <a:off x="322425" y="767650"/>
            <a:ext cx="76770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1" name="Google Shape;3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0" y="712074"/>
            <a:ext cx="4340025" cy="2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50" y="767650"/>
            <a:ext cx="3792500" cy="223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775" y="3110350"/>
            <a:ext cx="6506300" cy="1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35"/>
          <p:cNvSpPr txBox="1"/>
          <p:nvPr>
            <p:ph type="title"/>
          </p:nvPr>
        </p:nvSpPr>
        <p:spPr>
          <a:xfrm>
            <a:off x="1656375" y="118325"/>
            <a:ext cx="63879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Party-wise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of winning seats.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9" name="Google Shape;3949;p35"/>
          <p:cNvSpPr txBox="1"/>
          <p:nvPr>
            <p:ph idx="1" type="body"/>
          </p:nvPr>
        </p:nvSpPr>
        <p:spPr>
          <a:xfrm>
            <a:off x="277525" y="951850"/>
            <a:ext cx="80112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0" name="Google Shape;39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1" name="Google Shape;39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3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2" name="Google Shape;39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75" y="3126800"/>
            <a:ext cx="5013975" cy="17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36"/>
          <p:cNvSpPr txBox="1"/>
          <p:nvPr>
            <p:ph type="title"/>
          </p:nvPr>
        </p:nvSpPr>
        <p:spPr>
          <a:xfrm>
            <a:off x="1109075" y="185000"/>
            <a:ext cx="65127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Educational background of elected candidates</a:t>
            </a:r>
            <a:endParaRPr sz="2800"/>
          </a:p>
        </p:txBody>
      </p:sp>
      <p:sp>
        <p:nvSpPr>
          <p:cNvPr id="3958" name="Google Shape;3958;p36"/>
          <p:cNvSpPr txBox="1"/>
          <p:nvPr>
            <p:ph idx="1" type="body"/>
          </p:nvPr>
        </p:nvSpPr>
        <p:spPr>
          <a:xfrm>
            <a:off x="259025" y="869600"/>
            <a:ext cx="79557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9" name="Google Shape;39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726425"/>
            <a:ext cx="4020175" cy="221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0" name="Google Shape;39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50" y="686225"/>
            <a:ext cx="3807275" cy="22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1" name="Google Shape;39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150" y="2938575"/>
            <a:ext cx="5730551" cy="2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37"/>
          <p:cNvSpPr txBox="1"/>
          <p:nvPr>
            <p:ph type="title"/>
          </p:nvPr>
        </p:nvSpPr>
        <p:spPr>
          <a:xfrm>
            <a:off x="1191450" y="0"/>
            <a:ext cx="67611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Assets and liabilities of our leaders.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7" name="Google Shape;3967;p37"/>
          <p:cNvSpPr txBox="1"/>
          <p:nvPr>
            <p:ph idx="1" type="body"/>
          </p:nvPr>
        </p:nvSpPr>
        <p:spPr>
          <a:xfrm>
            <a:off x="144250" y="663600"/>
            <a:ext cx="7592700" cy="4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8" name="Google Shape;39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663600"/>
            <a:ext cx="3863299" cy="20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24" y="663600"/>
            <a:ext cx="4066626" cy="20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0" name="Google Shape;39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500" y="2680650"/>
            <a:ext cx="4769899" cy="21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38"/>
          <p:cNvSpPr txBox="1"/>
          <p:nvPr>
            <p:ph type="title"/>
          </p:nvPr>
        </p:nvSpPr>
        <p:spPr>
          <a:xfrm>
            <a:off x="1236975" y="0"/>
            <a:ext cx="64617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Caste of winning candidates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6" name="Google Shape;3976;p38"/>
          <p:cNvSpPr txBox="1"/>
          <p:nvPr>
            <p:ph idx="1" type="body"/>
          </p:nvPr>
        </p:nvSpPr>
        <p:spPr>
          <a:xfrm>
            <a:off x="333025" y="647425"/>
            <a:ext cx="8140800" cy="4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7" name="Google Shape;39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740450"/>
            <a:ext cx="3647375" cy="20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50" y="2820800"/>
            <a:ext cx="3589349" cy="21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08288"/>
            <a:ext cx="3647374" cy="21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39"/>
          <p:cNvSpPr txBox="1"/>
          <p:nvPr>
            <p:ph type="title"/>
          </p:nvPr>
        </p:nvSpPr>
        <p:spPr>
          <a:xfrm>
            <a:off x="388525" y="128825"/>
            <a:ext cx="75933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Gender-wise distribution among  leaders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5" name="Google Shape;3985;p39"/>
          <p:cNvSpPr txBox="1"/>
          <p:nvPr>
            <p:ph idx="1" type="body"/>
          </p:nvPr>
        </p:nvSpPr>
        <p:spPr>
          <a:xfrm>
            <a:off x="277525" y="888075"/>
            <a:ext cx="78447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6" name="Google Shape;39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5" y="679988"/>
            <a:ext cx="4183474" cy="278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8075"/>
            <a:ext cx="3753800" cy="2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075" y="3260900"/>
            <a:ext cx="3994200" cy="1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40"/>
          <p:cNvSpPr txBox="1"/>
          <p:nvPr>
            <p:ph type="title"/>
          </p:nvPr>
        </p:nvSpPr>
        <p:spPr>
          <a:xfrm>
            <a:off x="1121700" y="0"/>
            <a:ext cx="67611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2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/>
          </a:p>
        </p:txBody>
      </p:sp>
      <p:sp>
        <p:nvSpPr>
          <p:cNvPr id="3994" name="Google Shape;3994;p40"/>
          <p:cNvSpPr txBox="1"/>
          <p:nvPr>
            <p:ph idx="1" type="body"/>
          </p:nvPr>
        </p:nvSpPr>
        <p:spPr>
          <a:xfrm>
            <a:off x="115425" y="519625"/>
            <a:ext cx="75351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5" name="Google Shape;39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57413" y="-236787"/>
            <a:ext cx="2175550" cy="3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539700" y="-639975"/>
            <a:ext cx="2115600" cy="4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823038" y="1555338"/>
            <a:ext cx="2630025" cy="4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41"/>
          <p:cNvSpPr txBox="1"/>
          <p:nvPr>
            <p:ph type="title"/>
          </p:nvPr>
        </p:nvSpPr>
        <p:spPr>
          <a:xfrm>
            <a:off x="6462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4003" name="Google Shape;4003;p41"/>
          <p:cNvSpPr txBox="1"/>
          <p:nvPr>
            <p:ph idx="1" type="body"/>
          </p:nvPr>
        </p:nvSpPr>
        <p:spPr>
          <a:xfrm>
            <a:off x="389150" y="750125"/>
            <a:ext cx="71046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Uttar Pradesh has the maximum number of constituencies. This has remained same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throughout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the years. West Bengal and Maharashtra also has high number of constituencies.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BJP tremendously won the elections in 2014 and 2019 with a big lead in number of setas. They managed to increase their seats from 2014 to 2019.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Around 60% of our leaders were Graduates in the years 2009 and 2014, however this has fallen in the year 2019 by 20%.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assets and liabilities of our leaders has risen in this 10 year span.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p42"/>
          <p:cNvSpPr txBox="1"/>
          <p:nvPr>
            <p:ph idx="1" type="body"/>
          </p:nvPr>
        </p:nvSpPr>
        <p:spPr>
          <a:xfrm>
            <a:off x="148025" y="351525"/>
            <a:ext cx="7918800" cy="4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Almost every election, the caste distribution among leaders has      almost remained the same. There was an increase in SC share in 2014 which rose their share of seats to 25%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6. Every year Uttar Pradesh had the lead in both, male and female    winners, followed by West Bengal and Maharashtra.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7.  In all the parties the average age is 45 to 65 and there is  little bit  deviation in every election.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4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4014" name="Google Shape;4014;p4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Candidate data of last 3 Lok Sabha Elections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3887" name="Google Shape;3887;p26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88" name="Google Shape;3888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89" name="Google Shape;3889;p26"/>
          <p:cNvGraphicFramePr/>
          <p:nvPr/>
        </p:nvGraphicFramePr>
        <p:xfrm>
          <a:off x="549625" y="1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{71B1F7E4-6420-48F7-A780-13AC1655A859}</a:tableStyleId>
              </a:tblPr>
              <a:tblGrid>
                <a:gridCol w="3393350"/>
                <a:gridCol w="2010125"/>
                <a:gridCol w="105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Roll No.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Keziah Joseph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Yovel Prince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Bhushan Wagle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Ameya Chitnis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Surendra Kumavat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Priyanshi Malik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K-NEAREST NEIGHBORS (KNN) model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20" name="Google Shape;4020;p44"/>
          <p:cNvSpPr txBox="1"/>
          <p:nvPr>
            <p:ph idx="1" type="body"/>
          </p:nvPr>
        </p:nvSpPr>
        <p:spPr>
          <a:xfrm>
            <a:off x="718300" y="1762675"/>
            <a:ext cx="34377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 (KNN) is one of the simplest algorithms used in </a:t>
            </a:r>
            <a:r>
              <a:rPr b="1"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for regression and classification problem</a:t>
            </a: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KNN algorithms use data and classify new data points based on similarity measures (e.g. distance function). ... The data is assigned to the class which has the nearest neighbors. </a:t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1" name="Google Shape;4021;p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2" name="Google Shape;40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400" y="1749175"/>
            <a:ext cx="3273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p45"/>
          <p:cNvSpPr txBox="1"/>
          <p:nvPr/>
        </p:nvSpPr>
        <p:spPr>
          <a:xfrm>
            <a:off x="242800" y="700750"/>
            <a:ext cx="749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uppose there are two categories, i.e., Category A and Category B, and we have a new data point x1, so this data point will lie in which of these categories. To solve this type of problem, we need a K-NN algorithm. With the help of K-NN, we can easily identify the category or class of a particular dataset. Consider the below diagram:</a:t>
            </a:r>
            <a:endParaRPr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8" name="Google Shape;40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0" y="1962100"/>
            <a:ext cx="5715000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46"/>
          <p:cNvSpPr txBox="1"/>
          <p:nvPr/>
        </p:nvSpPr>
        <p:spPr>
          <a:xfrm>
            <a:off x="967025" y="336350"/>
            <a:ext cx="59565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B87A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MODEL</a:t>
            </a: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 = 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D9EE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91.19638826185101 %</a:t>
            </a:r>
            <a:endParaRPr sz="1350">
              <a:solidFill>
                <a:srgbClr val="6D9EEB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USING MinMaxScaler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39" name="Google Shape;4039;p47"/>
          <p:cNvSpPr txBox="1"/>
          <p:nvPr>
            <p:ph idx="1" type="body"/>
          </p:nvPr>
        </p:nvSpPr>
        <p:spPr>
          <a:xfrm>
            <a:off x="718300" y="1762650"/>
            <a:ext cx="34377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MinMaxScaler for each value in a feature,  </a:t>
            </a:r>
            <a:r>
              <a:rPr b="1"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subtracts the minimum value in the feature and then divides by the range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range is the difference between the original maximum and original minimum. MinMaxScaler preserves the shape of the original distribution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method removes the median and scales the data in the range between 1st quartile and 3rd quartile</a:t>
            </a:r>
            <a:endParaRPr sz="1200"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0" name="Google Shape;4040;p47"/>
          <p:cNvSpPr txBox="1"/>
          <p:nvPr>
            <p:ph idx="2" type="body"/>
          </p:nvPr>
        </p:nvSpPr>
        <p:spPr>
          <a:xfrm>
            <a:off x="4236996" y="1596775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041" name="Google Shape;40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0" y="1845100"/>
            <a:ext cx="3323402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48"/>
          <p:cNvSpPr txBox="1"/>
          <p:nvPr/>
        </p:nvSpPr>
        <p:spPr>
          <a:xfrm>
            <a:off x="420450" y="1191275"/>
            <a:ext cx="72177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GIVEN MODEL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scaling values into 0-1 range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scaler = MinMaxScaler(feature_range=(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= [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'STATE'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'CONSTITUENCY'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'NAME'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'GENDER'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'CRIMINAL_CASES'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'AGE'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'CATEGORY'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'EDUCATION'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'ASSETS'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'LIABILITIES'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'TOTAL_VOTES'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'TOTAL_ELECTORS'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dataset2[features] = scaler.fit_transform(dataset[features])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93.62302483069978 %</a:t>
            </a:r>
            <a:endParaRPr sz="135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0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4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Modifying existing features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52" name="Google Shape;4052;p4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</a:t>
            </a:r>
            <a:r>
              <a:rPr lang="en" sz="2000"/>
              <a:t>encode “EDUCATION” column values in numerical form for prediction 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In order to reduce the errors we then replace the the name of given PARTY to as “others”.In this way we remove the unusual variables.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then apply the previous model to our new formed dataset and check the accuracy of the model.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0"/>
          <p:cNvSpPr txBox="1"/>
          <p:nvPr/>
        </p:nvSpPr>
        <p:spPr>
          <a:xfrm>
            <a:off x="602650" y="496900"/>
            <a:ext cx="60966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CODE APPLICATION FOR MODEL 3</a:t>
            </a:r>
            <a:endParaRPr sz="120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#appending values less than average to others</a:t>
            </a:r>
            <a:endParaRPr sz="1200">
              <a:solidFill>
                <a:srgbClr val="6AA84F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 = dataset1.value_counts(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avg = temp.mean()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(avg)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less_freq=[]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temp.index: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temp[k] &lt; avg 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less_freq.append(k)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dataset1.loc[dataset1[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].isin(less_freq),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"Other"</a:t>
            </a:r>
            <a:endParaRPr sz="1200">
              <a:solidFill>
                <a:srgbClr val="A31515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].value_counts()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apply the KNN model: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93.98984198645599 %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51"/>
          <p:cNvSpPr txBox="1"/>
          <p:nvPr>
            <p:ph type="title"/>
          </p:nvPr>
        </p:nvSpPr>
        <p:spPr>
          <a:xfrm>
            <a:off x="718300" y="255150"/>
            <a:ext cx="67611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Adding new features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63" name="Google Shape;4063;p51"/>
          <p:cNvSpPr txBox="1"/>
          <p:nvPr>
            <p:ph idx="1" type="body"/>
          </p:nvPr>
        </p:nvSpPr>
        <p:spPr>
          <a:xfrm>
            <a:off x="718300" y="1383250"/>
            <a:ext cx="67611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Every voter has a unique way of choosing a candidate but, most often their criteria depends on political party of candidate and region where they stand.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People from similar geographical regions </a:t>
            </a:r>
            <a:r>
              <a:rPr lang="en" sz="1600"/>
              <a:t>could have like minded views and hence we create features of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constituents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 a state</a:t>
            </a:r>
            <a:r>
              <a:rPr lang="en" sz="1600"/>
              <a:t> and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voters per state</a:t>
            </a:r>
            <a:r>
              <a:rPr b="1" i="1" lang="en" sz="1600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b="1" i="1" sz="1600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The background of a political party plays a pivotal role when it comes to elections, so we have: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</a:t>
            </a:r>
            <a:r>
              <a:rPr lang="en" sz="1600"/>
              <a:t>,</a:t>
            </a:r>
            <a:r>
              <a:rPr lang="en" sz="1600"/>
              <a:t>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o. of criminal cases of party</a:t>
            </a:r>
            <a:r>
              <a:rPr lang="en" sz="1600"/>
              <a:t>,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party, total candidates of party per constituency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64" name="Google Shape;4064;p5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52"/>
          <p:cNvSpPr txBox="1"/>
          <p:nvPr>
            <p:ph idx="1" type="body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also consider the features related to a party in a particular constituency as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 per constituency</a:t>
            </a:r>
            <a:r>
              <a:rPr lang="en" sz="1600"/>
              <a:t>,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criminal cases of party per constituency</a:t>
            </a:r>
            <a:r>
              <a:rPr lang="en" sz="1600"/>
              <a:t> and </a:t>
            </a:r>
            <a:r>
              <a:rPr b="1" i="1" lang="en" sz="1600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 per constituency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Now, we add these new features to the data and apply the KNN model again and calculate the accuracy of the model. </a:t>
            </a:r>
            <a:endParaRPr sz="16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97.17832957110609 %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0" name="Google Shape;4070;p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53"/>
          <p:cNvSpPr txBox="1"/>
          <p:nvPr>
            <p:ph type="title"/>
          </p:nvPr>
        </p:nvSpPr>
        <p:spPr>
          <a:xfrm>
            <a:off x="718300" y="161150"/>
            <a:ext cx="67611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Importance of features 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4076" name="Google Shape;4076;p53"/>
          <p:cNvSpPr txBox="1"/>
          <p:nvPr>
            <p:ph idx="1" type="body"/>
          </p:nvPr>
        </p:nvSpPr>
        <p:spPr>
          <a:xfrm>
            <a:off x="718300" y="980275"/>
            <a:ext cx="67611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In any model, there are some features which have a stronger influence on the prediction of the target variable.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We use SelectKBest to find the quantify the influence of these features.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Score function is a calculated using chi square test, </a:t>
            </a:r>
            <a:r>
              <a:rPr lang="en" sz="1600"/>
              <a:t>which</a:t>
            </a:r>
            <a:r>
              <a:rPr lang="en" sz="1600"/>
              <a:t> is used for classification model.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Code:</a:t>
            </a:r>
            <a:endParaRPr sz="1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apply SelectKBest class to extract top most features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bestfeatures = SelectKBest(score_func=chi2, k=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"all"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fit = bestfeatures.fit(X, y)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dfscores = pd.DataFrame(fit.scores_)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dfcolumns = pd.DataFrame(X.columns)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concat two dataframes for better visualization 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 = pd.concat([dfcolumns, dfscores],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featureScores.columns = 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'Specs'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(featureScores.sort_values(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,ascending=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600"/>
          </a:p>
        </p:txBody>
      </p:sp>
      <p:sp>
        <p:nvSpPr>
          <p:cNvPr id="4077" name="Google Shape;4077;p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7"/>
          <p:cNvSpPr txBox="1"/>
          <p:nvPr>
            <p:ph type="title"/>
          </p:nvPr>
        </p:nvSpPr>
        <p:spPr>
          <a:xfrm>
            <a:off x="326500" y="2772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95" name="Google Shape;3895;p27"/>
          <p:cNvSpPr txBox="1"/>
          <p:nvPr>
            <p:ph idx="1" type="body"/>
          </p:nvPr>
        </p:nvSpPr>
        <p:spPr>
          <a:xfrm>
            <a:off x="437025" y="1134650"/>
            <a:ext cx="70572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1.We live in  a democratic country which follows parliamentary democracy.So president is mainly the head of the country and the entire power is vested in parliament leaded by the Prime Minister.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2.The central </a:t>
            </a:r>
            <a:r>
              <a:rPr lang="en"/>
              <a:t>power is divided into two houses,Upper house called as Rajya Sabha and the lower house called as Lok Sabha.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3.The people who are elected as MP from a particular constituency represent in Lok Sabha.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4.The Lok Sabha elections are held every 5 years.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5.Here we have analyzed different patterns associated with Voting .</a:t>
            </a:r>
            <a:endParaRPr/>
          </a:p>
        </p:txBody>
      </p:sp>
      <p:sp>
        <p:nvSpPr>
          <p:cNvPr id="3896" name="Google Shape;3896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54"/>
          <p:cNvSpPr txBox="1"/>
          <p:nvPr>
            <p:ph idx="1" type="body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83" name="Google Shape;4083;p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4" name="Google Shape;40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957225"/>
            <a:ext cx="3924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55"/>
          <p:cNvSpPr txBox="1"/>
          <p:nvPr>
            <p:ph idx="1" type="body"/>
          </p:nvPr>
        </p:nvSpPr>
        <p:spPr>
          <a:xfrm>
            <a:off x="718300" y="590900"/>
            <a:ext cx="67611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drop the columns having score below 5, which leaves us with 12 most relevant features which influence the winning chances of a candidate.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CODE: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X.drop(labels=[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"CRIMINAL_CASES"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"TOTAL_ELECTORS"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"total_cons_per_state"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"ASSETS"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"total_voters_per_state"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"CATEGORY"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"GENDER"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"NAME"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"CONSTITUENCY"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"criminal_by_party_per_cons"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inplace=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Now, we apply the KNN model to the modified data and check the accuracy of the model.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98.9841986455982 %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0" name="Google Shape;4090;p5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5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apply the KNN model to our data to predict whether a candidate wins the election, which is 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displayed</a:t>
            </a: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 by the target variable- WINNER.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make a some modifications at every stage of the model building, which improves the accuracy of the model.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Table below summarises the accuracy of the model at each stage. 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7" name="Google Shape;4097;p5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graphicFrame>
        <p:nvGraphicFramePr>
          <p:cNvPr id="4098" name="Google Shape;4098;p56"/>
          <p:cNvGraphicFramePr/>
          <p:nvPr/>
        </p:nvGraphicFramePr>
        <p:xfrm>
          <a:off x="794725" y="35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{71B1F7E4-6420-48F7-A780-13AC1655A859}</a:tableStyleId>
              </a:tblPr>
              <a:tblGrid>
                <a:gridCol w="1114125"/>
                <a:gridCol w="1114125"/>
                <a:gridCol w="1114125"/>
                <a:gridCol w="1114125"/>
                <a:gridCol w="1114125"/>
                <a:gridCol w="1114125"/>
              </a:tblGrid>
              <a:tr h="58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 version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IV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Model- 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91.2%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93.62%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93.99%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97.18%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98.98%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2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57"/>
          <p:cNvSpPr txBox="1"/>
          <p:nvPr>
            <p:ph type="ctrTitle"/>
          </p:nvPr>
        </p:nvSpPr>
        <p:spPr>
          <a:xfrm>
            <a:off x="685800" y="3021650"/>
            <a:ext cx="5268900" cy="17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58"/>
          <p:cNvSpPr txBox="1"/>
          <p:nvPr>
            <p:ph type="title"/>
          </p:nvPr>
        </p:nvSpPr>
        <p:spPr>
          <a:xfrm>
            <a:off x="477200" y="216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1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9" name="Google Shape;4109;p58"/>
          <p:cNvSpPr txBox="1"/>
          <p:nvPr>
            <p:ph idx="1" type="body"/>
          </p:nvPr>
        </p:nvSpPr>
        <p:spPr>
          <a:xfrm>
            <a:off x="582650" y="1074375"/>
            <a:ext cx="6896700" cy="3639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1.Sentimental analysis is an approach to ML that identifies the emotional tone behind a body of text.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2.This particular analysis help organizations gather insights from unorganized and unstructured text that comes from online sources.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55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Almost 400 million tweets were made during the Lok Sabha Elections held in 2019. Tweets were made in English, Hindi as well as other languages.</a:t>
            </a:r>
            <a:endParaRPr sz="155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4. Our project aims to analyse all the 23rd hours tweets made between March and May and draw conclusions based on social media activity.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5.We have gauged people’s thoughts and emotions on social media to predict the shift in support towards a party and compare the accuracy with actual poll results.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0" name="Google Shape;4110;p5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59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This is the first step in building a machine learning model. Data pre-processing refers to the transformation of data before feeding it into the model.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It deals with the techniques that are used to convert unusable raw data into clean reliable data.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Since data collection is often not performed in a controlled manner, raw data often contains outliers (for example, age = 120), nonsensical data combinations (for example, model: bicycle, type: 4- wheeler), missing values, scale problems, and so on.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Because of this, raw data cannot be fed into a machine learning model because it might compromise the quality of the results. As such, this is the most important step in the process of data science. </a:t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60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Tokenizing the tweet for creating 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lenient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data:</a:t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1.The process of tokenizing basically involves breaking large statements into array of words.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2.As the large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contains a sequence of words and in order to analyze the sentiments of these words we need to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these tweets into an array.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1" name="Google Shape;41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3" y="2571750"/>
            <a:ext cx="6910625" cy="1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61"/>
          <p:cNvSpPr txBox="1"/>
          <p:nvPr>
            <p:ph idx="1" type="body"/>
          </p:nvPr>
        </p:nvSpPr>
        <p:spPr>
          <a:xfrm>
            <a:off x="170775" y="50250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Creating new dataframe from existing one with 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essential</a:t>
            </a:r>
            <a:r>
              <a:rPr b="1"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data:</a:t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we are creating a new dataframe with screen_name that is user_id,the tweet particular 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made and the respective clean tweet.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27" name="Google Shape;41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5" y="1893663"/>
            <a:ext cx="7383700" cy="20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62"/>
          <p:cNvSpPr txBox="1"/>
          <p:nvPr>
            <p:ph idx="1" type="body"/>
          </p:nvPr>
        </p:nvSpPr>
        <p:spPr>
          <a:xfrm>
            <a:off x="2611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Analyzing sentiments based on tweets: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1.Textblob is a package which provides us functionality to analyze sentiments from words.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2.It classifies statements as (+1) for positive,(0) for neutral and (-1) for negative.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3.By using matplotlib package we have plotted this sentiments using a pie chart.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draw the conclusion as follows: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33" name="Google Shape;41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649" y="1747950"/>
            <a:ext cx="3405550" cy="275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4" name="Google Shape;4134;p62"/>
          <p:cNvGraphicFramePr/>
          <p:nvPr/>
        </p:nvGraphicFramePr>
        <p:xfrm>
          <a:off x="756500" y="205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{71B1F7E4-6420-48F7-A780-13AC1655A859}</a:tableStyleId>
              </a:tblPr>
              <a:tblGrid>
                <a:gridCol w="1368900"/>
                <a:gridCol w="1222925"/>
              </a:tblGrid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Positive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Negative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Neutral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63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Performing sentiment analysis on basis of polarity of available tweets using Normalized Values.</a:t>
            </a:r>
            <a:endParaRPr b="1" sz="1650" u="sng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r>
              <a:rPr lang="en" sz="1450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(Value - Mean of Values)/Standard Deviation</a:t>
            </a: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0" name="Google Shape;41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5" y="2364675"/>
            <a:ext cx="7001999" cy="1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8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Democracy is a government of the people, by the people and for the people.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-Abraham Lincoln</a:t>
            </a:r>
            <a:endParaRPr/>
          </a:p>
        </p:txBody>
      </p:sp>
      <p:sp>
        <p:nvSpPr>
          <p:cNvPr id="3902" name="Google Shape;3902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64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" sz="25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 sz="25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accurately predicting data we have used three machine learning algorithms.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as follows: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</a:t>
            </a: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65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Classifier:</a:t>
            </a: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1.A random forest is a meta estimator that fits a number of decision tree classifiers on various sub-samples of the dataset and uses averaging to improve the predictive accuracy and control over-fitting. 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fundamental concept behind random forest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simple but powerful one — the wisdom of crowds.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data science speak, the reason that the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model works so well is: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number of relatively uncorrelated models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(trees) operating as a committee will outperform 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of the individual constituent models</a:t>
            </a:r>
            <a:r>
              <a:rPr lang="en" sz="14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1" name="Google Shape;41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25" y="2571750"/>
            <a:ext cx="2886250" cy="21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66"/>
          <p:cNvSpPr txBox="1"/>
          <p:nvPr>
            <p:ph idx="1" type="body"/>
          </p:nvPr>
        </p:nvSpPr>
        <p:spPr>
          <a:xfrm>
            <a:off x="381750" y="50225"/>
            <a:ext cx="73134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7" name="Google Shape;41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496950"/>
            <a:ext cx="5467974" cy="2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8" name="Google Shape;41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700" y="3109438"/>
            <a:ext cx="52387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9" name="Google Shape;4159;p66"/>
          <p:cNvSpPr txBox="1"/>
          <p:nvPr/>
        </p:nvSpPr>
        <p:spPr>
          <a:xfrm>
            <a:off x="3817450" y="2712400"/>
            <a:ext cx="271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3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p67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Classifier:</a:t>
            </a:r>
            <a:endParaRPr b="1" sz="22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Trees (DTs) are a non-parametric supervised learning method used for classification and regression.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goal is to create a model that predicts the value of a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variable by learning simple decision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rules inferred from the data features.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3.Easy to compute and explain why a particular variable is having higher importance.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4.The tree can be visualized and hence, for non-technical users, it is easier to explain model implementation.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5" name="Google Shape;41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25" y="3802250"/>
            <a:ext cx="2905677" cy="10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68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Output:(Training model)</a:t>
            </a:r>
            <a:endParaRPr sz="14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1" name="Google Shape;417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562550"/>
            <a:ext cx="5476875" cy="1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2" name="Google Shape;417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425" y="2913325"/>
            <a:ext cx="5467350" cy="1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3" name="Google Shape;4173;p68"/>
          <p:cNvSpPr txBox="1"/>
          <p:nvPr/>
        </p:nvSpPr>
        <p:spPr>
          <a:xfrm>
            <a:off x="3747125" y="246125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Output:(Predicting values)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69"/>
          <p:cNvSpPr txBox="1"/>
          <p:nvPr>
            <p:ph idx="1" type="body"/>
          </p:nvPr>
        </p:nvSpPr>
        <p:spPr>
          <a:xfrm>
            <a:off x="301375" y="90425"/>
            <a:ext cx="77100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Bayes:</a:t>
            </a:r>
            <a:endParaRPr b="1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 is a variant of Naive Bayes that follows Gaussian normal distribution and supports continuous data. 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2.Naive Bayes are a group of supervised machine learning classification algorithms based on the Bayes theorem.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3.It is a simple classification technique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but has high functionality.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Naïve Bayes classifiers are highly scalable,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requiring a number of parameters linear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number of variables (features/predictors)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a learning problem.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9" name="Google Shape;41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75" y="2257225"/>
            <a:ext cx="2583300" cy="1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3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70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5" name="Google Shape;418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5" y="543674"/>
            <a:ext cx="5006350" cy="19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6" name="Google Shape;418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00" y="2959375"/>
            <a:ext cx="5324475" cy="2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7" name="Google Shape;4187;p70"/>
          <p:cNvSpPr txBox="1"/>
          <p:nvPr/>
        </p:nvSpPr>
        <p:spPr>
          <a:xfrm>
            <a:off x="3757175" y="2561700"/>
            <a:ext cx="26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71"/>
          <p:cNvSpPr txBox="1"/>
          <p:nvPr>
            <p:ph idx="1" type="body"/>
          </p:nvPr>
        </p:nvSpPr>
        <p:spPr>
          <a:xfrm>
            <a:off x="341550" y="135600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Deployment:</a:t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The whole process of machine learning does not just stop with model building and prediction.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It also involves making use of the model to build an application with the new data.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Depending on the business requirements, the deployment may be a report, or it may be some repetitive data science steps that are to be executed.</a:t>
            </a:r>
            <a:b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After deployment, a model needs proper management and maintenance at regular intervals to keep it up and running.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72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Code:</a:t>
            </a:r>
            <a:endParaRPr b="1" sz="23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out1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00108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words = txt.split()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table = </a:t>
            </a:r>
            <a:r>
              <a:rPr lang="en" sz="1450">
                <a:solidFill>
                  <a:srgbClr val="267F99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.maketrans(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string.punctuation)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stripped = [w.translate(table)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 </a:t>
            </a: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words]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str1 =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tweet = (str1.join(stripped))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analysis = TextBlob(tweet)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 &gt; 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"Positive"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analysis.sentiment.polarity==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"Neutral"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analysis.sentiment.polarity&lt;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"Negative"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73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Cases:</a:t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3" name="Google Shape;4203;p73"/>
          <p:cNvPicPr preferRelativeResize="0"/>
          <p:nvPr/>
        </p:nvPicPr>
        <p:blipFill rotWithShape="1">
          <a:blip r:embed="rId3">
            <a:alphaModFix/>
          </a:blip>
          <a:srcRect b="9959" l="0" r="0" t="-9960"/>
          <a:stretch/>
        </p:blipFill>
        <p:spPr>
          <a:xfrm>
            <a:off x="3189000" y="1549675"/>
            <a:ext cx="4155650" cy="1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4" name="Google Shape;420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63" y="2684513"/>
            <a:ext cx="4314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5" name="Google Shape;420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950" y="3748600"/>
            <a:ext cx="3600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6" name="Google Shape;420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375" y="572625"/>
            <a:ext cx="3525725" cy="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Dosis"/>
                <a:ea typeface="Dosis"/>
                <a:cs typeface="Dosis"/>
                <a:sym typeface="Dosis"/>
              </a:rPr>
              <a:t>OBJECTIVES</a:t>
            </a:r>
            <a:endParaRPr b="1" sz="3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8" name="Google Shape;3908;p29"/>
          <p:cNvSpPr txBox="1"/>
          <p:nvPr>
            <p:ph idx="1" type="body"/>
          </p:nvPr>
        </p:nvSpPr>
        <p:spPr>
          <a:xfrm>
            <a:off x="718300" y="1762650"/>
            <a:ext cx="6761100" cy="2360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identify traits which promote and deter winning using data visualization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build a prediction model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conduct sentiment analysis</a:t>
            </a:r>
            <a:endParaRPr sz="2300"/>
          </a:p>
        </p:txBody>
      </p:sp>
      <p:sp>
        <p:nvSpPr>
          <p:cNvPr id="3909" name="Google Shape;3909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0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74"/>
          <p:cNvSpPr txBox="1"/>
          <p:nvPr>
            <p:ph idx="1" type="body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25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1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our module project we have successfully analyzed the twitter data during election season of Lok Sabha 2019.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2.We bifurcated the sentiments of the tweets into three categories that are positive,negative and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neutral.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3.We successfully trained,tested our model with three different types of ML algorithms.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successfully predicted the values and analyzed our results using confusion matrix.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5.By using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different models we were able to observe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variations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between the three used classifiers.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6.Finally, we analyzed the statements given by the user and categorized them as 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positive,negative or neutral using the driver code.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75"/>
          <p:cNvSpPr txBox="1"/>
          <p:nvPr>
            <p:ph type="ctrTitle"/>
          </p:nvPr>
        </p:nvSpPr>
        <p:spPr>
          <a:xfrm>
            <a:off x="936600" y="207967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30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915" name="Google Shape;3915;p3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1" name="Google Shape;3921;p31"/>
          <p:cNvSpPr txBox="1"/>
          <p:nvPr>
            <p:ph type="title"/>
          </p:nvPr>
        </p:nvSpPr>
        <p:spPr>
          <a:xfrm>
            <a:off x="718300" y="364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922" name="Google Shape;3922;p31"/>
          <p:cNvSpPr txBox="1"/>
          <p:nvPr>
            <p:ph idx="1" type="body"/>
          </p:nvPr>
        </p:nvSpPr>
        <p:spPr>
          <a:xfrm>
            <a:off x="718300" y="12221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Data visualization is the process of translating large data sets and metrics into charts, graphs and other visuals. This representation makes it easier to identify outliers, real-time trends and insights about the information represented in the data.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The dataset used has three year( i.e 2009,2014 &amp; 2019) information of Lok sabha elections.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3. For visualizations, year-wise data is considered to observe the trends in the characteristics of the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928" name="Google Shape;3928;p32"/>
          <p:cNvSpPr txBox="1"/>
          <p:nvPr>
            <p:ph idx="1" type="body"/>
          </p:nvPr>
        </p:nvSpPr>
        <p:spPr>
          <a:xfrm>
            <a:off x="718300" y="1733550"/>
            <a:ext cx="67611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dataset has data of years 2009,2014 and 2019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visualization, we have considered some parameters which may play a role in winning of elections.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the parameters were tested for year-wise data to draw meaningful interpretations.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33"/>
          <p:cNvSpPr txBox="1"/>
          <p:nvPr>
            <p:ph type="title"/>
          </p:nvPr>
        </p:nvSpPr>
        <p:spPr>
          <a:xfrm>
            <a:off x="718300" y="1919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3934" name="Google Shape;3934;p33"/>
          <p:cNvSpPr txBox="1"/>
          <p:nvPr>
            <p:ph idx="1" type="body"/>
          </p:nvPr>
        </p:nvSpPr>
        <p:spPr>
          <a:xfrm>
            <a:off x="718300" y="923025"/>
            <a:ext cx="6761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State-wise distribution of constituencies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Party-wise distribution of winning seats.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qualifications of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Assets and liabilities of our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Caste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Gender-wise distribution among  leaders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