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256" r:id="rId2"/>
    <p:sldId id="259" r:id="rId3"/>
    <p:sldId id="260" r:id="rId4"/>
    <p:sldId id="258" r:id="rId5"/>
    <p:sldId id="28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jay\Desktop\CA\final_project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jay\Desktop\CA\final_project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1"/>
  <c:chart>
    <c:plotArea>
      <c:layout/>
      <c:barChart>
        <c:barDir val="col"/>
        <c:grouping val="clustered"/>
        <c:ser>
          <c:idx val="0"/>
          <c:order val="0"/>
          <c:tx>
            <c:strRef>
              <c:f>Sheet1!$F$3:$F$4</c:f>
              <c:strCache>
                <c:ptCount val="1"/>
                <c:pt idx="0">
                  <c:v>L1 miss rate  without victim cache </c:v>
                </c:pt>
              </c:strCache>
            </c:strRef>
          </c:tx>
          <c:cat>
            <c:strRef>
              <c:f>Sheet1!$E$5:$E$10</c:f>
              <c:strCache>
                <c:ptCount val="6"/>
                <c:pt idx="0">
                  <c:v>gzip</c:v>
                </c:pt>
                <c:pt idx="1">
                  <c:v>vortex</c:v>
                </c:pt>
                <c:pt idx="2">
                  <c:v>gcc</c:v>
                </c:pt>
                <c:pt idx="3">
                  <c:v>equake</c:v>
                </c:pt>
                <c:pt idx="4">
                  <c:v>mesa</c:v>
                </c:pt>
                <c:pt idx="5">
                  <c:v>ammp</c:v>
                </c:pt>
              </c:strCache>
            </c:strRef>
          </c:cat>
          <c:val>
            <c:numRef>
              <c:f>Sheet1!$F$5:$F$10</c:f>
              <c:numCache>
                <c:formatCode>General</c:formatCode>
                <c:ptCount val="6"/>
                <c:pt idx="0">
                  <c:v>6.6299999999999998E-2</c:v>
                </c:pt>
                <c:pt idx="1">
                  <c:v>9.6200000000000049E-2</c:v>
                </c:pt>
                <c:pt idx="2">
                  <c:v>8.1900000000000028E-2</c:v>
                </c:pt>
                <c:pt idx="3">
                  <c:v>4.4600000000000022E-2</c:v>
                </c:pt>
                <c:pt idx="4">
                  <c:v>7.5100000000000028E-2</c:v>
                </c:pt>
                <c:pt idx="5">
                  <c:v>0.12959999999999999</c:v>
                </c:pt>
              </c:numCache>
            </c:numRef>
          </c:val>
        </c:ser>
        <c:ser>
          <c:idx val="1"/>
          <c:order val="1"/>
          <c:tx>
            <c:strRef>
              <c:f>Sheet1!$G$3:$G$4</c:f>
              <c:strCache>
                <c:ptCount val="1"/>
                <c:pt idx="0">
                  <c:v>L1 miss rate  with victim cache </c:v>
                </c:pt>
              </c:strCache>
            </c:strRef>
          </c:tx>
          <c:cat>
            <c:strRef>
              <c:f>Sheet1!$E$5:$E$10</c:f>
              <c:strCache>
                <c:ptCount val="6"/>
                <c:pt idx="0">
                  <c:v>gzip</c:v>
                </c:pt>
                <c:pt idx="1">
                  <c:v>vortex</c:v>
                </c:pt>
                <c:pt idx="2">
                  <c:v>gcc</c:v>
                </c:pt>
                <c:pt idx="3">
                  <c:v>equake</c:v>
                </c:pt>
                <c:pt idx="4">
                  <c:v>mesa</c:v>
                </c:pt>
                <c:pt idx="5">
                  <c:v>ammp</c:v>
                </c:pt>
              </c:strCache>
            </c:strRef>
          </c:cat>
          <c:val>
            <c:numRef>
              <c:f>Sheet1!$G$5:$G$10</c:f>
              <c:numCache>
                <c:formatCode>General</c:formatCode>
                <c:ptCount val="6"/>
                <c:pt idx="0">
                  <c:v>5.2300000000000034E-2</c:v>
                </c:pt>
                <c:pt idx="1">
                  <c:v>9.0000000000000066E-2</c:v>
                </c:pt>
                <c:pt idx="2">
                  <c:v>7.1700000000000028E-2</c:v>
                </c:pt>
                <c:pt idx="3">
                  <c:v>4.4100000000000021E-2</c:v>
                </c:pt>
                <c:pt idx="4">
                  <c:v>5.9700000000000114E-2</c:v>
                </c:pt>
                <c:pt idx="5">
                  <c:v>0.1293</c:v>
                </c:pt>
              </c:numCache>
            </c:numRef>
          </c:val>
        </c:ser>
        <c:axId val="63625472"/>
        <c:axId val="65786624"/>
      </c:barChart>
      <c:catAx>
        <c:axId val="63625472"/>
        <c:scaling>
          <c:orientation val="minMax"/>
        </c:scaling>
        <c:axPos val="b"/>
        <c:tickLblPos val="nextTo"/>
        <c:crossAx val="65786624"/>
        <c:crosses val="autoZero"/>
        <c:auto val="1"/>
        <c:lblAlgn val="ctr"/>
        <c:lblOffset val="100"/>
      </c:catAx>
      <c:valAx>
        <c:axId val="65786624"/>
        <c:scaling>
          <c:orientation val="minMax"/>
        </c:scaling>
        <c:axPos val="l"/>
        <c:majorGridlines/>
        <c:numFmt formatCode="General" sourceLinked="1"/>
        <c:tickLblPos val="nextTo"/>
        <c:crossAx val="63625472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Sheet2!$G$5</c:f>
              <c:strCache>
                <c:ptCount val="1"/>
                <c:pt idx="0">
                  <c:v>2Kb 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</c:spPr>
          <c:cat>
            <c:multiLvlStrRef>
              <c:f>Sheet2!$H$3:$K$4</c:f>
              <c:multiLvlStrCache>
                <c:ptCount val="4"/>
                <c:lvl>
                  <c:pt idx="0">
                    <c:v>gzip</c:v>
                  </c:pt>
                  <c:pt idx="1">
                    <c:v>vortex</c:v>
                  </c:pt>
                  <c:pt idx="2">
                    <c:v>equake</c:v>
                  </c:pt>
                  <c:pt idx="3">
                    <c:v>mesa</c:v>
                  </c:pt>
                </c:lvl>
                <c:lvl>
                  <c:pt idx="0">
                    <c:v>% of misses removed in L1 D cache</c:v>
                  </c:pt>
                </c:lvl>
              </c:multiLvlStrCache>
            </c:multiLvlStrRef>
          </c:cat>
          <c:val>
            <c:numRef>
              <c:f>Sheet2!$H$5:$K$5</c:f>
              <c:numCache>
                <c:formatCode>0.00</c:formatCode>
                <c:ptCount val="4"/>
                <c:pt idx="0" formatCode="General">
                  <c:v>6</c:v>
                </c:pt>
                <c:pt idx="1">
                  <c:v>3</c:v>
                </c:pt>
                <c:pt idx="2">
                  <c:v>4</c:v>
                </c:pt>
                <c:pt idx="3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Sheet2!$G$6</c:f>
              <c:strCache>
                <c:ptCount val="1"/>
                <c:pt idx="0">
                  <c:v>4KB</c:v>
                </c:pt>
              </c:strCache>
            </c:strRef>
          </c:tx>
          <c:cat>
            <c:multiLvlStrRef>
              <c:f>Sheet2!$H$3:$K$4</c:f>
              <c:multiLvlStrCache>
                <c:ptCount val="4"/>
                <c:lvl>
                  <c:pt idx="0">
                    <c:v>gzip</c:v>
                  </c:pt>
                  <c:pt idx="1">
                    <c:v>vortex</c:v>
                  </c:pt>
                  <c:pt idx="2">
                    <c:v>equake</c:v>
                  </c:pt>
                  <c:pt idx="3">
                    <c:v>mesa</c:v>
                  </c:pt>
                </c:lvl>
                <c:lvl>
                  <c:pt idx="0">
                    <c:v>% of misses removed in L1 D cache</c:v>
                  </c:pt>
                </c:lvl>
              </c:multiLvlStrCache>
            </c:multiLvlStrRef>
          </c:cat>
          <c:val>
            <c:numRef>
              <c:f>Sheet2!$H$6:$K$6</c:f>
              <c:numCache>
                <c:formatCode>0.00</c:formatCode>
                <c:ptCount val="4"/>
                <c:pt idx="0" formatCode="General">
                  <c:v>4.8</c:v>
                </c:pt>
                <c:pt idx="1">
                  <c:v>2.7</c:v>
                </c:pt>
                <c:pt idx="2">
                  <c:v>3</c:v>
                </c:pt>
                <c:pt idx="3">
                  <c:v>8</c:v>
                </c:pt>
              </c:numCache>
            </c:numRef>
          </c:val>
        </c:ser>
        <c:ser>
          <c:idx val="2"/>
          <c:order val="2"/>
          <c:tx>
            <c:strRef>
              <c:f>Sheet2!$G$7</c:f>
              <c:strCache>
                <c:ptCount val="1"/>
                <c:pt idx="0">
                  <c:v>8kb </c:v>
                </c:pt>
              </c:strCache>
            </c:strRef>
          </c:tx>
          <c:cat>
            <c:multiLvlStrRef>
              <c:f>Sheet2!$H$3:$K$4</c:f>
              <c:multiLvlStrCache>
                <c:ptCount val="4"/>
                <c:lvl>
                  <c:pt idx="0">
                    <c:v>gzip</c:v>
                  </c:pt>
                  <c:pt idx="1">
                    <c:v>vortex</c:v>
                  </c:pt>
                  <c:pt idx="2">
                    <c:v>equake</c:v>
                  </c:pt>
                  <c:pt idx="3">
                    <c:v>mesa</c:v>
                  </c:pt>
                </c:lvl>
                <c:lvl>
                  <c:pt idx="0">
                    <c:v>% of misses removed in L1 D cache</c:v>
                  </c:pt>
                </c:lvl>
              </c:multiLvlStrCache>
            </c:multiLvlStrRef>
          </c:cat>
          <c:val>
            <c:numRef>
              <c:f>Sheet2!$H$7:$K$7</c:f>
              <c:numCache>
                <c:formatCode>0.00</c:formatCode>
                <c:ptCount val="4"/>
                <c:pt idx="0" formatCode="General">
                  <c:v>3.3</c:v>
                </c:pt>
                <c:pt idx="1">
                  <c:v>1.5</c:v>
                </c:pt>
                <c:pt idx="2">
                  <c:v>2.2999999999999998</c:v>
                </c:pt>
                <c:pt idx="3">
                  <c:v>6</c:v>
                </c:pt>
              </c:numCache>
            </c:numRef>
          </c:val>
        </c:ser>
        <c:ser>
          <c:idx val="3"/>
          <c:order val="3"/>
          <c:tx>
            <c:strRef>
              <c:f>Sheet2!$G$8</c:f>
              <c:strCache>
                <c:ptCount val="1"/>
                <c:pt idx="0">
                  <c:v>16Kb</c:v>
                </c:pt>
              </c:strCache>
            </c:strRef>
          </c:tx>
          <c:cat>
            <c:multiLvlStrRef>
              <c:f>Sheet2!$H$3:$K$4</c:f>
              <c:multiLvlStrCache>
                <c:ptCount val="4"/>
                <c:lvl>
                  <c:pt idx="0">
                    <c:v>gzip</c:v>
                  </c:pt>
                  <c:pt idx="1">
                    <c:v>vortex</c:v>
                  </c:pt>
                  <c:pt idx="2">
                    <c:v>equake</c:v>
                  </c:pt>
                  <c:pt idx="3">
                    <c:v>mesa</c:v>
                  </c:pt>
                </c:lvl>
                <c:lvl>
                  <c:pt idx="0">
                    <c:v>% of misses removed in L1 D cache</c:v>
                  </c:pt>
                </c:lvl>
              </c:multiLvlStrCache>
            </c:multiLvlStrRef>
          </c:cat>
          <c:val>
            <c:numRef>
              <c:f>Sheet2!$H$8:$K$8</c:f>
              <c:numCache>
                <c:formatCode>0.00</c:formatCode>
                <c:ptCount val="4"/>
                <c:pt idx="0" formatCode="General">
                  <c:v>2.1</c:v>
                </c:pt>
                <c:pt idx="1">
                  <c:v>0.8</c:v>
                </c:pt>
                <c:pt idx="2">
                  <c:v>1.9000000000000001</c:v>
                </c:pt>
                <c:pt idx="3">
                  <c:v>4</c:v>
                </c:pt>
              </c:numCache>
            </c:numRef>
          </c:val>
        </c:ser>
        <c:shape val="box"/>
        <c:axId val="67648896"/>
        <c:axId val="67658880"/>
        <c:axId val="0"/>
      </c:bar3DChart>
      <c:catAx>
        <c:axId val="67648896"/>
        <c:scaling>
          <c:orientation val="minMax"/>
        </c:scaling>
        <c:axPos val="b"/>
        <c:tickLblPos val="nextTo"/>
        <c:crossAx val="67658880"/>
        <c:crosses val="autoZero"/>
        <c:auto val="1"/>
        <c:lblAlgn val="ctr"/>
        <c:lblOffset val="100"/>
      </c:catAx>
      <c:valAx>
        <c:axId val="67658880"/>
        <c:scaling>
          <c:orientation val="minMax"/>
        </c:scaling>
        <c:axPos val="l"/>
        <c:majorGridlines/>
        <c:numFmt formatCode="General" sourceLinked="1"/>
        <c:tickLblPos val="nextTo"/>
        <c:crossAx val="67648896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E01A0-E98B-4AFD-92BF-5E885F92D1A9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52992-B396-4660-A8C2-8B4C43B61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4EF25-567B-446F-AEAA-AEB20236AD8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4EF25-567B-446F-AEAA-AEB20236AD8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4EF25-567B-446F-AEAA-AEB20236AD8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4EF25-567B-446F-AEAA-AEB20236AD8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4EF25-567B-446F-AEAA-AEB20236AD8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4EF25-567B-446F-AEAA-AEB20236AD81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4EF25-567B-446F-AEAA-AEB20236AD8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4EF25-567B-446F-AEAA-AEB20236AD8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4EF25-567B-446F-AEAA-AEB20236AD8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4EF25-567B-446F-AEAA-AEB20236AD8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4EF25-567B-446F-AEAA-AEB20236AD8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4EF25-567B-446F-AEAA-AEB20236AD8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4EF25-567B-446F-AEAA-AEB20236AD8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4EF25-567B-446F-AEAA-AEB20236AD8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4EF25-567B-446F-AEAA-AEB20236AD8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4EF25-567B-446F-AEAA-AEB20236AD8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4EF25-567B-446F-AEAA-AEB20236AD8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A519E-D7B5-471E-86E0-7F160C8D6413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9E1C38-4388-4299-BB7D-F2E52F30B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A519E-D7B5-471E-86E0-7F160C8D6413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9E1C38-4388-4299-BB7D-F2E52F30B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A519E-D7B5-471E-86E0-7F160C8D6413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9E1C38-4388-4299-BB7D-F2E52F30B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3810000" cy="201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3810000" cy="201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019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858000" y="6019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11F9EEB-1973-4C9D-891D-E4C8B7B357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A519E-D7B5-471E-86E0-7F160C8D6413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9E1C38-4388-4299-BB7D-F2E52F30B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A519E-D7B5-471E-86E0-7F160C8D6413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9E1C38-4388-4299-BB7D-F2E52F30B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A519E-D7B5-471E-86E0-7F160C8D6413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9E1C38-4388-4299-BB7D-F2E52F30B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A519E-D7B5-471E-86E0-7F160C8D6413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9E1C38-4388-4299-BB7D-F2E52F30B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A519E-D7B5-471E-86E0-7F160C8D6413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9E1C38-4388-4299-BB7D-F2E52F30B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A519E-D7B5-471E-86E0-7F160C8D6413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9E1C38-4388-4299-BB7D-F2E52F30B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A519E-D7B5-471E-86E0-7F160C8D6413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9E1C38-4388-4299-BB7D-F2E52F30B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A519E-D7B5-471E-86E0-7F160C8D6413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9E1C38-4388-4299-BB7D-F2E52F30B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67A519E-D7B5-471E-86E0-7F160C8D6413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39E1C38-4388-4299-BB7D-F2E52F30B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7848600" cy="17748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Improving Direct – Mapped Cache Performance by the Addition of a Victim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cache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7162800" cy="17526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By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Vijay Ram Mondi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(@01266503)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5334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EE 5423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36576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Under 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Professor Wei-Ming Lin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221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183880" cy="105156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Victim cache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183880" cy="418795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447800" y="2057400"/>
          <a:ext cx="1676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 cache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 (LRU)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24400" y="2667000"/>
          <a:ext cx="1905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Victim</a:t>
                      </a:r>
                      <a:r>
                        <a:rPr lang="en-US" baseline="0" dirty="0" smtClean="0"/>
                        <a:t> cache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276600" y="5638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2819400" y="4419600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62400" y="3200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90600" y="2590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447800" y="2057400"/>
          <a:ext cx="1676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 cache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 (LRU)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24400" y="2667000"/>
          <a:ext cx="1905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Victim</a:t>
                      </a:r>
                      <a:r>
                        <a:rPr lang="en-US" baseline="0" dirty="0" smtClean="0"/>
                        <a:t> cache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276600" y="5638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2819400" y="4419600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62400" y="3200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90600" y="2590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4400" y="2221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flipV="1">
            <a:off x="6629400" y="2971800"/>
            <a:ext cx="7620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91400" y="2971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Victim cache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1876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With victim caching no data block appears both in the direct-mapped cache and victim cache. It is loaded only with the items thrown out of direct-mapped cache.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048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Victim cache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853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1800" dirty="0" smtClean="0"/>
              <a:t>In the case of a miss in L1 cache, the contents of the direct-mapped cache block and the matching victim cache block are swapped.</a:t>
            </a:r>
            <a:endParaRPr lang="en-US" sz="1800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447800" y="2057400"/>
          <a:ext cx="1676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 cache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 (LRU)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24400" y="2667000"/>
          <a:ext cx="1905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Victim</a:t>
                      </a:r>
                      <a:r>
                        <a:rPr lang="en-US" baseline="0" dirty="0" smtClean="0"/>
                        <a:t> cache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276600" y="5638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2819400" y="4419600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62400" y="3200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90600" y="2590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Arrow 11"/>
          <p:cNvSpPr/>
          <p:nvPr/>
        </p:nvSpPr>
        <p:spPr>
          <a:xfrm flipV="1">
            <a:off x="6629400" y="2971800"/>
            <a:ext cx="7620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91400" y="2971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swapped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Tahoma" pitchFamily="34" charset="0"/>
                <a:ea typeface="굴림" pitchFamily="50" charset="-127"/>
              </a:rPr>
              <a:t>The effect of </a:t>
            </a:r>
            <a:r>
              <a:rPr lang="en-US" altLang="ko-KR" sz="2800" b="1" dirty="0" smtClean="0">
                <a:solidFill>
                  <a:schemeClr val="accent1"/>
                </a:solidFill>
                <a:latin typeface="Tahoma" pitchFamily="34" charset="0"/>
                <a:ea typeface="굴림" pitchFamily="50" charset="-127"/>
              </a:rPr>
              <a:t>Direct Map </a:t>
            </a:r>
            <a:r>
              <a:rPr lang="en-US" altLang="ko-KR" sz="2800" b="1" dirty="0">
                <a:solidFill>
                  <a:schemeClr val="accent1"/>
                </a:solidFill>
                <a:latin typeface="Tahoma" pitchFamily="34" charset="0"/>
                <a:ea typeface="굴림" pitchFamily="50" charset="-127"/>
              </a:rPr>
              <a:t>cache size on victim cache performance</a:t>
            </a:r>
          </a:p>
        </p:txBody>
      </p:sp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86000"/>
            <a:ext cx="3962400" cy="385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247650" y="1844675"/>
            <a:ext cx="77533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>
              <a:spcBef>
                <a:spcPct val="20000"/>
              </a:spcBef>
              <a:buFontTx/>
              <a:buChar char="•"/>
            </a:pPr>
            <a:r>
              <a:rPr kumimoji="1" lang="en-US" altLang="ko-KR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Direct Map </a:t>
            </a:r>
            <a:r>
              <a:rPr kumimoji="1"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size increase, </a:t>
            </a:r>
            <a:r>
              <a:rPr kumimoji="1" lang="en-US" altLang="ko-KR" b="1" dirty="0" err="1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likelyhood</a:t>
            </a:r>
            <a:r>
              <a:rPr kumimoji="1"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of conflict miss removed by  </a:t>
            </a:r>
            <a:r>
              <a:rPr kumimoji="1" lang="en-US" altLang="ko-KR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victim </a:t>
            </a:r>
            <a:r>
              <a:rPr kumimoji="1"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cache reduces</a:t>
            </a:r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457200" y="17526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83880" cy="41879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Simplescalar 3.0 simulator has been changed for creating victim cache and establishing connectivity between L1 and victim caches.</a:t>
            </a:r>
          </a:p>
          <a:p>
            <a:r>
              <a:rPr lang="en-US" dirty="0" smtClean="0"/>
              <a:t>So the files cache.c, cache.h, </a:t>
            </a:r>
            <a:r>
              <a:rPr lang="en-US" dirty="0" err="1" smtClean="0"/>
              <a:t>sim-outorder.c</a:t>
            </a:r>
            <a:r>
              <a:rPr lang="en-US" dirty="0" smtClean="0"/>
              <a:t> are modified.</a:t>
            </a:r>
          </a:p>
          <a:p>
            <a:r>
              <a:rPr lang="en-US" dirty="0" smtClean="0"/>
              <a:t>These files are Compiled and simulated with different benchmarks on the </a:t>
            </a:r>
            <a:r>
              <a:rPr lang="en-US" dirty="0" err="1" smtClean="0"/>
              <a:t>sim</a:t>
            </a:r>
            <a:r>
              <a:rPr lang="en-US" dirty="0" smtClean="0"/>
              <a:t>-</a:t>
            </a:r>
            <a:r>
              <a:rPr lang="en-US" dirty="0" err="1" smtClean="0"/>
              <a:t>outorder</a:t>
            </a:r>
            <a:r>
              <a:rPr lang="en-US" dirty="0" smtClean="0"/>
              <a:t> simulator tool.</a:t>
            </a:r>
          </a:p>
          <a:p>
            <a:r>
              <a:rPr lang="en-US" dirty="0" smtClean="0"/>
              <a:t>Spec2000 CPU benchmarks have been used for analyzing the results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Code: cache connectivity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94960"/>
          </a:xfrm>
        </p:spPr>
        <p:txBody>
          <a:bodyPr>
            <a:noAutofit/>
          </a:bodyPr>
          <a:lstStyle/>
          <a:p>
            <a:r>
              <a:rPr lang="en-US" sz="1200" b="1" dirty="0" smtClean="0"/>
              <a:t>dl1_access_fn</a:t>
            </a:r>
            <a:r>
              <a:rPr lang="en-US" sz="1200" dirty="0" smtClean="0"/>
              <a:t>(</a:t>
            </a:r>
            <a:r>
              <a:rPr lang="en-US" sz="1200" dirty="0" err="1" smtClean="0"/>
              <a:t>enum</a:t>
            </a:r>
            <a:r>
              <a:rPr lang="en-US" sz="1200" dirty="0" smtClean="0"/>
              <a:t> </a:t>
            </a:r>
            <a:r>
              <a:rPr lang="en-US" sz="1200" dirty="0" err="1" smtClean="0"/>
              <a:t>mem_cmd</a:t>
            </a:r>
            <a:r>
              <a:rPr lang="en-US" sz="1200" dirty="0" smtClean="0"/>
              <a:t> </a:t>
            </a:r>
            <a:r>
              <a:rPr lang="en-US" sz="1200" dirty="0" err="1" smtClean="0"/>
              <a:t>cmd</a:t>
            </a:r>
            <a:r>
              <a:rPr lang="en-US" sz="1200" dirty="0" smtClean="0"/>
              <a:t>,/* access </a:t>
            </a:r>
            <a:r>
              <a:rPr lang="en-US" sz="1200" u="sng" dirty="0" err="1" smtClean="0"/>
              <a:t>cmd</a:t>
            </a:r>
            <a:r>
              <a:rPr lang="en-US" sz="1200" u="sng" dirty="0" smtClean="0"/>
              <a:t>, Read or Write */</a:t>
            </a:r>
            <a:r>
              <a:rPr lang="en-US" sz="1200" dirty="0" smtClean="0"/>
              <a:t>    </a:t>
            </a:r>
            <a:r>
              <a:rPr lang="en-US" sz="1200" dirty="0" err="1" smtClean="0"/>
              <a:t>md_addr_t</a:t>
            </a:r>
            <a:r>
              <a:rPr lang="en-US" sz="1200" dirty="0" smtClean="0"/>
              <a:t> </a:t>
            </a:r>
            <a:r>
              <a:rPr lang="en-US" sz="1200" dirty="0" err="1" smtClean="0"/>
              <a:t>baddr</a:t>
            </a:r>
            <a:r>
              <a:rPr lang="en-US" sz="1200" dirty="0" smtClean="0"/>
              <a:t>,/* block address to access */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bsize</a:t>
            </a:r>
            <a:r>
              <a:rPr lang="en-US" sz="1200" dirty="0" smtClean="0"/>
              <a:t>,/* size of block to access */      </a:t>
            </a:r>
            <a:r>
              <a:rPr lang="en-US" sz="1200" dirty="0" err="1" smtClean="0"/>
              <a:t>struct</a:t>
            </a:r>
            <a:r>
              <a:rPr lang="en-US" sz="1200" dirty="0" smtClean="0"/>
              <a:t> </a:t>
            </a:r>
            <a:r>
              <a:rPr lang="en-US" sz="1200" dirty="0" err="1" smtClean="0"/>
              <a:t>cache_blk_t</a:t>
            </a:r>
            <a:r>
              <a:rPr lang="en-US" sz="1200" dirty="0" smtClean="0"/>
              <a:t> *</a:t>
            </a:r>
            <a:r>
              <a:rPr lang="en-US" sz="1200" dirty="0" err="1" smtClean="0"/>
              <a:t>blk</a:t>
            </a:r>
            <a:r>
              <a:rPr lang="en-US" sz="1200" dirty="0" smtClean="0"/>
              <a:t>,/* </a:t>
            </a:r>
            <a:r>
              <a:rPr lang="en-US" sz="1200" u="sng" dirty="0" err="1" smtClean="0"/>
              <a:t>ptr</a:t>
            </a:r>
            <a:r>
              <a:rPr lang="en-US" sz="1200" u="sng" dirty="0" smtClean="0"/>
              <a:t> to block in upper level */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tick_t</a:t>
            </a:r>
            <a:r>
              <a:rPr lang="en-US" sz="1200" dirty="0" smtClean="0"/>
              <a:t> now)/* time of access */{</a:t>
            </a:r>
          </a:p>
          <a:p>
            <a:r>
              <a:rPr lang="en-US" sz="1200" dirty="0" smtClean="0"/>
              <a:t>  unsigned </a:t>
            </a:r>
            <a:r>
              <a:rPr lang="en-US" sz="1200" dirty="0" err="1" smtClean="0"/>
              <a:t>int</a:t>
            </a:r>
            <a:r>
              <a:rPr lang="en-US" sz="1200" dirty="0" smtClean="0"/>
              <a:t> lat;</a:t>
            </a:r>
          </a:p>
          <a:p>
            <a:r>
              <a:rPr lang="en-US" sz="1200" dirty="0" smtClean="0"/>
              <a:t>  </a:t>
            </a:r>
            <a:r>
              <a:rPr lang="en-US" sz="1200" b="1" dirty="0" smtClean="0"/>
              <a:t>  if (</a:t>
            </a:r>
            <a:r>
              <a:rPr lang="en-US" sz="1200" b="1" dirty="0" err="1" smtClean="0"/>
              <a:t>cache_dv</a:t>
            </a:r>
            <a:r>
              <a:rPr lang="en-US" sz="1200" b="1" dirty="0" smtClean="0"/>
              <a:t>)    {</a:t>
            </a:r>
          </a:p>
          <a:p>
            <a:r>
              <a:rPr lang="en-US" sz="1200" b="1" dirty="0" err="1" smtClean="0"/>
              <a:t>victimhit</a:t>
            </a:r>
            <a:r>
              <a:rPr lang="en-US" sz="1200" b="1" dirty="0" smtClean="0"/>
              <a:t>=1;</a:t>
            </a:r>
          </a:p>
          <a:p>
            <a:r>
              <a:rPr lang="en-US" sz="1200" b="1" dirty="0" smtClean="0"/>
              <a:t>      /* access next level of data cache hierarchy */</a:t>
            </a:r>
          </a:p>
          <a:p>
            <a:r>
              <a:rPr lang="en-US" sz="1200" b="1" dirty="0" smtClean="0"/>
              <a:t>      lat = </a:t>
            </a:r>
            <a:r>
              <a:rPr lang="en-US" sz="1200" b="1" dirty="0" err="1" smtClean="0"/>
              <a:t>cache_access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cache_dv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cmd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baddr</a:t>
            </a:r>
            <a:r>
              <a:rPr lang="en-US" sz="1200" b="1" dirty="0" smtClean="0"/>
              <a:t>, NULL, </a:t>
            </a:r>
            <a:r>
              <a:rPr lang="en-US" sz="1200" b="1" dirty="0" err="1" smtClean="0"/>
              <a:t>bsize</a:t>
            </a:r>
            <a:r>
              <a:rPr lang="en-US" sz="1200" b="1" dirty="0" smtClean="0"/>
              <a:t>, /* now */now, /* </a:t>
            </a:r>
            <a:r>
              <a:rPr lang="en-US" sz="1200" b="1" u="sng" dirty="0" err="1" smtClean="0"/>
              <a:t>pudata</a:t>
            </a:r>
            <a:r>
              <a:rPr lang="en-US" sz="1200" b="1" u="sng" dirty="0" smtClean="0"/>
              <a:t> */NULL, /* </a:t>
            </a:r>
            <a:r>
              <a:rPr lang="en-US" sz="1200" b="1" u="sng" dirty="0" err="1" smtClean="0"/>
              <a:t>repl</a:t>
            </a:r>
            <a:r>
              <a:rPr lang="en-US" sz="1200" b="1" u="sng" dirty="0" smtClean="0"/>
              <a:t> </a:t>
            </a:r>
            <a:r>
              <a:rPr lang="en-US" sz="1200" b="1" u="sng" dirty="0" err="1" smtClean="0"/>
              <a:t>addr</a:t>
            </a:r>
            <a:r>
              <a:rPr lang="en-US" sz="1200" b="1" u="sng" dirty="0" smtClean="0"/>
              <a:t> */NULL);</a:t>
            </a:r>
          </a:p>
          <a:p>
            <a:r>
              <a:rPr lang="en-US" sz="1200" b="1" dirty="0" smtClean="0"/>
              <a:t>  </a:t>
            </a:r>
            <a:r>
              <a:rPr lang="en-US" sz="1200" dirty="0" smtClean="0"/>
              <a:t>    if (</a:t>
            </a:r>
            <a:r>
              <a:rPr lang="en-US" sz="1200" dirty="0" err="1" smtClean="0"/>
              <a:t>cmd</a:t>
            </a:r>
            <a:r>
              <a:rPr lang="en-US" sz="1200" dirty="0" smtClean="0"/>
              <a:t> == Read)</a:t>
            </a:r>
          </a:p>
          <a:p>
            <a:r>
              <a:rPr lang="en-US" sz="1200" dirty="0" smtClean="0"/>
              <a:t>return lat;</a:t>
            </a:r>
          </a:p>
          <a:p>
            <a:r>
              <a:rPr lang="en-US" sz="1200" dirty="0" smtClean="0"/>
              <a:t>      else{</a:t>
            </a:r>
          </a:p>
          <a:p>
            <a:r>
              <a:rPr lang="en-US" sz="1200" dirty="0" smtClean="0"/>
              <a:t>  /* FIXME: unlimited write buffers */</a:t>
            </a:r>
          </a:p>
          <a:p>
            <a:r>
              <a:rPr lang="en-US" sz="1200" dirty="0" smtClean="0"/>
              <a:t>  return 0;</a:t>
            </a:r>
          </a:p>
          <a:p>
            <a:r>
              <a:rPr lang="en-US" sz="1200" dirty="0" smtClean="0"/>
              <a:t>}    }</a:t>
            </a:r>
          </a:p>
          <a:p>
            <a:r>
              <a:rPr lang="en-US" sz="1200" dirty="0" smtClean="0"/>
              <a:t> </a:t>
            </a:r>
            <a:r>
              <a:rPr lang="en-US" sz="1200" b="1" dirty="0" smtClean="0"/>
              <a:t> else if (cache_dl2)    {</a:t>
            </a:r>
          </a:p>
          <a:p>
            <a:r>
              <a:rPr lang="en-US" sz="1200" b="1" dirty="0" smtClean="0"/>
              <a:t> </a:t>
            </a:r>
            <a:r>
              <a:rPr lang="en-US" sz="1200" dirty="0" smtClean="0"/>
              <a:t>     /* access next level of data cache hierarchy */</a:t>
            </a:r>
          </a:p>
          <a:p>
            <a:r>
              <a:rPr lang="en-US" sz="1200" dirty="0" smtClean="0"/>
              <a:t>      lat = </a:t>
            </a:r>
            <a:r>
              <a:rPr lang="en-US" sz="1200" b="1" dirty="0" err="1" smtClean="0"/>
              <a:t>cache_access</a:t>
            </a:r>
            <a:r>
              <a:rPr lang="en-US" sz="1200" b="1" dirty="0" smtClean="0"/>
              <a:t>(cache_dl2</a:t>
            </a:r>
            <a:r>
              <a:rPr lang="en-US" sz="1200" dirty="0" smtClean="0"/>
              <a:t>, </a:t>
            </a:r>
            <a:r>
              <a:rPr lang="en-US" sz="1200" dirty="0" err="1" smtClean="0"/>
              <a:t>cmd</a:t>
            </a:r>
            <a:r>
              <a:rPr lang="en-US" sz="1200" dirty="0" smtClean="0"/>
              <a:t>, </a:t>
            </a:r>
            <a:r>
              <a:rPr lang="en-US" sz="1200" dirty="0" err="1" smtClean="0"/>
              <a:t>baddr</a:t>
            </a:r>
            <a:r>
              <a:rPr lang="en-US" sz="1200" dirty="0" smtClean="0"/>
              <a:t>, NULL, </a:t>
            </a:r>
            <a:r>
              <a:rPr lang="en-US" sz="1200" dirty="0" err="1" smtClean="0"/>
              <a:t>bsize</a:t>
            </a:r>
            <a:r>
              <a:rPr lang="en-US" sz="1200" dirty="0" smtClean="0"/>
              <a:t>, /* now */now, /* </a:t>
            </a:r>
            <a:r>
              <a:rPr lang="en-US" sz="1200" u="sng" dirty="0" err="1" smtClean="0"/>
              <a:t>pudata</a:t>
            </a:r>
            <a:r>
              <a:rPr lang="en-US" sz="1200" u="sng" dirty="0" smtClean="0"/>
              <a:t> */NULL, /* </a:t>
            </a:r>
            <a:r>
              <a:rPr lang="en-US" sz="1200" u="sng" dirty="0" err="1" smtClean="0"/>
              <a:t>repl</a:t>
            </a:r>
            <a:r>
              <a:rPr lang="en-US" sz="1200" u="sng" dirty="0" smtClean="0"/>
              <a:t> </a:t>
            </a:r>
            <a:r>
              <a:rPr lang="en-US" sz="1200" u="sng" dirty="0" err="1" smtClean="0"/>
              <a:t>addr</a:t>
            </a:r>
            <a:r>
              <a:rPr lang="en-US" sz="1200" u="sng" dirty="0" smtClean="0"/>
              <a:t> */NULL);</a:t>
            </a:r>
          </a:p>
          <a:p>
            <a:r>
              <a:rPr lang="en-US" sz="1200" dirty="0" smtClean="0"/>
              <a:t>      if (</a:t>
            </a:r>
            <a:r>
              <a:rPr lang="en-US" sz="1200" dirty="0" err="1" smtClean="0"/>
              <a:t>cmd</a:t>
            </a:r>
            <a:r>
              <a:rPr lang="en-US" sz="1200" dirty="0" smtClean="0"/>
              <a:t> == Read)</a:t>
            </a:r>
          </a:p>
          <a:p>
            <a:r>
              <a:rPr lang="en-US" sz="1200" dirty="0" smtClean="0"/>
              <a:t>return lat;</a:t>
            </a:r>
          </a:p>
          <a:p>
            <a:r>
              <a:rPr lang="en-US" sz="1200" dirty="0" smtClean="0"/>
              <a:t>      else{</a:t>
            </a:r>
          </a:p>
          <a:p>
            <a:endParaRPr lang="en-US" sz="1200" dirty="0" smtClean="0"/>
          </a:p>
          <a:p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Code:Victim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cache creation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Autofit/>
          </a:bodyPr>
          <a:lstStyle/>
          <a:p>
            <a:r>
              <a:rPr lang="en-US" sz="1100" dirty="0" smtClean="0"/>
              <a:t>else /* dl1 is defined */</a:t>
            </a:r>
          </a:p>
          <a:p>
            <a:r>
              <a:rPr lang="en-US" sz="1100" dirty="0" smtClean="0"/>
              <a:t>    {</a:t>
            </a:r>
          </a:p>
          <a:p>
            <a:r>
              <a:rPr lang="en-US" sz="1100" dirty="0" smtClean="0"/>
              <a:t>      if (</a:t>
            </a:r>
            <a:r>
              <a:rPr lang="en-US" sz="1100" dirty="0" err="1" smtClean="0"/>
              <a:t>sscanf</a:t>
            </a:r>
            <a:r>
              <a:rPr lang="en-US" sz="1100" dirty="0" smtClean="0"/>
              <a:t>(cache_dl1_opt, "%[^:]:%d:%d:%d:%c“, name, &amp;</a:t>
            </a:r>
            <a:r>
              <a:rPr lang="en-US" sz="1100" dirty="0" err="1" smtClean="0"/>
              <a:t>nsets</a:t>
            </a:r>
            <a:r>
              <a:rPr lang="en-US" sz="1100" dirty="0" smtClean="0"/>
              <a:t>, &amp;</a:t>
            </a:r>
            <a:r>
              <a:rPr lang="en-US" sz="1100" dirty="0" err="1" smtClean="0"/>
              <a:t>bsize</a:t>
            </a:r>
            <a:r>
              <a:rPr lang="en-US" sz="1100" dirty="0" smtClean="0"/>
              <a:t>, &amp;assoc, &amp;c) != 5)</a:t>
            </a:r>
          </a:p>
          <a:p>
            <a:r>
              <a:rPr lang="en-US" sz="1100" dirty="0" smtClean="0"/>
              <a:t>fatal("bad l1 D-cache </a:t>
            </a:r>
            <a:r>
              <a:rPr lang="en-US" sz="1100" u="sng" dirty="0" err="1" smtClean="0"/>
              <a:t>parms</a:t>
            </a:r>
            <a:r>
              <a:rPr lang="en-US" sz="1100" u="sng" dirty="0" smtClean="0"/>
              <a:t>: &lt;name&gt;:&lt;</a:t>
            </a:r>
            <a:r>
              <a:rPr lang="en-US" sz="1100" u="sng" dirty="0" err="1" smtClean="0"/>
              <a:t>nsets</a:t>
            </a:r>
            <a:r>
              <a:rPr lang="en-US" sz="1100" u="sng" dirty="0" smtClean="0"/>
              <a:t>&gt;:&lt;</a:t>
            </a:r>
            <a:r>
              <a:rPr lang="en-US" sz="1100" u="sng" dirty="0" err="1" smtClean="0"/>
              <a:t>bsize</a:t>
            </a:r>
            <a:r>
              <a:rPr lang="en-US" sz="1100" u="sng" dirty="0" smtClean="0"/>
              <a:t>&gt;:&lt;assoc&gt;:&lt;</a:t>
            </a:r>
            <a:r>
              <a:rPr lang="en-US" sz="1100" u="sng" dirty="0" err="1" smtClean="0"/>
              <a:t>repl</a:t>
            </a:r>
            <a:r>
              <a:rPr lang="en-US" sz="1100" u="sng" dirty="0" smtClean="0"/>
              <a:t>&gt;");</a:t>
            </a:r>
          </a:p>
          <a:p>
            <a:r>
              <a:rPr lang="en-US" sz="1100" dirty="0" smtClean="0"/>
              <a:t>      cache_dl1 = </a:t>
            </a:r>
            <a:r>
              <a:rPr lang="en-US" sz="1100" dirty="0" err="1" smtClean="0"/>
              <a:t>cache_create</a:t>
            </a:r>
            <a:r>
              <a:rPr lang="en-US" sz="1100" dirty="0" smtClean="0"/>
              <a:t>(name, </a:t>
            </a:r>
            <a:r>
              <a:rPr lang="en-US" sz="1100" dirty="0" err="1" smtClean="0"/>
              <a:t>nsets</a:t>
            </a:r>
            <a:r>
              <a:rPr lang="en-US" sz="1100" dirty="0" smtClean="0"/>
              <a:t>, </a:t>
            </a:r>
            <a:r>
              <a:rPr lang="en-US" sz="1100" dirty="0" err="1" smtClean="0"/>
              <a:t>bsize</a:t>
            </a:r>
            <a:r>
              <a:rPr lang="en-US" sz="1100" dirty="0" smtClean="0"/>
              <a:t>, /* </a:t>
            </a:r>
            <a:r>
              <a:rPr lang="en-US" sz="1100" u="sng" dirty="0" err="1" smtClean="0"/>
              <a:t>balloc</a:t>
            </a:r>
            <a:r>
              <a:rPr lang="en-US" sz="1100" u="sng" dirty="0" smtClean="0"/>
              <a:t> */FALSE,</a:t>
            </a:r>
            <a:r>
              <a:rPr lang="en-US" sz="1100" dirty="0" smtClean="0"/>
              <a:t>       /* </a:t>
            </a:r>
            <a:r>
              <a:rPr lang="en-US" sz="1100" u="sng" dirty="0" err="1" smtClean="0"/>
              <a:t>usize</a:t>
            </a:r>
            <a:r>
              <a:rPr lang="en-US" sz="1100" u="sng" dirty="0" smtClean="0"/>
              <a:t> */0, assoc, cache_char2policy(c),</a:t>
            </a:r>
            <a:r>
              <a:rPr lang="en-US" sz="1100" dirty="0" smtClean="0"/>
              <a:t>       dl1_access_fn, /* hit </a:t>
            </a:r>
            <a:r>
              <a:rPr lang="en-US" sz="1100" u="sng" dirty="0" smtClean="0"/>
              <a:t>lat */cache_dl1_lat);</a:t>
            </a:r>
          </a:p>
          <a:p>
            <a:r>
              <a:rPr lang="en-US" sz="1100" dirty="0" smtClean="0"/>
              <a:t>/* </a:t>
            </a:r>
            <a:r>
              <a:rPr lang="en-US" sz="1100" b="1" dirty="0" smtClean="0"/>
              <a:t>is the </a:t>
            </a:r>
            <a:r>
              <a:rPr lang="en-US" sz="1100" b="1" u="sng" dirty="0" err="1" smtClean="0"/>
              <a:t>victimcache</a:t>
            </a:r>
            <a:r>
              <a:rPr lang="en-US" sz="1100" b="1" u="sng" dirty="0" smtClean="0"/>
              <a:t> defined *</a:t>
            </a:r>
            <a:r>
              <a:rPr lang="en-US" sz="1100" u="sng" dirty="0" smtClean="0"/>
              <a:t>/</a:t>
            </a:r>
          </a:p>
          <a:p>
            <a:r>
              <a:rPr lang="en-US" sz="1100" dirty="0" smtClean="0"/>
              <a:t>  if(!</a:t>
            </a:r>
            <a:r>
              <a:rPr lang="en-US" sz="1100" dirty="0" err="1" smtClean="0"/>
              <a:t>mystricmp</a:t>
            </a:r>
            <a:r>
              <a:rPr lang="en-US" sz="1100" dirty="0" smtClean="0"/>
              <a:t>(</a:t>
            </a:r>
            <a:r>
              <a:rPr lang="en-US" sz="1100" dirty="0" err="1" smtClean="0"/>
              <a:t>cache_dv_opt</a:t>
            </a:r>
            <a:r>
              <a:rPr lang="en-US" sz="1100" dirty="0" smtClean="0"/>
              <a:t>, "none"))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cache_dv</a:t>
            </a:r>
            <a:r>
              <a:rPr lang="en-US" sz="1100" dirty="0" smtClean="0"/>
              <a:t> = NULL;</a:t>
            </a:r>
          </a:p>
          <a:p>
            <a:r>
              <a:rPr lang="en-US" sz="1100" dirty="0" smtClean="0"/>
              <a:t>  else  {</a:t>
            </a:r>
          </a:p>
          <a:p>
            <a:r>
              <a:rPr lang="en-US" sz="1100" dirty="0" smtClean="0"/>
              <a:t>if (</a:t>
            </a:r>
            <a:r>
              <a:rPr lang="en-US" sz="1100" dirty="0" err="1" smtClean="0"/>
              <a:t>sscanf</a:t>
            </a:r>
            <a:r>
              <a:rPr lang="en-US" sz="1100" dirty="0" smtClean="0"/>
              <a:t>(</a:t>
            </a:r>
            <a:r>
              <a:rPr lang="en-US" sz="1100" dirty="0" err="1" smtClean="0"/>
              <a:t>cache_dv_opt</a:t>
            </a:r>
            <a:r>
              <a:rPr lang="en-US" sz="1100" dirty="0" smtClean="0"/>
              <a:t>, "%[^:]:%d:%d:%d:%c“,     name, &amp;</a:t>
            </a:r>
            <a:r>
              <a:rPr lang="en-US" sz="1100" dirty="0" err="1" smtClean="0"/>
              <a:t>nsets</a:t>
            </a:r>
            <a:r>
              <a:rPr lang="en-US" sz="1100" dirty="0" smtClean="0"/>
              <a:t>, &amp;</a:t>
            </a:r>
            <a:r>
              <a:rPr lang="en-US" sz="1100" dirty="0" err="1" smtClean="0"/>
              <a:t>bsize</a:t>
            </a:r>
            <a:r>
              <a:rPr lang="en-US" sz="1100" dirty="0" smtClean="0"/>
              <a:t>, &amp;assoc, &amp;c) != 5)</a:t>
            </a:r>
          </a:p>
          <a:p>
            <a:r>
              <a:rPr lang="en-US" sz="1100" dirty="0" smtClean="0"/>
              <a:t>    fatal("bad victim D-cache </a:t>
            </a:r>
            <a:r>
              <a:rPr lang="en-US" sz="1100" u="sng" dirty="0" err="1" smtClean="0"/>
              <a:t>parms</a:t>
            </a:r>
            <a:r>
              <a:rPr lang="en-US" sz="1100" u="sng" dirty="0" smtClean="0"/>
              <a:t>: “</a:t>
            </a:r>
            <a:r>
              <a:rPr lang="en-US" sz="1100" dirty="0" smtClean="0"/>
              <a:t>  "&lt;name&gt;:</a:t>
            </a:r>
            <a:r>
              <a:rPr lang="en-US" sz="1100" u="sng" dirty="0" smtClean="0"/>
              <a:t>&lt;</a:t>
            </a:r>
            <a:r>
              <a:rPr lang="en-US" sz="1100" u="sng" dirty="0" err="1" smtClean="0"/>
              <a:t>nsets</a:t>
            </a:r>
            <a:r>
              <a:rPr lang="en-US" sz="1100" u="sng" dirty="0" smtClean="0"/>
              <a:t>&gt;:&lt;</a:t>
            </a:r>
            <a:r>
              <a:rPr lang="en-US" sz="1100" u="sng" dirty="0" err="1" smtClean="0"/>
              <a:t>bsize</a:t>
            </a:r>
            <a:r>
              <a:rPr lang="en-US" sz="1100" u="sng" dirty="0" smtClean="0"/>
              <a:t>&gt;:&lt;assoc&gt;:&lt;</a:t>
            </a:r>
            <a:r>
              <a:rPr lang="en-US" sz="1100" u="sng" dirty="0" err="1" smtClean="0"/>
              <a:t>repl</a:t>
            </a:r>
            <a:r>
              <a:rPr lang="en-US" sz="1100" u="sng" dirty="0" smtClean="0"/>
              <a:t>&gt;");</a:t>
            </a:r>
          </a:p>
          <a:p>
            <a:r>
              <a:rPr lang="en-US" sz="1100" b="1" dirty="0" smtClean="0"/>
              <a:t>  </a:t>
            </a:r>
            <a:r>
              <a:rPr lang="en-US" sz="1100" b="1" dirty="0" err="1" smtClean="0"/>
              <a:t>cache_dv</a:t>
            </a:r>
            <a:r>
              <a:rPr lang="en-US" sz="1100" b="1" dirty="0" smtClean="0"/>
              <a:t> = </a:t>
            </a:r>
            <a:r>
              <a:rPr lang="en-US" sz="1100" b="1" dirty="0" err="1" smtClean="0"/>
              <a:t>cache_create</a:t>
            </a:r>
            <a:r>
              <a:rPr lang="en-US" sz="1100" b="1" dirty="0" smtClean="0"/>
              <a:t>(name, </a:t>
            </a:r>
            <a:r>
              <a:rPr lang="en-US" sz="1100" b="1" dirty="0" err="1" smtClean="0"/>
              <a:t>nsets</a:t>
            </a:r>
            <a:r>
              <a:rPr lang="en-US" sz="1100" b="1" dirty="0" smtClean="0"/>
              <a:t>, </a:t>
            </a:r>
            <a:r>
              <a:rPr lang="en-US" sz="1100" b="1" dirty="0" err="1" smtClean="0"/>
              <a:t>bsize</a:t>
            </a:r>
            <a:r>
              <a:rPr lang="en-US" sz="1100" b="1" dirty="0" smtClean="0"/>
              <a:t>, /* </a:t>
            </a:r>
            <a:r>
              <a:rPr lang="en-US" sz="1100" b="1" u="sng" dirty="0" err="1" smtClean="0"/>
              <a:t>balloc</a:t>
            </a:r>
            <a:r>
              <a:rPr lang="en-US" sz="1100" b="1" u="sng" dirty="0" smtClean="0"/>
              <a:t> */FALSE,</a:t>
            </a:r>
          </a:p>
          <a:p>
            <a:r>
              <a:rPr lang="en-US" sz="1100" b="1" dirty="0" smtClean="0"/>
              <a:t>   /* </a:t>
            </a:r>
            <a:r>
              <a:rPr lang="en-US" sz="1100" b="1" u="sng" dirty="0" err="1" smtClean="0"/>
              <a:t>usize</a:t>
            </a:r>
            <a:r>
              <a:rPr lang="en-US" sz="1100" b="1" u="sng" dirty="0" smtClean="0"/>
              <a:t> */0, assoc, cache_char2policy(c),</a:t>
            </a:r>
          </a:p>
          <a:p>
            <a:r>
              <a:rPr lang="en-US" sz="1100" b="1" dirty="0" smtClean="0"/>
              <a:t>   </a:t>
            </a:r>
            <a:r>
              <a:rPr lang="en-US" sz="1100" b="1" dirty="0" err="1" smtClean="0"/>
              <a:t>dvictim_access_fn</a:t>
            </a:r>
            <a:r>
              <a:rPr lang="en-US" sz="1100" b="1" dirty="0" smtClean="0"/>
              <a:t>, /* hit </a:t>
            </a:r>
            <a:r>
              <a:rPr lang="en-US" sz="1100" b="1" u="sng" dirty="0" smtClean="0"/>
              <a:t>lat */</a:t>
            </a:r>
            <a:r>
              <a:rPr lang="en-US" sz="1100" b="1" u="sng" dirty="0" err="1" smtClean="0"/>
              <a:t>cache_dv_lat</a:t>
            </a:r>
            <a:r>
              <a:rPr lang="en-US" sz="1100" b="1" u="sng" dirty="0" smtClean="0"/>
              <a:t>);</a:t>
            </a:r>
          </a:p>
          <a:p>
            <a:r>
              <a:rPr lang="en-US" sz="1100" dirty="0" smtClean="0"/>
              <a:t>}</a:t>
            </a:r>
          </a:p>
          <a:p>
            <a:r>
              <a:rPr lang="en-US" sz="1100" dirty="0" smtClean="0"/>
              <a:t>  /* is the level 2 D-cache defined? */</a:t>
            </a:r>
          </a:p>
          <a:p>
            <a:r>
              <a:rPr lang="en-US" sz="1100" dirty="0" smtClean="0"/>
              <a:t>      </a:t>
            </a:r>
            <a:r>
              <a:rPr lang="en-US" sz="1100" b="1" dirty="0" smtClean="0"/>
              <a:t>if (!</a:t>
            </a:r>
            <a:r>
              <a:rPr lang="en-US" sz="1100" b="1" dirty="0" err="1" smtClean="0"/>
              <a:t>mystricmp</a:t>
            </a:r>
            <a:r>
              <a:rPr lang="en-US" sz="1100" b="1" dirty="0" smtClean="0"/>
              <a:t>(cache_dl2_opt, "none"))</a:t>
            </a:r>
          </a:p>
          <a:p>
            <a:r>
              <a:rPr lang="en-US" sz="1100" dirty="0" smtClean="0"/>
              <a:t>cache_dl2 = NULL;</a:t>
            </a:r>
          </a:p>
          <a:p>
            <a:r>
              <a:rPr lang="en-US" sz="1100" dirty="0" smtClean="0"/>
              <a:t>      else</a:t>
            </a:r>
          </a:p>
          <a:p>
            <a:r>
              <a:rPr lang="en-US" sz="1100" dirty="0" smtClean="0"/>
              <a:t>{</a:t>
            </a:r>
          </a:p>
          <a:p>
            <a:r>
              <a:rPr lang="en-US" sz="1100" dirty="0" smtClean="0"/>
              <a:t>  if (</a:t>
            </a:r>
            <a:r>
              <a:rPr lang="en-US" sz="1100" dirty="0" err="1" smtClean="0"/>
              <a:t>sscanf</a:t>
            </a:r>
            <a:r>
              <a:rPr lang="en-US" sz="1100" dirty="0" smtClean="0"/>
              <a:t>(cache_dl2_opt, "%[^:]:%d:%d:%d:%c“,     name, &amp;</a:t>
            </a:r>
            <a:r>
              <a:rPr lang="en-US" sz="1100" dirty="0" err="1" smtClean="0"/>
              <a:t>nsets</a:t>
            </a:r>
            <a:r>
              <a:rPr lang="en-US" sz="1100" dirty="0" smtClean="0"/>
              <a:t>, &amp;</a:t>
            </a:r>
            <a:r>
              <a:rPr lang="en-US" sz="1100" dirty="0" err="1" smtClean="0"/>
              <a:t>bsize</a:t>
            </a:r>
            <a:r>
              <a:rPr lang="en-US" sz="1100" dirty="0" smtClean="0"/>
              <a:t>, &amp;assoc, &amp;c) != 5)</a:t>
            </a:r>
          </a:p>
          <a:p>
            <a:r>
              <a:rPr lang="en-US" sz="1100" dirty="0" smtClean="0"/>
              <a:t>    fatal("bad l2 D-cache </a:t>
            </a:r>
            <a:r>
              <a:rPr lang="en-US" sz="1100" u="sng" dirty="0" err="1" smtClean="0"/>
              <a:t>parms</a:t>
            </a:r>
            <a:r>
              <a:rPr lang="en-US" sz="1100" u="sng" dirty="0" smtClean="0"/>
              <a:t>: “</a:t>
            </a:r>
            <a:r>
              <a:rPr lang="en-US" sz="1100" dirty="0" smtClean="0"/>
              <a:t>  "&lt;name&gt;:</a:t>
            </a:r>
            <a:r>
              <a:rPr lang="en-US" sz="1100" u="sng" dirty="0" smtClean="0"/>
              <a:t>&lt;</a:t>
            </a:r>
            <a:r>
              <a:rPr lang="en-US" sz="1100" u="sng" dirty="0" err="1" smtClean="0"/>
              <a:t>nsets</a:t>
            </a:r>
            <a:r>
              <a:rPr lang="en-US" sz="1100" u="sng" dirty="0" smtClean="0"/>
              <a:t>&gt;:&lt;</a:t>
            </a:r>
            <a:r>
              <a:rPr lang="en-US" sz="1100" u="sng" dirty="0" err="1" smtClean="0"/>
              <a:t>bsize</a:t>
            </a:r>
            <a:r>
              <a:rPr lang="en-US" sz="1100" u="sng" dirty="0" smtClean="0"/>
              <a:t>&gt;:&lt;assoc&gt;:&lt;</a:t>
            </a:r>
            <a:r>
              <a:rPr lang="en-US" sz="1100" u="sng" dirty="0" err="1" smtClean="0"/>
              <a:t>repl</a:t>
            </a:r>
            <a:r>
              <a:rPr lang="en-US" sz="1100" u="sng" dirty="0" smtClean="0"/>
              <a:t>&gt;");</a:t>
            </a:r>
          </a:p>
          <a:p>
            <a:r>
              <a:rPr lang="en-US" sz="1100" dirty="0" smtClean="0"/>
              <a:t>  cache_dl2 = </a:t>
            </a:r>
            <a:r>
              <a:rPr lang="en-US" sz="1100" dirty="0" err="1" smtClean="0"/>
              <a:t>cache_create</a:t>
            </a:r>
            <a:r>
              <a:rPr lang="en-US" sz="1100" dirty="0" smtClean="0"/>
              <a:t>(name, </a:t>
            </a:r>
            <a:r>
              <a:rPr lang="en-US" sz="1100" dirty="0" err="1" smtClean="0"/>
              <a:t>nsets</a:t>
            </a:r>
            <a:r>
              <a:rPr lang="en-US" sz="1100" dirty="0" smtClean="0"/>
              <a:t>, </a:t>
            </a:r>
            <a:r>
              <a:rPr lang="en-US" sz="1100" dirty="0" err="1" smtClean="0"/>
              <a:t>bsize</a:t>
            </a:r>
            <a:r>
              <a:rPr lang="en-US" sz="1100" dirty="0" smtClean="0"/>
              <a:t>, /* </a:t>
            </a:r>
            <a:r>
              <a:rPr lang="en-US" sz="1100" u="sng" dirty="0" err="1" smtClean="0"/>
              <a:t>balloc</a:t>
            </a:r>
            <a:r>
              <a:rPr lang="en-US" sz="1100" u="sng" dirty="0" smtClean="0"/>
              <a:t> */FALSE,</a:t>
            </a:r>
            <a:r>
              <a:rPr lang="en-US" sz="1100" dirty="0" smtClean="0"/>
              <a:t>   /* </a:t>
            </a:r>
            <a:r>
              <a:rPr lang="en-US" sz="1100" u="sng" dirty="0" err="1" smtClean="0"/>
              <a:t>usize</a:t>
            </a:r>
            <a:r>
              <a:rPr lang="en-US" sz="1100" u="sng" dirty="0" smtClean="0"/>
              <a:t> */0, assoc, cache_char2policy(c),</a:t>
            </a:r>
            <a:r>
              <a:rPr lang="en-US" sz="1100" dirty="0" smtClean="0"/>
              <a:t>   dl2_access_fn, /* hit </a:t>
            </a:r>
            <a:r>
              <a:rPr lang="en-US" sz="1100" u="sng" dirty="0" smtClean="0"/>
              <a:t>lat */cache_dl2_lat);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Code : swap function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23560"/>
          </a:xfrm>
        </p:spPr>
        <p:txBody>
          <a:bodyPr>
            <a:normAutofit fontScale="32500" lnSpcReduction="20000"/>
          </a:bodyPr>
          <a:lstStyle/>
          <a:p>
            <a:r>
              <a:rPr lang="en-US" sz="4000" b="1" dirty="0" smtClean="0"/>
              <a:t>  void </a:t>
            </a:r>
            <a:r>
              <a:rPr lang="en-US" sz="4000" b="1" dirty="0" err="1" smtClean="0"/>
              <a:t>cache_swap</a:t>
            </a:r>
            <a:r>
              <a:rPr lang="en-US" sz="4000" b="1" dirty="0" smtClean="0"/>
              <a:t> (</a:t>
            </a:r>
            <a:r>
              <a:rPr lang="en-US" sz="4000" b="1" dirty="0" err="1" smtClean="0"/>
              <a:t>struct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cache_t</a:t>
            </a:r>
            <a:r>
              <a:rPr lang="en-US" sz="4000" b="1" dirty="0" smtClean="0"/>
              <a:t> *cp, </a:t>
            </a:r>
            <a:r>
              <a:rPr lang="en-US" sz="4000" b="1" dirty="0" err="1" smtClean="0"/>
              <a:t>struct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cache_blk_t</a:t>
            </a:r>
            <a:r>
              <a:rPr lang="en-US" sz="4000" b="1" dirty="0" smtClean="0"/>
              <a:t> *</a:t>
            </a:r>
            <a:r>
              <a:rPr lang="en-US" sz="4000" b="1" dirty="0" err="1" smtClean="0"/>
              <a:t>blk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md_addr_t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addr</a:t>
            </a:r>
            <a:r>
              <a:rPr lang="en-US" sz="4000" b="1" dirty="0" smtClean="0"/>
              <a:t>) {</a:t>
            </a:r>
          </a:p>
          <a:p>
            <a:r>
              <a:rPr lang="en-US" sz="4000" dirty="0" smtClean="0"/>
              <a:t>  </a:t>
            </a:r>
            <a:r>
              <a:rPr lang="en-US" sz="4000" b="1" dirty="0" smtClean="0"/>
              <a:t>  </a:t>
            </a:r>
            <a:r>
              <a:rPr lang="en-US" sz="4000" b="1" dirty="0" err="1" smtClean="0"/>
              <a:t>md_addr_t</a:t>
            </a:r>
            <a:r>
              <a:rPr lang="en-US" sz="4000" b="1" dirty="0" smtClean="0"/>
              <a:t> set = CACHE_SET(cp, </a:t>
            </a:r>
            <a:r>
              <a:rPr lang="en-US" sz="4000" b="1" dirty="0" err="1" smtClean="0"/>
              <a:t>addr</a:t>
            </a:r>
            <a:r>
              <a:rPr lang="en-US" sz="4000" b="1" dirty="0" smtClean="0"/>
              <a:t>);</a:t>
            </a:r>
          </a:p>
          <a:p>
            <a:r>
              <a:rPr lang="en-US" sz="4000" dirty="0" smtClean="0"/>
              <a:t>    </a:t>
            </a:r>
            <a:r>
              <a:rPr lang="en-US" sz="4000" b="1" dirty="0" err="1" smtClean="0"/>
              <a:t>struct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cache_blk_t</a:t>
            </a:r>
            <a:r>
              <a:rPr lang="en-US" sz="4000" b="1" dirty="0" smtClean="0"/>
              <a:t> *temp;</a:t>
            </a:r>
          </a:p>
          <a:p>
            <a:r>
              <a:rPr lang="en-US" sz="4000" dirty="0" smtClean="0"/>
              <a:t>   </a:t>
            </a:r>
            <a:r>
              <a:rPr lang="en-US" sz="4000" b="1" dirty="0" smtClean="0"/>
              <a:t> temp = </a:t>
            </a:r>
            <a:r>
              <a:rPr lang="en-US" sz="4000" b="1" dirty="0" err="1" smtClean="0"/>
              <a:t>blk</a:t>
            </a:r>
            <a:r>
              <a:rPr lang="en-US" sz="4000" b="1" dirty="0" smtClean="0"/>
              <a:t>;</a:t>
            </a:r>
          </a:p>
          <a:p>
            <a:r>
              <a:rPr lang="en-US" sz="4000" dirty="0" smtClean="0"/>
              <a:t>   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blk</a:t>
            </a:r>
            <a:r>
              <a:rPr lang="en-US" sz="4000" b="1" dirty="0" smtClean="0"/>
              <a:t> = cp-&gt;sets[set].</a:t>
            </a:r>
            <a:r>
              <a:rPr lang="en-US" sz="4000" b="1" dirty="0" err="1" smtClean="0"/>
              <a:t>way_tail</a:t>
            </a:r>
            <a:r>
              <a:rPr lang="en-US" sz="4000" b="1" dirty="0" smtClean="0"/>
              <a:t>;</a:t>
            </a:r>
          </a:p>
          <a:p>
            <a:r>
              <a:rPr lang="en-US" sz="4000" dirty="0" smtClean="0"/>
              <a:t>   </a:t>
            </a:r>
            <a:r>
              <a:rPr lang="en-US" sz="4000" b="1" dirty="0" smtClean="0"/>
              <a:t> cp-&gt;sets[set].</a:t>
            </a:r>
            <a:r>
              <a:rPr lang="en-US" sz="4000" b="1" dirty="0" err="1" smtClean="0"/>
              <a:t>way_tail</a:t>
            </a:r>
            <a:r>
              <a:rPr lang="en-US" sz="4000" b="1" dirty="0" smtClean="0"/>
              <a:t> = temp;</a:t>
            </a:r>
          </a:p>
          <a:p>
            <a:r>
              <a:rPr lang="en-US" sz="4000" dirty="0" smtClean="0"/>
              <a:t>}</a:t>
            </a:r>
          </a:p>
          <a:p>
            <a:r>
              <a:rPr lang="en-US" sz="4000" dirty="0" smtClean="0"/>
              <a:t>unsigned </a:t>
            </a:r>
            <a:r>
              <a:rPr lang="en-US" sz="4000" dirty="0" err="1" smtClean="0"/>
              <a:t>int</a:t>
            </a:r>
            <a:r>
              <a:rPr lang="en-US" sz="4000" dirty="0" smtClean="0"/>
              <a:t>/* latency of access in cycles */</a:t>
            </a:r>
          </a:p>
          <a:p>
            <a:r>
              <a:rPr lang="en-US" sz="4000" b="1" dirty="0" err="1" smtClean="0"/>
              <a:t>cache_access</a:t>
            </a:r>
            <a:r>
              <a:rPr lang="en-US" sz="4000" b="1" dirty="0" smtClean="0"/>
              <a:t>(</a:t>
            </a:r>
            <a:r>
              <a:rPr lang="en-US" sz="4000" dirty="0" err="1" smtClean="0"/>
              <a:t>struct</a:t>
            </a:r>
            <a:r>
              <a:rPr lang="en-US" sz="4000" dirty="0" smtClean="0"/>
              <a:t> </a:t>
            </a:r>
            <a:r>
              <a:rPr lang="en-US" sz="4000" dirty="0" err="1" smtClean="0"/>
              <a:t>cache_t</a:t>
            </a:r>
            <a:r>
              <a:rPr lang="en-US" sz="4000" dirty="0" smtClean="0"/>
              <a:t> *cp,/* cache to access */     </a:t>
            </a:r>
            <a:r>
              <a:rPr lang="en-US" sz="4000" dirty="0" err="1" smtClean="0"/>
              <a:t>enum</a:t>
            </a:r>
            <a:r>
              <a:rPr lang="en-US" sz="4000" dirty="0" smtClean="0"/>
              <a:t> </a:t>
            </a:r>
            <a:r>
              <a:rPr lang="en-US" sz="4000" dirty="0" err="1" smtClean="0"/>
              <a:t>mem_cmd</a:t>
            </a:r>
            <a:r>
              <a:rPr lang="en-US" sz="4000" dirty="0" smtClean="0"/>
              <a:t> </a:t>
            </a:r>
            <a:r>
              <a:rPr lang="en-US" sz="4000" dirty="0" err="1" smtClean="0"/>
              <a:t>cmd</a:t>
            </a:r>
            <a:r>
              <a:rPr lang="en-US" sz="4000" dirty="0" smtClean="0"/>
              <a:t>,/* access type, Read or Write */</a:t>
            </a:r>
          </a:p>
          <a:p>
            <a:r>
              <a:rPr lang="en-US" sz="4000" dirty="0" smtClean="0"/>
              <a:t>     </a:t>
            </a:r>
            <a:r>
              <a:rPr lang="en-US" sz="4000" dirty="0" err="1" smtClean="0"/>
              <a:t>md_addr_t</a:t>
            </a:r>
            <a:r>
              <a:rPr lang="en-US" sz="4000" dirty="0" smtClean="0"/>
              <a:t> </a:t>
            </a:r>
            <a:r>
              <a:rPr lang="en-US" sz="4000" dirty="0" err="1" smtClean="0"/>
              <a:t>addr</a:t>
            </a:r>
            <a:r>
              <a:rPr lang="en-US" sz="4000" dirty="0" smtClean="0"/>
              <a:t>,/* address of access */     void *</a:t>
            </a:r>
            <a:r>
              <a:rPr lang="en-US" sz="4000" dirty="0" err="1" smtClean="0"/>
              <a:t>vp</a:t>
            </a:r>
            <a:r>
              <a:rPr lang="en-US" sz="4000" dirty="0" smtClean="0"/>
              <a:t>,/* </a:t>
            </a:r>
            <a:r>
              <a:rPr lang="en-US" sz="4000" u="sng" dirty="0" err="1" smtClean="0"/>
              <a:t>ptr</a:t>
            </a:r>
            <a:r>
              <a:rPr lang="en-US" sz="4000" u="sng" dirty="0" smtClean="0"/>
              <a:t> to buffer for input/output */</a:t>
            </a:r>
          </a:p>
          <a:p>
            <a:r>
              <a:rPr lang="en-US" sz="4000" dirty="0" smtClean="0"/>
              <a:t>     </a:t>
            </a:r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dirty="0" err="1" smtClean="0"/>
              <a:t>nbytes</a:t>
            </a:r>
            <a:r>
              <a:rPr lang="en-US" sz="4000" dirty="0" smtClean="0"/>
              <a:t>,/* number of bytes to access */     </a:t>
            </a:r>
            <a:r>
              <a:rPr lang="en-US" sz="4000" dirty="0" err="1" smtClean="0"/>
              <a:t>tick_t</a:t>
            </a:r>
            <a:r>
              <a:rPr lang="en-US" sz="4000" dirty="0" smtClean="0"/>
              <a:t> now,/* time of access */</a:t>
            </a:r>
          </a:p>
          <a:p>
            <a:r>
              <a:rPr lang="en-US" sz="4000" dirty="0" smtClean="0"/>
              <a:t>     </a:t>
            </a:r>
            <a:r>
              <a:rPr lang="en-US" sz="4000" dirty="0" err="1" smtClean="0"/>
              <a:t>byte_t</a:t>
            </a:r>
            <a:r>
              <a:rPr lang="en-US" sz="4000" dirty="0" smtClean="0"/>
              <a:t> **</a:t>
            </a:r>
            <a:r>
              <a:rPr lang="en-US" sz="4000" dirty="0" err="1" smtClean="0"/>
              <a:t>udata</a:t>
            </a:r>
            <a:r>
              <a:rPr lang="en-US" sz="4000" dirty="0" smtClean="0"/>
              <a:t>,/* for return of user data </a:t>
            </a:r>
            <a:r>
              <a:rPr lang="en-US" sz="4000" u="sng" dirty="0" err="1" smtClean="0"/>
              <a:t>ptr</a:t>
            </a:r>
            <a:r>
              <a:rPr lang="en-US" sz="4000" u="sng" dirty="0" smtClean="0"/>
              <a:t> */</a:t>
            </a:r>
            <a:r>
              <a:rPr lang="en-US" sz="4000" dirty="0" smtClean="0"/>
              <a:t>     </a:t>
            </a:r>
            <a:r>
              <a:rPr lang="en-US" sz="4000" dirty="0" err="1" smtClean="0"/>
              <a:t>md_addr_t</a:t>
            </a:r>
            <a:r>
              <a:rPr lang="en-US" sz="4000" dirty="0" smtClean="0"/>
              <a:t> *</a:t>
            </a:r>
            <a:r>
              <a:rPr lang="en-US" sz="4000" dirty="0" err="1" smtClean="0"/>
              <a:t>repl_addr</a:t>
            </a:r>
            <a:r>
              <a:rPr lang="en-US" sz="4000" dirty="0" smtClean="0"/>
              <a:t>)/* for address of replaced block */</a:t>
            </a:r>
          </a:p>
          <a:p>
            <a:r>
              <a:rPr lang="en-US" sz="4000" dirty="0" smtClean="0"/>
              <a:t>{</a:t>
            </a:r>
          </a:p>
          <a:p>
            <a:r>
              <a:rPr lang="en-US" sz="4000" dirty="0" smtClean="0"/>
              <a:t> </a:t>
            </a:r>
            <a:r>
              <a:rPr lang="en-US" sz="4000" b="1" dirty="0" smtClean="0"/>
              <a:t>.</a:t>
            </a:r>
          </a:p>
          <a:p>
            <a:r>
              <a:rPr lang="en-US" sz="4000" b="1" dirty="0" smtClean="0"/>
              <a:t>.</a:t>
            </a:r>
          </a:p>
          <a:p>
            <a:r>
              <a:rPr lang="en-US" sz="4000" b="1" dirty="0" smtClean="0"/>
              <a:t>.</a:t>
            </a:r>
          </a:p>
          <a:p>
            <a:r>
              <a:rPr lang="en-US" sz="4000" b="1" dirty="0" smtClean="0"/>
              <a:t>.</a:t>
            </a:r>
          </a:p>
          <a:p>
            <a:r>
              <a:rPr lang="en-US" sz="4000" b="1" dirty="0" smtClean="0"/>
              <a:t>.</a:t>
            </a:r>
          </a:p>
          <a:p>
            <a:r>
              <a:rPr lang="en-US" sz="4000" dirty="0" smtClean="0"/>
              <a:t>cp-&gt;</a:t>
            </a:r>
            <a:r>
              <a:rPr lang="en-US" sz="4000" dirty="0" err="1" smtClean="0"/>
              <a:t>log_hits</a:t>
            </a:r>
            <a:r>
              <a:rPr lang="en-US" sz="4000" dirty="0" smtClean="0"/>
              <a:t>++;</a:t>
            </a:r>
          </a:p>
          <a:p>
            <a:r>
              <a:rPr lang="en-US" sz="4000" dirty="0" smtClean="0"/>
              <a:t>  // if the hit was a victim hit, swap the block in victim cache with LRU block of l1</a:t>
            </a:r>
          </a:p>
          <a:p>
            <a:r>
              <a:rPr lang="en-US" sz="4000" dirty="0" smtClean="0"/>
              <a:t>  </a:t>
            </a:r>
            <a:r>
              <a:rPr lang="en-US" sz="4000" b="1" dirty="0" smtClean="0"/>
              <a:t>if (</a:t>
            </a:r>
            <a:r>
              <a:rPr lang="en-US" sz="4000" b="1" dirty="0" err="1" smtClean="0"/>
              <a:t>victimhit</a:t>
            </a:r>
            <a:r>
              <a:rPr lang="en-US" sz="4000" b="1" dirty="0" smtClean="0"/>
              <a:t>) </a:t>
            </a:r>
          </a:p>
          <a:p>
            <a:r>
              <a:rPr lang="en-US" sz="4000" dirty="0" smtClean="0"/>
              <a:t>  {</a:t>
            </a:r>
          </a:p>
          <a:p>
            <a:r>
              <a:rPr lang="en-US" sz="4000" dirty="0" smtClean="0"/>
              <a:t>  </a:t>
            </a:r>
            <a:r>
              <a:rPr lang="en-US" sz="4000" b="1" dirty="0" err="1" smtClean="0"/>
              <a:t>victimhit</a:t>
            </a:r>
            <a:r>
              <a:rPr lang="en-US" sz="4000" b="1" dirty="0" smtClean="0"/>
              <a:t>=0;</a:t>
            </a:r>
          </a:p>
          <a:p>
            <a:r>
              <a:rPr lang="en-US" sz="4000" dirty="0" smtClean="0"/>
              <a:t>     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cache_swap</a:t>
            </a:r>
            <a:r>
              <a:rPr lang="en-US" sz="4000" b="1" dirty="0" smtClean="0"/>
              <a:t>(cp, </a:t>
            </a:r>
            <a:r>
              <a:rPr lang="en-US" sz="4000" b="1" dirty="0" err="1" smtClean="0"/>
              <a:t>blk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addr</a:t>
            </a:r>
            <a:r>
              <a:rPr lang="en-US" sz="4000" b="1" dirty="0" smtClean="0"/>
              <a:t>);</a:t>
            </a:r>
            <a:r>
              <a:rPr lang="en-US" sz="4000" dirty="0" smtClean="0"/>
              <a:t> //</a:t>
            </a:r>
            <a:r>
              <a:rPr lang="en-US" sz="4000" u="sng" dirty="0" smtClean="0"/>
              <a:t>cp is a pointer to </a:t>
            </a:r>
            <a:r>
              <a:rPr lang="en-US" sz="4000" u="sng" dirty="0" err="1" smtClean="0"/>
              <a:t>victime</a:t>
            </a:r>
            <a:r>
              <a:rPr lang="en-US" sz="4000" u="sng" dirty="0" smtClean="0"/>
              <a:t> cache and </a:t>
            </a:r>
            <a:r>
              <a:rPr lang="en-US" sz="4000" u="sng" dirty="0" err="1" smtClean="0"/>
              <a:t>blk</a:t>
            </a:r>
            <a:r>
              <a:rPr lang="en-US" sz="4000" u="sng" dirty="0" smtClean="0"/>
              <a:t> is the "hit" blk.</a:t>
            </a:r>
          </a:p>
          <a:p>
            <a:r>
              <a:rPr lang="en-US" sz="4000" dirty="0" smtClean="0"/>
              <a:t>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3880" cy="4187952"/>
          </a:xfrm>
        </p:spPr>
        <p:txBody>
          <a:bodyPr/>
          <a:lstStyle/>
          <a:p>
            <a:r>
              <a:rPr lang="en-US" dirty="0" smtClean="0"/>
              <a:t>../../simplesim-3.0 </a:t>
            </a:r>
            <a:r>
              <a:rPr lang="en-US" dirty="0" err="1" smtClean="0"/>
              <a:t>sim</a:t>
            </a:r>
            <a:r>
              <a:rPr lang="en-US" dirty="0" smtClean="0"/>
              <a:t>-</a:t>
            </a:r>
            <a:r>
              <a:rPr lang="en-US" dirty="0" err="1" smtClean="0"/>
              <a:t>outorder</a:t>
            </a:r>
            <a:r>
              <a:rPr lang="en-US" dirty="0" smtClean="0"/>
              <a:t> -</a:t>
            </a:r>
            <a:r>
              <a:rPr lang="en-US" dirty="0" err="1" smtClean="0"/>
              <a:t>fastfwd</a:t>
            </a:r>
            <a:r>
              <a:rPr lang="en-US" dirty="0" smtClean="0"/>
              <a:t> 20000000 -</a:t>
            </a:r>
            <a:r>
              <a:rPr lang="en-US" dirty="0" err="1" smtClean="0"/>
              <a:t>max:inst</a:t>
            </a:r>
            <a:r>
              <a:rPr lang="en-US" dirty="0" smtClean="0"/>
              <a:t> 50000000 -</a:t>
            </a:r>
            <a:r>
              <a:rPr lang="en-US" dirty="0" err="1" smtClean="0"/>
              <a:t>redir:sim</a:t>
            </a:r>
            <a:r>
              <a:rPr lang="en-US" dirty="0" smtClean="0"/>
              <a:t> test2.txt -cache:dl1 dl1:128:32:1:l </a:t>
            </a:r>
            <a:r>
              <a:rPr lang="en-US" b="1" dirty="0" smtClean="0"/>
              <a:t>-</a:t>
            </a:r>
            <a:r>
              <a:rPr lang="en-US" b="1" dirty="0" err="1" smtClean="0"/>
              <a:t>cache:dv</a:t>
            </a:r>
            <a:r>
              <a:rPr lang="en-US" b="1" dirty="0" smtClean="0"/>
              <a:t> dv:1:32:128:l </a:t>
            </a:r>
            <a:r>
              <a:rPr lang="en-US" dirty="0" smtClean="0"/>
              <a:t>-cache:il1 il1:128:32:1:l </a:t>
            </a:r>
            <a:r>
              <a:rPr lang="en-US" b="1" dirty="0" smtClean="0"/>
              <a:t>-</a:t>
            </a:r>
            <a:r>
              <a:rPr lang="en-US" b="1" dirty="0" err="1" smtClean="0"/>
              <a:t>cache:iv</a:t>
            </a:r>
            <a:r>
              <a:rPr lang="en-US" b="1" dirty="0" smtClean="0"/>
              <a:t> iv:1:32:128:l </a:t>
            </a:r>
            <a:r>
              <a:rPr lang="en-US" dirty="0" smtClean="0"/>
              <a:t>./</a:t>
            </a:r>
            <a:r>
              <a:rPr lang="en-US" dirty="0" err="1" smtClean="0"/>
              <a:t>gzip.alpha</a:t>
            </a:r>
            <a:r>
              <a:rPr lang="en-US" dirty="0" smtClean="0"/>
              <a:t> </a:t>
            </a:r>
            <a:r>
              <a:rPr lang="en-US" dirty="0" err="1" smtClean="0"/>
              <a:t>gzip.lgred.graphic</a:t>
            </a:r>
            <a:r>
              <a:rPr lang="en-US" dirty="0" smtClean="0"/>
              <a:t> 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153400" cy="762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Output file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848599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940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Contents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3880" cy="4187952"/>
          </a:xfrm>
        </p:spPr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Types of Caches misses</a:t>
            </a:r>
          </a:p>
          <a:p>
            <a:r>
              <a:rPr lang="en-US" dirty="0" smtClean="0"/>
              <a:t>Victim Cache Organization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Code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L1 miss rate without  and with victim cache 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533400" y="1676400"/>
          <a:ext cx="7620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7265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83880" cy="105156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L1 cache size Vs % misses removed in L1  cache by victim cache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32981585"/>
              </p:ext>
            </p:extLst>
          </p:nvPr>
        </p:nvGraphicFramePr>
        <p:xfrm>
          <a:off x="533400" y="2057400"/>
          <a:ext cx="8229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13716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the cache size increases, the number of conflict misses decreases. So the % of misses removed by the victim cache decreases.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No. of blocks in victim cache v/s % of misses removed from L1 cache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286000" y="2286000"/>
            <a:ext cx="4584589" cy="275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6629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183880" cy="418795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conflict misses can be considerably reduced by inserting a victim cache.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Victim cache is an improvement over Miss cache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Victim cache also helps in improving the performance of the cache.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1051560"/>
          </a:xfrm>
        </p:spPr>
        <p:txBody>
          <a:bodyPr/>
          <a:lstStyle/>
          <a:p>
            <a:pPr algn="ctr"/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Improving Direct –Mapped Cache Performance by the Addition of a Small Fully – Associative  Cache.         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- by Norman P. </a:t>
            </a:r>
            <a:r>
              <a:rPr lang="en-US" dirty="0" err="1" smtClean="0"/>
              <a:t>Jouppi</a:t>
            </a:r>
            <a:endParaRPr lang="en-US" dirty="0" smtClean="0"/>
          </a:p>
          <a:p>
            <a:r>
              <a:rPr lang="en-US" dirty="0" smtClean="0"/>
              <a:t>This paper describes about different hardware techniques to improve the performance of caches </a:t>
            </a:r>
          </a:p>
          <a:p>
            <a:r>
              <a:rPr lang="en-US" dirty="0" smtClean="0"/>
              <a:t>The large performance loss due to memory hierarchy is a motivation for the techniques in this paper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Types of Caches misses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5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Conflict misses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latin typeface="Times New Roman" pitchFamily="18" charset="0"/>
              </a:rPr>
              <a:t>If the block-placement strategy is set associative or direct mapped, conflict misses will occur because a block can be discarded and later retrieved if too many blocks map to its set</a:t>
            </a:r>
            <a:r>
              <a:rPr lang="en-US" sz="2400" b="1" dirty="0" smtClean="0">
                <a:latin typeface="Times New Roman" pitchFamily="18" charset="0"/>
              </a:rPr>
              <a:t>.</a:t>
            </a:r>
            <a:endParaRPr lang="en-US" b="1" dirty="0" smtClean="0"/>
          </a:p>
          <a:p>
            <a:r>
              <a:rPr lang="en-US" b="1" dirty="0" smtClean="0"/>
              <a:t>Compulsory misses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first access to a block is not in the cache, so the block must be brought into the cache. These are also called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cold start misses.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/>
              <a:t>Capacity misses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the cache cannot contain all the blocks needed during execution of a program, capacity misses will occur due to blocks being discarded.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7047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79120" y="1828800"/>
            <a:ext cx="4145280" cy="3886200"/>
          </a:xfrm>
          <a:noFill/>
          <a:ln/>
        </p:spPr>
      </p:pic>
      <p:sp>
        <p:nvSpPr>
          <p:cNvPr id="87052" name="Rectangle 12"/>
          <p:cNvSpPr>
            <a:spLocks noGrp="1" noChangeArrowheads="1"/>
          </p:cNvSpPr>
          <p:nvPr>
            <p:ph sz="quarter" idx="2"/>
          </p:nvPr>
        </p:nvSpPr>
        <p:spPr>
          <a:xfrm>
            <a:off x="4648200" y="1981200"/>
            <a:ext cx="3810000" cy="3962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Conflict misses constitute 20% to 40% of all the misses.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What is Victim cache ???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867400"/>
          </a:xfrm>
        </p:spPr>
        <p:txBody>
          <a:bodyPr/>
          <a:lstStyle/>
          <a:p>
            <a:r>
              <a:rPr lang="en-US" sz="2400" dirty="0" smtClean="0"/>
              <a:t>It is a small fully associative cache placed between direct mapped L1 cache and L2 cache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1676400"/>
            <a:ext cx="3200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2438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Victim cache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362200" y="3352800"/>
            <a:ext cx="3352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cache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4267200"/>
            <a:ext cx="3505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62400" y="2057400"/>
            <a:ext cx="1588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3962400" y="2895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4038600" y="38100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" y="52578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victim cache?</a:t>
            </a:r>
          </a:p>
          <a:p>
            <a:r>
              <a:rPr lang="en-US" b="1" dirty="0" smtClean="0"/>
              <a:t>The memory address of a cache block that is replaced is likely to be accessed again in the near future. This is based on the principle of </a:t>
            </a:r>
            <a:r>
              <a:rPr lang="en-US" b="1" i="1" dirty="0" smtClean="0"/>
              <a:t>temporal locality</a:t>
            </a:r>
            <a:r>
              <a:rPr lang="en-US" b="1" dirty="0" smtClean="0"/>
              <a:t>.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3315494" y="2704306"/>
            <a:ext cx="1295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Victim cache organization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447800"/>
            <a:ext cx="6705599" cy="471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Flow chart</a:t>
            </a:r>
            <a:endParaRPr lang="en-US" b="1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2819400" y="1371600"/>
            <a:ext cx="1066800" cy="2667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2743200" y="1905000"/>
            <a:ext cx="12192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Look in L1 cache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4953000" y="1981200"/>
            <a:ext cx="1143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Return data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743200" y="2819400"/>
            <a:ext cx="12192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Look in victim cache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4953000" y="2819400"/>
            <a:ext cx="11430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Swap the contents of the block with L1 cache and return data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953000" y="3810000"/>
            <a:ext cx="1143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Return data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2743200" y="3733800"/>
            <a:ext cx="12192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Look in L2 cache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2743200" y="4648200"/>
            <a:ext cx="12192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Look in memory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4953000" y="4724400"/>
            <a:ext cx="1143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Return data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>
            <a:off x="3352800" y="1638300"/>
            <a:ext cx="0" cy="266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2800" y="2438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52800" y="33528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2800" y="426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6" idx="1"/>
          </p:cNvCxnSpPr>
          <p:nvPr/>
        </p:nvCxnSpPr>
        <p:spPr>
          <a:xfrm>
            <a:off x="39624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0" idx="1"/>
          </p:cNvCxnSpPr>
          <p:nvPr/>
        </p:nvCxnSpPr>
        <p:spPr>
          <a:xfrm>
            <a:off x="3962400" y="30861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1" idx="1"/>
          </p:cNvCxnSpPr>
          <p:nvPr/>
        </p:nvCxnSpPr>
        <p:spPr>
          <a:xfrm>
            <a:off x="3962400" y="40005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4" idx="1"/>
          </p:cNvCxnSpPr>
          <p:nvPr/>
        </p:nvCxnSpPr>
        <p:spPr>
          <a:xfrm>
            <a:off x="3962400" y="49149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Alternate Process 31"/>
          <p:cNvSpPr/>
          <p:nvPr/>
        </p:nvSpPr>
        <p:spPr>
          <a:xfrm>
            <a:off x="2819400" y="5600700"/>
            <a:ext cx="1066800" cy="2667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Stop</a:t>
            </a:r>
            <a:endParaRPr lang="en-US" sz="900" dirty="0"/>
          </a:p>
        </p:txBody>
      </p:sp>
      <p:sp>
        <p:nvSpPr>
          <p:cNvPr id="34" name="TextBox 33"/>
          <p:cNvSpPr txBox="1"/>
          <p:nvPr/>
        </p:nvSpPr>
        <p:spPr>
          <a:xfrm flipH="1">
            <a:off x="4147130" y="1932801"/>
            <a:ext cx="577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 flipH="1">
            <a:off x="4114800" y="2847201"/>
            <a:ext cx="577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 flipH="1">
            <a:off x="4147130" y="3761601"/>
            <a:ext cx="577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hit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 flipH="1">
            <a:off x="4147130" y="4676001"/>
            <a:ext cx="577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hit</a:t>
            </a:r>
            <a:endParaRPr lang="en-US" sz="1200" dirty="0"/>
          </a:p>
        </p:txBody>
      </p:sp>
      <p:cxnSp>
        <p:nvCxnSpPr>
          <p:cNvPr id="39" name="Elbow Connector 38"/>
          <p:cNvCxnSpPr>
            <a:stCxn id="6" idx="3"/>
          </p:cNvCxnSpPr>
          <p:nvPr/>
        </p:nvCxnSpPr>
        <p:spPr>
          <a:xfrm>
            <a:off x="6096000" y="2171700"/>
            <a:ext cx="762000" cy="35623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810000" y="5791200"/>
            <a:ext cx="304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3"/>
          </p:cNvCxnSpPr>
          <p:nvPr/>
        </p:nvCxnSpPr>
        <p:spPr>
          <a:xfrm>
            <a:off x="6096000" y="30861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96000" y="40386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96000" y="49530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95600" y="248159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miss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2895600" y="339599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miss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895600" y="438659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miss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6261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880" cy="105156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Victim cache (continue)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47800" y="2057400"/>
          <a:ext cx="1676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 cache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 (LRU)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24400" y="2667000"/>
          <a:ext cx="1905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Victim</a:t>
                      </a:r>
                      <a:r>
                        <a:rPr lang="en-US" baseline="0" dirty="0" smtClean="0"/>
                        <a:t> cache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609600" y="2590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76600" y="5638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2819400" y="4419600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62400" y="3200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2133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937</TotalTime>
  <Words>1393</Words>
  <Application>Microsoft Office PowerPoint</Application>
  <PresentationFormat>On-screen Show (4:3)</PresentationFormat>
  <Paragraphs>221</Paragraphs>
  <Slides>25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Aspect</vt:lpstr>
      <vt:lpstr>Improving Direct – Mapped Cache Performance by the Addition of a Victim cache</vt:lpstr>
      <vt:lpstr>Contents</vt:lpstr>
      <vt:lpstr>Overview</vt:lpstr>
      <vt:lpstr>Types of Caches misses</vt:lpstr>
      <vt:lpstr>Slide 5</vt:lpstr>
      <vt:lpstr>What is Victim cache ???</vt:lpstr>
      <vt:lpstr>Victim cache organization</vt:lpstr>
      <vt:lpstr>Flow chart</vt:lpstr>
      <vt:lpstr>Victim cache (continue)</vt:lpstr>
      <vt:lpstr>Victim cache </vt:lpstr>
      <vt:lpstr>Victim cache </vt:lpstr>
      <vt:lpstr>Victim cache</vt:lpstr>
      <vt:lpstr>Slide 13</vt:lpstr>
      <vt:lpstr>Approach</vt:lpstr>
      <vt:lpstr>Code: cache connectivity </vt:lpstr>
      <vt:lpstr>Code:Victim cache creation</vt:lpstr>
      <vt:lpstr>Code : swap function</vt:lpstr>
      <vt:lpstr>Command </vt:lpstr>
      <vt:lpstr>Output file</vt:lpstr>
      <vt:lpstr>Results</vt:lpstr>
      <vt:lpstr>L1 miss rate without  and with victim cache </vt:lpstr>
      <vt:lpstr>L1 cache size Vs % misses removed in L1  cache by victim cache</vt:lpstr>
      <vt:lpstr>No. of blocks in victim cache v/s % of misses removed from L1 cache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Direct – Mapped Cache Performance by the Addition of a Victim cache</dc:title>
  <dc:creator>Aryan</dc:creator>
  <cp:lastModifiedBy>Aryan</cp:lastModifiedBy>
  <cp:revision>48</cp:revision>
  <dcterms:created xsi:type="dcterms:W3CDTF">2011-12-05T05:32:44Z</dcterms:created>
  <dcterms:modified xsi:type="dcterms:W3CDTF">2011-12-05T21:16:48Z</dcterms:modified>
</cp:coreProperties>
</file>