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61" r:id="rId5"/>
    <p:sldId id="260" r:id="rId6"/>
    <p:sldId id="269" r:id="rId7"/>
    <p:sldId id="262" r:id="rId8"/>
    <p:sldId id="268" r:id="rId9"/>
    <p:sldId id="264" r:id="rId10"/>
    <p:sldId id="270" r:id="rId11"/>
    <p:sldId id="267" r:id="rId12"/>
    <p:sldId id="266" r:id="rId13"/>
    <p:sldId id="265" r:id="rId14"/>
    <p:sldId id="271" r:id="rId1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4370"/>
    <a:srgbClr val="FF5050"/>
    <a:srgbClr val="990099"/>
    <a:srgbClr val="FE9202"/>
    <a:srgbClr val="FFF3E7"/>
    <a:srgbClr val="5EEC3C"/>
    <a:srgbClr val="FFDC47"/>
    <a:srgbClr val="CCCC00"/>
    <a:srgbClr val="FFCC66"/>
    <a:srgbClr val="007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786" y="6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0759B3-20ED-419A-A77D-71AE35F06108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63AF9A-6E76-4CCC-89CF-B04065708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168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917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81425" y="1655520"/>
            <a:ext cx="6260905" cy="1527050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8964" y="3793390"/>
            <a:ext cx="8093365" cy="610820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rgbClr val="0070C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C1B04D13-C884-4E4D-85F8-5A1F19D648D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18306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281175"/>
            <a:ext cx="8246070" cy="610820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197405"/>
            <a:ext cx="8246070" cy="3512210"/>
          </a:xfrm>
        </p:spPr>
        <p:txBody>
          <a:bodyPr/>
          <a:lstStyle>
            <a:lvl1pPr algn="l">
              <a:defRPr sz="2800">
                <a:solidFill>
                  <a:srgbClr val="002060"/>
                </a:solidFill>
              </a:defRPr>
            </a:lvl1pPr>
            <a:lvl2pPr algn="l">
              <a:defRPr>
                <a:solidFill>
                  <a:srgbClr val="002060"/>
                </a:solidFill>
              </a:defRPr>
            </a:lvl2pPr>
            <a:lvl3pPr algn="l">
              <a:defRPr>
                <a:solidFill>
                  <a:srgbClr val="002060"/>
                </a:solidFill>
              </a:defRPr>
            </a:lvl3pPr>
            <a:lvl4pPr algn="l">
              <a:defRPr>
                <a:solidFill>
                  <a:srgbClr val="002060"/>
                </a:solidFill>
              </a:defRPr>
            </a:lvl4pPr>
            <a:lvl5pPr algn="l"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4130" y="433880"/>
            <a:ext cx="6260905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4130" y="1197406"/>
            <a:ext cx="6260905" cy="3358356"/>
          </a:xfrm>
        </p:spPr>
        <p:txBody>
          <a:bodyPr/>
          <a:lstStyle>
            <a:lvl1pPr>
              <a:defRPr sz="2800">
                <a:solidFill>
                  <a:srgbClr val="002060"/>
                </a:solidFill>
              </a:defRPr>
            </a:lvl1pPr>
            <a:lvl2pPr>
              <a:defRPr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  <a:lvl4pPr>
              <a:defRPr>
                <a:solidFill>
                  <a:srgbClr val="002060"/>
                </a:solidFill>
              </a:defRPr>
            </a:lvl4pPr>
            <a:lvl5pPr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4" y="281175"/>
            <a:ext cx="8246071" cy="610820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55520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00206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266340"/>
            <a:ext cx="4040188" cy="2137871"/>
          </a:xfrm>
        </p:spPr>
        <p:txBody>
          <a:bodyPr/>
          <a:lstStyle>
            <a:lvl1pPr algn="ctr">
              <a:defRPr sz="2400">
                <a:solidFill>
                  <a:srgbClr val="002060"/>
                </a:solidFill>
              </a:defRPr>
            </a:lvl1pPr>
            <a:lvl2pPr algn="ctr">
              <a:defRPr sz="2000">
                <a:solidFill>
                  <a:srgbClr val="002060"/>
                </a:solidFill>
              </a:defRPr>
            </a:lvl2pPr>
            <a:lvl3pPr algn="ctr">
              <a:defRPr sz="1800">
                <a:solidFill>
                  <a:srgbClr val="002060"/>
                </a:solidFill>
              </a:defRPr>
            </a:lvl3pPr>
            <a:lvl4pPr algn="ctr">
              <a:defRPr sz="1600">
                <a:solidFill>
                  <a:srgbClr val="002060"/>
                </a:solidFill>
              </a:defRPr>
            </a:lvl4pPr>
            <a:lvl5pPr algn="ctr">
              <a:defRPr sz="1600">
                <a:solidFill>
                  <a:srgbClr val="00206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55520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00206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266340"/>
            <a:ext cx="4041775" cy="2137871"/>
          </a:xfrm>
        </p:spPr>
        <p:txBody>
          <a:bodyPr/>
          <a:lstStyle>
            <a:lvl1pPr algn="ctr">
              <a:defRPr sz="2400">
                <a:solidFill>
                  <a:srgbClr val="002060"/>
                </a:solidFill>
              </a:defRPr>
            </a:lvl1pPr>
            <a:lvl2pPr algn="ctr">
              <a:defRPr sz="2000">
                <a:solidFill>
                  <a:srgbClr val="002060"/>
                </a:solidFill>
              </a:defRPr>
            </a:lvl2pPr>
            <a:lvl3pPr algn="ctr">
              <a:defRPr sz="1800">
                <a:solidFill>
                  <a:srgbClr val="002060"/>
                </a:solidFill>
              </a:defRPr>
            </a:lvl3pPr>
            <a:lvl4pPr algn="ctr">
              <a:defRPr sz="1600">
                <a:solidFill>
                  <a:srgbClr val="002060"/>
                </a:solidFill>
              </a:defRPr>
            </a:lvl4pPr>
            <a:lvl5pPr algn="ctr">
              <a:defRPr sz="1600">
                <a:solidFill>
                  <a:srgbClr val="00206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8/15/2024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07D83C-363B-4338-B99E-91525119F2FF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8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39540" y="1655520"/>
            <a:ext cx="6260905" cy="1527050"/>
          </a:xfrm>
        </p:spPr>
        <p:txBody>
          <a:bodyPr>
            <a:normAutofit/>
          </a:bodyPr>
          <a:lstStyle/>
          <a:p>
            <a:r>
              <a:rPr lang="en-US" b="1" dirty="0"/>
              <a:t>Mini Capstone </a:t>
            </a:r>
            <a:r>
              <a:rPr lang="en-US" b="1" dirty="0" smtClean="0"/>
              <a:t>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7080" y="3946095"/>
            <a:ext cx="8093365" cy="610820"/>
          </a:xfrm>
        </p:spPr>
        <p:txBody>
          <a:bodyPr>
            <a:normAutofit fontScale="62500" lnSpcReduction="20000"/>
          </a:bodyPr>
          <a:lstStyle/>
          <a:p>
            <a:r>
              <a:rPr lang="en-US" b="1" dirty="0" smtClean="0"/>
              <a:t>Analysis </a:t>
            </a:r>
            <a:r>
              <a:rPr lang="en-US" b="1" dirty="0"/>
              <a:t>of Rental Patterns and Film </a:t>
            </a:r>
            <a:r>
              <a:rPr lang="en-US" b="1" dirty="0" smtClean="0"/>
              <a:t>Popularity</a:t>
            </a:r>
          </a:p>
          <a:p>
            <a:r>
              <a:rPr lang="en-US" b="1" dirty="0" smtClean="0"/>
              <a:t> </a:t>
            </a:r>
            <a:r>
              <a:rPr lang="en-US" b="1" dirty="0"/>
              <a:t>in </a:t>
            </a:r>
            <a:r>
              <a:rPr lang="en-US" b="1" dirty="0" smtClean="0"/>
              <a:t>MavenMovies Sakila </a:t>
            </a:r>
            <a:r>
              <a:rPr lang="en-US" b="1" dirty="0"/>
              <a:t>Database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52" y="1197405"/>
            <a:ext cx="4733855" cy="167975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52" y="3029865"/>
            <a:ext cx="5087060" cy="198516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5280" y="1162589"/>
            <a:ext cx="1352739" cy="17145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9209" y="2957348"/>
            <a:ext cx="1419423" cy="2186152"/>
          </a:xfrm>
          <a:prstGeom prst="rect">
            <a:avLst/>
          </a:prstGeom>
        </p:spPr>
      </p:pic>
      <p:sp>
        <p:nvSpPr>
          <p:cNvPr id="6" name="Minus 5"/>
          <p:cNvSpPr/>
          <p:nvPr/>
        </p:nvSpPr>
        <p:spPr>
          <a:xfrm>
            <a:off x="-1383495" y="2831441"/>
            <a:ext cx="11758284" cy="125907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6540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30115" y="281175"/>
            <a:ext cx="38176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Store Performance</a:t>
            </a:r>
            <a:endParaRPr lang="en-IN" sz="32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 flipH="1">
            <a:off x="5358384" y="1960930"/>
            <a:ext cx="31610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Arial" panose="020B0604020202020204" pitchFamily="34" charset="0"/>
              </a:rPr>
              <a:t>The </a:t>
            </a:r>
            <a:r>
              <a:rPr lang="en-US" altLang="en-US" dirty="0" smtClean="0">
                <a:latin typeface="Arial" panose="020B0604020202020204" pitchFamily="34" charset="0"/>
              </a:rPr>
              <a:t>store 1 is </a:t>
            </a:r>
            <a:r>
              <a:rPr lang="en-US" altLang="en-US" dirty="0">
                <a:latin typeface="Arial" panose="020B0604020202020204" pitchFamily="34" charset="0"/>
              </a:rPr>
              <a:t>with the highest </a:t>
            </a:r>
            <a:r>
              <a:rPr lang="en-US" altLang="en-US" dirty="0" smtClean="0">
                <a:latin typeface="Arial" panose="020B0604020202020204" pitchFamily="34" charset="0"/>
              </a:rPr>
              <a:t>revenue. </a:t>
            </a:r>
            <a:r>
              <a:rPr lang="en-US" altLang="en-US" dirty="0">
                <a:latin typeface="Arial" panose="020B0604020202020204" pitchFamily="34" charset="0"/>
              </a:rPr>
              <a:t>This store generates the most rental </a:t>
            </a:r>
            <a:r>
              <a:rPr lang="en-US" altLang="en-US" dirty="0" smtClean="0">
                <a:latin typeface="Arial" panose="020B0604020202020204" pitchFamily="34" charset="0"/>
              </a:rPr>
              <a:t>revenue.</a:t>
            </a:r>
            <a:endParaRPr lang="en-US" altLang="en-US" dirty="0">
              <a:latin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260" y="1502815"/>
            <a:ext cx="4591691" cy="2753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443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55" y="1197405"/>
            <a:ext cx="3817625" cy="12216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724705" y="1341229"/>
            <a:ext cx="38707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Data shows rentals </a:t>
            </a:r>
            <a:r>
              <a:rPr lang="en-IN" dirty="0"/>
              <a:t>by staff </a:t>
            </a:r>
            <a:r>
              <a:rPr lang="en-IN" dirty="0" smtClean="0"/>
              <a:t>members. Highest rental assessed by Mike </a:t>
            </a:r>
            <a:r>
              <a:rPr lang="en-IN" dirty="0" err="1" smtClean="0"/>
              <a:t>Hillyer</a:t>
            </a:r>
            <a:r>
              <a:rPr lang="en-IN" dirty="0" smtClean="0"/>
              <a:t> followed by Jon Stephens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754375" y="3029865"/>
            <a:ext cx="68717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Recommendations: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1. Consider incentivizing high performing store and 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staff member.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2. Evaluate low performing store. Increase on marketing 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and advertising that store.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06204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55" y="1197405"/>
            <a:ext cx="4848902" cy="183246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55" y="3182570"/>
            <a:ext cx="4191585" cy="171473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2575" y="1570634"/>
            <a:ext cx="1838582" cy="54300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7165" y="3439780"/>
            <a:ext cx="2456091" cy="600159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5182820" y="1723340"/>
            <a:ext cx="916230" cy="3902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ight Arrow 6"/>
          <p:cNvSpPr/>
          <p:nvPr/>
        </p:nvSpPr>
        <p:spPr>
          <a:xfrm>
            <a:off x="5182820" y="3739859"/>
            <a:ext cx="916229" cy="3589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Minus 7"/>
          <p:cNvSpPr/>
          <p:nvPr/>
        </p:nvSpPr>
        <p:spPr>
          <a:xfrm flipV="1">
            <a:off x="-1230790" y="2984146"/>
            <a:ext cx="11758284" cy="45719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4076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70605" y="2113635"/>
            <a:ext cx="687172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 smtClean="0">
                <a:solidFill>
                  <a:srgbClr val="FF4370"/>
                </a:solidFill>
              </a:rPr>
              <a:t>THANK YOU</a:t>
            </a:r>
            <a:endParaRPr lang="en-IN" sz="8800" dirty="0">
              <a:solidFill>
                <a:srgbClr val="FF437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2774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This report aim </a:t>
            </a:r>
            <a:r>
              <a:rPr lang="en-US" sz="2400" dirty="0"/>
              <a:t>t</a:t>
            </a:r>
            <a:r>
              <a:rPr lang="en-US" sz="2400" dirty="0" smtClean="0"/>
              <a:t>o </a:t>
            </a:r>
            <a:r>
              <a:rPr lang="en-US" sz="2400" dirty="0"/>
              <a:t>analyze rental trends, identify popular films, and assess store performance using the MavenMovies Sakila database.</a:t>
            </a:r>
            <a:endParaRPr lang="en-US" sz="2400" dirty="0"/>
          </a:p>
          <a:p>
            <a:r>
              <a:rPr lang="en-US" sz="2400" dirty="0" smtClean="0"/>
              <a:t>OBJECTIVES:</a:t>
            </a:r>
          </a:p>
          <a:p>
            <a:pPr marL="0" indent="0">
              <a:buNone/>
            </a:pPr>
            <a:r>
              <a:rPr lang="en-US" sz="2400" dirty="0" smtClean="0"/>
              <a:t>               1</a:t>
            </a:r>
            <a:r>
              <a:rPr lang="en-US" sz="2400" dirty="0"/>
              <a:t>. </a:t>
            </a:r>
            <a:r>
              <a:rPr lang="en-US" sz="2400" dirty="0" smtClean="0"/>
              <a:t>Analyze </a:t>
            </a:r>
            <a:r>
              <a:rPr lang="en-US" sz="2400" dirty="0"/>
              <a:t>monthly rental trends and peak rental hours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    2. </a:t>
            </a:r>
            <a:r>
              <a:rPr lang="en-US" sz="2400" dirty="0"/>
              <a:t>Identify </a:t>
            </a:r>
            <a:r>
              <a:rPr lang="en-US" sz="2400" dirty="0" smtClean="0"/>
              <a:t>popular </a:t>
            </a:r>
            <a:r>
              <a:rPr lang="en-US" sz="2400" dirty="0"/>
              <a:t>films and film categories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    3. Assess</a:t>
            </a:r>
            <a:r>
              <a:rPr lang="en-US" sz="2400" dirty="0" smtClean="0"/>
              <a:t> store performance</a:t>
            </a:r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Monthly Rental Trends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5030114" y="1655519"/>
            <a:ext cx="3970331" cy="3206805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b="1" dirty="0">
                <a:latin typeface="Arial" panose="020B0604020202020204" pitchFamily="34" charset="0"/>
              </a:rPr>
              <a:t>Maximum Rentals</a:t>
            </a:r>
            <a:r>
              <a:rPr lang="en-US" altLang="en-US" sz="1800" b="1" dirty="0" smtClean="0">
                <a:latin typeface="Arial" panose="020B0604020202020204" pitchFamily="34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The highest rental count is 6709 (July 2005</a:t>
            </a:r>
            <a:r>
              <a:rPr lang="en-US" altLang="en-US" sz="1800" dirty="0" smtClean="0">
                <a:latin typeface="Arial" panose="020B0604020202020204" pitchFamily="34" charset="0"/>
              </a:rPr>
              <a:t>).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b="1" dirty="0">
                <a:latin typeface="Arial" panose="020B0604020202020204" pitchFamily="34" charset="0"/>
              </a:rPr>
              <a:t>Minimum Rentals</a:t>
            </a:r>
            <a:r>
              <a:rPr lang="en-US" altLang="en-US" sz="1800" b="1" dirty="0" smtClean="0">
                <a:latin typeface="Arial" panose="020B0604020202020204" pitchFamily="34" charset="0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The lowest rental count is 182 (February 2006).</a:t>
            </a:r>
            <a:endParaRPr lang="en-US" altLang="en-US" sz="1800" dirty="0">
              <a:latin typeface="Arial" panose="020B06040202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55" y="1655520"/>
            <a:ext cx="4582164" cy="2753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176720" y="281175"/>
            <a:ext cx="39703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Peak Rental Hours</a:t>
            </a:r>
            <a:endParaRPr lang="en-IN" sz="3200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18" y="1502815"/>
            <a:ext cx="5029902" cy="311511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488230" y="1576388"/>
            <a:ext cx="335951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Arial" panose="020B0604020202020204" pitchFamily="34" charset="0"/>
              </a:rPr>
              <a:t>Maximum Rentals</a:t>
            </a:r>
            <a:r>
              <a:rPr lang="en-US" altLang="en-US" b="1" dirty="0" smtClean="0">
                <a:latin typeface="Arial" panose="020B0604020202020204" pitchFamily="34" charset="0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Arial" panose="020B0604020202020204" pitchFamily="34" charset="0"/>
              </a:rPr>
              <a:t>The peak rental count is 887 (at hour 15:00</a:t>
            </a:r>
            <a:r>
              <a:rPr lang="en-US" altLang="en-US" dirty="0" smtClean="0">
                <a:latin typeface="Arial" panose="020B0604020202020204" pitchFamily="34" charset="0"/>
              </a:rPr>
              <a:t>).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Arial" panose="020B0604020202020204" pitchFamily="34" charset="0"/>
              </a:rPr>
              <a:t>Minimum Rentals</a:t>
            </a:r>
            <a:r>
              <a:rPr lang="en-US" altLang="en-US" b="1" dirty="0" smtClean="0">
                <a:latin typeface="Arial" panose="020B0604020202020204" pitchFamily="34" charset="0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Arial" panose="020B0604020202020204" pitchFamily="34" charset="0"/>
              </a:rPr>
              <a:t>The lowest rental count is 610 (at hour 22:00).</a:t>
            </a:r>
          </a:p>
        </p:txBody>
      </p:sp>
    </p:spTree>
    <p:extLst>
      <p:ext uri="{BB962C8B-B14F-4D97-AF65-F5344CB8AC3E}">
        <p14:creationId xmlns:p14="http://schemas.microsoft.com/office/powerpoint/2010/main" val="4076937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flipH="1">
            <a:off x="296260" y="1197405"/>
            <a:ext cx="8398775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shows clear seasonal </a:t>
            </a:r>
            <a:r>
              <a:rPr lang="en-US" dirty="0" smtClean="0"/>
              <a:t>trends </a:t>
            </a:r>
            <a:r>
              <a:rPr lang="en-US" dirty="0"/>
              <a:t>with a peak in </a:t>
            </a:r>
            <a:r>
              <a:rPr lang="en-US" dirty="0" smtClean="0"/>
              <a:t>rental activity </a:t>
            </a:r>
            <a:r>
              <a:rPr lang="en-US" dirty="0"/>
              <a:t>during festive season</a:t>
            </a:r>
          </a:p>
          <a:p>
            <a:r>
              <a:rPr lang="en-US" dirty="0" smtClean="0"/>
              <a:t>      and </a:t>
            </a:r>
            <a:r>
              <a:rPr lang="en-US" dirty="0"/>
              <a:t>a significant decline </a:t>
            </a:r>
            <a:r>
              <a:rPr lang="en-US" dirty="0" smtClean="0"/>
              <a:t>after festive </a:t>
            </a:r>
            <a:r>
              <a:rPr lang="en-US" dirty="0"/>
              <a:t>seasons. </a:t>
            </a:r>
          </a:p>
          <a:p>
            <a:r>
              <a:rPr lang="en-US" dirty="0" smtClean="0"/>
              <a:t>      This </a:t>
            </a:r>
            <a:r>
              <a:rPr lang="en-US" dirty="0"/>
              <a:t>suggests a pattern </a:t>
            </a:r>
            <a:r>
              <a:rPr lang="en-US" dirty="0" smtClean="0"/>
              <a:t>where </a:t>
            </a:r>
            <a:r>
              <a:rPr lang="en-US" dirty="0"/>
              <a:t>rental activity is </a:t>
            </a:r>
            <a:r>
              <a:rPr lang="en-US" dirty="0" smtClean="0"/>
              <a:t>significantly </a:t>
            </a:r>
            <a:r>
              <a:rPr lang="en-US" dirty="0"/>
              <a:t>influenced by the </a:t>
            </a:r>
            <a:r>
              <a:rPr lang="en-US" dirty="0" smtClean="0"/>
              <a:t>time</a:t>
            </a:r>
          </a:p>
          <a:p>
            <a:r>
              <a:rPr lang="en-US" dirty="0"/>
              <a:t> </a:t>
            </a:r>
            <a:r>
              <a:rPr lang="en-US" dirty="0" smtClean="0"/>
              <a:t>     of year.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latin typeface="Arial" panose="020B0604020202020204" pitchFamily="34" charset="0"/>
              </a:rPr>
              <a:t>     </a:t>
            </a:r>
            <a:r>
              <a:rPr lang="en-US" altLang="en-US" sz="1600" dirty="0" smtClean="0">
                <a:latin typeface="Arial" panose="020B0604020202020204" pitchFamily="34" charset="0"/>
              </a:rPr>
              <a:t>The </a:t>
            </a:r>
            <a:r>
              <a:rPr lang="en-US" altLang="en-US" sz="1600" dirty="0">
                <a:latin typeface="Arial" panose="020B0604020202020204" pitchFamily="34" charset="0"/>
              </a:rPr>
              <a:t>data indicates that rental activity peaks in the mid-afternoon and </a:t>
            </a:r>
            <a:endParaRPr lang="en-US" altLang="en-US" sz="1600" dirty="0" smtClean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latin typeface="Arial" panose="020B0604020202020204" pitchFamily="34" charset="0"/>
              </a:rPr>
              <a:t> </a:t>
            </a:r>
            <a:r>
              <a:rPr lang="en-US" altLang="en-US" sz="1600" dirty="0" smtClean="0">
                <a:latin typeface="Arial" panose="020B0604020202020204" pitchFamily="34" charset="0"/>
              </a:rPr>
              <a:t>    early evening </a:t>
            </a:r>
            <a:r>
              <a:rPr lang="en-US" altLang="en-US" sz="1600" dirty="0">
                <a:latin typeface="Arial" panose="020B0604020202020204" pitchFamily="34" charset="0"/>
              </a:rPr>
              <a:t>hours (15:00 and 18:00)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 smtClean="0">
                <a:latin typeface="Arial" panose="020B0604020202020204" pitchFamily="34" charset="0"/>
              </a:rPr>
              <a:t>     The </a:t>
            </a:r>
            <a:r>
              <a:rPr lang="en-US" altLang="en-US" sz="1600" dirty="0">
                <a:latin typeface="Arial" panose="020B0604020202020204" pitchFamily="34" charset="0"/>
              </a:rPr>
              <a:t>lowest rental activity occurs late at night (22:00</a:t>
            </a:r>
            <a:r>
              <a:rPr lang="en-US" altLang="en-US" sz="1600" dirty="0" smtClean="0">
                <a:latin typeface="Arial" panose="020B0604020202020204" pitchFamily="34" charset="0"/>
              </a:rPr>
              <a:t>).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/>
          </a:p>
          <a:p>
            <a:r>
              <a:rPr lang="en-US" b="1" dirty="0" smtClean="0"/>
              <a:t>Recommendations: 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1. Marketing should be increased in peak period.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2. Considerable inventory should be maintained during peak period. 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3. Other developmental work should be done in off peak hour.      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55" y="1197405"/>
            <a:ext cx="3781953" cy="144800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260" y="3487980"/>
            <a:ext cx="2857899" cy="138131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9870" y="1197405"/>
            <a:ext cx="1314633" cy="122889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949" y="2645407"/>
            <a:ext cx="1286054" cy="2223891"/>
          </a:xfrm>
          <a:prstGeom prst="rect">
            <a:avLst/>
          </a:prstGeom>
        </p:spPr>
      </p:pic>
      <p:sp>
        <p:nvSpPr>
          <p:cNvPr id="6" name="Minus 5"/>
          <p:cNvSpPr/>
          <p:nvPr/>
        </p:nvSpPr>
        <p:spPr>
          <a:xfrm flipV="1">
            <a:off x="0" y="2571750"/>
            <a:ext cx="8695035" cy="73656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3480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55" y="1350110"/>
            <a:ext cx="5068007" cy="301032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877411" y="281175"/>
            <a:ext cx="35375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Most Rented Films</a:t>
            </a:r>
            <a:endParaRPr lang="en-IN" sz="32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17627" y="1576387"/>
            <a:ext cx="297740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 smtClean="0">
                <a:latin typeface="Arial" panose="020B0604020202020204" pitchFamily="34" charset="0"/>
              </a:rPr>
              <a:t>31 </a:t>
            </a:r>
            <a:r>
              <a:rPr lang="en-US" altLang="en-US" dirty="0">
                <a:latin typeface="Arial" panose="020B0604020202020204" pitchFamily="34" charset="0"/>
              </a:rPr>
              <a:t>rentals: 3 </a:t>
            </a:r>
            <a:r>
              <a:rPr lang="en-US" altLang="en-US" dirty="0" smtClean="0">
                <a:latin typeface="Arial" panose="020B0604020202020204" pitchFamily="34" charset="0"/>
              </a:rPr>
              <a:t>films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latin typeface="Arial" panose="020B0604020202020204" pitchFamily="34" charset="0"/>
              </a:rPr>
              <a:t>32 rentals: 7 </a:t>
            </a:r>
            <a:r>
              <a:rPr lang="en-US" altLang="en-US" dirty="0" smtClean="0">
                <a:latin typeface="Arial" panose="020B0604020202020204" pitchFamily="34" charset="0"/>
              </a:rPr>
              <a:t>films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latin typeface="Arial" panose="020B0604020202020204" pitchFamily="34" charset="0"/>
              </a:rPr>
              <a:t>33 rentals: 1 </a:t>
            </a:r>
            <a:r>
              <a:rPr lang="en-US" altLang="en-US" dirty="0" smtClean="0">
                <a:latin typeface="Arial" panose="020B0604020202020204" pitchFamily="34" charset="0"/>
              </a:rPr>
              <a:t>film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latin typeface="Arial" panose="020B0604020202020204" pitchFamily="34" charset="0"/>
              </a:rPr>
              <a:t>34 rentals: 1 film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18926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55" y="1197405"/>
            <a:ext cx="6277851" cy="383911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182820" y="281175"/>
            <a:ext cx="35122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Top Film Categories</a:t>
            </a:r>
            <a:endParaRPr lang="en-IN" sz="28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421406" y="1655520"/>
            <a:ext cx="272259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600" b="1" dirty="0">
                <a:latin typeface="Arial" panose="020B0604020202020204" pitchFamily="34" charset="0"/>
              </a:rPr>
              <a:t>Maximum Rental Count</a:t>
            </a:r>
            <a:r>
              <a:rPr lang="en-US" altLang="en-US" sz="1600" b="1" dirty="0" smtClean="0">
                <a:latin typeface="Arial" panose="020B0604020202020204" pitchFamily="34" charset="0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sz="1600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600" dirty="0">
                <a:latin typeface="Arial" panose="020B0604020202020204" pitchFamily="34" charset="0"/>
              </a:rPr>
              <a:t>The highest rental count is in the "Sports" category with 1179 rentals</a:t>
            </a:r>
            <a:r>
              <a:rPr lang="en-US" altLang="en-US" sz="1600" dirty="0" smtClean="0">
                <a:latin typeface="Arial" panose="020B0604020202020204" pitchFamily="34" charset="0"/>
              </a:rPr>
              <a:t>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sz="1600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600" b="1" dirty="0">
                <a:latin typeface="Arial" panose="020B0604020202020204" pitchFamily="34" charset="0"/>
              </a:rPr>
              <a:t>Minimum Rental Count</a:t>
            </a:r>
            <a:r>
              <a:rPr lang="en-US" altLang="en-US" sz="1600" b="1" dirty="0" smtClean="0">
                <a:latin typeface="Arial" panose="020B0604020202020204" pitchFamily="34" charset="0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sz="1600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600" dirty="0">
                <a:latin typeface="Arial" panose="020B0604020202020204" pitchFamily="34" charset="0"/>
              </a:rPr>
              <a:t>The lowest rental count is in the "Music" category with 830 rentals.</a:t>
            </a:r>
          </a:p>
        </p:txBody>
      </p:sp>
    </p:spTree>
    <p:extLst>
      <p:ext uri="{BB962C8B-B14F-4D97-AF65-F5344CB8AC3E}">
        <p14:creationId xmlns:p14="http://schemas.microsoft.com/office/powerpoint/2010/main" val="3360673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6260" y="1350110"/>
            <a:ext cx="870418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data </a:t>
            </a:r>
            <a:r>
              <a:rPr lang="en-US" dirty="0" smtClean="0"/>
              <a:t>shows </a:t>
            </a:r>
            <a:r>
              <a:rPr lang="en-US" dirty="0"/>
              <a:t>rental counts among the </a:t>
            </a:r>
            <a:r>
              <a:rPr lang="en-US" dirty="0" smtClean="0"/>
              <a:t>films and different categories of film. Rental activity is evenly distributed among the top 10 films with no such variations. But in film categories we see a significant variation.</a:t>
            </a:r>
          </a:p>
          <a:p>
            <a:endParaRPr lang="en-US" dirty="0"/>
          </a:p>
          <a:p>
            <a:r>
              <a:rPr lang="en-US" dirty="0" smtClean="0"/>
              <a:t>Recommendation:</a:t>
            </a:r>
          </a:p>
          <a:p>
            <a:r>
              <a:rPr lang="en-US" altLang="en-US" sz="1600" dirty="0" smtClean="0">
                <a:latin typeface="Arial" panose="020B0604020202020204" pitchFamily="34" charset="0"/>
              </a:rPr>
              <a:t>                1. Film ‘Bucket Brotherhood’ has </a:t>
            </a:r>
            <a:r>
              <a:rPr lang="en-US" altLang="en-US" sz="1600" dirty="0">
                <a:latin typeface="Arial" panose="020B0604020202020204" pitchFamily="34" charset="0"/>
              </a:rPr>
              <a:t>the highest </a:t>
            </a:r>
            <a:r>
              <a:rPr lang="en-US" altLang="en-US" sz="1600" dirty="0" smtClean="0">
                <a:latin typeface="Arial" panose="020B0604020202020204" pitchFamily="34" charset="0"/>
              </a:rPr>
              <a:t>rental count. And categories </a:t>
            </a:r>
          </a:p>
          <a:p>
            <a:r>
              <a:rPr lang="en-US" altLang="en-US" sz="1600" dirty="0">
                <a:latin typeface="Arial" panose="020B0604020202020204" pitchFamily="34" charset="0"/>
              </a:rPr>
              <a:t> </a:t>
            </a:r>
            <a:r>
              <a:rPr lang="en-US" altLang="en-US" sz="1600" dirty="0" smtClean="0">
                <a:latin typeface="Arial" panose="020B0604020202020204" pitchFamily="34" charset="0"/>
              </a:rPr>
              <a:t>                    like sports, animation, action has high rental count so consider </a:t>
            </a:r>
            <a:r>
              <a:rPr lang="en-US" altLang="en-US" sz="1600" dirty="0">
                <a:latin typeface="Arial" panose="020B0604020202020204" pitchFamily="34" charset="0"/>
              </a:rPr>
              <a:t>to </a:t>
            </a:r>
            <a:endParaRPr lang="en-US" altLang="en-US" sz="1600" dirty="0" smtClean="0">
              <a:latin typeface="Arial" panose="020B0604020202020204" pitchFamily="34" charset="0"/>
            </a:endParaRPr>
          </a:p>
          <a:p>
            <a:r>
              <a:rPr lang="en-US" altLang="en-US" sz="1600" dirty="0">
                <a:latin typeface="Arial" panose="020B0604020202020204" pitchFamily="34" charset="0"/>
              </a:rPr>
              <a:t> </a:t>
            </a:r>
            <a:r>
              <a:rPr lang="en-US" altLang="en-US" sz="1600" dirty="0" smtClean="0">
                <a:latin typeface="Arial" panose="020B0604020202020204" pitchFamily="34" charset="0"/>
              </a:rPr>
              <a:t>                    capitalize </a:t>
            </a:r>
            <a:r>
              <a:rPr lang="en-US" altLang="en-US" sz="1600" dirty="0">
                <a:latin typeface="Arial" panose="020B0604020202020204" pitchFamily="34" charset="0"/>
              </a:rPr>
              <a:t>on </a:t>
            </a:r>
            <a:r>
              <a:rPr lang="en-US" altLang="en-US" sz="1600" dirty="0" smtClean="0">
                <a:latin typeface="Arial" panose="020B0604020202020204" pitchFamily="34" charset="0"/>
              </a:rPr>
              <a:t>there </a:t>
            </a:r>
            <a:r>
              <a:rPr lang="en-US" altLang="en-US" sz="1600" dirty="0">
                <a:latin typeface="Arial" panose="020B0604020202020204" pitchFamily="34" charset="0"/>
              </a:rPr>
              <a:t>popularity</a:t>
            </a:r>
            <a:r>
              <a:rPr lang="en-US" altLang="en-US" sz="1600" dirty="0" smtClean="0">
                <a:latin typeface="Arial" panose="020B0604020202020204" pitchFamily="34" charset="0"/>
              </a:rPr>
              <a:t>.</a:t>
            </a:r>
          </a:p>
          <a:p>
            <a:endParaRPr lang="en-US" altLang="en-US" sz="1600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 smtClean="0">
                <a:latin typeface="Arial" panose="020B0604020202020204" pitchFamily="34" charset="0"/>
              </a:rPr>
              <a:t>                2. For films and there categories </a:t>
            </a:r>
            <a:r>
              <a:rPr lang="en-US" altLang="en-US" sz="1600" dirty="0">
                <a:latin typeface="Arial" panose="020B0604020202020204" pitchFamily="34" charset="0"/>
              </a:rPr>
              <a:t>with </a:t>
            </a:r>
            <a:r>
              <a:rPr lang="en-US" altLang="en-US" sz="1600" dirty="0" smtClean="0">
                <a:latin typeface="Arial" panose="020B0604020202020204" pitchFamily="34" charset="0"/>
              </a:rPr>
              <a:t>lower rental count, </a:t>
            </a:r>
            <a:r>
              <a:rPr lang="en-US" altLang="en-US" sz="1600" dirty="0">
                <a:latin typeface="Arial" panose="020B0604020202020204" pitchFamily="34" charset="0"/>
              </a:rPr>
              <a:t>evaluate </a:t>
            </a:r>
            <a:endParaRPr lang="en-US" altLang="en-US" sz="1600" dirty="0" smtClean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latin typeface="Arial" panose="020B0604020202020204" pitchFamily="34" charset="0"/>
              </a:rPr>
              <a:t> </a:t>
            </a:r>
            <a:r>
              <a:rPr lang="en-US" altLang="en-US" sz="1600" dirty="0" smtClean="0">
                <a:latin typeface="Arial" panose="020B0604020202020204" pitchFamily="34" charset="0"/>
              </a:rPr>
              <a:t>                   factors </a:t>
            </a:r>
            <a:r>
              <a:rPr lang="en-US" altLang="en-US" sz="1600" dirty="0">
                <a:latin typeface="Arial" panose="020B0604020202020204" pitchFamily="34" charset="0"/>
              </a:rPr>
              <a:t>contributing to </a:t>
            </a:r>
            <a:r>
              <a:rPr lang="en-US" altLang="en-US" sz="1600" dirty="0" smtClean="0">
                <a:latin typeface="Arial" panose="020B0604020202020204" pitchFamily="34" charset="0"/>
              </a:rPr>
              <a:t>their lower </a:t>
            </a:r>
            <a:r>
              <a:rPr lang="en-US" altLang="en-US" sz="1600" dirty="0">
                <a:latin typeface="Arial" panose="020B0604020202020204" pitchFamily="34" charset="0"/>
              </a:rPr>
              <a:t>popularity </a:t>
            </a:r>
            <a:r>
              <a:rPr lang="en-US" altLang="en-US" sz="1600" dirty="0" smtClean="0">
                <a:latin typeface="Arial" panose="020B0604020202020204" pitchFamily="34" charset="0"/>
              </a:rPr>
              <a:t>and </a:t>
            </a:r>
            <a:r>
              <a:rPr lang="en-US" altLang="en-US" sz="1600" dirty="0">
                <a:latin typeface="Arial" panose="020B0604020202020204" pitchFamily="34" charset="0"/>
              </a:rPr>
              <a:t>m</a:t>
            </a:r>
            <a:r>
              <a:rPr lang="en-US" sz="1600" dirty="0" smtClean="0">
                <a:latin typeface="Arial" panose="020B0604020202020204" pitchFamily="34" charset="0"/>
              </a:rPr>
              <a:t>arketing of such films should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Arial" panose="020B0604020202020204" pitchFamily="34" charset="0"/>
              </a:rPr>
              <a:t> </a:t>
            </a:r>
            <a:r>
              <a:rPr lang="en-US" sz="1600" dirty="0" smtClean="0">
                <a:latin typeface="Arial" panose="020B0604020202020204" pitchFamily="34" charset="0"/>
              </a:rPr>
              <a:t>                   be increased.</a:t>
            </a:r>
            <a:endParaRPr lang="en-US" sz="1600" dirty="0" smtClean="0"/>
          </a:p>
          <a:p>
            <a:endParaRPr lang="en-IN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-184666"/>
            <a:ext cx="32893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50791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1157</TotalTime>
  <Words>485</Words>
  <Application>Microsoft Office PowerPoint</Application>
  <PresentationFormat>On-screen Show (16:9)</PresentationFormat>
  <Paragraphs>75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Mini Capstone Project</vt:lpstr>
      <vt:lpstr>INTRODUCTION</vt:lpstr>
      <vt:lpstr>Monthly Rental Trends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DELL</cp:lastModifiedBy>
  <cp:revision>153</cp:revision>
  <dcterms:created xsi:type="dcterms:W3CDTF">2013-08-21T19:17:07Z</dcterms:created>
  <dcterms:modified xsi:type="dcterms:W3CDTF">2024-08-15T18:31:07Z</dcterms:modified>
</cp:coreProperties>
</file>