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dfc6f831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dfc6f83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fc6f831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fc6f83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e6d126eec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e6d126ee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efafcaae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efafcaa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dfc6f8312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fc6f831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dfc6f8312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dfc6f831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dfc6f8312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dfc6f831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dfc6f8312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dfc6f831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dfc6f831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dfc6f831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dd2d3b7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dd2d3b7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dfc6f831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dfc6f831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Multiplexing is used in the cases where the signals of lower bandwidth and the transmitting media is having higher bandwidth. In this case, the possibility of sending a number of signals is more. In this the signals are combined into one and are sent over a link which has greater bandwidth of media than the communicating nodes.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6d126eec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6d126ee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dfc6f8312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dfc6f831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e6d126eec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e6d126ee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highlight>
                  <a:srgbClr val="FFFFFF"/>
                </a:highlight>
                <a:latin typeface="Roboto"/>
                <a:ea typeface="Roboto"/>
                <a:cs typeface="Roboto"/>
                <a:sym typeface="Roboto"/>
              </a:rPr>
              <a:t>It is used in radio and TV transmission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e6d126eec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e6d126ee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solidFill>
                  <a:schemeClr val="dk2"/>
                </a:solidFill>
              </a:rPr>
              <a:t>Thus, FDM will take less time to transmit a signal, so used in places where time is of utmost priority like real time data sending.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dfc6f8312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dfc6f831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8" name="Shape 58"/>
        <p:cNvGrpSpPr/>
        <p:nvPr/>
      </p:nvGrpSpPr>
      <p:grpSpPr>
        <a:xfrm>
          <a:off x="0" y="0"/>
          <a:ext cx="0" cy="0"/>
          <a:chOff x="0" y="0"/>
          <a:chExt cx="0" cy="0"/>
        </a:xfrm>
      </p:grpSpPr>
      <p:cxnSp>
        <p:nvCxnSpPr>
          <p:cNvPr id="59" name="Google Shape;59;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3" name="Google Shape;63;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cxnSp>
        <p:nvCxnSpPr>
          <p:cNvPr id="66" name="Google Shape;66;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7" name="Google Shape;67;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9" name="Google Shape;69;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cxnSp>
        <p:nvCxnSpPr>
          <p:cNvPr id="71" name="Google Shape;71;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2" name="Google Shape;72;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3" name="Google Shape;73;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4" name="Google Shape;74;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6" name="Google Shape;76;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7" name="Shape 77"/>
        <p:cNvGrpSpPr/>
        <p:nvPr/>
      </p:nvGrpSpPr>
      <p:grpSpPr>
        <a:xfrm>
          <a:off x="0" y="0"/>
          <a:ext cx="0" cy="0"/>
          <a:chOff x="0" y="0"/>
          <a:chExt cx="0" cy="0"/>
        </a:xfrm>
      </p:grpSpPr>
      <p:cxnSp>
        <p:nvCxnSpPr>
          <p:cNvPr id="78" name="Google Shape;78;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9" name="Google Shape;79;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0" name="Google Shape;80;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1" name="Google Shape;81;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3" name="Google Shape;83;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5" name="Shape 85"/>
        <p:cNvGrpSpPr/>
        <p:nvPr/>
      </p:nvGrpSpPr>
      <p:grpSpPr>
        <a:xfrm>
          <a:off x="0" y="0"/>
          <a:ext cx="0" cy="0"/>
          <a:chOff x="0" y="0"/>
          <a:chExt cx="0" cy="0"/>
        </a:xfrm>
      </p:grpSpPr>
      <p:sp>
        <p:nvSpPr>
          <p:cNvPr id="86" name="Google Shape;86;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8" name="Shape 88"/>
        <p:cNvGrpSpPr/>
        <p:nvPr/>
      </p:nvGrpSpPr>
      <p:grpSpPr>
        <a:xfrm>
          <a:off x="0" y="0"/>
          <a:ext cx="0" cy="0"/>
          <a:chOff x="0" y="0"/>
          <a:chExt cx="0" cy="0"/>
        </a:xfrm>
      </p:grpSpPr>
      <p:cxnSp>
        <p:nvCxnSpPr>
          <p:cNvPr id="89" name="Google Shape;89;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0" name="Google Shape;90;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2" name="Google Shape;92;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93" name="Shape 93"/>
        <p:cNvGrpSpPr/>
        <p:nvPr/>
      </p:nvGrpSpPr>
      <p:grpSpPr>
        <a:xfrm>
          <a:off x="0" y="0"/>
          <a:ext cx="0" cy="0"/>
          <a:chOff x="0" y="0"/>
          <a:chExt cx="0" cy="0"/>
        </a:xfrm>
      </p:grpSpPr>
      <p:cxnSp>
        <p:nvCxnSpPr>
          <p:cNvPr id="94" name="Google Shape;94;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5" name="Google Shape;95;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6" name="Google Shape;96;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0" name="Google Shape;100;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01" name="Google Shape;101;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2" name="Google Shape;102;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3" name="Google Shape;103;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4" name="Shape 104"/>
        <p:cNvGrpSpPr/>
        <p:nvPr/>
      </p:nvGrpSpPr>
      <p:grpSpPr>
        <a:xfrm>
          <a:off x="0" y="0"/>
          <a:ext cx="0" cy="0"/>
          <a:chOff x="0" y="0"/>
          <a:chExt cx="0" cy="0"/>
        </a:xfrm>
      </p:grpSpPr>
      <p:cxnSp>
        <p:nvCxnSpPr>
          <p:cNvPr id="105" name="Google Shape;105;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6" name="Google Shape;106;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7" name="Google Shape;107;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8" name="Google Shape;108;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cxnSp>
        <p:nvCxnSpPr>
          <p:cNvPr id="110" name="Google Shape;110;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11" name="Google Shape;111;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12" name="Google Shape;112;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13" name="Google Shape;113;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4" name="Google Shape;114;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sp>
        <p:nvSpPr>
          <p:cNvPr id="116" name="Google Shape;116;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6" name="Google Shape;56;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7" name="Google Shape;57;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en.wikipedia.org/wiki/Product_detector" TargetMode="External"/><Relationship Id="rId4" Type="http://schemas.openxmlformats.org/officeDocument/2006/relationships/hyperlink" Target="https://en.wikipedia.org/wiki/Product_detector" TargetMode="External"/><Relationship Id="rId11" Type="http://schemas.openxmlformats.org/officeDocument/2006/relationships/image" Target="../media/image5.png"/><Relationship Id="rId10"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hyperlink" Target="https://en.wikipedia.org/wiki/Cosine" TargetMode="External"/><Relationship Id="rId6" Type="http://schemas.openxmlformats.org/officeDocument/2006/relationships/hyperlink" Target="https://en.wikipedia.org/wiki/Cosine" TargetMode="External"/><Relationship Id="rId7" Type="http://schemas.openxmlformats.org/officeDocument/2006/relationships/hyperlink" Target="https://en.wikipedia.org/wiki/Sine" TargetMode="External"/><Relationship Id="rId8" Type="http://schemas.openxmlformats.org/officeDocument/2006/relationships/hyperlink" Target="https://en.wikipedia.org/wiki/S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ph type="ctrTitle"/>
          </p:nvPr>
        </p:nvSpPr>
        <p:spPr>
          <a:xfrm>
            <a:off x="480150" y="469625"/>
            <a:ext cx="8183700" cy="14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 OF MODULATION AND DATA TRANSMISSION TECHNIQUES</a:t>
            </a:r>
            <a:endParaRPr/>
          </a:p>
        </p:txBody>
      </p:sp>
      <p:sp>
        <p:nvSpPr>
          <p:cNvPr id="122" name="Google Shape;122;p25"/>
          <p:cNvSpPr txBox="1"/>
          <p:nvPr>
            <p:ph idx="1" type="subTitle"/>
          </p:nvPr>
        </p:nvSpPr>
        <p:spPr>
          <a:xfrm>
            <a:off x="413425" y="3215925"/>
            <a:ext cx="8183700" cy="132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rPr>
              <a:t>By :   Rishabh Ramteke</a:t>
            </a:r>
            <a:endParaRPr>
              <a:solidFill>
                <a:srgbClr val="FFFFFF"/>
              </a:solidFill>
            </a:endParaRPr>
          </a:p>
          <a:p>
            <a:pPr indent="0" lvl="0" marL="0" rtl="0" algn="r">
              <a:spcBef>
                <a:spcPts val="0"/>
              </a:spcBef>
              <a:spcAft>
                <a:spcPts val="0"/>
              </a:spcAft>
              <a:buNone/>
            </a:pPr>
            <a:r>
              <a:rPr lang="en">
                <a:solidFill>
                  <a:srgbClr val="FFFFFF"/>
                </a:solidFill>
              </a:rPr>
              <a:t>	Amey Anjarlekar</a:t>
            </a:r>
            <a:endParaRPr>
              <a:solidFill>
                <a:srgbClr val="FFFFFF"/>
              </a:solidFill>
            </a:endParaRPr>
          </a:p>
          <a:p>
            <a:pPr indent="0" lvl="0" marL="0" rtl="0" algn="r">
              <a:spcBef>
                <a:spcPts val="0"/>
              </a:spcBef>
              <a:spcAft>
                <a:spcPts val="0"/>
              </a:spcAft>
              <a:buNone/>
            </a:pPr>
            <a:r>
              <a:rPr lang="en">
                <a:solidFill>
                  <a:srgbClr val="FFFFFF"/>
                </a:solidFill>
              </a:rPr>
              <a:t>	Vishwas Bharti</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nvSpPr>
        <p:spPr>
          <a:xfrm>
            <a:off x="82050" y="1405350"/>
            <a:ext cx="8979900" cy="29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In FDM systems carriers are far apart with respect to each other and in OFDM systems carriers are densely packed and are orthogonal to the other carriers.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Orthogonal means peak of one carrier occurs at null of the other. Hence OFDM system is bandwidth efficient compare to FDM system. The orthogonality requires that the sub-carrier spacing is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where TU seconds is the useful symbol duration (the receiver-side window size), and k is a positive integer, typically equal to 1.</a:t>
            </a:r>
            <a:endParaRPr sz="1800">
              <a:solidFill>
                <a:srgbClr val="FFFFFF"/>
              </a:solidFill>
              <a:latin typeface="Times New Roman"/>
              <a:ea typeface="Times New Roman"/>
              <a:cs typeface="Times New Roman"/>
              <a:sym typeface="Times New Roman"/>
            </a:endParaRPr>
          </a:p>
        </p:txBody>
      </p:sp>
      <p:sp>
        <p:nvSpPr>
          <p:cNvPr id="189" name="Google Shape;189;p34"/>
          <p:cNvSpPr txBox="1"/>
          <p:nvPr/>
        </p:nvSpPr>
        <p:spPr>
          <a:xfrm>
            <a:off x="218225" y="221150"/>
            <a:ext cx="8273400" cy="8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Raleway"/>
                <a:ea typeface="Raleway"/>
                <a:cs typeface="Raleway"/>
                <a:sym typeface="Raleway"/>
              </a:rPr>
              <a:t>Orthogonal FDM</a:t>
            </a:r>
            <a:endParaRPr b="1" sz="3600">
              <a:solidFill>
                <a:schemeClr val="lt1"/>
              </a:solidFill>
              <a:latin typeface="Raleway"/>
              <a:ea typeface="Raleway"/>
              <a:cs typeface="Raleway"/>
              <a:sym typeface="Raleway"/>
            </a:endParaRPr>
          </a:p>
        </p:txBody>
      </p:sp>
      <p:pic>
        <p:nvPicPr>
          <p:cNvPr id="190" name="Google Shape;190;p34"/>
          <p:cNvPicPr preferRelativeResize="0"/>
          <p:nvPr/>
        </p:nvPicPr>
        <p:blipFill>
          <a:blip r:embed="rId3">
            <a:alphaModFix/>
          </a:blip>
          <a:stretch>
            <a:fillRect/>
          </a:stretch>
        </p:blipFill>
        <p:spPr>
          <a:xfrm>
            <a:off x="2794425" y="2769075"/>
            <a:ext cx="1188125" cy="612650"/>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490250" y="122800"/>
            <a:ext cx="8195700" cy="9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Orthogonal frequency-division </a:t>
            </a:r>
            <a:endParaRPr sz="3000"/>
          </a:p>
          <a:p>
            <a:pPr indent="0" lvl="0" marL="0" rtl="0" algn="ctr">
              <a:spcBef>
                <a:spcPts val="0"/>
              </a:spcBef>
              <a:spcAft>
                <a:spcPts val="0"/>
              </a:spcAft>
              <a:buNone/>
            </a:pPr>
            <a:r>
              <a:rPr lang="en" sz="3000"/>
              <a:t>multiple access</a:t>
            </a:r>
            <a:endParaRPr sz="3000"/>
          </a:p>
        </p:txBody>
      </p:sp>
      <p:sp>
        <p:nvSpPr>
          <p:cNvPr id="196" name="Google Shape;196;p35"/>
          <p:cNvSpPr txBox="1"/>
          <p:nvPr/>
        </p:nvSpPr>
        <p:spPr>
          <a:xfrm>
            <a:off x="229050" y="1376700"/>
            <a:ext cx="8685900" cy="3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rgbClr val="FFFFFF"/>
                </a:solidFill>
                <a:latin typeface="Times New Roman"/>
                <a:ea typeface="Times New Roman"/>
                <a:cs typeface="Times New Roman"/>
                <a:sym typeface="Times New Roman"/>
              </a:rPr>
              <a:t>Multiple access is achieved in </a:t>
            </a:r>
            <a:r>
              <a:rPr lang="en" sz="1800">
                <a:solidFill>
                  <a:srgbClr val="FFFFFF"/>
                </a:solidFill>
                <a:latin typeface="Times New Roman"/>
                <a:ea typeface="Times New Roman"/>
                <a:cs typeface="Times New Roman"/>
                <a:sym typeface="Times New Roman"/>
              </a:rPr>
              <a:t>OFDMA</a:t>
            </a:r>
            <a:r>
              <a:rPr lang="en" sz="1800">
                <a:solidFill>
                  <a:srgbClr val="FFFFFF"/>
                </a:solidFill>
                <a:latin typeface="Times New Roman"/>
                <a:ea typeface="Times New Roman"/>
                <a:cs typeface="Times New Roman"/>
                <a:sym typeface="Times New Roman"/>
              </a:rPr>
              <a:t> by assigning subsets of subcarriers to individual users. </a:t>
            </a:r>
            <a:endParaRPr sz="18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rgbClr val="FFFFFF"/>
                </a:solidFill>
                <a:latin typeface="Times New Roman"/>
                <a:ea typeface="Times New Roman"/>
                <a:cs typeface="Times New Roman"/>
                <a:sym typeface="Times New Roman"/>
              </a:rPr>
              <a:t>This allows simultaneous low-data-rate transmission from several users. IN TDM several users could send information but with some queuing system i.e. there used to be a time lag to send the data. Here it could be send simultaneously.</a:t>
            </a:r>
            <a:endParaRPr sz="1800">
              <a:solidFill>
                <a:srgbClr val="FFFFFF"/>
              </a:solidFill>
              <a:latin typeface="Times New Roman"/>
              <a:ea typeface="Times New Roman"/>
              <a:cs typeface="Times New Roman"/>
              <a:sym typeface="Times New Roman"/>
            </a:endParaRPr>
          </a:p>
          <a:p>
            <a:pPr indent="0" lvl="0" marL="457200" rtl="0" algn="l">
              <a:spcBef>
                <a:spcPts val="0"/>
              </a:spcBef>
              <a:spcAft>
                <a:spcPts val="0"/>
              </a:spcAft>
              <a:buClr>
                <a:schemeClr val="dk2"/>
              </a:buClr>
              <a:buSzPts val="1100"/>
              <a:buFont typeface="Arial"/>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t/>
            </a:r>
            <a:endParaRPr sz="1800">
              <a:solidFill>
                <a:srgbClr val="FFFFFF"/>
              </a:solidFill>
              <a:latin typeface="Times New Roman"/>
              <a:ea typeface="Times New Roman"/>
              <a:cs typeface="Times New Roman"/>
              <a:sym typeface="Times New Roman"/>
            </a:endParaRPr>
          </a:p>
          <a:p>
            <a:pPr indent="0" lvl="0" marL="457200" rtl="0" algn="l">
              <a:spcBef>
                <a:spcPts val="0"/>
              </a:spcBef>
              <a:spcAft>
                <a:spcPts val="0"/>
              </a:spcAft>
              <a:buClr>
                <a:schemeClr val="dk2"/>
              </a:buClr>
              <a:buSzPts val="1100"/>
              <a:buFont typeface="Arial"/>
              <a:buNone/>
            </a:pPr>
            <a:r>
              <a:t/>
            </a:r>
            <a:endParaRPr sz="18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480150" y="849925"/>
            <a:ext cx="8183700" cy="9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SC-FDMA</a:t>
            </a:r>
            <a:endParaRPr/>
          </a:p>
          <a:p>
            <a:pPr indent="0" lvl="0" marL="0" rtl="0" algn="ctr">
              <a:spcBef>
                <a:spcPts val="0"/>
              </a:spcBef>
              <a:spcAft>
                <a:spcPts val="0"/>
              </a:spcAft>
              <a:buNone/>
            </a:pPr>
            <a:r>
              <a:rPr lang="en" sz="2400"/>
              <a:t>(Single Carrier frequency-division multiple access )</a:t>
            </a:r>
            <a:endParaRPr sz="2400"/>
          </a:p>
        </p:txBody>
      </p:sp>
      <p:sp>
        <p:nvSpPr>
          <p:cNvPr id="202" name="Google Shape;202;p36"/>
          <p:cNvSpPr txBox="1"/>
          <p:nvPr/>
        </p:nvSpPr>
        <p:spPr>
          <a:xfrm>
            <a:off x="102600" y="3267800"/>
            <a:ext cx="8938800" cy="12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In it various users can transmit info simultaneously. This is divided into the various frequencies and transferred rather than providing separate bandwidths to various users.</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490250" y="122800"/>
            <a:ext cx="8195700" cy="92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Quadrature Amplitude Modulation</a:t>
            </a:r>
            <a:endParaRPr sz="3600"/>
          </a:p>
        </p:txBody>
      </p:sp>
      <p:sp>
        <p:nvSpPr>
          <p:cNvPr id="208" name="Google Shape;208;p37"/>
          <p:cNvSpPr txBox="1"/>
          <p:nvPr/>
        </p:nvSpPr>
        <p:spPr>
          <a:xfrm>
            <a:off x="68350" y="2028150"/>
            <a:ext cx="8979900" cy="29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The two carrier waves of the same frequency are out of phase with each other by 90°, a condition known as orthogonality and as quadrature.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Being the same frequency, the modulated carriers add together, but can be coherently separated (demodulated) because of their orthogonality property</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In a QAM signal, one carrier lags the other by 90°, and its amplitude modulation is customarily referred to as the in-phase component, denoted by I(t). The other modulating function is the quadrature component, Q(t). </a:t>
            </a:r>
            <a:endParaRPr sz="1800">
              <a:solidFill>
                <a:srgbClr val="FFFFFF"/>
              </a:solidFill>
              <a:latin typeface="Times New Roman"/>
              <a:ea typeface="Times New Roman"/>
              <a:cs typeface="Times New Roman"/>
              <a:sym typeface="Times New Roman"/>
            </a:endParaRPr>
          </a:p>
        </p:txBody>
      </p:sp>
      <p:sp>
        <p:nvSpPr>
          <p:cNvPr id="209" name="Google Shape;209;p37"/>
          <p:cNvSpPr txBox="1"/>
          <p:nvPr/>
        </p:nvSpPr>
        <p:spPr>
          <a:xfrm>
            <a:off x="0" y="1163075"/>
            <a:ext cx="8685900" cy="745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FFFFFF"/>
                </a:solidFill>
                <a:latin typeface="Times New Roman"/>
                <a:ea typeface="Times New Roman"/>
                <a:cs typeface="Times New Roman"/>
                <a:sym typeface="Times New Roman"/>
              </a:rPr>
              <a:t>Method of combining two amplitude-modulated (AM) signals into a single channel, thereby doubling the effective bandwidth</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idx="2" type="body"/>
          </p:nvPr>
        </p:nvSpPr>
        <p:spPr>
          <a:xfrm>
            <a:off x="5144100" y="103525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where </a:t>
            </a:r>
            <a:r>
              <a:rPr i="1" lang="en">
                <a:solidFill>
                  <a:schemeClr val="dk2"/>
                </a:solidFill>
                <a:latin typeface="Times New Roman"/>
                <a:ea typeface="Times New Roman"/>
                <a:cs typeface="Times New Roman"/>
                <a:sym typeface="Times New Roman"/>
              </a:rPr>
              <a:t>f</a:t>
            </a:r>
            <a:r>
              <a:rPr baseline="-25000" lang="en">
                <a:solidFill>
                  <a:schemeClr val="dk2"/>
                </a:solidFill>
                <a:latin typeface="Times New Roman"/>
                <a:ea typeface="Times New Roman"/>
                <a:cs typeface="Times New Roman"/>
                <a:sym typeface="Times New Roman"/>
              </a:rPr>
              <a:t>c</a:t>
            </a:r>
            <a:r>
              <a:rPr lang="en">
                <a:solidFill>
                  <a:schemeClr val="dk2"/>
                </a:solidFill>
                <a:latin typeface="Times New Roman"/>
                <a:ea typeface="Times New Roman"/>
                <a:cs typeface="Times New Roman"/>
                <a:sym typeface="Times New Roman"/>
              </a:rPr>
              <a:t> is the carrier frequency.  At the receiver, a</a:t>
            </a:r>
            <a:r>
              <a:rPr lang="en">
                <a:solidFill>
                  <a:schemeClr val="dk2"/>
                </a:solidFill>
                <a:uFill>
                  <a:noFill/>
                </a:uFill>
                <a:latin typeface="Times New Roman"/>
                <a:ea typeface="Times New Roman"/>
                <a:cs typeface="Times New Roman"/>
                <a:sym typeface="Times New Roman"/>
                <a:hlinkClick r:id="rId3"/>
              </a:rPr>
              <a:t> </a:t>
            </a:r>
            <a:r>
              <a:rPr lang="en" u="sng">
                <a:solidFill>
                  <a:srgbClr val="1155CC"/>
                </a:solidFill>
                <a:latin typeface="Times New Roman"/>
                <a:ea typeface="Times New Roman"/>
                <a:cs typeface="Times New Roman"/>
                <a:sym typeface="Times New Roman"/>
                <a:hlinkClick r:id="rId4"/>
              </a:rPr>
              <a:t>coherent demodulator</a:t>
            </a:r>
            <a:r>
              <a:rPr lang="en">
                <a:solidFill>
                  <a:schemeClr val="dk2"/>
                </a:solidFill>
                <a:latin typeface="Times New Roman"/>
                <a:ea typeface="Times New Roman"/>
                <a:cs typeface="Times New Roman"/>
                <a:sym typeface="Times New Roman"/>
              </a:rPr>
              <a:t> multiplies the received signal separately with both a</a:t>
            </a:r>
            <a:r>
              <a:rPr lang="en">
                <a:solidFill>
                  <a:schemeClr val="dk2"/>
                </a:solidFill>
                <a:uFill>
                  <a:noFill/>
                </a:uFill>
                <a:latin typeface="Times New Roman"/>
                <a:ea typeface="Times New Roman"/>
                <a:cs typeface="Times New Roman"/>
                <a:sym typeface="Times New Roman"/>
                <a:hlinkClick r:id="rId5"/>
              </a:rPr>
              <a:t> </a:t>
            </a:r>
            <a:r>
              <a:rPr lang="en" u="sng">
                <a:solidFill>
                  <a:srgbClr val="1155CC"/>
                </a:solidFill>
                <a:latin typeface="Times New Roman"/>
                <a:ea typeface="Times New Roman"/>
                <a:cs typeface="Times New Roman"/>
                <a:sym typeface="Times New Roman"/>
                <a:hlinkClick r:id="rId6"/>
              </a:rPr>
              <a:t>cosine</a:t>
            </a:r>
            <a:r>
              <a:rPr lang="en">
                <a:solidFill>
                  <a:schemeClr val="dk2"/>
                </a:solidFill>
                <a:latin typeface="Times New Roman"/>
                <a:ea typeface="Times New Roman"/>
                <a:cs typeface="Times New Roman"/>
                <a:sym typeface="Times New Roman"/>
              </a:rPr>
              <a:t> and</a:t>
            </a:r>
            <a:r>
              <a:rPr lang="en">
                <a:solidFill>
                  <a:schemeClr val="dk2"/>
                </a:solidFill>
                <a:uFill>
                  <a:noFill/>
                </a:uFill>
                <a:latin typeface="Times New Roman"/>
                <a:ea typeface="Times New Roman"/>
                <a:cs typeface="Times New Roman"/>
                <a:sym typeface="Times New Roman"/>
                <a:hlinkClick r:id="rId7"/>
              </a:rPr>
              <a:t> </a:t>
            </a:r>
            <a:r>
              <a:rPr lang="en" u="sng">
                <a:solidFill>
                  <a:srgbClr val="1155CC"/>
                </a:solidFill>
                <a:latin typeface="Times New Roman"/>
                <a:ea typeface="Times New Roman"/>
                <a:cs typeface="Times New Roman"/>
                <a:sym typeface="Times New Roman"/>
                <a:hlinkClick r:id="rId8"/>
              </a:rPr>
              <a:t>sine</a:t>
            </a:r>
            <a:r>
              <a:rPr lang="en">
                <a:solidFill>
                  <a:schemeClr val="dk2"/>
                </a:solidFill>
                <a:latin typeface="Times New Roman"/>
                <a:ea typeface="Times New Roman"/>
                <a:cs typeface="Times New Roman"/>
                <a:sym typeface="Times New Roman"/>
              </a:rPr>
              <a:t> signal to produce the received estimates of </a:t>
            </a:r>
            <a:r>
              <a:rPr i="1" lang="en">
                <a:solidFill>
                  <a:schemeClr val="dk2"/>
                </a:solidFill>
                <a:latin typeface="Times New Roman"/>
                <a:ea typeface="Times New Roman"/>
                <a:cs typeface="Times New Roman"/>
                <a:sym typeface="Times New Roman"/>
              </a:rPr>
              <a:t>I</a:t>
            </a:r>
            <a:r>
              <a:rPr lang="en">
                <a:solidFill>
                  <a:schemeClr val="dk2"/>
                </a:solidFill>
                <a:latin typeface="Times New Roman"/>
                <a:ea typeface="Times New Roman"/>
                <a:cs typeface="Times New Roman"/>
                <a:sym typeface="Times New Roman"/>
              </a:rPr>
              <a:t>(</a:t>
            </a:r>
            <a:r>
              <a:rPr i="1" lang="en">
                <a:solidFill>
                  <a:schemeClr val="dk2"/>
                </a:solidFill>
                <a:latin typeface="Times New Roman"/>
                <a:ea typeface="Times New Roman"/>
                <a:cs typeface="Times New Roman"/>
                <a:sym typeface="Times New Roman"/>
              </a:rPr>
              <a:t>t</a:t>
            </a:r>
            <a:r>
              <a:rPr lang="en">
                <a:solidFill>
                  <a:schemeClr val="dk2"/>
                </a:solidFill>
                <a:latin typeface="Times New Roman"/>
                <a:ea typeface="Times New Roman"/>
                <a:cs typeface="Times New Roman"/>
                <a:sym typeface="Times New Roman"/>
              </a:rPr>
              <a:t>) and </a:t>
            </a:r>
            <a:r>
              <a:rPr i="1" lang="en">
                <a:solidFill>
                  <a:schemeClr val="dk2"/>
                </a:solidFill>
                <a:latin typeface="Times New Roman"/>
                <a:ea typeface="Times New Roman"/>
                <a:cs typeface="Times New Roman"/>
                <a:sym typeface="Times New Roman"/>
              </a:rPr>
              <a:t>Q</a:t>
            </a:r>
            <a:r>
              <a:rPr lang="en">
                <a:solidFill>
                  <a:schemeClr val="dk2"/>
                </a:solidFill>
                <a:latin typeface="Times New Roman"/>
                <a:ea typeface="Times New Roman"/>
                <a:cs typeface="Times New Roman"/>
                <a:sym typeface="Times New Roman"/>
              </a:rPr>
              <a:t>(</a:t>
            </a:r>
            <a:r>
              <a:rPr i="1" lang="en">
                <a:solidFill>
                  <a:schemeClr val="dk2"/>
                </a:solidFill>
                <a:latin typeface="Times New Roman"/>
                <a:ea typeface="Times New Roman"/>
                <a:cs typeface="Times New Roman"/>
                <a:sym typeface="Times New Roman"/>
              </a:rPr>
              <a:t>t</a:t>
            </a:r>
            <a:r>
              <a:rPr lang="en">
                <a:solidFill>
                  <a:schemeClr val="dk2"/>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215" name="Google Shape;215;p38"/>
          <p:cNvPicPr preferRelativeResize="0"/>
          <p:nvPr/>
        </p:nvPicPr>
        <p:blipFill>
          <a:blip r:embed="rId9">
            <a:alphaModFix/>
          </a:blip>
          <a:stretch>
            <a:fillRect/>
          </a:stretch>
        </p:blipFill>
        <p:spPr>
          <a:xfrm>
            <a:off x="152400" y="692725"/>
            <a:ext cx="5797050" cy="863675"/>
          </a:xfrm>
          <a:prstGeom prst="rect">
            <a:avLst/>
          </a:prstGeom>
          <a:noFill/>
          <a:ln>
            <a:noFill/>
          </a:ln>
        </p:spPr>
      </p:pic>
      <p:sp>
        <p:nvSpPr>
          <p:cNvPr id="216" name="Google Shape;216;p38"/>
          <p:cNvSpPr txBox="1"/>
          <p:nvPr/>
        </p:nvSpPr>
        <p:spPr>
          <a:xfrm>
            <a:off x="152400" y="152400"/>
            <a:ext cx="8024400" cy="62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Times New Roman"/>
                <a:ea typeface="Times New Roman"/>
                <a:cs typeface="Times New Roman"/>
                <a:sym typeface="Times New Roman"/>
              </a:rPr>
              <a:t>T</a:t>
            </a:r>
            <a:r>
              <a:rPr lang="en" sz="1800">
                <a:solidFill>
                  <a:schemeClr val="dk2"/>
                </a:solidFill>
                <a:latin typeface="Times New Roman"/>
                <a:ea typeface="Times New Roman"/>
                <a:cs typeface="Times New Roman"/>
                <a:sym typeface="Times New Roman"/>
              </a:rPr>
              <a:t>he composite waveform is mathematically modeled as: </a:t>
            </a:r>
            <a:endParaRPr sz="1800">
              <a:solidFill>
                <a:schemeClr val="dk2"/>
              </a:solidFill>
              <a:latin typeface="Times New Roman"/>
              <a:ea typeface="Times New Roman"/>
              <a:cs typeface="Times New Roman"/>
              <a:sym typeface="Times New Roman"/>
            </a:endParaRPr>
          </a:p>
        </p:txBody>
      </p:sp>
      <p:pic>
        <p:nvPicPr>
          <p:cNvPr id="217" name="Google Shape;217;p38"/>
          <p:cNvPicPr preferRelativeResize="0"/>
          <p:nvPr/>
        </p:nvPicPr>
        <p:blipFill>
          <a:blip r:embed="rId10">
            <a:alphaModFix/>
          </a:blip>
          <a:stretch>
            <a:fillRect/>
          </a:stretch>
        </p:blipFill>
        <p:spPr>
          <a:xfrm>
            <a:off x="120150" y="2956350"/>
            <a:ext cx="8903675" cy="358650"/>
          </a:xfrm>
          <a:prstGeom prst="rect">
            <a:avLst/>
          </a:prstGeom>
          <a:noFill/>
          <a:ln>
            <a:noFill/>
          </a:ln>
        </p:spPr>
      </p:pic>
      <p:pic>
        <p:nvPicPr>
          <p:cNvPr id="218" name="Google Shape;218;p38"/>
          <p:cNvPicPr preferRelativeResize="0"/>
          <p:nvPr/>
        </p:nvPicPr>
        <p:blipFill>
          <a:blip r:embed="rId11">
            <a:alphaModFix/>
          </a:blip>
          <a:stretch>
            <a:fillRect/>
          </a:stretch>
        </p:blipFill>
        <p:spPr>
          <a:xfrm>
            <a:off x="1323700" y="3503656"/>
            <a:ext cx="6496589" cy="948000"/>
          </a:xfrm>
          <a:prstGeom prst="rect">
            <a:avLst/>
          </a:prstGeom>
          <a:noFill/>
          <a:ln>
            <a:noFill/>
          </a:ln>
        </p:spPr>
      </p:pic>
      <p:sp>
        <p:nvSpPr>
          <p:cNvPr id="219" name="Google Shape;219;p38"/>
          <p:cNvSpPr txBox="1"/>
          <p:nvPr/>
        </p:nvSpPr>
        <p:spPr>
          <a:xfrm>
            <a:off x="433750" y="2317175"/>
            <a:ext cx="3000000" cy="4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 For example: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3" name="Shape 223"/>
        <p:cNvGrpSpPr/>
        <p:nvPr/>
      </p:nvGrpSpPr>
      <p:grpSpPr>
        <a:xfrm>
          <a:off x="0" y="0"/>
          <a:ext cx="0" cy="0"/>
          <a:chOff x="0" y="0"/>
          <a:chExt cx="0" cy="0"/>
        </a:xfrm>
      </p:grpSpPr>
      <p:sp>
        <p:nvSpPr>
          <p:cNvPr id="224" name="Google Shape;224;p39"/>
          <p:cNvSpPr txBox="1"/>
          <p:nvPr>
            <p:ph type="title"/>
          </p:nvPr>
        </p:nvSpPr>
        <p:spPr>
          <a:xfrm>
            <a:off x="490250" y="122800"/>
            <a:ext cx="8195700" cy="9210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2"/>
                </a:solidFill>
              </a:rPr>
              <a:t>FFT (Fast Fourier Transform)</a:t>
            </a:r>
            <a:endParaRPr sz="3600">
              <a:solidFill>
                <a:schemeClr val="accent2"/>
              </a:solidFill>
            </a:endParaRPr>
          </a:p>
        </p:txBody>
      </p:sp>
      <p:sp>
        <p:nvSpPr>
          <p:cNvPr id="225" name="Google Shape;225;p39"/>
          <p:cNvSpPr txBox="1"/>
          <p:nvPr/>
        </p:nvSpPr>
        <p:spPr>
          <a:xfrm>
            <a:off x="68350" y="2028150"/>
            <a:ext cx="89799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3600">
                <a:solidFill>
                  <a:schemeClr val="accent2"/>
                </a:solidFill>
                <a:latin typeface="Raleway"/>
                <a:ea typeface="Raleway"/>
                <a:cs typeface="Raleway"/>
                <a:sym typeface="Raleway"/>
              </a:rPr>
              <a:t>I</a:t>
            </a:r>
            <a:r>
              <a:rPr b="1" lang="en" sz="3600">
                <a:solidFill>
                  <a:schemeClr val="accent2"/>
                </a:solidFill>
                <a:latin typeface="Raleway"/>
                <a:ea typeface="Raleway"/>
                <a:cs typeface="Raleway"/>
                <a:sym typeface="Raleway"/>
              </a:rPr>
              <a:t>FFT (Inverse Fast Fourier Transform)</a:t>
            </a:r>
            <a:endParaRPr b="1" sz="3600">
              <a:solidFill>
                <a:schemeClr val="accent2"/>
              </a:solidFill>
              <a:latin typeface="Raleway"/>
              <a:ea typeface="Raleway"/>
              <a:cs typeface="Raleway"/>
              <a:sym typeface="Raleway"/>
            </a:endParaRPr>
          </a:p>
        </p:txBody>
      </p:sp>
      <p:sp>
        <p:nvSpPr>
          <p:cNvPr id="226" name="Google Shape;226;p39"/>
          <p:cNvSpPr txBox="1"/>
          <p:nvPr/>
        </p:nvSpPr>
        <p:spPr>
          <a:xfrm>
            <a:off x="0" y="1163075"/>
            <a:ext cx="8685900" cy="7458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1800">
                <a:solidFill>
                  <a:schemeClr val="accent2"/>
                </a:solidFill>
                <a:latin typeface="Times New Roman"/>
                <a:ea typeface="Times New Roman"/>
                <a:cs typeface="Times New Roman"/>
                <a:sym typeface="Times New Roman"/>
              </a:rPr>
              <a:t>a faster way to calculate discrete fourier transform of a sample of signals</a:t>
            </a:r>
            <a:endParaRPr sz="1800">
              <a:solidFill>
                <a:schemeClr val="accent2"/>
              </a:solidFill>
              <a:latin typeface="Times New Roman"/>
              <a:ea typeface="Times New Roman"/>
              <a:cs typeface="Times New Roman"/>
              <a:sym typeface="Times New Roman"/>
            </a:endParaRPr>
          </a:p>
        </p:txBody>
      </p:sp>
      <p:pic>
        <p:nvPicPr>
          <p:cNvPr id="227" name="Google Shape;227;p39"/>
          <p:cNvPicPr preferRelativeResize="0"/>
          <p:nvPr/>
        </p:nvPicPr>
        <p:blipFill>
          <a:blip r:embed="rId3">
            <a:alphaModFix/>
          </a:blip>
          <a:stretch>
            <a:fillRect/>
          </a:stretch>
        </p:blipFill>
        <p:spPr>
          <a:xfrm>
            <a:off x="1002325" y="3028925"/>
            <a:ext cx="2171700" cy="647700"/>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Phase Shift Keying</a:t>
            </a:r>
            <a:endParaRPr/>
          </a:p>
        </p:txBody>
      </p:sp>
      <p:sp>
        <p:nvSpPr>
          <p:cNvPr id="233" name="Google Shape;233;p4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highlight>
                  <a:srgbClr val="FFFFFF"/>
                </a:highlight>
                <a:latin typeface="Times New Roman"/>
                <a:ea typeface="Times New Roman"/>
                <a:cs typeface="Times New Roman"/>
                <a:sym typeface="Times New Roman"/>
              </a:rPr>
              <a:t>the digital modulation technique in which the phase of the carrier signal is changed by varying the sine and cosine inputs at a particular time</a:t>
            </a:r>
            <a:endParaRPr sz="1800">
              <a:latin typeface="Times New Roman"/>
              <a:ea typeface="Times New Roman"/>
              <a:cs typeface="Times New Roman"/>
              <a:sym typeface="Times New Roman"/>
            </a:endParaRPr>
          </a:p>
        </p:txBody>
      </p:sp>
      <p:sp>
        <p:nvSpPr>
          <p:cNvPr id="234" name="Google Shape;234;p40"/>
          <p:cNvSpPr txBox="1"/>
          <p:nvPr>
            <p:ph idx="2" type="body"/>
          </p:nvPr>
        </p:nvSpPr>
        <p:spPr>
          <a:xfrm>
            <a:off x="4939500" y="1465400"/>
            <a:ext cx="3926100" cy="2990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BPSK 						(Binary Phase Shift Keying )</a:t>
            </a:r>
            <a:endParaRPr/>
          </a:p>
          <a:p>
            <a:pPr indent="-342900" lvl="0" marL="457200" rtl="0" algn="l">
              <a:spcBef>
                <a:spcPts val="1600"/>
              </a:spcBef>
              <a:spcAft>
                <a:spcPts val="1600"/>
              </a:spcAft>
              <a:buSzPts val="1800"/>
              <a:buChar char="●"/>
            </a:pPr>
            <a:r>
              <a:rPr lang="en"/>
              <a:t>QPSK				 (Quadrature Phase shift keying)</a:t>
            </a:r>
            <a:endParaRPr/>
          </a:p>
        </p:txBody>
      </p:sp>
      <p:sp>
        <p:nvSpPr>
          <p:cNvPr id="235" name="Google Shape;235;p40"/>
          <p:cNvSpPr txBox="1"/>
          <p:nvPr/>
        </p:nvSpPr>
        <p:spPr>
          <a:xfrm>
            <a:off x="5436575" y="805950"/>
            <a:ext cx="2813400" cy="5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Types</a:t>
            </a:r>
            <a:endParaRPr sz="2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9" name="Shape 239"/>
        <p:cNvGrpSpPr/>
        <p:nvPr/>
      </p:nvGrpSpPr>
      <p:grpSpPr>
        <a:xfrm>
          <a:off x="0" y="0"/>
          <a:ext cx="0" cy="0"/>
          <a:chOff x="0" y="0"/>
          <a:chExt cx="0" cy="0"/>
        </a:xfrm>
      </p:grpSpPr>
      <p:sp>
        <p:nvSpPr>
          <p:cNvPr id="240" name="Google Shape;240;p41"/>
          <p:cNvSpPr txBox="1"/>
          <p:nvPr>
            <p:ph type="title"/>
          </p:nvPr>
        </p:nvSpPr>
        <p:spPr>
          <a:xfrm>
            <a:off x="490250" y="122800"/>
            <a:ext cx="8195700" cy="9210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2"/>
                </a:solidFill>
              </a:rPr>
              <a:t>Binary Phase Shift Keying</a:t>
            </a:r>
            <a:endParaRPr sz="3600">
              <a:solidFill>
                <a:schemeClr val="accent2"/>
              </a:solidFill>
            </a:endParaRPr>
          </a:p>
        </p:txBody>
      </p:sp>
      <p:sp>
        <p:nvSpPr>
          <p:cNvPr id="241" name="Google Shape;241;p41"/>
          <p:cNvSpPr txBox="1"/>
          <p:nvPr/>
        </p:nvSpPr>
        <p:spPr>
          <a:xfrm>
            <a:off x="0" y="1163075"/>
            <a:ext cx="8685900" cy="1196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accent2"/>
                </a:solidFill>
                <a:latin typeface="Times New Roman"/>
                <a:ea typeface="Times New Roman"/>
                <a:cs typeface="Times New Roman"/>
                <a:sym typeface="Times New Roman"/>
              </a:rPr>
              <a:t>It uses two phases which are separated by 180° and so can also be termed 2-PSK. As it uses just one phase, it will handle noise more efficiently as other forms of PSKs.However, it will handle only one bit/symbol.The phases are:</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p:txBody>
      </p:sp>
      <p:pic>
        <p:nvPicPr>
          <p:cNvPr id="242" name="Google Shape;242;p41"/>
          <p:cNvPicPr preferRelativeResize="0"/>
          <p:nvPr/>
        </p:nvPicPr>
        <p:blipFill>
          <a:blip r:embed="rId3">
            <a:alphaModFix/>
          </a:blip>
          <a:stretch>
            <a:fillRect/>
          </a:stretch>
        </p:blipFill>
        <p:spPr>
          <a:xfrm>
            <a:off x="490250" y="2478438"/>
            <a:ext cx="4352925" cy="647700"/>
          </a:xfrm>
          <a:prstGeom prst="rect">
            <a:avLst/>
          </a:prstGeom>
          <a:noFill/>
          <a:ln cap="flat" cmpd="sng" w="9525">
            <a:solidFill>
              <a:schemeClr val="dk1"/>
            </a:solidFill>
            <a:prstDash val="solid"/>
            <a:round/>
            <a:headEnd len="sm" w="sm" type="none"/>
            <a:tailEnd len="sm" w="sm" type="none"/>
          </a:ln>
        </p:spPr>
      </p:pic>
      <p:pic>
        <p:nvPicPr>
          <p:cNvPr id="243" name="Google Shape;243;p41"/>
          <p:cNvPicPr preferRelativeResize="0"/>
          <p:nvPr/>
        </p:nvPicPr>
        <p:blipFill>
          <a:blip r:embed="rId4">
            <a:alphaModFix/>
          </a:blip>
          <a:stretch>
            <a:fillRect/>
          </a:stretch>
        </p:blipFill>
        <p:spPr>
          <a:xfrm>
            <a:off x="6057900" y="2478450"/>
            <a:ext cx="2124075" cy="647700"/>
          </a:xfrm>
          <a:prstGeom prst="rect">
            <a:avLst/>
          </a:prstGeom>
          <a:noFill/>
          <a:ln cap="flat" cmpd="sng" w="9525">
            <a:solidFill>
              <a:schemeClr val="dk1"/>
            </a:solidFill>
            <a:prstDash val="solid"/>
            <a:round/>
            <a:headEnd len="sm" w="sm" type="none"/>
            <a:tailEnd len="sm" w="sm" type="none"/>
          </a:ln>
        </p:spPr>
      </p:pic>
      <p:sp>
        <p:nvSpPr>
          <p:cNvPr id="244" name="Google Shape;244;p41"/>
          <p:cNvSpPr txBox="1"/>
          <p:nvPr/>
        </p:nvSpPr>
        <p:spPr>
          <a:xfrm>
            <a:off x="0" y="3408400"/>
            <a:ext cx="63306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Thus the signal can be specified using one basis function:</a:t>
            </a:r>
            <a:endParaRPr sz="1800">
              <a:solidFill>
                <a:schemeClr val="accent2"/>
              </a:solidFill>
              <a:latin typeface="Times New Roman"/>
              <a:ea typeface="Times New Roman"/>
              <a:cs typeface="Times New Roman"/>
              <a:sym typeface="Times New Roman"/>
            </a:endParaRPr>
          </a:p>
        </p:txBody>
      </p:sp>
      <p:pic>
        <p:nvPicPr>
          <p:cNvPr id="245" name="Google Shape;245;p41"/>
          <p:cNvPicPr preferRelativeResize="0"/>
          <p:nvPr/>
        </p:nvPicPr>
        <p:blipFill>
          <a:blip r:embed="rId5">
            <a:alphaModFix/>
          </a:blip>
          <a:stretch>
            <a:fillRect/>
          </a:stretch>
        </p:blipFill>
        <p:spPr>
          <a:xfrm>
            <a:off x="1852250" y="3937875"/>
            <a:ext cx="1933575" cy="647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9" name="Shape 249"/>
        <p:cNvGrpSpPr/>
        <p:nvPr/>
      </p:nvGrpSpPr>
      <p:grpSpPr>
        <a:xfrm>
          <a:off x="0" y="0"/>
          <a:ext cx="0" cy="0"/>
          <a:chOff x="0" y="0"/>
          <a:chExt cx="0" cy="0"/>
        </a:xfrm>
      </p:grpSpPr>
      <p:sp>
        <p:nvSpPr>
          <p:cNvPr id="250" name="Google Shape;250;p42"/>
          <p:cNvSpPr txBox="1"/>
          <p:nvPr>
            <p:ph type="title"/>
          </p:nvPr>
        </p:nvSpPr>
        <p:spPr>
          <a:xfrm>
            <a:off x="490250" y="122800"/>
            <a:ext cx="8195700" cy="9210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2"/>
                </a:solidFill>
              </a:rPr>
              <a:t>Quadrature Phase shift keying</a:t>
            </a:r>
            <a:endParaRPr sz="3600">
              <a:solidFill>
                <a:schemeClr val="accent2"/>
              </a:solidFill>
            </a:endParaRPr>
          </a:p>
        </p:txBody>
      </p:sp>
      <p:sp>
        <p:nvSpPr>
          <p:cNvPr id="251" name="Google Shape;251;p42"/>
          <p:cNvSpPr txBox="1"/>
          <p:nvPr/>
        </p:nvSpPr>
        <p:spPr>
          <a:xfrm>
            <a:off x="0" y="981800"/>
            <a:ext cx="8685900" cy="1817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accent2"/>
                </a:solidFill>
                <a:latin typeface="Times New Roman"/>
                <a:ea typeface="Times New Roman"/>
                <a:cs typeface="Times New Roman"/>
                <a:sym typeface="Times New Roman"/>
              </a:rPr>
              <a:t>Uses 4 phases separated by 90 deg . So can handle 2 bits/symbol. </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accent2"/>
                </a:solidFill>
                <a:latin typeface="Times New Roman"/>
                <a:ea typeface="Times New Roman"/>
                <a:cs typeface="Times New Roman"/>
                <a:sym typeface="Times New Roman"/>
              </a:rPr>
              <a:t>Thus QPSK can be used either to double the data rate compared with a BPSK system while maintaining the same bandwidth of the signal, or to maintain the data-rate of BPSK but halving the bandwidth needed.</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accent2"/>
                </a:solidFill>
                <a:latin typeface="Times New Roman"/>
                <a:ea typeface="Times New Roman"/>
                <a:cs typeface="Times New Roman"/>
                <a:sym typeface="Times New Roman"/>
              </a:rPr>
              <a:t>Thus, signal can be represented as:</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p:txBody>
      </p:sp>
      <p:sp>
        <p:nvSpPr>
          <p:cNvPr id="252" name="Google Shape;252;p42"/>
          <p:cNvSpPr txBox="1"/>
          <p:nvPr/>
        </p:nvSpPr>
        <p:spPr>
          <a:xfrm>
            <a:off x="644775" y="3921275"/>
            <a:ext cx="63306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Thus we will have two basis functions for representing the signal</a:t>
            </a:r>
            <a:endParaRPr sz="1800">
              <a:solidFill>
                <a:schemeClr val="accent2"/>
              </a:solidFill>
              <a:latin typeface="Times New Roman"/>
              <a:ea typeface="Times New Roman"/>
              <a:cs typeface="Times New Roman"/>
              <a:sym typeface="Times New Roman"/>
            </a:endParaRPr>
          </a:p>
        </p:txBody>
      </p:sp>
      <p:pic>
        <p:nvPicPr>
          <p:cNvPr id="253" name="Google Shape;253;p42"/>
          <p:cNvPicPr preferRelativeResize="0"/>
          <p:nvPr/>
        </p:nvPicPr>
        <p:blipFill>
          <a:blip r:embed="rId3">
            <a:alphaModFix/>
          </a:blip>
          <a:stretch>
            <a:fillRect/>
          </a:stretch>
        </p:blipFill>
        <p:spPr>
          <a:xfrm>
            <a:off x="1462600" y="3036238"/>
            <a:ext cx="4838700" cy="647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7" name="Shape 257"/>
        <p:cNvGrpSpPr/>
        <p:nvPr/>
      </p:nvGrpSpPr>
      <p:grpSpPr>
        <a:xfrm>
          <a:off x="0" y="0"/>
          <a:ext cx="0" cy="0"/>
          <a:chOff x="0" y="0"/>
          <a:chExt cx="0" cy="0"/>
        </a:xfrm>
      </p:grpSpPr>
      <p:sp>
        <p:nvSpPr>
          <p:cNvPr id="258" name="Google Shape;258;p43"/>
          <p:cNvSpPr txBox="1"/>
          <p:nvPr/>
        </p:nvSpPr>
        <p:spPr>
          <a:xfrm>
            <a:off x="762000" y="2998075"/>
            <a:ext cx="7620000" cy="1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Times New Roman"/>
                <a:ea typeface="Times New Roman"/>
                <a:cs typeface="Times New Roman"/>
                <a:sym typeface="Times New Roman"/>
              </a:rPr>
              <a:t>The binary data stream is split into the in-phase and quadrature-phase components. These are then separately modulated onto two orthogonal basis functions. In this implementation, two sinusoids are used. Afterwards, the two signals are superimposed, and the resulting signal is the QPSK signal.</a:t>
            </a:r>
            <a:endParaRPr sz="1800">
              <a:solidFill>
                <a:schemeClr val="accent2"/>
              </a:solidFill>
              <a:latin typeface="Times New Roman"/>
              <a:ea typeface="Times New Roman"/>
              <a:cs typeface="Times New Roman"/>
              <a:sym typeface="Times New Roman"/>
            </a:endParaRPr>
          </a:p>
        </p:txBody>
      </p:sp>
      <p:pic>
        <p:nvPicPr>
          <p:cNvPr id="259" name="Google Shape;259;p43"/>
          <p:cNvPicPr preferRelativeResize="0"/>
          <p:nvPr/>
        </p:nvPicPr>
        <p:blipFill>
          <a:blip r:embed="rId3">
            <a:alphaModFix/>
          </a:blip>
          <a:stretch>
            <a:fillRect/>
          </a:stretch>
        </p:blipFill>
        <p:spPr>
          <a:xfrm>
            <a:off x="699650" y="284275"/>
            <a:ext cx="7744700" cy="242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Topics to be Presented</a:t>
            </a:r>
            <a:endParaRPr/>
          </a:p>
        </p:txBody>
      </p:sp>
      <p:sp>
        <p:nvSpPr>
          <p:cNvPr id="128" name="Google Shape;128;p2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highlight>
                  <a:srgbClr val="FFFFFF"/>
                </a:highlight>
                <a:latin typeface="Times New Roman"/>
                <a:ea typeface="Times New Roman"/>
                <a:cs typeface="Times New Roman"/>
                <a:sym typeface="Times New Roman"/>
              </a:rPr>
              <a:t>Our work is the presentation of our capabilities</a:t>
            </a:r>
            <a:endParaRPr sz="1800">
              <a:latin typeface="Times New Roman"/>
              <a:ea typeface="Times New Roman"/>
              <a:cs typeface="Times New Roman"/>
              <a:sym typeface="Times New Roman"/>
            </a:endParaRPr>
          </a:p>
        </p:txBody>
      </p:sp>
      <p:sp>
        <p:nvSpPr>
          <p:cNvPr id="129" name="Google Shape;129;p26"/>
          <p:cNvSpPr txBox="1"/>
          <p:nvPr>
            <p:ph idx="2" type="body"/>
          </p:nvPr>
        </p:nvSpPr>
        <p:spPr>
          <a:xfrm>
            <a:off x="4939500" y="152825"/>
            <a:ext cx="3837000" cy="47280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Time-Division Multiplexing</a:t>
            </a:r>
            <a:endParaRPr/>
          </a:p>
          <a:p>
            <a:pPr indent="-342900" lvl="0" marL="457200" rtl="0" algn="l">
              <a:lnSpc>
                <a:spcPct val="150000"/>
              </a:lnSpc>
              <a:spcBef>
                <a:spcPts val="0"/>
              </a:spcBef>
              <a:spcAft>
                <a:spcPts val="0"/>
              </a:spcAft>
              <a:buSzPts val="1800"/>
              <a:buChar char="●"/>
            </a:pPr>
            <a:r>
              <a:rPr lang="en"/>
              <a:t>Frequency-Division Multiplexing</a:t>
            </a:r>
            <a:endParaRPr/>
          </a:p>
          <a:p>
            <a:pPr indent="-342900" lvl="0" marL="457200" rtl="0" algn="l">
              <a:lnSpc>
                <a:spcPct val="150000"/>
              </a:lnSpc>
              <a:spcBef>
                <a:spcPts val="0"/>
              </a:spcBef>
              <a:spcAft>
                <a:spcPts val="0"/>
              </a:spcAft>
              <a:buSzPts val="1800"/>
              <a:buChar char="●"/>
            </a:pPr>
            <a:r>
              <a:rPr lang="en"/>
              <a:t>QAM</a:t>
            </a:r>
            <a:endParaRPr/>
          </a:p>
          <a:p>
            <a:pPr indent="-342900" lvl="0" marL="457200" rtl="0" algn="l">
              <a:lnSpc>
                <a:spcPct val="150000"/>
              </a:lnSpc>
              <a:spcBef>
                <a:spcPts val="0"/>
              </a:spcBef>
              <a:spcAft>
                <a:spcPts val="0"/>
              </a:spcAft>
              <a:buSzPts val="1800"/>
              <a:buChar char="●"/>
            </a:pPr>
            <a:r>
              <a:rPr lang="en"/>
              <a:t>Phase Shift Keying</a:t>
            </a:r>
            <a:endParaRPr/>
          </a:p>
          <a:p>
            <a:pPr indent="-342900" lvl="0" marL="457200" rtl="0" algn="l">
              <a:lnSpc>
                <a:spcPct val="150000"/>
              </a:lnSpc>
              <a:spcBef>
                <a:spcPts val="0"/>
              </a:spcBef>
              <a:spcAft>
                <a:spcPts val="0"/>
              </a:spcAft>
              <a:buSzPts val="1800"/>
              <a:buChar char="●"/>
            </a:pPr>
            <a:r>
              <a:rPr lang="en"/>
              <a:t>Low Pass Filtering</a:t>
            </a:r>
            <a:endParaRPr/>
          </a:p>
          <a:p>
            <a:pPr indent="-342900" lvl="0" marL="457200" rtl="0" algn="l">
              <a:lnSpc>
                <a:spcPct val="150000"/>
              </a:lnSpc>
              <a:spcBef>
                <a:spcPts val="0"/>
              </a:spcBef>
              <a:spcAft>
                <a:spcPts val="0"/>
              </a:spcAft>
              <a:buSzPts val="1800"/>
              <a:buChar char="●"/>
            </a:pPr>
            <a:r>
              <a:rPr lang="en"/>
              <a:t>FFT &amp; IFFT</a:t>
            </a:r>
            <a:endParaRPr/>
          </a:p>
          <a:p>
            <a:pPr indent="-342900" lvl="0" marL="457200" rtl="0" algn="l">
              <a:lnSpc>
                <a:spcPct val="150000"/>
              </a:lnSpc>
              <a:spcBef>
                <a:spcPts val="0"/>
              </a:spcBef>
              <a:spcAft>
                <a:spcPts val="0"/>
              </a:spcAft>
              <a:buSzPts val="1800"/>
              <a:buChar char="●"/>
            </a:pPr>
            <a:r>
              <a:rPr lang="en"/>
              <a:t>Orthogonal functions</a:t>
            </a:r>
            <a:endParaRPr/>
          </a:p>
          <a:p>
            <a:pPr indent="-342900" lvl="0" marL="457200" rtl="0" algn="l">
              <a:lnSpc>
                <a:spcPct val="150000"/>
              </a:lnSpc>
              <a:spcBef>
                <a:spcPts val="0"/>
              </a:spcBef>
              <a:spcAft>
                <a:spcPts val="0"/>
              </a:spcAft>
              <a:buSzPts val="1800"/>
              <a:buChar char="●"/>
            </a:pPr>
            <a:r>
              <a:rPr lang="en"/>
              <a:t>OFDMA</a:t>
            </a:r>
            <a:endParaRPr/>
          </a:p>
          <a:p>
            <a:pPr indent="-342900" lvl="0" marL="457200" rtl="0" algn="l">
              <a:lnSpc>
                <a:spcPct val="150000"/>
              </a:lnSpc>
              <a:spcBef>
                <a:spcPts val="0"/>
              </a:spcBef>
              <a:spcAft>
                <a:spcPts val="0"/>
              </a:spcAft>
              <a:buSzPts val="1800"/>
              <a:buChar char="●"/>
            </a:pPr>
            <a:r>
              <a:rPr lang="en"/>
              <a:t>SC-FDMA</a:t>
            </a:r>
            <a:endParaRPr/>
          </a:p>
          <a:p>
            <a:pPr indent="-342900" lvl="0" marL="457200" rtl="0" algn="l">
              <a:lnSpc>
                <a:spcPct val="150000"/>
              </a:lnSpc>
              <a:spcBef>
                <a:spcPts val="0"/>
              </a:spcBef>
              <a:spcAft>
                <a:spcPts val="0"/>
              </a:spcAft>
              <a:buSzPts val="1800"/>
              <a:buChar char="●"/>
            </a:pPr>
            <a:r>
              <a:rPr lang="en"/>
              <a:t>Channel Bandwidth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3" name="Shape 263"/>
        <p:cNvGrpSpPr/>
        <p:nvPr/>
      </p:nvGrpSpPr>
      <p:grpSpPr>
        <a:xfrm>
          <a:off x="0" y="0"/>
          <a:ext cx="0" cy="0"/>
          <a:chOff x="0" y="0"/>
          <a:chExt cx="0" cy="0"/>
        </a:xfrm>
      </p:grpSpPr>
      <p:sp>
        <p:nvSpPr>
          <p:cNvPr id="264" name="Google Shape;264;p44"/>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Presented By</a:t>
            </a:r>
            <a:endParaRPr>
              <a:solidFill>
                <a:srgbClr val="FFFFFF"/>
              </a:solidFill>
            </a:endParaRPr>
          </a:p>
        </p:txBody>
      </p:sp>
      <p:sp>
        <p:nvSpPr>
          <p:cNvPr id="265" name="Google Shape;265;p44"/>
          <p:cNvSpPr/>
          <p:nvPr/>
        </p:nvSpPr>
        <p:spPr>
          <a:xfrm>
            <a:off x="3257250" y="1942350"/>
            <a:ext cx="2629500" cy="2244900"/>
          </a:xfrm>
          <a:prstGeom prst="wedgeRectCallout">
            <a:avLst>
              <a:gd fmla="val -20833" name="adj1"/>
              <a:gd fmla="val 62500"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4"/>
          <p:cNvSpPr txBox="1"/>
          <p:nvPr>
            <p:ph type="title"/>
          </p:nvPr>
        </p:nvSpPr>
        <p:spPr>
          <a:xfrm>
            <a:off x="3352550"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Rishabh Ramteke</a:t>
            </a:r>
            <a:endParaRPr sz="2100">
              <a:solidFill>
                <a:schemeClr val="lt1"/>
              </a:solidFill>
            </a:endParaRPr>
          </a:p>
          <a:p>
            <a:pPr indent="0" lvl="0" marL="0" rtl="0" algn="l">
              <a:spcBef>
                <a:spcPts val="1200"/>
              </a:spcBef>
              <a:spcAft>
                <a:spcPts val="0"/>
              </a:spcAft>
              <a:buNone/>
            </a:pPr>
            <a:r>
              <a:rPr b="0" lang="en" sz="1400"/>
              <a:t>170070046</a:t>
            </a:r>
            <a:endParaRPr b="0" sz="1400"/>
          </a:p>
          <a:p>
            <a:pPr indent="0" lvl="0" marL="0" rtl="0" algn="l">
              <a:spcBef>
                <a:spcPts val="1200"/>
              </a:spcBef>
              <a:spcAft>
                <a:spcPts val="0"/>
              </a:spcAft>
              <a:buNone/>
            </a:pPr>
            <a:r>
              <a:rPr b="0" lang="en" sz="1400"/>
              <a:t>Electrical Dept.</a:t>
            </a:r>
            <a:endParaRPr b="0" sz="1400"/>
          </a:p>
          <a:p>
            <a:pPr indent="0" lvl="0" marL="0" rtl="0" algn="l">
              <a:spcBef>
                <a:spcPts val="1200"/>
              </a:spcBef>
              <a:spcAft>
                <a:spcPts val="1200"/>
              </a:spcAft>
              <a:buNone/>
            </a:pPr>
            <a:r>
              <a:rPr b="0" lang="en" sz="1400"/>
              <a:t>IIT BOMBAY</a:t>
            </a:r>
            <a:endParaRPr b="0"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45"/>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Presented By</a:t>
            </a:r>
            <a:endParaRPr>
              <a:solidFill>
                <a:srgbClr val="FFFFFF"/>
              </a:solidFill>
            </a:endParaRPr>
          </a:p>
        </p:txBody>
      </p:sp>
      <p:sp>
        <p:nvSpPr>
          <p:cNvPr id="272" name="Google Shape;272;p45"/>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5"/>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5"/>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5"/>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rPr lang="en" sz="2100"/>
              <a:t>Vishwas Bharti</a:t>
            </a:r>
            <a:endParaRPr sz="2100">
              <a:solidFill>
                <a:schemeClr val="lt1"/>
              </a:solidFill>
            </a:endParaRPr>
          </a:p>
          <a:p>
            <a:pPr indent="0" lvl="0" marL="0" rtl="0" algn="l">
              <a:spcBef>
                <a:spcPts val="1200"/>
              </a:spcBef>
              <a:spcAft>
                <a:spcPts val="1200"/>
              </a:spcAft>
              <a:buNone/>
            </a:pPr>
            <a:r>
              <a:rPr b="0" lang="en" sz="1400"/>
              <a:t>170070060</a:t>
            </a:r>
            <a:endParaRPr b="0" sz="1400">
              <a:solidFill>
                <a:schemeClr val="lt1"/>
              </a:solidFill>
            </a:endParaRPr>
          </a:p>
        </p:txBody>
      </p:sp>
      <p:sp>
        <p:nvSpPr>
          <p:cNvPr id="276" name="Google Shape;276;p45"/>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rPr lang="en" sz="2100"/>
              <a:t>Rishabh Ramteke</a:t>
            </a:r>
            <a:endParaRPr sz="2100">
              <a:solidFill>
                <a:schemeClr val="lt1"/>
              </a:solidFill>
            </a:endParaRPr>
          </a:p>
          <a:p>
            <a:pPr indent="0" lvl="0" marL="0" rtl="0" algn="l">
              <a:spcBef>
                <a:spcPts val="1200"/>
              </a:spcBef>
              <a:spcAft>
                <a:spcPts val="1200"/>
              </a:spcAft>
              <a:buNone/>
            </a:pPr>
            <a:r>
              <a:rPr b="0" lang="en" sz="1400"/>
              <a:t>170070046</a:t>
            </a:r>
            <a:endParaRPr sz="1400">
              <a:solidFill>
                <a:schemeClr val="lt1"/>
              </a:solidFill>
            </a:endParaRPr>
          </a:p>
        </p:txBody>
      </p:sp>
      <p:sp>
        <p:nvSpPr>
          <p:cNvPr id="277" name="Google Shape;277;p45"/>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rPr lang="en" sz="2100"/>
              <a:t>Ameya Anjarlekar</a:t>
            </a:r>
            <a:endParaRPr sz="2100">
              <a:solidFill>
                <a:schemeClr val="lt1"/>
              </a:solidFill>
            </a:endParaRPr>
          </a:p>
          <a:p>
            <a:pPr indent="0" lvl="0" marL="0" rtl="0" algn="l">
              <a:spcBef>
                <a:spcPts val="1200"/>
              </a:spcBef>
              <a:spcAft>
                <a:spcPts val="1200"/>
              </a:spcAft>
              <a:buNone/>
            </a:pPr>
            <a:r>
              <a:rPr b="0" lang="en" sz="1400"/>
              <a:t>170070013</a:t>
            </a:r>
            <a:endParaRPr b="0" sz="14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46"/>
          <p:cNvSpPr txBox="1"/>
          <p:nvPr>
            <p:ph type="title"/>
          </p:nvPr>
        </p:nvSpPr>
        <p:spPr>
          <a:xfrm>
            <a:off x="283099" y="712150"/>
            <a:ext cx="8523900" cy="3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480150" y="1113700"/>
            <a:ext cx="81837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Low Pass Filtering</a:t>
            </a:r>
            <a:endParaRPr/>
          </a:p>
        </p:txBody>
      </p:sp>
      <p:pic>
        <p:nvPicPr>
          <p:cNvPr id="135" name="Google Shape;135;p27"/>
          <p:cNvPicPr preferRelativeResize="0"/>
          <p:nvPr/>
        </p:nvPicPr>
        <p:blipFill>
          <a:blip r:embed="rId3">
            <a:alphaModFix/>
          </a:blip>
          <a:stretch>
            <a:fillRect/>
          </a:stretch>
        </p:blipFill>
        <p:spPr>
          <a:xfrm>
            <a:off x="480159" y="2657360"/>
            <a:ext cx="3279975" cy="2274100"/>
          </a:xfrm>
          <a:prstGeom prst="rect">
            <a:avLst/>
          </a:prstGeom>
          <a:noFill/>
          <a:ln>
            <a:noFill/>
          </a:ln>
        </p:spPr>
      </p:pic>
      <p:pic>
        <p:nvPicPr>
          <p:cNvPr id="136" name="Google Shape;136;p27"/>
          <p:cNvPicPr preferRelativeResize="0"/>
          <p:nvPr/>
        </p:nvPicPr>
        <p:blipFill>
          <a:blip r:embed="rId4">
            <a:alphaModFix/>
          </a:blip>
          <a:stretch>
            <a:fillRect/>
          </a:stretch>
        </p:blipFill>
        <p:spPr>
          <a:xfrm>
            <a:off x="4475431" y="2913338"/>
            <a:ext cx="3124200" cy="176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490250" y="122800"/>
            <a:ext cx="8195700" cy="92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Time-Division Multiplexing </a:t>
            </a:r>
            <a:endParaRPr/>
          </a:p>
        </p:txBody>
      </p:sp>
      <p:sp>
        <p:nvSpPr>
          <p:cNvPr id="142" name="Google Shape;142;p28"/>
          <p:cNvSpPr txBox="1"/>
          <p:nvPr/>
        </p:nvSpPr>
        <p:spPr>
          <a:xfrm>
            <a:off x="0" y="1163075"/>
            <a:ext cx="8685900" cy="11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FFFFFF"/>
                </a:solidFill>
                <a:latin typeface="Times New Roman"/>
                <a:ea typeface="Times New Roman"/>
                <a:cs typeface="Times New Roman"/>
                <a:sym typeface="Times New Roman"/>
              </a:rPr>
              <a:t>TDM is a method of transmitting and receiving independent signals over a common signal path by means of synchronized switches at each end of the transmission line so that each signal appears on the line only a fraction of time in an alternating pattern</a:t>
            </a:r>
            <a:endParaRPr sz="1800">
              <a:solidFill>
                <a:srgbClr val="FFFFFF"/>
              </a:solidFill>
              <a:latin typeface="Times New Roman"/>
              <a:ea typeface="Times New Roman"/>
              <a:cs typeface="Times New Roman"/>
              <a:sym typeface="Times New Roman"/>
            </a:endParaRPr>
          </a:p>
        </p:txBody>
      </p:sp>
      <p:pic>
        <p:nvPicPr>
          <p:cNvPr id="143" name="Google Shape;143;p28"/>
          <p:cNvPicPr preferRelativeResize="0"/>
          <p:nvPr/>
        </p:nvPicPr>
        <p:blipFill>
          <a:blip r:embed="rId3">
            <a:alphaModFix/>
          </a:blip>
          <a:stretch>
            <a:fillRect/>
          </a:stretch>
        </p:blipFill>
        <p:spPr>
          <a:xfrm>
            <a:off x="3895425" y="2750500"/>
            <a:ext cx="4946002" cy="1677175"/>
          </a:xfrm>
          <a:prstGeom prst="rect">
            <a:avLst/>
          </a:prstGeom>
          <a:noFill/>
          <a:ln>
            <a:noFill/>
          </a:ln>
        </p:spPr>
      </p:pic>
      <p:sp>
        <p:nvSpPr>
          <p:cNvPr id="144" name="Google Shape;144;p28"/>
          <p:cNvSpPr txBox="1"/>
          <p:nvPr/>
        </p:nvSpPr>
        <p:spPr>
          <a:xfrm>
            <a:off x="43400" y="2606100"/>
            <a:ext cx="9089400" cy="25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This happens when data transmission </a:t>
            </a:r>
            <a:endParaRPr sz="1600">
              <a:solidFill>
                <a:srgbClr val="FFFFFF"/>
              </a:solidFill>
            </a:endParaRPr>
          </a:p>
          <a:p>
            <a:pPr indent="0" lvl="0" marL="0" rtl="0" algn="l">
              <a:spcBef>
                <a:spcPts val="0"/>
              </a:spcBef>
              <a:spcAft>
                <a:spcPts val="0"/>
              </a:spcAft>
              <a:buNone/>
            </a:pPr>
            <a:r>
              <a:rPr lang="en" sz="1600">
                <a:solidFill>
                  <a:srgbClr val="FFFFFF"/>
                </a:solidFill>
              </a:rPr>
              <a:t>rate of media is greater than that of the</a:t>
            </a:r>
            <a:endParaRPr sz="1600">
              <a:solidFill>
                <a:srgbClr val="FFFFFF"/>
              </a:solidFill>
            </a:endParaRPr>
          </a:p>
          <a:p>
            <a:pPr indent="0" lvl="0" marL="0" rtl="0" algn="l">
              <a:spcBef>
                <a:spcPts val="0"/>
              </a:spcBef>
              <a:spcAft>
                <a:spcPts val="0"/>
              </a:spcAft>
              <a:buNone/>
            </a:pPr>
            <a:r>
              <a:rPr lang="en" sz="1600">
                <a:solidFill>
                  <a:srgbClr val="FFFFFF"/>
                </a:solidFill>
              </a:rPr>
              <a:t> source, and each signal is allotted a </a:t>
            </a:r>
            <a:endParaRPr sz="1600">
              <a:solidFill>
                <a:srgbClr val="FFFFFF"/>
              </a:solidFill>
            </a:endParaRPr>
          </a:p>
          <a:p>
            <a:pPr indent="0" lvl="0" marL="0" rtl="0" algn="l">
              <a:spcBef>
                <a:spcPts val="0"/>
              </a:spcBef>
              <a:spcAft>
                <a:spcPts val="0"/>
              </a:spcAft>
              <a:buNone/>
            </a:pPr>
            <a:r>
              <a:rPr lang="en" sz="1600">
                <a:solidFill>
                  <a:srgbClr val="FFFFFF"/>
                </a:solidFill>
              </a:rPr>
              <a:t>definite amount of time</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These slots are so small that all </a:t>
            </a:r>
            <a:endParaRPr sz="1600">
              <a:solidFill>
                <a:srgbClr val="FFFFFF"/>
              </a:solidFill>
            </a:endParaRPr>
          </a:p>
          <a:p>
            <a:pPr indent="0" lvl="0" marL="0" rtl="0" algn="l">
              <a:spcBef>
                <a:spcPts val="0"/>
              </a:spcBef>
              <a:spcAft>
                <a:spcPts val="0"/>
              </a:spcAft>
              <a:buNone/>
            </a:pPr>
            <a:r>
              <a:rPr lang="en" sz="1600">
                <a:solidFill>
                  <a:srgbClr val="FFFFFF"/>
                </a:solidFill>
              </a:rPr>
              <a:t>transmissions appear to be parallel</a:t>
            </a:r>
            <a:endParaRPr sz="16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8" name="Shape 148"/>
        <p:cNvGrpSpPr/>
        <p:nvPr/>
      </p:nvGrpSpPr>
      <p:grpSpPr>
        <a:xfrm>
          <a:off x="0" y="0"/>
          <a:ext cx="0" cy="0"/>
          <a:chOff x="0" y="0"/>
          <a:chExt cx="0" cy="0"/>
        </a:xfrm>
      </p:grpSpPr>
      <p:sp>
        <p:nvSpPr>
          <p:cNvPr id="149" name="Google Shape;149;p29"/>
          <p:cNvSpPr txBox="1"/>
          <p:nvPr>
            <p:ph type="title"/>
          </p:nvPr>
        </p:nvSpPr>
        <p:spPr>
          <a:xfrm>
            <a:off x="490250" y="122800"/>
            <a:ext cx="8195700" cy="92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chemeClr val="accent2"/>
                </a:solidFill>
              </a:rPr>
              <a:t>Synchronous TDM vs Asynchronous TDM</a:t>
            </a:r>
            <a:endParaRPr sz="3200">
              <a:solidFill>
                <a:schemeClr val="accent2"/>
              </a:solidFill>
            </a:endParaRPr>
          </a:p>
        </p:txBody>
      </p:sp>
      <p:sp>
        <p:nvSpPr>
          <p:cNvPr id="150" name="Google Shape;150;p29"/>
          <p:cNvSpPr txBox="1"/>
          <p:nvPr/>
        </p:nvSpPr>
        <p:spPr>
          <a:xfrm>
            <a:off x="490250" y="1043800"/>
            <a:ext cx="3963900" cy="365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Provides a certain amount of time slots to all users</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guarantees the users data will be transmitted within the time period</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time slots may get wasted </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Their rate of data transmission is same. Thus the name </a:t>
            </a:r>
            <a:r>
              <a:rPr b="1" lang="en" sz="1800">
                <a:solidFill>
                  <a:schemeClr val="accent2"/>
                </a:solidFill>
                <a:latin typeface="Times New Roman"/>
                <a:ea typeface="Times New Roman"/>
                <a:cs typeface="Times New Roman"/>
                <a:sym typeface="Times New Roman"/>
              </a:rPr>
              <a:t>‘synchronous’</a:t>
            </a:r>
            <a:endParaRPr b="1"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p:txBody>
      </p:sp>
      <p:sp>
        <p:nvSpPr>
          <p:cNvPr id="151" name="Google Shape;151;p29"/>
          <p:cNvSpPr txBox="1"/>
          <p:nvPr/>
        </p:nvSpPr>
        <p:spPr>
          <a:xfrm>
            <a:off x="4688450" y="979775"/>
            <a:ext cx="3750900" cy="371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Provides time slots to only active users</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no guarantee the users data will when be transmitted</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saves any wastage of time slots</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 If the devices have nothing to transmit, then their time slot is allocated to another device</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p:txBody>
      </p:sp>
      <p:pic>
        <p:nvPicPr>
          <p:cNvPr id="152" name="Google Shape;152;p29"/>
          <p:cNvPicPr preferRelativeResize="0"/>
          <p:nvPr/>
        </p:nvPicPr>
        <p:blipFill>
          <a:blip r:embed="rId3">
            <a:alphaModFix/>
          </a:blip>
          <a:stretch>
            <a:fillRect/>
          </a:stretch>
        </p:blipFill>
        <p:spPr>
          <a:xfrm>
            <a:off x="232350" y="3422949"/>
            <a:ext cx="3963899" cy="1529206"/>
          </a:xfrm>
          <a:prstGeom prst="rect">
            <a:avLst/>
          </a:prstGeom>
          <a:noFill/>
          <a:ln>
            <a:noFill/>
          </a:ln>
        </p:spPr>
      </p:pic>
      <p:pic>
        <p:nvPicPr>
          <p:cNvPr id="153" name="Google Shape;153;p29"/>
          <p:cNvPicPr preferRelativeResize="0"/>
          <p:nvPr/>
        </p:nvPicPr>
        <p:blipFill>
          <a:blip r:embed="rId4">
            <a:alphaModFix/>
          </a:blip>
          <a:stretch>
            <a:fillRect/>
          </a:stretch>
        </p:blipFill>
        <p:spPr>
          <a:xfrm>
            <a:off x="4688450" y="3422950"/>
            <a:ext cx="4159727" cy="171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480150" y="849925"/>
            <a:ext cx="8183700" cy="9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Channel Bandwidth</a:t>
            </a:r>
            <a:endParaRPr sz="2400"/>
          </a:p>
        </p:txBody>
      </p:sp>
      <p:sp>
        <p:nvSpPr>
          <p:cNvPr id="159" name="Google Shape;159;p30"/>
          <p:cNvSpPr txBox="1"/>
          <p:nvPr/>
        </p:nvSpPr>
        <p:spPr>
          <a:xfrm>
            <a:off x="102600" y="2922375"/>
            <a:ext cx="8938800" cy="18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Channel is a medium through which information is transmitted between transmitter and receiver. Channel bandwidth is the frequency range that constitutes the channel. </a:t>
            </a:r>
            <a:endParaRPr sz="1800">
              <a:solidFill>
                <a:srgbClr val="FFFFFF"/>
              </a:solidFill>
            </a:endParaRPr>
          </a:p>
          <a:p>
            <a:pPr indent="0" lvl="0" marL="0" rtl="0" algn="l">
              <a:spcBef>
                <a:spcPts val="0"/>
              </a:spcBef>
              <a:spcAft>
                <a:spcPts val="0"/>
              </a:spcAft>
              <a:buClr>
                <a:schemeClr val="dk2"/>
              </a:buClr>
              <a:buSzPts val="1100"/>
              <a:buFont typeface="Arial"/>
              <a:buNone/>
            </a:pPr>
            <a:r>
              <a:rPr lang="en" sz="1800">
                <a:solidFill>
                  <a:srgbClr val="FFFFFF"/>
                </a:solidFill>
              </a:rPr>
              <a:t>Generally, centre frequency is specified and then  we say a 'bandwidth of m Hz centered about a frequency fc Hz'</a:t>
            </a:r>
            <a:endParaRPr sz="1800">
              <a:solidFill>
                <a:srgbClr val="FFFFFF"/>
              </a:solidFill>
            </a:endParaRPr>
          </a:p>
          <a:p>
            <a:pPr indent="0" lvl="0" marL="0" rtl="0" algn="l">
              <a:spcBef>
                <a:spcPts val="0"/>
              </a:spcBef>
              <a:spcAft>
                <a:spcPts val="0"/>
              </a:spcAft>
              <a:buClr>
                <a:schemeClr val="dk2"/>
              </a:buClr>
              <a:buSzPts val="1100"/>
              <a:buFont typeface="Arial"/>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490250" y="122800"/>
            <a:ext cx="8195700" cy="92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Frequency</a:t>
            </a:r>
            <a:r>
              <a:rPr lang="en" sz="4000"/>
              <a:t>-Division Multiplexing </a:t>
            </a:r>
            <a:endParaRPr sz="4000"/>
          </a:p>
        </p:txBody>
      </p:sp>
      <p:sp>
        <p:nvSpPr>
          <p:cNvPr id="165" name="Google Shape;165;p31"/>
          <p:cNvSpPr txBox="1"/>
          <p:nvPr/>
        </p:nvSpPr>
        <p:spPr>
          <a:xfrm>
            <a:off x="68350" y="2028150"/>
            <a:ext cx="8979900" cy="29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There is a suitable frequency gap between the 2 adjacent signals to avoid </a:t>
            </a:r>
            <a:r>
              <a:rPr lang="en" sz="1800">
                <a:solidFill>
                  <a:srgbClr val="FFFFFF"/>
                </a:solidFill>
                <a:latin typeface="Times New Roman"/>
                <a:ea typeface="Times New Roman"/>
                <a:cs typeface="Times New Roman"/>
                <a:sym typeface="Times New Roman"/>
              </a:rPr>
              <a:t>overlapping\</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Frequency spectrum is divided into several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logical channels, in which every user feels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that they possess a particular bandwidth</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66" name="Google Shape;166;p31"/>
          <p:cNvSpPr txBox="1"/>
          <p:nvPr/>
        </p:nvSpPr>
        <p:spPr>
          <a:xfrm>
            <a:off x="0" y="1163075"/>
            <a:ext cx="8685900" cy="745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FFFFFF"/>
                </a:solidFill>
                <a:latin typeface="Times New Roman"/>
                <a:ea typeface="Times New Roman"/>
                <a:cs typeface="Times New Roman"/>
                <a:sym typeface="Times New Roman"/>
              </a:rPr>
              <a:t>Frequency division multiplexing (FDM) is a technique of multiplexing which means combining more than one signal over a shared medium. </a:t>
            </a:r>
            <a:endParaRPr sz="1800">
              <a:solidFill>
                <a:srgbClr val="FFFFFF"/>
              </a:solidFill>
              <a:latin typeface="Times New Roman"/>
              <a:ea typeface="Times New Roman"/>
              <a:cs typeface="Times New Roman"/>
              <a:sym typeface="Times New Roman"/>
            </a:endParaRPr>
          </a:p>
        </p:txBody>
      </p:sp>
      <p:pic>
        <p:nvPicPr>
          <p:cNvPr id="167" name="Google Shape;167;p31"/>
          <p:cNvPicPr preferRelativeResize="0"/>
          <p:nvPr/>
        </p:nvPicPr>
        <p:blipFill>
          <a:blip r:embed="rId3">
            <a:alphaModFix/>
          </a:blip>
          <a:stretch>
            <a:fillRect/>
          </a:stretch>
        </p:blipFill>
        <p:spPr>
          <a:xfrm>
            <a:off x="4273201" y="2482750"/>
            <a:ext cx="4870800" cy="145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1" name="Shape 171"/>
        <p:cNvGrpSpPr/>
        <p:nvPr/>
      </p:nvGrpSpPr>
      <p:grpSpPr>
        <a:xfrm>
          <a:off x="0" y="0"/>
          <a:ext cx="0" cy="0"/>
          <a:chOff x="0" y="0"/>
          <a:chExt cx="0" cy="0"/>
        </a:xfrm>
      </p:grpSpPr>
      <p:sp>
        <p:nvSpPr>
          <p:cNvPr id="172" name="Google Shape;172;p32"/>
          <p:cNvSpPr txBox="1"/>
          <p:nvPr>
            <p:ph type="title"/>
          </p:nvPr>
        </p:nvSpPr>
        <p:spPr>
          <a:xfrm>
            <a:off x="490250" y="122800"/>
            <a:ext cx="8195700" cy="7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chemeClr val="accent2"/>
                </a:solidFill>
              </a:rPr>
              <a:t> 		   TDM 				 vs 			FDM</a:t>
            </a:r>
            <a:endParaRPr sz="3200">
              <a:solidFill>
                <a:schemeClr val="accent2"/>
              </a:solidFill>
            </a:endParaRPr>
          </a:p>
        </p:txBody>
      </p:sp>
      <p:sp>
        <p:nvSpPr>
          <p:cNvPr id="173" name="Google Shape;173;p32"/>
          <p:cNvSpPr txBox="1"/>
          <p:nvPr/>
        </p:nvSpPr>
        <p:spPr>
          <a:xfrm>
            <a:off x="287025" y="842800"/>
            <a:ext cx="4167000" cy="281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Divides certain time periods to each channel</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E</a:t>
            </a:r>
            <a:r>
              <a:rPr lang="en" sz="1800">
                <a:solidFill>
                  <a:schemeClr val="accent2"/>
                </a:solidFill>
                <a:latin typeface="Times New Roman"/>
                <a:ea typeface="Times New Roman"/>
                <a:cs typeface="Times New Roman"/>
                <a:sym typeface="Times New Roman"/>
              </a:rPr>
              <a:t>ach signal uses all of the bandwidth some of the time</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M</a:t>
            </a:r>
            <a:r>
              <a:rPr lang="en" sz="1800">
                <a:solidFill>
                  <a:schemeClr val="accent2"/>
                </a:solidFill>
                <a:latin typeface="Times New Roman"/>
                <a:ea typeface="Times New Roman"/>
                <a:cs typeface="Times New Roman"/>
                <a:sym typeface="Times New Roman"/>
              </a:rPr>
              <a:t>ore flexible in allocating more time period to signals who need to send more data at that time</a:t>
            </a:r>
            <a:endParaRPr sz="1800">
              <a:solidFill>
                <a:schemeClr val="accent2"/>
              </a:solidFill>
              <a:latin typeface="Times New Roman"/>
              <a:ea typeface="Times New Roman"/>
              <a:cs typeface="Times New Roman"/>
              <a:sym typeface="Times New Roman"/>
            </a:endParaRPr>
          </a:p>
        </p:txBody>
      </p:sp>
      <p:sp>
        <p:nvSpPr>
          <p:cNvPr id="174" name="Google Shape;174;p32"/>
          <p:cNvSpPr txBox="1"/>
          <p:nvPr/>
        </p:nvSpPr>
        <p:spPr>
          <a:xfrm>
            <a:off x="4812950" y="842800"/>
            <a:ext cx="4167000" cy="207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Divides the channel into two or more frequency ranges that do not overlap</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E</a:t>
            </a:r>
            <a:r>
              <a:rPr lang="en" sz="1800">
                <a:solidFill>
                  <a:schemeClr val="accent2"/>
                </a:solidFill>
                <a:latin typeface="Times New Roman"/>
                <a:ea typeface="Times New Roman"/>
                <a:cs typeface="Times New Roman"/>
                <a:sym typeface="Times New Roman"/>
              </a:rPr>
              <a:t>ach signal uses a small portion of the bandwidth all of the time</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C</a:t>
            </a:r>
            <a:r>
              <a:rPr lang="en" sz="1800">
                <a:solidFill>
                  <a:schemeClr val="accent2"/>
                </a:solidFill>
                <a:latin typeface="Times New Roman"/>
                <a:ea typeface="Times New Roman"/>
                <a:cs typeface="Times New Roman"/>
                <a:sym typeface="Times New Roman"/>
              </a:rPr>
              <a:t>annot have this flexibility as certain bandwidths are allocated for each signal all the time</a:t>
            </a:r>
            <a:endParaRPr sz="18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p:txBody>
      </p:sp>
      <p:sp>
        <p:nvSpPr>
          <p:cNvPr id="175" name="Google Shape;175;p32"/>
          <p:cNvSpPr txBox="1"/>
          <p:nvPr/>
        </p:nvSpPr>
        <p:spPr>
          <a:xfrm>
            <a:off x="83850" y="3193800"/>
            <a:ext cx="4167000" cy="170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To control internet traffic</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To transmit signal slowly compared to speed in which it is processed</a:t>
            </a:r>
            <a:endParaRPr sz="1800">
              <a:solidFill>
                <a:schemeClr val="accent2"/>
              </a:solidFill>
              <a:latin typeface="Times New Roman"/>
              <a:ea typeface="Times New Roman"/>
              <a:cs typeface="Times New Roman"/>
              <a:sym typeface="Times New Roman"/>
            </a:endParaRPr>
          </a:p>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Digitally transmitting several telephone conversations over the same four-wire copper cable </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p:txBody>
      </p:sp>
      <p:sp>
        <p:nvSpPr>
          <p:cNvPr id="176" name="Google Shape;176;p32"/>
          <p:cNvSpPr txBox="1"/>
          <p:nvPr/>
        </p:nvSpPr>
        <p:spPr>
          <a:xfrm>
            <a:off x="3088100" y="2801950"/>
            <a:ext cx="3000000" cy="5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solidFill>
                  <a:schemeClr val="accent2"/>
                </a:solidFill>
                <a:latin typeface="Times New Roman"/>
                <a:ea typeface="Times New Roman"/>
                <a:cs typeface="Times New Roman"/>
                <a:sym typeface="Times New Roman"/>
              </a:rPr>
              <a:t>Applications:</a:t>
            </a:r>
            <a:endParaRPr>
              <a:solidFill>
                <a:schemeClr val="accent2"/>
              </a:solidFill>
            </a:endParaRPr>
          </a:p>
        </p:txBody>
      </p:sp>
      <p:sp>
        <p:nvSpPr>
          <p:cNvPr id="177" name="Google Shape;177;p32"/>
          <p:cNvSpPr txBox="1"/>
          <p:nvPr/>
        </p:nvSpPr>
        <p:spPr>
          <a:xfrm>
            <a:off x="5029875" y="3316750"/>
            <a:ext cx="3950100" cy="1826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Since, FDM will take less time to transmit a signal, so used in places where time is of utmost priority like real time data sending.</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accent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480150" y="849925"/>
            <a:ext cx="8183700" cy="9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Orthogonal functions</a:t>
            </a:r>
            <a:endParaRPr/>
          </a:p>
        </p:txBody>
      </p:sp>
      <p:sp>
        <p:nvSpPr>
          <p:cNvPr id="183" name="Google Shape;183;p33"/>
          <p:cNvSpPr txBox="1"/>
          <p:nvPr/>
        </p:nvSpPr>
        <p:spPr>
          <a:xfrm>
            <a:off x="102600" y="2842850"/>
            <a:ext cx="8938800" cy="17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Functions whose vector product is zero. The vector product will be defined as integral of their multiplication in the real line. Eg - sin,cos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Clr>
                <a:schemeClr val="dk2"/>
              </a:buClr>
              <a:buSzPts val="1100"/>
              <a:buFont typeface="Arial"/>
              <a:buNone/>
            </a:pPr>
            <a:r>
              <a:rPr lang="en" sz="1800">
                <a:solidFill>
                  <a:srgbClr val="FFFFFF"/>
                </a:solidFill>
              </a:rPr>
              <a:t>Two signals are said to be orthogonal if they are mutually independent. This in practice means that they do not interfere with each other or that their effects on each other cancel out.</a:t>
            </a:r>
            <a:endParaRPr sz="1800">
              <a:solidFill>
                <a:srgbClr val="FFFFFF"/>
              </a:solidFill>
            </a:endParaRPr>
          </a:p>
          <a:p>
            <a:pPr indent="0" lvl="0" marL="0" rtl="0" algn="l">
              <a:spcBef>
                <a:spcPts val="0"/>
              </a:spcBef>
              <a:spcAft>
                <a:spcPts val="0"/>
              </a:spcAft>
              <a:buClr>
                <a:schemeClr val="dk2"/>
              </a:buClr>
              <a:buSzPts val="1100"/>
              <a:buFont typeface="Arial"/>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