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4" r:id="rId8"/>
    <p:sldId id="266" r:id="rId9"/>
    <p:sldId id="267" r:id="rId10"/>
    <p:sldId id="268" r:id="rId11"/>
    <p:sldId id="269" r:id="rId12"/>
    <p:sldId id="270" r:id="rId13"/>
    <p:sldId id="272" r:id="rId14"/>
    <p:sldId id="271"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eya Pange" initials="AP" lastIdx="1" clrIdx="0">
    <p:extLst>
      <p:ext uri="{19B8F6BF-5375-455C-9EA6-DF929625EA0E}">
        <p15:presenceInfo xmlns:p15="http://schemas.microsoft.com/office/powerpoint/2012/main" userId="592520ac621a91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C126-1C6A-47E8-B52F-B9459DC24F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1D3131-01B4-4756-86F4-6EF5385DF2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AC98EC-3BDE-40EA-BEC7-4BF3A16A9564}"/>
              </a:ext>
            </a:extLst>
          </p:cNvPr>
          <p:cNvSpPr>
            <a:spLocks noGrp="1"/>
          </p:cNvSpPr>
          <p:nvPr>
            <p:ph type="dt" sz="half" idx="10"/>
          </p:nvPr>
        </p:nvSpPr>
        <p:spPr/>
        <p:txBody>
          <a:bodyPr/>
          <a:lstStyle/>
          <a:p>
            <a:fld id="{0E1BF8A3-9C9D-4DEA-8E98-12E2A2608ADF}" type="datetimeFigureOut">
              <a:rPr lang="en-IN" smtClean="0"/>
              <a:t>11-10-2020</a:t>
            </a:fld>
            <a:endParaRPr lang="en-IN"/>
          </a:p>
        </p:txBody>
      </p:sp>
      <p:sp>
        <p:nvSpPr>
          <p:cNvPr id="5" name="Footer Placeholder 4">
            <a:extLst>
              <a:ext uri="{FF2B5EF4-FFF2-40B4-BE49-F238E27FC236}">
                <a16:creationId xmlns:a16="http://schemas.microsoft.com/office/drawing/2014/main" id="{2F680BEF-8A6A-4A7C-8BE7-D720B9D054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A04E87-23A9-427B-9467-B7BD9F80E219}"/>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902819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6910-E5D9-4D61-9942-6C5DAD9B8B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448C27-B2A0-46B3-A19B-32777059C5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93A527-78D0-41C4-AB34-A44634AFE37F}"/>
              </a:ext>
            </a:extLst>
          </p:cNvPr>
          <p:cNvSpPr>
            <a:spLocks noGrp="1"/>
          </p:cNvSpPr>
          <p:nvPr>
            <p:ph type="dt" sz="half" idx="10"/>
          </p:nvPr>
        </p:nvSpPr>
        <p:spPr/>
        <p:txBody>
          <a:bodyPr/>
          <a:lstStyle/>
          <a:p>
            <a:fld id="{0E1BF8A3-9C9D-4DEA-8E98-12E2A2608ADF}" type="datetimeFigureOut">
              <a:rPr lang="en-IN" smtClean="0"/>
              <a:t>11-10-2020</a:t>
            </a:fld>
            <a:endParaRPr lang="en-IN"/>
          </a:p>
        </p:txBody>
      </p:sp>
      <p:sp>
        <p:nvSpPr>
          <p:cNvPr id="5" name="Footer Placeholder 4">
            <a:extLst>
              <a:ext uri="{FF2B5EF4-FFF2-40B4-BE49-F238E27FC236}">
                <a16:creationId xmlns:a16="http://schemas.microsoft.com/office/drawing/2014/main" id="{DE0460C3-A6C0-4FED-91D1-E565666BF8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E22689-C79A-4EFA-8916-135DF7834D16}"/>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80638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AF1B93-E4CA-45F1-83EB-D99785B67C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9550E1-BE7D-49DC-90A5-D13DFF11DC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3BFA07-DB4A-42A8-AEA2-CBF2D8E947F9}"/>
              </a:ext>
            </a:extLst>
          </p:cNvPr>
          <p:cNvSpPr>
            <a:spLocks noGrp="1"/>
          </p:cNvSpPr>
          <p:nvPr>
            <p:ph type="dt" sz="half" idx="10"/>
          </p:nvPr>
        </p:nvSpPr>
        <p:spPr/>
        <p:txBody>
          <a:bodyPr/>
          <a:lstStyle/>
          <a:p>
            <a:fld id="{0E1BF8A3-9C9D-4DEA-8E98-12E2A2608ADF}" type="datetimeFigureOut">
              <a:rPr lang="en-IN" smtClean="0"/>
              <a:t>11-10-2020</a:t>
            </a:fld>
            <a:endParaRPr lang="en-IN"/>
          </a:p>
        </p:txBody>
      </p:sp>
      <p:sp>
        <p:nvSpPr>
          <p:cNvPr id="5" name="Footer Placeholder 4">
            <a:extLst>
              <a:ext uri="{FF2B5EF4-FFF2-40B4-BE49-F238E27FC236}">
                <a16:creationId xmlns:a16="http://schemas.microsoft.com/office/drawing/2014/main" id="{0377F68F-D4D2-4764-A773-0B20BB8E44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25CA7E-3230-43EF-BD0A-727563622317}"/>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314888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2E70-9D5D-408D-AB0B-C5429C905D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AEF32A-F955-4967-92C0-EB7CC44E39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40A36A-74BE-477D-8CC4-19B40E226EB6}"/>
              </a:ext>
            </a:extLst>
          </p:cNvPr>
          <p:cNvSpPr>
            <a:spLocks noGrp="1"/>
          </p:cNvSpPr>
          <p:nvPr>
            <p:ph type="dt" sz="half" idx="10"/>
          </p:nvPr>
        </p:nvSpPr>
        <p:spPr/>
        <p:txBody>
          <a:bodyPr/>
          <a:lstStyle/>
          <a:p>
            <a:fld id="{0E1BF8A3-9C9D-4DEA-8E98-12E2A2608ADF}" type="datetimeFigureOut">
              <a:rPr lang="en-IN" smtClean="0"/>
              <a:t>11-10-2020</a:t>
            </a:fld>
            <a:endParaRPr lang="en-IN"/>
          </a:p>
        </p:txBody>
      </p:sp>
      <p:sp>
        <p:nvSpPr>
          <p:cNvPr id="5" name="Footer Placeholder 4">
            <a:extLst>
              <a:ext uri="{FF2B5EF4-FFF2-40B4-BE49-F238E27FC236}">
                <a16:creationId xmlns:a16="http://schemas.microsoft.com/office/drawing/2014/main" id="{2F2555C7-310A-419E-8701-70662A7C05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C2E653-ED8C-4BBE-934A-08598423E254}"/>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3267053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DE767-9CA7-41EE-93A7-A26C308F19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4B4145-24EF-4527-9FD8-03512A8FA2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8F74A4-4E34-463B-BF20-4AB5BB769F55}"/>
              </a:ext>
            </a:extLst>
          </p:cNvPr>
          <p:cNvSpPr>
            <a:spLocks noGrp="1"/>
          </p:cNvSpPr>
          <p:nvPr>
            <p:ph type="dt" sz="half" idx="10"/>
          </p:nvPr>
        </p:nvSpPr>
        <p:spPr/>
        <p:txBody>
          <a:bodyPr/>
          <a:lstStyle/>
          <a:p>
            <a:fld id="{0E1BF8A3-9C9D-4DEA-8E98-12E2A2608ADF}" type="datetimeFigureOut">
              <a:rPr lang="en-IN" smtClean="0"/>
              <a:t>11-10-2020</a:t>
            </a:fld>
            <a:endParaRPr lang="en-IN"/>
          </a:p>
        </p:txBody>
      </p:sp>
      <p:sp>
        <p:nvSpPr>
          <p:cNvPr id="5" name="Footer Placeholder 4">
            <a:extLst>
              <a:ext uri="{FF2B5EF4-FFF2-40B4-BE49-F238E27FC236}">
                <a16:creationId xmlns:a16="http://schemas.microsoft.com/office/drawing/2014/main" id="{53917B77-A465-4907-B81C-7B8EE1D91D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51E105-AE2E-4062-B694-E403836268F1}"/>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1612993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143A-17C4-426F-8714-B927D11800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9AE861-9978-4501-B831-8528051065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69495A-107A-4843-9DDB-7F13D2D302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5F3A63-A933-4F79-A498-D85C4639E8C0}"/>
              </a:ext>
            </a:extLst>
          </p:cNvPr>
          <p:cNvSpPr>
            <a:spLocks noGrp="1"/>
          </p:cNvSpPr>
          <p:nvPr>
            <p:ph type="dt" sz="half" idx="10"/>
          </p:nvPr>
        </p:nvSpPr>
        <p:spPr/>
        <p:txBody>
          <a:bodyPr/>
          <a:lstStyle/>
          <a:p>
            <a:fld id="{0E1BF8A3-9C9D-4DEA-8E98-12E2A2608ADF}" type="datetimeFigureOut">
              <a:rPr lang="en-IN" smtClean="0"/>
              <a:t>11-10-2020</a:t>
            </a:fld>
            <a:endParaRPr lang="en-IN"/>
          </a:p>
        </p:txBody>
      </p:sp>
      <p:sp>
        <p:nvSpPr>
          <p:cNvPr id="6" name="Footer Placeholder 5">
            <a:extLst>
              <a:ext uri="{FF2B5EF4-FFF2-40B4-BE49-F238E27FC236}">
                <a16:creationId xmlns:a16="http://schemas.microsoft.com/office/drawing/2014/main" id="{504C2F20-AB0E-4FBD-BED9-55A3187AA8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656C9B-797F-46B5-BBC0-E85CE3D69BCC}"/>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326994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2C1B-86B0-4922-8D74-47219F8496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9597C0-337E-48F8-8253-CC53D8A007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FB7E83-BC78-4116-B71E-5421927658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C3C16B-E081-4B35-9572-80830FD48D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6DA472-523B-4A55-9F59-AC16FE6560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C3494D-0703-4656-91B9-F9A205020925}"/>
              </a:ext>
            </a:extLst>
          </p:cNvPr>
          <p:cNvSpPr>
            <a:spLocks noGrp="1"/>
          </p:cNvSpPr>
          <p:nvPr>
            <p:ph type="dt" sz="half" idx="10"/>
          </p:nvPr>
        </p:nvSpPr>
        <p:spPr/>
        <p:txBody>
          <a:bodyPr/>
          <a:lstStyle/>
          <a:p>
            <a:fld id="{0E1BF8A3-9C9D-4DEA-8E98-12E2A2608ADF}" type="datetimeFigureOut">
              <a:rPr lang="en-IN" smtClean="0"/>
              <a:t>11-10-2020</a:t>
            </a:fld>
            <a:endParaRPr lang="en-IN"/>
          </a:p>
        </p:txBody>
      </p:sp>
      <p:sp>
        <p:nvSpPr>
          <p:cNvPr id="8" name="Footer Placeholder 7">
            <a:extLst>
              <a:ext uri="{FF2B5EF4-FFF2-40B4-BE49-F238E27FC236}">
                <a16:creationId xmlns:a16="http://schemas.microsoft.com/office/drawing/2014/main" id="{22673D28-83A5-4CF6-9CEC-698D662599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8A9B38-03F0-435E-B5E3-DDF120577943}"/>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188562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5761-4F97-459F-8CD7-0A9EF78274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B868BA-9416-4A28-9496-BAEB70A3CAE5}"/>
              </a:ext>
            </a:extLst>
          </p:cNvPr>
          <p:cNvSpPr>
            <a:spLocks noGrp="1"/>
          </p:cNvSpPr>
          <p:nvPr>
            <p:ph type="dt" sz="half" idx="10"/>
          </p:nvPr>
        </p:nvSpPr>
        <p:spPr/>
        <p:txBody>
          <a:bodyPr/>
          <a:lstStyle/>
          <a:p>
            <a:fld id="{0E1BF8A3-9C9D-4DEA-8E98-12E2A2608ADF}" type="datetimeFigureOut">
              <a:rPr lang="en-IN" smtClean="0"/>
              <a:t>11-10-2020</a:t>
            </a:fld>
            <a:endParaRPr lang="en-IN"/>
          </a:p>
        </p:txBody>
      </p:sp>
      <p:sp>
        <p:nvSpPr>
          <p:cNvPr id="4" name="Footer Placeholder 3">
            <a:extLst>
              <a:ext uri="{FF2B5EF4-FFF2-40B4-BE49-F238E27FC236}">
                <a16:creationId xmlns:a16="http://schemas.microsoft.com/office/drawing/2014/main" id="{F178D4B5-8A95-4723-910D-8A8EBBEBAB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A2856D-0604-4929-9939-0674B47A98C3}"/>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1713662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32CE6B-F2A6-493B-A73A-5F9122E85F7E}"/>
              </a:ext>
            </a:extLst>
          </p:cNvPr>
          <p:cNvSpPr>
            <a:spLocks noGrp="1"/>
          </p:cNvSpPr>
          <p:nvPr>
            <p:ph type="dt" sz="half" idx="10"/>
          </p:nvPr>
        </p:nvSpPr>
        <p:spPr/>
        <p:txBody>
          <a:bodyPr/>
          <a:lstStyle/>
          <a:p>
            <a:fld id="{0E1BF8A3-9C9D-4DEA-8E98-12E2A2608ADF}" type="datetimeFigureOut">
              <a:rPr lang="en-IN" smtClean="0"/>
              <a:t>11-10-2020</a:t>
            </a:fld>
            <a:endParaRPr lang="en-IN"/>
          </a:p>
        </p:txBody>
      </p:sp>
      <p:sp>
        <p:nvSpPr>
          <p:cNvPr id="3" name="Footer Placeholder 2">
            <a:extLst>
              <a:ext uri="{FF2B5EF4-FFF2-40B4-BE49-F238E27FC236}">
                <a16:creationId xmlns:a16="http://schemas.microsoft.com/office/drawing/2014/main" id="{34C73CBC-A5A9-45F1-8361-86279A7579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BBF56D-3508-4A24-B0D6-DA4101D76B1A}"/>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93786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B65F-9CB4-4F16-8E90-7CD4388C6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42AAD5-D933-4BE7-93A9-7E39F113DC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32F344-4A38-4968-BA5D-0743EE41E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B1D19-44DD-4AE8-BD4F-4B31E77895DA}"/>
              </a:ext>
            </a:extLst>
          </p:cNvPr>
          <p:cNvSpPr>
            <a:spLocks noGrp="1"/>
          </p:cNvSpPr>
          <p:nvPr>
            <p:ph type="dt" sz="half" idx="10"/>
          </p:nvPr>
        </p:nvSpPr>
        <p:spPr/>
        <p:txBody>
          <a:bodyPr/>
          <a:lstStyle/>
          <a:p>
            <a:fld id="{0E1BF8A3-9C9D-4DEA-8E98-12E2A2608ADF}" type="datetimeFigureOut">
              <a:rPr lang="en-IN" smtClean="0"/>
              <a:t>11-10-2020</a:t>
            </a:fld>
            <a:endParaRPr lang="en-IN"/>
          </a:p>
        </p:txBody>
      </p:sp>
      <p:sp>
        <p:nvSpPr>
          <p:cNvPr id="6" name="Footer Placeholder 5">
            <a:extLst>
              <a:ext uri="{FF2B5EF4-FFF2-40B4-BE49-F238E27FC236}">
                <a16:creationId xmlns:a16="http://schemas.microsoft.com/office/drawing/2014/main" id="{296382F4-2376-4110-B018-38EF4AF27B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12C5A3-3BD9-479F-84E1-409E25952516}"/>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398260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FC41-F323-459C-9ED6-7450B865A9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6CB47E-1CEA-4ECD-A589-AA86A23FE1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35B1A4-34E0-43B8-B401-9E12C6AEF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2FAAA7-6FB9-4721-A7B7-0855C3FF0472}"/>
              </a:ext>
            </a:extLst>
          </p:cNvPr>
          <p:cNvSpPr>
            <a:spLocks noGrp="1"/>
          </p:cNvSpPr>
          <p:nvPr>
            <p:ph type="dt" sz="half" idx="10"/>
          </p:nvPr>
        </p:nvSpPr>
        <p:spPr/>
        <p:txBody>
          <a:bodyPr/>
          <a:lstStyle/>
          <a:p>
            <a:fld id="{0E1BF8A3-9C9D-4DEA-8E98-12E2A2608ADF}" type="datetimeFigureOut">
              <a:rPr lang="en-IN" smtClean="0"/>
              <a:t>11-10-2020</a:t>
            </a:fld>
            <a:endParaRPr lang="en-IN"/>
          </a:p>
        </p:txBody>
      </p:sp>
      <p:sp>
        <p:nvSpPr>
          <p:cNvPr id="6" name="Footer Placeholder 5">
            <a:extLst>
              <a:ext uri="{FF2B5EF4-FFF2-40B4-BE49-F238E27FC236}">
                <a16:creationId xmlns:a16="http://schemas.microsoft.com/office/drawing/2014/main" id="{8A0AD720-571E-4871-B8B5-20F570510A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797580-FE20-4E3B-BD1D-1F1FE1089331}"/>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899131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7DF155-3460-4BA1-87BD-888AFA496D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E9C869-5A5B-4F26-B06D-726E5059E6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91BB14-4EF6-4F77-96DA-113555A15D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BF8A3-9C9D-4DEA-8E98-12E2A2608ADF}" type="datetimeFigureOut">
              <a:rPr lang="en-IN" smtClean="0"/>
              <a:t>11-10-2020</a:t>
            </a:fld>
            <a:endParaRPr lang="en-IN"/>
          </a:p>
        </p:txBody>
      </p:sp>
      <p:sp>
        <p:nvSpPr>
          <p:cNvPr id="5" name="Footer Placeholder 4">
            <a:extLst>
              <a:ext uri="{FF2B5EF4-FFF2-40B4-BE49-F238E27FC236}">
                <a16:creationId xmlns:a16="http://schemas.microsoft.com/office/drawing/2014/main" id="{D48411C5-7413-482B-AE06-DD7AFD7E9D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CE9242-BAD4-4775-900F-1F41496EF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759F0-9957-4CBA-9AEC-B4CFE5D921B9}" type="slidenum">
              <a:rPr lang="en-IN" smtClean="0"/>
              <a:t>‹#›</a:t>
            </a:fld>
            <a:endParaRPr lang="en-IN"/>
          </a:p>
        </p:txBody>
      </p:sp>
    </p:spTree>
    <p:extLst>
      <p:ext uri="{BB962C8B-B14F-4D97-AF65-F5344CB8AC3E}">
        <p14:creationId xmlns:p14="http://schemas.microsoft.com/office/powerpoint/2010/main" val="1020838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2F0E47-C6F1-4ABE-8472-2240281FE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9" y="762000"/>
            <a:ext cx="9143999" cy="5305425"/>
          </a:xfrm>
          <a:prstGeom prst="rect">
            <a:avLst/>
          </a:prstGeom>
        </p:spPr>
      </p:pic>
      <p:sp>
        <p:nvSpPr>
          <p:cNvPr id="2" name="Title 1">
            <a:extLst>
              <a:ext uri="{FF2B5EF4-FFF2-40B4-BE49-F238E27FC236}">
                <a16:creationId xmlns:a16="http://schemas.microsoft.com/office/drawing/2014/main" id="{DCB41D24-D5DF-4FE4-A8BD-C3F44F99E990}"/>
              </a:ext>
            </a:extLst>
          </p:cNvPr>
          <p:cNvSpPr>
            <a:spLocks noGrp="1"/>
          </p:cNvSpPr>
          <p:nvPr>
            <p:ph type="ctrTitle"/>
          </p:nvPr>
        </p:nvSpPr>
        <p:spPr>
          <a:xfrm>
            <a:off x="1524000" y="1122363"/>
            <a:ext cx="9144000" cy="2011362"/>
          </a:xfrm>
        </p:spPr>
        <p:txBody>
          <a:bodyPr/>
          <a:lstStyle/>
          <a:p>
            <a:r>
              <a:rPr lang="en-US" b="1" u="sng" dirty="0">
                <a:solidFill>
                  <a:schemeClr val="bg1"/>
                </a:solidFill>
                <a:effectLst>
                  <a:outerShdw blurRad="38100" dist="38100" dir="2700000" algn="tl">
                    <a:srgbClr val="000000">
                      <a:alpha val="43137"/>
                    </a:srgbClr>
                  </a:outerShdw>
                </a:effectLst>
              </a:rPr>
              <a:t>Car Accident Severity</a:t>
            </a:r>
            <a:endParaRPr lang="en-IN" b="1" u="sng" dirty="0">
              <a:solidFill>
                <a:schemeClr val="bg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F8B289CD-0B35-4F08-AF50-712497523851}"/>
              </a:ext>
            </a:extLst>
          </p:cNvPr>
          <p:cNvSpPr>
            <a:spLocks noGrp="1"/>
          </p:cNvSpPr>
          <p:nvPr>
            <p:ph type="subTitle" idx="1"/>
          </p:nvPr>
        </p:nvSpPr>
        <p:spPr>
          <a:xfrm>
            <a:off x="1524000" y="3429000"/>
            <a:ext cx="9144000" cy="1857375"/>
          </a:xfrm>
        </p:spPr>
        <p:txBody>
          <a:bodyPr>
            <a:normAutofit/>
          </a:bodyPr>
          <a:lstStyle/>
          <a:p>
            <a:r>
              <a:rPr lang="en-US" dirty="0">
                <a:solidFill>
                  <a:schemeClr val="bg1"/>
                </a:solidFill>
              </a:rPr>
              <a:t>Coursera Capstone </a:t>
            </a:r>
          </a:p>
          <a:p>
            <a:endParaRPr lang="en-US" dirty="0">
              <a:solidFill>
                <a:schemeClr val="bg1"/>
              </a:solidFill>
            </a:endParaRPr>
          </a:p>
          <a:p>
            <a:endParaRPr lang="en-US" dirty="0">
              <a:solidFill>
                <a:schemeClr val="bg1"/>
              </a:solidFill>
            </a:endParaRPr>
          </a:p>
          <a:p>
            <a:r>
              <a:rPr lang="en-US" dirty="0">
                <a:solidFill>
                  <a:schemeClr val="bg1"/>
                </a:solidFill>
              </a:rPr>
              <a:t>Ameya Sandeep Pange</a:t>
            </a:r>
          </a:p>
        </p:txBody>
      </p:sp>
    </p:spTree>
    <p:extLst>
      <p:ext uri="{BB962C8B-B14F-4D97-AF65-F5344CB8AC3E}">
        <p14:creationId xmlns:p14="http://schemas.microsoft.com/office/powerpoint/2010/main" val="379444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2A44E2-49FF-43DC-96E9-DE20E1680E36}"/>
              </a:ext>
            </a:extLst>
          </p:cNvPr>
          <p:cNvPicPr>
            <a:picLocks noChangeAspect="1"/>
          </p:cNvPicPr>
          <p:nvPr/>
        </p:nvPicPr>
        <p:blipFill rotWithShape="1">
          <a:blip r:embed="rId2">
            <a:extLst>
              <a:ext uri="{28A0092B-C50C-407E-A947-70E740481C1C}">
                <a14:useLocalDpi xmlns:a14="http://schemas.microsoft.com/office/drawing/2010/main" val="0"/>
              </a:ext>
            </a:extLst>
          </a:blip>
          <a:srcRect l="3672" t="33194" r="3594" b="6249"/>
          <a:stretch/>
        </p:blipFill>
        <p:spPr>
          <a:xfrm>
            <a:off x="1610922" y="2271989"/>
            <a:ext cx="9542853" cy="36525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D79A79F5-75A7-4DF1-A946-9F3255C625FF}"/>
              </a:ext>
            </a:extLst>
          </p:cNvPr>
          <p:cNvSpPr txBox="1"/>
          <p:nvPr/>
        </p:nvSpPr>
        <p:spPr>
          <a:xfrm>
            <a:off x="809624" y="609600"/>
            <a:ext cx="10506075"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A correlation matrix between the encoded categorical and numerical variables is constructed. It is then </a:t>
            </a:r>
            <a:r>
              <a:rPr lang="en-US" sz="2000" dirty="0" err="1"/>
              <a:t>visualised</a:t>
            </a:r>
            <a:r>
              <a:rPr lang="en-US" sz="2000" dirty="0"/>
              <a:t> using a Heatmap of </a:t>
            </a:r>
            <a:r>
              <a:rPr lang="en-US" sz="2000" dirty="0" err="1"/>
              <a:t>colour</a:t>
            </a:r>
            <a:r>
              <a:rPr lang="en-US" sz="2000" dirty="0"/>
              <a:t> scheme ‘</a:t>
            </a:r>
            <a:r>
              <a:rPr lang="en-US" sz="2000" dirty="0" err="1"/>
              <a:t>cmap</a:t>
            </a:r>
            <a:r>
              <a:rPr lang="en-US" sz="2000" dirty="0"/>
              <a:t> = ‘</a:t>
            </a:r>
            <a:r>
              <a:rPr lang="en-US" sz="2000" dirty="0" err="1"/>
              <a:t>RdYlGn</a:t>
            </a:r>
            <a:r>
              <a:rPr lang="en-US" sz="2000" dirty="0"/>
              <a:t>’’. This correlation from -1 to +1 is represented by varying intensity of the </a:t>
            </a:r>
            <a:r>
              <a:rPr lang="en-US" sz="2000" dirty="0" err="1"/>
              <a:t>colours</a:t>
            </a:r>
            <a:r>
              <a:rPr lang="en-US" sz="2000" dirty="0"/>
              <a:t> from Red to Yellow and then Green.</a:t>
            </a:r>
            <a:endParaRPr lang="en-IN" sz="2000" dirty="0"/>
          </a:p>
        </p:txBody>
      </p:sp>
    </p:spTree>
    <p:extLst>
      <p:ext uri="{BB962C8B-B14F-4D97-AF65-F5344CB8AC3E}">
        <p14:creationId xmlns:p14="http://schemas.microsoft.com/office/powerpoint/2010/main" val="2718579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4B1810-99C4-4207-9BE9-275E14857AFB}"/>
              </a:ext>
            </a:extLst>
          </p:cNvPr>
          <p:cNvSpPr txBox="1"/>
          <p:nvPr/>
        </p:nvSpPr>
        <p:spPr>
          <a:xfrm>
            <a:off x="742950" y="438149"/>
            <a:ext cx="10772775"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An interactive map of Seattle is created with circle markers at the place the accidents have occurred. Markers have been plotted for the hindmost records in the cleaned dataset so that they show the more recent accident prone areas in the city.</a:t>
            </a:r>
          </a:p>
          <a:p>
            <a:r>
              <a:rPr lang="en-US" sz="2000" dirty="0"/>
              <a:t>     From the map, on zooming in, we can see that the number of accidents are higher around University Street, Westlake, Pioneer Square, Green Lake, etc. In general, they are higher in central Seattle.</a:t>
            </a:r>
            <a:endParaRPr lang="en-IN" sz="2000" dirty="0"/>
          </a:p>
        </p:txBody>
      </p:sp>
      <p:pic>
        <p:nvPicPr>
          <p:cNvPr id="6" name="Picture 5">
            <a:extLst>
              <a:ext uri="{FF2B5EF4-FFF2-40B4-BE49-F238E27FC236}">
                <a16:creationId xmlns:a16="http://schemas.microsoft.com/office/drawing/2014/main" id="{6137D458-E87D-4989-934C-1432648E220E}"/>
              </a:ext>
            </a:extLst>
          </p:cNvPr>
          <p:cNvPicPr>
            <a:picLocks noChangeAspect="1"/>
          </p:cNvPicPr>
          <p:nvPr/>
        </p:nvPicPr>
        <p:blipFill rotWithShape="1">
          <a:blip r:embed="rId2">
            <a:extLst>
              <a:ext uri="{28A0092B-C50C-407E-A947-70E740481C1C}">
                <a14:useLocalDpi xmlns:a14="http://schemas.microsoft.com/office/drawing/2010/main" val="0"/>
              </a:ext>
            </a:extLst>
          </a:blip>
          <a:srcRect l="1952" t="37639" r="3360" b="8195"/>
          <a:stretch/>
        </p:blipFill>
        <p:spPr>
          <a:xfrm>
            <a:off x="323850" y="2533650"/>
            <a:ext cx="11544300" cy="37147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75800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BA7A-5DE2-4CD7-BED7-F20EF4C0B6F6}"/>
              </a:ext>
            </a:extLst>
          </p:cNvPr>
          <p:cNvSpPr>
            <a:spLocks noGrp="1"/>
          </p:cNvSpPr>
          <p:nvPr>
            <p:ph type="title"/>
          </p:nvPr>
        </p:nvSpPr>
        <p:spPr/>
        <p:txBody>
          <a:bodyPr/>
          <a:lstStyle/>
          <a:p>
            <a:r>
              <a:rPr lang="en-US" b="1" dirty="0">
                <a:highlight>
                  <a:srgbClr val="C0C0C0"/>
                </a:highlight>
              </a:rPr>
              <a:t>Data Modelling </a:t>
            </a:r>
            <a:endParaRPr lang="en-IN" b="1" dirty="0">
              <a:highlight>
                <a:srgbClr val="C0C0C0"/>
              </a:highlight>
            </a:endParaRPr>
          </a:p>
        </p:txBody>
      </p:sp>
      <p:sp>
        <p:nvSpPr>
          <p:cNvPr id="3" name="Content Placeholder 2">
            <a:extLst>
              <a:ext uri="{FF2B5EF4-FFF2-40B4-BE49-F238E27FC236}">
                <a16:creationId xmlns:a16="http://schemas.microsoft.com/office/drawing/2014/main" id="{68AC8CDF-8156-49F6-BFBE-9A5F26E74B3D}"/>
              </a:ext>
            </a:extLst>
          </p:cNvPr>
          <p:cNvSpPr>
            <a:spLocks noGrp="1"/>
          </p:cNvSpPr>
          <p:nvPr>
            <p:ph idx="1"/>
          </p:nvPr>
        </p:nvSpPr>
        <p:spPr/>
        <p:txBody>
          <a:bodyPr>
            <a:normAutofit/>
          </a:bodyPr>
          <a:lstStyle/>
          <a:p>
            <a:r>
              <a:rPr lang="en-US" sz="2000" dirty="0"/>
              <a:t>In this stage, different Machine Learning models are applied to the dataset to predict the target variable i.e. accident severity.</a:t>
            </a:r>
          </a:p>
          <a:p>
            <a:r>
              <a:rPr lang="en-US" sz="2000" dirty="0"/>
              <a:t>First, the ‘feature’ and ‘target’ sets are defined and then split into training and testing sets. 20% of the data is used for testing and 80% for training.</a:t>
            </a:r>
          </a:p>
          <a:p>
            <a:r>
              <a:rPr lang="en-US" sz="2000" dirty="0"/>
              <a:t>The models used are Decision Trees, Support Vector Machine(SVM), K-Nearest </a:t>
            </a:r>
            <a:r>
              <a:rPr lang="en-US" sz="2000" dirty="0" err="1"/>
              <a:t>Neighbours</a:t>
            </a:r>
            <a:r>
              <a:rPr lang="en-US" sz="2000" dirty="0"/>
              <a:t> and Logistic Regression. </a:t>
            </a:r>
          </a:p>
          <a:p>
            <a:r>
              <a:rPr lang="en-US" sz="2000" dirty="0"/>
              <a:t>The predicted values are displayed for the Decision Tree model.</a:t>
            </a:r>
          </a:p>
          <a:p>
            <a:r>
              <a:rPr lang="en-US" sz="2000" dirty="0"/>
              <a:t>The best ‘K’ value is calculated and the graph of accuracy is plotted for the K-Nearest </a:t>
            </a:r>
            <a:r>
              <a:rPr lang="en-US" sz="2000" dirty="0" err="1"/>
              <a:t>Neighbours</a:t>
            </a:r>
            <a:r>
              <a:rPr lang="en-US" sz="2000" dirty="0"/>
              <a:t> model. The best ‘K’ was found to be 16.</a:t>
            </a:r>
          </a:p>
        </p:txBody>
      </p:sp>
      <p:pic>
        <p:nvPicPr>
          <p:cNvPr id="5" name="Picture 4">
            <a:extLst>
              <a:ext uri="{FF2B5EF4-FFF2-40B4-BE49-F238E27FC236}">
                <a16:creationId xmlns:a16="http://schemas.microsoft.com/office/drawing/2014/main" id="{E98895F4-09AC-45A4-81F0-55CF6FEE03B5}"/>
              </a:ext>
            </a:extLst>
          </p:cNvPr>
          <p:cNvPicPr>
            <a:picLocks noChangeAspect="1"/>
          </p:cNvPicPr>
          <p:nvPr/>
        </p:nvPicPr>
        <p:blipFill rotWithShape="1">
          <a:blip r:embed="rId2">
            <a:extLst>
              <a:ext uri="{28A0092B-C50C-407E-A947-70E740481C1C}">
                <a14:useLocalDpi xmlns:a14="http://schemas.microsoft.com/office/drawing/2010/main" val="0"/>
              </a:ext>
            </a:extLst>
          </a:blip>
          <a:srcRect l="12092" t="55135" r="55743" b="8116"/>
          <a:stretch/>
        </p:blipFill>
        <p:spPr>
          <a:xfrm>
            <a:off x="5941011" y="4619625"/>
            <a:ext cx="4012614" cy="2238375"/>
          </a:xfrm>
          <a:prstGeom prst="rect">
            <a:avLst/>
          </a:prstGeom>
        </p:spPr>
      </p:pic>
    </p:spTree>
    <p:extLst>
      <p:ext uri="{BB962C8B-B14F-4D97-AF65-F5344CB8AC3E}">
        <p14:creationId xmlns:p14="http://schemas.microsoft.com/office/powerpoint/2010/main" val="2008994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035B5-11CF-4DA3-A93B-30EAC5DBADC5}"/>
              </a:ext>
            </a:extLst>
          </p:cNvPr>
          <p:cNvSpPr txBox="1"/>
          <p:nvPr/>
        </p:nvSpPr>
        <p:spPr>
          <a:xfrm>
            <a:off x="866773" y="571500"/>
            <a:ext cx="1032510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Confusion matrices are constructed for SVM and Logistic Regression. </a:t>
            </a:r>
          </a:p>
        </p:txBody>
      </p:sp>
      <p:pic>
        <p:nvPicPr>
          <p:cNvPr id="9" name="Picture 8">
            <a:extLst>
              <a:ext uri="{FF2B5EF4-FFF2-40B4-BE49-F238E27FC236}">
                <a16:creationId xmlns:a16="http://schemas.microsoft.com/office/drawing/2014/main" id="{5EF87DC0-9328-4C73-99DC-C2CF01331A4D}"/>
              </a:ext>
            </a:extLst>
          </p:cNvPr>
          <p:cNvPicPr>
            <a:picLocks noChangeAspect="1"/>
          </p:cNvPicPr>
          <p:nvPr/>
        </p:nvPicPr>
        <p:blipFill rotWithShape="1">
          <a:blip r:embed="rId2">
            <a:extLst>
              <a:ext uri="{28A0092B-C50C-407E-A947-70E740481C1C}">
                <a14:useLocalDpi xmlns:a14="http://schemas.microsoft.com/office/drawing/2010/main" val="0"/>
              </a:ext>
            </a:extLst>
          </a:blip>
          <a:srcRect l="10157" t="22500" r="55546" b="7361"/>
          <a:stretch/>
        </p:blipFill>
        <p:spPr>
          <a:xfrm>
            <a:off x="1000126" y="1476375"/>
            <a:ext cx="4181475" cy="4810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19BDF998-F22F-434F-862F-0414BE76D139}"/>
              </a:ext>
            </a:extLst>
          </p:cNvPr>
          <p:cNvPicPr>
            <a:picLocks noChangeAspect="1"/>
          </p:cNvPicPr>
          <p:nvPr/>
        </p:nvPicPr>
        <p:blipFill rotWithShape="1">
          <a:blip r:embed="rId3">
            <a:extLst>
              <a:ext uri="{28A0092B-C50C-407E-A947-70E740481C1C}">
                <a14:useLocalDpi xmlns:a14="http://schemas.microsoft.com/office/drawing/2010/main" val="0"/>
              </a:ext>
            </a:extLst>
          </a:blip>
          <a:srcRect l="10233" t="21528" r="55469" b="6805"/>
          <a:stretch/>
        </p:blipFill>
        <p:spPr>
          <a:xfrm>
            <a:off x="7010398" y="1371600"/>
            <a:ext cx="4181476" cy="4914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62212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1576-158D-4F0E-B3E6-9BB759F7CDC2}"/>
              </a:ext>
            </a:extLst>
          </p:cNvPr>
          <p:cNvSpPr>
            <a:spLocks noGrp="1"/>
          </p:cNvSpPr>
          <p:nvPr>
            <p:ph type="title"/>
          </p:nvPr>
        </p:nvSpPr>
        <p:spPr/>
        <p:txBody>
          <a:bodyPr/>
          <a:lstStyle/>
          <a:p>
            <a:r>
              <a:rPr lang="en-US" b="1" dirty="0">
                <a:highlight>
                  <a:srgbClr val="C0C0C0"/>
                </a:highlight>
              </a:rPr>
              <a:t>Model Evaluation</a:t>
            </a:r>
            <a:endParaRPr lang="en-IN" b="1" dirty="0">
              <a:highlight>
                <a:srgbClr val="C0C0C0"/>
              </a:highlight>
            </a:endParaRPr>
          </a:p>
        </p:txBody>
      </p:sp>
      <p:sp>
        <p:nvSpPr>
          <p:cNvPr id="3" name="Content Placeholder 2">
            <a:extLst>
              <a:ext uri="{FF2B5EF4-FFF2-40B4-BE49-F238E27FC236}">
                <a16:creationId xmlns:a16="http://schemas.microsoft.com/office/drawing/2014/main" id="{5E095086-ACC3-4A31-8453-F8FBC011B467}"/>
              </a:ext>
            </a:extLst>
          </p:cNvPr>
          <p:cNvSpPr>
            <a:spLocks noGrp="1"/>
          </p:cNvSpPr>
          <p:nvPr>
            <p:ph idx="1"/>
          </p:nvPr>
        </p:nvSpPr>
        <p:spPr/>
        <p:txBody>
          <a:bodyPr>
            <a:normAutofit/>
          </a:bodyPr>
          <a:lstStyle/>
          <a:p>
            <a:r>
              <a:rPr lang="en-US" sz="2300" dirty="0"/>
              <a:t>In this stage, the different Machine Learning models are compared based on their evaluation metric scores to decide which is the best for the data.</a:t>
            </a:r>
          </a:p>
          <a:p>
            <a:r>
              <a:rPr lang="en-US" sz="2300" dirty="0"/>
              <a:t>Each model’s accuracy is calculated using the Jaccard Similarity Score, F1-Score and Log Loss (only for Logistic Regression), each of which range between 0 to 1. </a:t>
            </a:r>
          </a:p>
          <a:p>
            <a:pPr marL="0" indent="0">
              <a:buNone/>
            </a:pPr>
            <a:endParaRPr lang="en-IN" sz="2400" dirty="0"/>
          </a:p>
        </p:txBody>
      </p:sp>
      <p:pic>
        <p:nvPicPr>
          <p:cNvPr id="5" name="Picture 4">
            <a:extLst>
              <a:ext uri="{FF2B5EF4-FFF2-40B4-BE49-F238E27FC236}">
                <a16:creationId xmlns:a16="http://schemas.microsoft.com/office/drawing/2014/main" id="{C0DBE7C5-0917-47FF-BCE8-97A175DC4870}"/>
              </a:ext>
            </a:extLst>
          </p:cNvPr>
          <p:cNvPicPr>
            <a:picLocks noChangeAspect="1"/>
          </p:cNvPicPr>
          <p:nvPr/>
        </p:nvPicPr>
        <p:blipFill rotWithShape="1">
          <a:blip r:embed="rId2">
            <a:extLst>
              <a:ext uri="{28A0092B-C50C-407E-A947-70E740481C1C}">
                <a14:useLocalDpi xmlns:a14="http://schemas.microsoft.com/office/drawing/2010/main" val="0"/>
              </a:ext>
            </a:extLst>
          </a:blip>
          <a:srcRect l="11250" t="50000" r="56250" b="30972"/>
          <a:stretch/>
        </p:blipFill>
        <p:spPr>
          <a:xfrm>
            <a:off x="2152882" y="3810001"/>
            <a:ext cx="7886236" cy="2597150"/>
          </a:xfrm>
          <a:prstGeom prst="rect">
            <a:avLst/>
          </a:prstGeom>
        </p:spPr>
      </p:pic>
    </p:spTree>
    <p:extLst>
      <p:ext uri="{BB962C8B-B14F-4D97-AF65-F5344CB8AC3E}">
        <p14:creationId xmlns:p14="http://schemas.microsoft.com/office/powerpoint/2010/main" val="2723189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2D4B-D8EE-416A-92CE-3070B9CDC30D}"/>
              </a:ext>
            </a:extLst>
          </p:cNvPr>
          <p:cNvSpPr>
            <a:spLocks noGrp="1"/>
          </p:cNvSpPr>
          <p:nvPr>
            <p:ph type="title"/>
          </p:nvPr>
        </p:nvSpPr>
        <p:spPr/>
        <p:txBody>
          <a:bodyPr/>
          <a:lstStyle/>
          <a:p>
            <a:r>
              <a:rPr lang="en-US" b="1" dirty="0">
                <a:highlight>
                  <a:srgbClr val="C0C0C0"/>
                </a:highlight>
              </a:rPr>
              <a:t>Conclusion</a:t>
            </a:r>
            <a:endParaRPr lang="en-IN" b="1" dirty="0">
              <a:highlight>
                <a:srgbClr val="C0C0C0"/>
              </a:highlight>
            </a:endParaRPr>
          </a:p>
        </p:txBody>
      </p:sp>
      <p:sp>
        <p:nvSpPr>
          <p:cNvPr id="3" name="Content Placeholder 2">
            <a:extLst>
              <a:ext uri="{FF2B5EF4-FFF2-40B4-BE49-F238E27FC236}">
                <a16:creationId xmlns:a16="http://schemas.microsoft.com/office/drawing/2014/main" id="{EC00195A-11B2-42D8-9FF8-CF8150EE25DB}"/>
              </a:ext>
            </a:extLst>
          </p:cNvPr>
          <p:cNvSpPr>
            <a:spLocks noGrp="1"/>
          </p:cNvSpPr>
          <p:nvPr>
            <p:ph idx="1"/>
          </p:nvPr>
        </p:nvSpPr>
        <p:spPr/>
        <p:txBody>
          <a:bodyPr>
            <a:normAutofit/>
          </a:bodyPr>
          <a:lstStyle/>
          <a:p>
            <a:r>
              <a:rPr lang="en-US" sz="2300" dirty="0"/>
              <a:t>From the Model Evaluation stage we get the evaluation metrics for each model.</a:t>
            </a:r>
          </a:p>
          <a:p>
            <a:r>
              <a:rPr lang="en-US" sz="2300" dirty="0"/>
              <a:t>All models can be seen to have a considerably good accuracy except the SVM model.</a:t>
            </a:r>
          </a:p>
          <a:p>
            <a:r>
              <a:rPr lang="en-US" sz="2300" dirty="0"/>
              <a:t> The Jaccard Similarity Score and F1-Score for SVM are average as SVM is not very good with handling large datasets.</a:t>
            </a:r>
          </a:p>
          <a:p>
            <a:r>
              <a:rPr lang="en-IN" sz="2300" dirty="0"/>
              <a:t>The model with the highest </a:t>
            </a:r>
            <a:r>
              <a:rPr lang="en-US" sz="2300" dirty="0"/>
              <a:t>Jaccard Similarity Score is Decision Trees, with a score of 0.725503</a:t>
            </a:r>
          </a:p>
          <a:p>
            <a:r>
              <a:rPr lang="en-US" sz="2300" dirty="0"/>
              <a:t>The model with the highest F1-Score is also Decision Trees, with a score of 0.684016.</a:t>
            </a:r>
          </a:p>
          <a:p>
            <a:r>
              <a:rPr lang="en-US" sz="2300" dirty="0"/>
              <a:t>From these scores, we can say that Decision Trees is the best model for predicting the severity of an accident based on the dataset that was made available.</a:t>
            </a:r>
            <a:endParaRPr lang="en-IN" sz="2300" dirty="0"/>
          </a:p>
          <a:p>
            <a:pPr marL="0" indent="0">
              <a:buNone/>
            </a:pPr>
            <a:r>
              <a:rPr lang="en-IN" sz="2300" u="sng" dirty="0"/>
              <a:t> </a:t>
            </a:r>
            <a:endParaRPr lang="en-US" sz="2300" u="sng" dirty="0"/>
          </a:p>
        </p:txBody>
      </p:sp>
      <p:cxnSp>
        <p:nvCxnSpPr>
          <p:cNvPr id="5" name="Straight Connector 4">
            <a:extLst>
              <a:ext uri="{FF2B5EF4-FFF2-40B4-BE49-F238E27FC236}">
                <a16:creationId xmlns:a16="http://schemas.microsoft.com/office/drawing/2014/main" id="{BD39D9FA-8DE6-4C8C-ADED-1C9B9F9D084E}"/>
              </a:ext>
            </a:extLst>
          </p:cNvPr>
          <p:cNvCxnSpPr/>
          <p:nvPr/>
        </p:nvCxnSpPr>
        <p:spPr>
          <a:xfrm>
            <a:off x="838200" y="5905500"/>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256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9CE5-2CBE-44D5-A088-029FEFC188AB}"/>
              </a:ext>
            </a:extLst>
          </p:cNvPr>
          <p:cNvSpPr>
            <a:spLocks noGrp="1"/>
          </p:cNvSpPr>
          <p:nvPr>
            <p:ph type="title"/>
          </p:nvPr>
        </p:nvSpPr>
        <p:spPr/>
        <p:txBody>
          <a:bodyPr/>
          <a:lstStyle/>
          <a:p>
            <a:r>
              <a:rPr lang="en-US" b="1" dirty="0">
                <a:highlight>
                  <a:srgbClr val="C0C0C0"/>
                </a:highlight>
              </a:rPr>
              <a:t>Introduction</a:t>
            </a:r>
            <a:endParaRPr lang="en-IN" b="1" dirty="0">
              <a:highlight>
                <a:srgbClr val="C0C0C0"/>
              </a:highlight>
            </a:endParaRPr>
          </a:p>
        </p:txBody>
      </p:sp>
      <p:sp>
        <p:nvSpPr>
          <p:cNvPr id="3" name="Content Placeholder 2">
            <a:extLst>
              <a:ext uri="{FF2B5EF4-FFF2-40B4-BE49-F238E27FC236}">
                <a16:creationId xmlns:a16="http://schemas.microsoft.com/office/drawing/2014/main" id="{6BBA665F-8518-4C30-81A9-C863F2A6A4D2}"/>
              </a:ext>
            </a:extLst>
          </p:cNvPr>
          <p:cNvSpPr>
            <a:spLocks noGrp="1"/>
          </p:cNvSpPr>
          <p:nvPr>
            <p:ph idx="1"/>
          </p:nvPr>
        </p:nvSpPr>
        <p:spPr/>
        <p:txBody>
          <a:bodyPr>
            <a:normAutofit/>
          </a:bodyPr>
          <a:lstStyle/>
          <a:p>
            <a:pPr algn="l"/>
            <a:r>
              <a:rPr lang="en-US" i="0" dirty="0">
                <a:solidFill>
                  <a:schemeClr val="tx1">
                    <a:lumMod val="95000"/>
                    <a:lumOff val="5000"/>
                  </a:schemeClr>
                </a:solidFill>
                <a:effectLst/>
              </a:rPr>
              <a:t>According to the WHO, approximately 1.35 million people die each year as a result of road traffic crashes. Between 20 and 50 million more people suffer non-fatal injuries, with many incurring a disability as a result of their injury.</a:t>
            </a:r>
          </a:p>
          <a:p>
            <a:pPr algn="l"/>
            <a:r>
              <a:rPr lang="en-US" i="0" dirty="0">
                <a:solidFill>
                  <a:schemeClr val="tx1">
                    <a:lumMod val="95000"/>
                    <a:lumOff val="5000"/>
                  </a:schemeClr>
                </a:solidFill>
                <a:effectLst/>
              </a:rPr>
              <a:t>Road traffic injuries cause considerable economic losses to individuals, their families, and to nations as a whole. These losses arise from the cost of treatment as well as lost productivity for those killed or disabled by their injuries, and for family members who need to take time off work or school to care for the injured. Road traffic crashes cost most countries 3% of their gross domestic product.</a:t>
            </a:r>
          </a:p>
        </p:txBody>
      </p:sp>
    </p:spTree>
    <p:extLst>
      <p:ext uri="{BB962C8B-B14F-4D97-AF65-F5344CB8AC3E}">
        <p14:creationId xmlns:p14="http://schemas.microsoft.com/office/powerpoint/2010/main" val="2895167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4FFF4-B763-432F-A84B-71694B446A23}"/>
              </a:ext>
            </a:extLst>
          </p:cNvPr>
          <p:cNvSpPr>
            <a:spLocks noGrp="1"/>
          </p:cNvSpPr>
          <p:nvPr>
            <p:ph type="title"/>
          </p:nvPr>
        </p:nvSpPr>
        <p:spPr/>
        <p:txBody>
          <a:bodyPr/>
          <a:lstStyle/>
          <a:p>
            <a:r>
              <a:rPr lang="en-US" b="1" dirty="0">
                <a:highlight>
                  <a:srgbClr val="C0C0C0"/>
                </a:highlight>
              </a:rPr>
              <a:t>Business Problem</a:t>
            </a:r>
            <a:endParaRPr lang="en-IN" b="1" dirty="0">
              <a:highlight>
                <a:srgbClr val="C0C0C0"/>
              </a:highlight>
            </a:endParaRPr>
          </a:p>
        </p:txBody>
      </p:sp>
      <p:sp>
        <p:nvSpPr>
          <p:cNvPr id="3" name="Content Placeholder 2">
            <a:extLst>
              <a:ext uri="{FF2B5EF4-FFF2-40B4-BE49-F238E27FC236}">
                <a16:creationId xmlns:a16="http://schemas.microsoft.com/office/drawing/2014/main" id="{E5606ED3-DD04-4D04-8D2F-67C5653F6EBD}"/>
              </a:ext>
            </a:extLst>
          </p:cNvPr>
          <p:cNvSpPr>
            <a:spLocks noGrp="1"/>
          </p:cNvSpPr>
          <p:nvPr>
            <p:ph idx="1"/>
          </p:nvPr>
        </p:nvSpPr>
        <p:spPr>
          <a:xfrm>
            <a:off x="838200" y="1825625"/>
            <a:ext cx="10515600" cy="4489450"/>
          </a:xfrm>
        </p:spPr>
        <p:txBody>
          <a:bodyPr>
            <a:noAutofit/>
          </a:bodyPr>
          <a:lstStyle/>
          <a:p>
            <a:r>
              <a:rPr lang="en-US" sz="2300" b="0" i="0" dirty="0">
                <a:solidFill>
                  <a:srgbClr val="202124"/>
                </a:solidFill>
                <a:effectLst/>
              </a:rPr>
              <a:t>The 2030 Agenda for Sustainable Development has set an ambitious target of halving the global number of </a:t>
            </a:r>
            <a:r>
              <a:rPr lang="en-US" sz="2300" i="0" dirty="0">
                <a:solidFill>
                  <a:srgbClr val="202124"/>
                </a:solidFill>
                <a:effectLst/>
              </a:rPr>
              <a:t>deaths</a:t>
            </a:r>
            <a:r>
              <a:rPr lang="en-US" sz="2300" b="0" i="0" dirty="0">
                <a:solidFill>
                  <a:srgbClr val="202124"/>
                </a:solidFill>
                <a:effectLst/>
              </a:rPr>
              <a:t> and injuries from road traffic crashes by 2020.</a:t>
            </a:r>
          </a:p>
          <a:p>
            <a:r>
              <a:rPr lang="en-US" sz="2300" dirty="0">
                <a:solidFill>
                  <a:srgbClr val="202124"/>
                </a:solidFill>
              </a:rPr>
              <a:t>This would be made easier if there was a way to analyze the main causes and areas that the accidents took place in.</a:t>
            </a:r>
          </a:p>
          <a:p>
            <a:r>
              <a:rPr lang="en-US" sz="2300" dirty="0">
                <a:solidFill>
                  <a:srgbClr val="202124"/>
                </a:solidFill>
              </a:rPr>
              <a:t>This would make it easier to take precautionary measures like placing traffic signs to warn people about the high accident risk in a particular area as well as allocate resources like medical and police assistance, etc.</a:t>
            </a:r>
          </a:p>
          <a:p>
            <a:r>
              <a:rPr lang="en-US" sz="2300" dirty="0">
                <a:solidFill>
                  <a:srgbClr val="202124"/>
                </a:solidFill>
              </a:rPr>
              <a:t>This project aims at using techniques like Data Science and Machine Learning to build a model which can predict the severity of accidents based on historical data. This would make people drive more carefully in accident-prone areas and would also help the government bodies manage and reduce the number of accidents and the deaths related to them more effectively.</a:t>
            </a:r>
            <a:endParaRPr lang="en-IN" sz="2300" dirty="0"/>
          </a:p>
        </p:txBody>
      </p:sp>
    </p:spTree>
    <p:extLst>
      <p:ext uri="{BB962C8B-B14F-4D97-AF65-F5344CB8AC3E}">
        <p14:creationId xmlns:p14="http://schemas.microsoft.com/office/powerpoint/2010/main" val="1648851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227B0B2-BE33-4992-B0CA-51C7D9825F74}"/>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highlight>
                  <a:srgbClr val="C0C0C0"/>
                </a:highlight>
              </a:rPr>
              <a:t>Data</a:t>
            </a:r>
            <a:endParaRPr lang="en-IN" b="1" dirty="0">
              <a:highlight>
                <a:srgbClr val="C0C0C0"/>
              </a:highlight>
            </a:endParaRPr>
          </a:p>
        </p:txBody>
      </p:sp>
      <p:sp>
        <p:nvSpPr>
          <p:cNvPr id="5" name="Content Placeholder 2">
            <a:extLst>
              <a:ext uri="{FF2B5EF4-FFF2-40B4-BE49-F238E27FC236}">
                <a16:creationId xmlns:a16="http://schemas.microsoft.com/office/drawing/2014/main" id="{D672B91C-F537-4810-B5A5-E3518CA4360B}"/>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data used in the project is historical accident data for the city of Seattle.</a:t>
            </a:r>
          </a:p>
          <a:p>
            <a:r>
              <a:rPr lang="en-US" sz="2400" dirty="0"/>
              <a:t>The raw dataset consists of 190000+ unique records and has 37 attributes, numerical (15) as well as categorical(22).</a:t>
            </a:r>
          </a:p>
          <a:p>
            <a:r>
              <a:rPr lang="en-US" sz="2400"/>
              <a:t>The dataset includes date and time entries in 2 of the </a:t>
            </a:r>
            <a:r>
              <a:rPr lang="en-US" sz="2400" dirty="0" err="1"/>
              <a:t>coloumns</a:t>
            </a:r>
            <a:r>
              <a:rPr lang="en-US" sz="2400" dirty="0"/>
              <a:t>.</a:t>
            </a:r>
          </a:p>
          <a:p>
            <a:r>
              <a:rPr lang="en-US" sz="2400" dirty="0"/>
              <a:t>The labelled data is the ‘severity’ of the accident which is the target variable.</a:t>
            </a:r>
          </a:p>
          <a:p>
            <a:r>
              <a:rPr lang="en-IN" sz="2400" dirty="0"/>
              <a:t>For feeding the categorical data into the Machine Learning models, it first needs to be cleaned and formatted which will be dealt with in the data preparation stage.</a:t>
            </a:r>
          </a:p>
          <a:p>
            <a:r>
              <a:rPr lang="en-IN" sz="2400" dirty="0"/>
              <a:t>Many columns can be seen to have missing data or ‘unknown’ data. These values too will be addressed in the data preparation stage.</a:t>
            </a:r>
          </a:p>
        </p:txBody>
      </p:sp>
    </p:spTree>
    <p:extLst>
      <p:ext uri="{BB962C8B-B14F-4D97-AF65-F5344CB8AC3E}">
        <p14:creationId xmlns:p14="http://schemas.microsoft.com/office/powerpoint/2010/main" val="155691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533B0-005F-4491-9F0C-B518A587AC55}"/>
              </a:ext>
            </a:extLst>
          </p:cNvPr>
          <p:cNvSpPr>
            <a:spLocks noGrp="1"/>
          </p:cNvSpPr>
          <p:nvPr>
            <p:ph type="title"/>
          </p:nvPr>
        </p:nvSpPr>
        <p:spPr/>
        <p:txBody>
          <a:bodyPr/>
          <a:lstStyle/>
          <a:p>
            <a:r>
              <a:rPr lang="en-US" b="1" dirty="0">
                <a:highlight>
                  <a:srgbClr val="C0C0C0"/>
                </a:highlight>
              </a:rPr>
              <a:t>Data Preparation</a:t>
            </a:r>
            <a:endParaRPr lang="en-IN" b="1" dirty="0">
              <a:highlight>
                <a:srgbClr val="C0C0C0"/>
              </a:highlight>
            </a:endParaRPr>
          </a:p>
        </p:txBody>
      </p:sp>
      <p:sp>
        <p:nvSpPr>
          <p:cNvPr id="3" name="Content Placeholder 2">
            <a:extLst>
              <a:ext uri="{FF2B5EF4-FFF2-40B4-BE49-F238E27FC236}">
                <a16:creationId xmlns:a16="http://schemas.microsoft.com/office/drawing/2014/main" id="{383C2708-2A9D-469A-8741-953723EFEA15}"/>
              </a:ext>
            </a:extLst>
          </p:cNvPr>
          <p:cNvSpPr>
            <a:spLocks noGrp="1"/>
          </p:cNvSpPr>
          <p:nvPr>
            <p:ph idx="1"/>
          </p:nvPr>
        </p:nvSpPr>
        <p:spPr>
          <a:xfrm>
            <a:off x="838200" y="1825625"/>
            <a:ext cx="10515600" cy="4351338"/>
          </a:xfrm>
        </p:spPr>
        <p:txBody>
          <a:bodyPr>
            <a:normAutofit/>
          </a:bodyPr>
          <a:lstStyle/>
          <a:p>
            <a:r>
              <a:rPr lang="en-US" sz="2000" dirty="0"/>
              <a:t>This stage involves the cleaning of the dataset and the significant feature selection.</a:t>
            </a:r>
          </a:p>
          <a:p>
            <a:r>
              <a:rPr lang="en-US" sz="2000" dirty="0"/>
              <a:t>The raw dataset has many impurities such as null and unknown values, duplicate </a:t>
            </a:r>
            <a:r>
              <a:rPr lang="en-US" sz="2000" dirty="0" err="1"/>
              <a:t>coloumns</a:t>
            </a:r>
            <a:r>
              <a:rPr lang="en-US" sz="2000" dirty="0"/>
              <a:t> and some unnecessary attributes. There are no duplicate records but the duplicate </a:t>
            </a:r>
            <a:r>
              <a:rPr lang="en-US" sz="2000" dirty="0" err="1"/>
              <a:t>coloumn</a:t>
            </a:r>
            <a:r>
              <a:rPr lang="en-US" sz="2000" dirty="0"/>
              <a:t> ‘SEVERITYCODE.1’ is dropped from the dataset.</a:t>
            </a:r>
          </a:p>
        </p:txBody>
      </p:sp>
      <p:pic>
        <p:nvPicPr>
          <p:cNvPr id="5" name="Picture 4">
            <a:extLst>
              <a:ext uri="{FF2B5EF4-FFF2-40B4-BE49-F238E27FC236}">
                <a16:creationId xmlns:a16="http://schemas.microsoft.com/office/drawing/2014/main" id="{AEF71A89-9284-4A92-BAF8-5B2879D9A559}"/>
              </a:ext>
            </a:extLst>
          </p:cNvPr>
          <p:cNvPicPr>
            <a:picLocks noChangeAspect="1"/>
          </p:cNvPicPr>
          <p:nvPr/>
        </p:nvPicPr>
        <p:blipFill rotWithShape="1">
          <a:blip r:embed="rId2">
            <a:extLst>
              <a:ext uri="{28A0092B-C50C-407E-A947-70E740481C1C}">
                <a14:useLocalDpi xmlns:a14="http://schemas.microsoft.com/office/drawing/2010/main" val="0"/>
              </a:ext>
            </a:extLst>
          </a:blip>
          <a:srcRect l="4441" t="33540" r="2439" b="10977"/>
          <a:stretch/>
        </p:blipFill>
        <p:spPr>
          <a:xfrm>
            <a:off x="1495425" y="3429000"/>
            <a:ext cx="9201150" cy="29722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71364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06FCAD0-EA0F-4359-8CA1-EE1952DC0F86}"/>
              </a:ext>
            </a:extLst>
          </p:cNvPr>
          <p:cNvSpPr txBox="1"/>
          <p:nvPr/>
        </p:nvSpPr>
        <p:spPr>
          <a:xfrm>
            <a:off x="842962" y="612844"/>
            <a:ext cx="10506075" cy="5632311"/>
          </a:xfrm>
          <a:prstGeom prst="rect">
            <a:avLst/>
          </a:prstGeom>
          <a:noFill/>
        </p:spPr>
        <p:txBody>
          <a:bodyPr wrap="square">
            <a:spAutoFit/>
          </a:bodyPr>
          <a:lstStyle/>
          <a:p>
            <a:pPr marL="285750" indent="-285750">
              <a:buFont typeface="Arial" panose="020B0604020202020204" pitchFamily="34" charset="0"/>
              <a:buChar char="•"/>
            </a:pPr>
            <a:r>
              <a:rPr lang="en-US" sz="2000" dirty="0"/>
              <a:t>Then the attributes which will be used for EDA and the model are selected, namely- ‘SEVERITYCODE’, ‘X’ , ‘Y’, ‘PERSONCOUNT’, ‘VEHCOUNT’, ‘INATTENTIONIND’, ‘UNDERINFL’, ‘ROADCOND’, ‘LIGHTCOND’,  ‘WEATHER’, ‘ADDRTYPE’.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endParaRPr lang="en-US" sz="2000" dirty="0"/>
          </a:p>
          <a:p>
            <a:pPr marL="285750" indent="-285750">
              <a:buFont typeface="Arial" panose="020B0604020202020204" pitchFamily="34" charset="0"/>
              <a:buChar char="•"/>
            </a:pPr>
            <a:r>
              <a:rPr lang="en-US" sz="2000" dirty="0"/>
              <a:t>In the ‘INATTENTIONIND’ </a:t>
            </a:r>
            <a:r>
              <a:rPr lang="en-US" sz="2000" dirty="0" err="1"/>
              <a:t>coloumn</a:t>
            </a:r>
            <a:r>
              <a:rPr lang="en-US" sz="2000" dirty="0"/>
              <a:t>, the null values i.e. which are not ‘Y’ are replaced with ‘N’. Then the null and ‘unknown’ values are dropped from the selected </a:t>
            </a:r>
            <a:r>
              <a:rPr lang="en-US" sz="2000" dirty="0" err="1"/>
              <a:t>coloumns</a:t>
            </a:r>
            <a:r>
              <a:rPr lang="en-US" sz="2000" dirty="0"/>
              <a:t>. The cleaned dataset now has 166705 records and 11 </a:t>
            </a:r>
            <a:r>
              <a:rPr lang="en-US" sz="2000" dirty="0" err="1"/>
              <a:t>coloumns</a:t>
            </a:r>
            <a:r>
              <a:rPr lang="en-US" sz="2000" dirty="0"/>
              <a:t>.</a:t>
            </a:r>
          </a:p>
          <a:p>
            <a:pPr marL="285750" indent="-285750">
              <a:buFont typeface="Arial" panose="020B0604020202020204" pitchFamily="34" charset="0"/>
              <a:buChar char="•"/>
            </a:pPr>
            <a:r>
              <a:rPr lang="en-IN" sz="2000" dirty="0"/>
              <a:t>Since most of the selected variables are categorical, they are first encoded to numerical variables so that they can be processed. The remining numerical variables are also encoded so that they have a similar impact.</a:t>
            </a:r>
          </a:p>
        </p:txBody>
      </p:sp>
      <p:pic>
        <p:nvPicPr>
          <p:cNvPr id="9" name="Picture 8">
            <a:extLst>
              <a:ext uri="{FF2B5EF4-FFF2-40B4-BE49-F238E27FC236}">
                <a16:creationId xmlns:a16="http://schemas.microsoft.com/office/drawing/2014/main" id="{EDCB1146-0D0B-44EB-98BC-CF607ABC0EAA}"/>
              </a:ext>
            </a:extLst>
          </p:cNvPr>
          <p:cNvPicPr>
            <a:picLocks noChangeAspect="1"/>
          </p:cNvPicPr>
          <p:nvPr/>
        </p:nvPicPr>
        <p:blipFill rotWithShape="1">
          <a:blip r:embed="rId2">
            <a:extLst>
              <a:ext uri="{28A0092B-C50C-407E-A947-70E740481C1C}">
                <a14:useLocalDpi xmlns:a14="http://schemas.microsoft.com/office/drawing/2010/main" val="0"/>
              </a:ext>
            </a:extLst>
          </a:blip>
          <a:srcRect l="3990" t="41366" r="3136" b="18706"/>
          <a:stretch/>
        </p:blipFill>
        <p:spPr>
          <a:xfrm>
            <a:off x="1800224" y="1752600"/>
            <a:ext cx="8591550" cy="2114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4308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B35C77-BDD9-46C6-9892-28E2E9C2C5AD}"/>
              </a:ext>
            </a:extLst>
          </p:cNvPr>
          <p:cNvPicPr>
            <a:picLocks noChangeAspect="1"/>
          </p:cNvPicPr>
          <p:nvPr/>
        </p:nvPicPr>
        <p:blipFill rotWithShape="1">
          <a:blip r:embed="rId2">
            <a:extLst>
              <a:ext uri="{28A0092B-C50C-407E-A947-70E740481C1C}">
                <a14:useLocalDpi xmlns:a14="http://schemas.microsoft.com/office/drawing/2010/main" val="0"/>
              </a:ext>
            </a:extLst>
          </a:blip>
          <a:srcRect l="4063" t="33472" r="3203" b="5417"/>
          <a:stretch/>
        </p:blipFill>
        <p:spPr>
          <a:xfrm>
            <a:off x="1175851" y="752475"/>
            <a:ext cx="9840297" cy="40818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061C9430-49FD-46B8-A38B-864384BBE412}"/>
              </a:ext>
            </a:extLst>
          </p:cNvPr>
          <p:cNvSpPr txBox="1"/>
          <p:nvPr/>
        </p:nvSpPr>
        <p:spPr>
          <a:xfrm>
            <a:off x="1175851" y="5182195"/>
            <a:ext cx="9840296" cy="707886"/>
          </a:xfrm>
          <a:prstGeom prst="rect">
            <a:avLst/>
          </a:prstGeom>
          <a:noFill/>
        </p:spPr>
        <p:txBody>
          <a:bodyPr wrap="square" rtlCol="0">
            <a:spAutoFit/>
          </a:bodyPr>
          <a:lstStyle/>
          <a:p>
            <a:r>
              <a:rPr lang="en-US" sz="2000" dirty="0"/>
              <a:t>The encoded categorical variables are stored in the same </a:t>
            </a:r>
            <a:r>
              <a:rPr lang="en-US" sz="2000" dirty="0" err="1"/>
              <a:t>dataframe</a:t>
            </a:r>
            <a:r>
              <a:rPr lang="en-US" sz="2000" dirty="0"/>
              <a:t> and will later be extracted as needed.</a:t>
            </a:r>
            <a:endParaRPr lang="en-IN" sz="2000" dirty="0"/>
          </a:p>
        </p:txBody>
      </p:sp>
    </p:spTree>
    <p:extLst>
      <p:ext uri="{BB962C8B-B14F-4D97-AF65-F5344CB8AC3E}">
        <p14:creationId xmlns:p14="http://schemas.microsoft.com/office/powerpoint/2010/main" val="3656632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8A74-4368-4494-AD45-4BB2D426E898}"/>
              </a:ext>
            </a:extLst>
          </p:cNvPr>
          <p:cNvSpPr>
            <a:spLocks noGrp="1"/>
          </p:cNvSpPr>
          <p:nvPr>
            <p:ph type="title"/>
          </p:nvPr>
        </p:nvSpPr>
        <p:spPr/>
        <p:txBody>
          <a:bodyPr/>
          <a:lstStyle/>
          <a:p>
            <a:r>
              <a:rPr lang="en-US" b="1" dirty="0">
                <a:highlight>
                  <a:srgbClr val="C0C0C0"/>
                </a:highlight>
              </a:rPr>
              <a:t>Exploratory Data Analysis (EDA)</a:t>
            </a:r>
            <a:endParaRPr lang="en-IN" b="1" dirty="0">
              <a:highlight>
                <a:srgbClr val="C0C0C0"/>
              </a:highlight>
            </a:endParaRPr>
          </a:p>
        </p:txBody>
      </p:sp>
      <p:sp>
        <p:nvSpPr>
          <p:cNvPr id="3" name="Content Placeholder 2">
            <a:extLst>
              <a:ext uri="{FF2B5EF4-FFF2-40B4-BE49-F238E27FC236}">
                <a16:creationId xmlns:a16="http://schemas.microsoft.com/office/drawing/2014/main" id="{6DE41A4E-1706-4F58-863B-FCCAB6F59062}"/>
              </a:ext>
            </a:extLst>
          </p:cNvPr>
          <p:cNvSpPr>
            <a:spLocks noGrp="1"/>
          </p:cNvSpPr>
          <p:nvPr>
            <p:ph idx="1"/>
          </p:nvPr>
        </p:nvSpPr>
        <p:spPr/>
        <p:txBody>
          <a:bodyPr>
            <a:normAutofit fontScale="92500" lnSpcReduction="10000"/>
          </a:bodyPr>
          <a:lstStyle/>
          <a:p>
            <a:r>
              <a:rPr lang="en-US" sz="2000" dirty="0"/>
              <a:t>This stage involves analysis of the dataset, with visual methods like graphs and plots, to summarize the characteristics present in the data.</a:t>
            </a:r>
          </a:p>
          <a:p>
            <a:r>
              <a:rPr lang="en-US" sz="2000" dirty="0"/>
              <a:t>First the different or unique values of the categorical variables ‘ROADCOND’, ‘LIGHTCOND’, ‘WEATHER’ and ‘ADDRTYPE’ are observed. </a:t>
            </a:r>
          </a:p>
          <a:p>
            <a:r>
              <a:rPr lang="en-US" sz="2000" dirty="0"/>
              <a:t>Next a Subplot containing 3 histograms and 1 pie chart is created. The histograms depict the frequency of accidents for different weather, light and road conditions, grouped by the attribute and then the severity of the accident.</a:t>
            </a:r>
          </a:p>
          <a:p>
            <a:pPr marL="0" indent="0">
              <a:buNone/>
            </a:pPr>
            <a:r>
              <a:rPr lang="en-US" sz="2000" dirty="0"/>
              <a:t>    The different road conditions are: ‘Wet’, ‘Dry’, ‘Snow/Slush’, ‘Ice’, ‘Other’, ‘Sand/Mud/Dirt’, ‘Standing Water’ and ‘Oil’.</a:t>
            </a:r>
          </a:p>
          <a:p>
            <a:pPr marL="0" indent="0">
              <a:buNone/>
            </a:pPr>
            <a:r>
              <a:rPr lang="en-US" sz="2000" dirty="0"/>
              <a:t>    The different light conditions are: ‘Daylight’, ‘Dark - Street Lights On’, ‘Dark - No Street Lights’, ‘Dusk’, ‘Dawn’, ‘Dark - Street Lights Off’, ‘Other’ and ‘Dark - Unknown Lighting’.</a:t>
            </a:r>
          </a:p>
          <a:p>
            <a:pPr marL="0" indent="0">
              <a:buNone/>
            </a:pPr>
            <a:r>
              <a:rPr lang="en-US" sz="2000" dirty="0"/>
              <a:t>     The different weather conditions are: ‘Overcast’, ‘Raining’, ‘Clear’, ‘Snowing’, ‘Other’, ‘Fog/Smog/Smoke’, ‘Sleet/Hail/Freezing Rain’, ‘Blowing Sand/Dirt’, ‘Severe Crosswind’ and ‘Partly Cloudy’.</a:t>
            </a:r>
          </a:p>
          <a:p>
            <a:pPr marL="0" indent="0">
              <a:buNone/>
            </a:pPr>
            <a:r>
              <a:rPr lang="en-US" sz="2000" dirty="0"/>
              <a:t>      The different addresses are: ‘Intersection’, ‘Block’ and ‘Alley’.</a:t>
            </a:r>
          </a:p>
        </p:txBody>
      </p:sp>
    </p:spTree>
    <p:extLst>
      <p:ext uri="{BB962C8B-B14F-4D97-AF65-F5344CB8AC3E}">
        <p14:creationId xmlns:p14="http://schemas.microsoft.com/office/powerpoint/2010/main" val="3190664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75FF62-A897-4599-B931-6867025913E1}"/>
              </a:ext>
            </a:extLst>
          </p:cNvPr>
          <p:cNvSpPr txBox="1"/>
          <p:nvPr/>
        </p:nvSpPr>
        <p:spPr>
          <a:xfrm>
            <a:off x="5638800" y="5791200"/>
            <a:ext cx="45719" cy="369332"/>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4818AE95-2EA2-4E7C-9321-4F4779434218}"/>
              </a:ext>
            </a:extLst>
          </p:cNvPr>
          <p:cNvPicPr>
            <a:picLocks noChangeAspect="1"/>
          </p:cNvPicPr>
          <p:nvPr/>
        </p:nvPicPr>
        <p:blipFill rotWithShape="1">
          <a:blip r:embed="rId2">
            <a:extLst>
              <a:ext uri="{28A0092B-C50C-407E-A947-70E740481C1C}">
                <a14:useLocalDpi xmlns:a14="http://schemas.microsoft.com/office/drawing/2010/main" val="0"/>
              </a:ext>
            </a:extLst>
          </a:blip>
          <a:srcRect l="13047" t="19305" r="3125" b="5510"/>
          <a:stretch/>
        </p:blipFill>
        <p:spPr>
          <a:xfrm>
            <a:off x="2321140" y="1306514"/>
            <a:ext cx="7454470" cy="3760786"/>
          </a:xfrm>
          <a:prstGeom prst="rect">
            <a:avLst/>
          </a:prstGeom>
        </p:spPr>
      </p:pic>
      <p:sp>
        <p:nvSpPr>
          <p:cNvPr id="12" name="TextBox 11">
            <a:extLst>
              <a:ext uri="{FF2B5EF4-FFF2-40B4-BE49-F238E27FC236}">
                <a16:creationId xmlns:a16="http://schemas.microsoft.com/office/drawing/2014/main" id="{E7FB5065-1C31-430B-9A53-C501D8FC074F}"/>
              </a:ext>
            </a:extLst>
          </p:cNvPr>
          <p:cNvSpPr txBox="1"/>
          <p:nvPr/>
        </p:nvSpPr>
        <p:spPr>
          <a:xfrm>
            <a:off x="819150" y="598628"/>
            <a:ext cx="1045845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 The pie chart depicts the proportions of accidents that take place at different types of addresses.</a:t>
            </a:r>
            <a:endParaRPr lang="en-IN" sz="2000" dirty="0"/>
          </a:p>
        </p:txBody>
      </p:sp>
      <p:pic>
        <p:nvPicPr>
          <p:cNvPr id="14" name="Picture 13">
            <a:extLst>
              <a:ext uri="{FF2B5EF4-FFF2-40B4-BE49-F238E27FC236}">
                <a16:creationId xmlns:a16="http://schemas.microsoft.com/office/drawing/2014/main" id="{47D7A3B9-CF5A-4562-9EB5-415C598C70C6}"/>
              </a:ext>
            </a:extLst>
          </p:cNvPr>
          <p:cNvPicPr>
            <a:picLocks noChangeAspect="1"/>
          </p:cNvPicPr>
          <p:nvPr/>
        </p:nvPicPr>
        <p:blipFill rotWithShape="1">
          <a:blip r:embed="rId3">
            <a:extLst>
              <a:ext uri="{28A0092B-C50C-407E-A947-70E740481C1C}">
                <a14:useLocalDpi xmlns:a14="http://schemas.microsoft.com/office/drawing/2010/main" val="0"/>
              </a:ext>
            </a:extLst>
          </a:blip>
          <a:srcRect l="13009" t="66356" r="5189" b="7519"/>
          <a:stretch/>
        </p:blipFill>
        <p:spPr>
          <a:xfrm>
            <a:off x="2321140" y="5067300"/>
            <a:ext cx="7270535" cy="1277343"/>
          </a:xfrm>
          <a:prstGeom prst="rect">
            <a:avLst/>
          </a:prstGeom>
        </p:spPr>
      </p:pic>
    </p:spTree>
    <p:extLst>
      <p:ext uri="{BB962C8B-B14F-4D97-AF65-F5344CB8AC3E}">
        <p14:creationId xmlns:p14="http://schemas.microsoft.com/office/powerpoint/2010/main" val="706251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982</TotalTime>
  <Words>1345</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Car Accident Severity</vt:lpstr>
      <vt:lpstr>Introduction</vt:lpstr>
      <vt:lpstr>Business Problem</vt:lpstr>
      <vt:lpstr>PowerPoint Presentation</vt:lpstr>
      <vt:lpstr>Data Preparation</vt:lpstr>
      <vt:lpstr>PowerPoint Presentation</vt:lpstr>
      <vt:lpstr>PowerPoint Presentation</vt:lpstr>
      <vt:lpstr>Exploratory Data Analysis (EDA)</vt:lpstr>
      <vt:lpstr>PowerPoint Presentation</vt:lpstr>
      <vt:lpstr>PowerPoint Presentation</vt:lpstr>
      <vt:lpstr>PowerPoint Presentation</vt:lpstr>
      <vt:lpstr>Data Modelling </vt:lpstr>
      <vt:lpstr>PowerPoint Presentation</vt:lpstr>
      <vt:lpstr>Model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dc:title>
  <dc:creator>Ameya Pange</dc:creator>
  <cp:lastModifiedBy>Ameya Pange</cp:lastModifiedBy>
  <cp:revision>63</cp:revision>
  <dcterms:created xsi:type="dcterms:W3CDTF">2020-10-09T18:58:49Z</dcterms:created>
  <dcterms:modified xsi:type="dcterms:W3CDTF">2020-10-11T18:04:29Z</dcterms:modified>
</cp:coreProperties>
</file>