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C126-1C6A-47E8-B52F-B9459DC24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1D3131-01B4-4756-86F4-6EF5385DF2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AC98EC-3BDE-40EA-BEC7-4BF3A16A9564}"/>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5" name="Footer Placeholder 4">
            <a:extLst>
              <a:ext uri="{FF2B5EF4-FFF2-40B4-BE49-F238E27FC236}">
                <a16:creationId xmlns:a16="http://schemas.microsoft.com/office/drawing/2014/main" id="{2F680BEF-8A6A-4A7C-8BE7-D720B9D05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04E87-23A9-427B-9467-B7BD9F80E219}"/>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90281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6910-E5D9-4D61-9942-6C5DAD9B8B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48C27-B2A0-46B3-A19B-32777059C5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3A527-78D0-41C4-AB34-A44634AFE37F}"/>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5" name="Footer Placeholder 4">
            <a:extLst>
              <a:ext uri="{FF2B5EF4-FFF2-40B4-BE49-F238E27FC236}">
                <a16:creationId xmlns:a16="http://schemas.microsoft.com/office/drawing/2014/main" id="{DE0460C3-A6C0-4FED-91D1-E565666BF8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22689-C79A-4EFA-8916-135DF7834D16}"/>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80638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F1B93-E4CA-45F1-83EB-D99785B67C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550E1-BE7D-49DC-90A5-D13DFF11D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BFA07-DB4A-42A8-AEA2-CBF2D8E947F9}"/>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5" name="Footer Placeholder 4">
            <a:extLst>
              <a:ext uri="{FF2B5EF4-FFF2-40B4-BE49-F238E27FC236}">
                <a16:creationId xmlns:a16="http://schemas.microsoft.com/office/drawing/2014/main" id="{0377F68F-D4D2-4764-A773-0B20BB8E4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5CA7E-3230-43EF-BD0A-727563622317}"/>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14888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2E70-9D5D-408D-AB0B-C5429C905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AEF32A-F955-4967-92C0-EB7CC44E3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0A36A-74BE-477D-8CC4-19B40E226EB6}"/>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5" name="Footer Placeholder 4">
            <a:extLst>
              <a:ext uri="{FF2B5EF4-FFF2-40B4-BE49-F238E27FC236}">
                <a16:creationId xmlns:a16="http://schemas.microsoft.com/office/drawing/2014/main" id="{2F2555C7-310A-419E-8701-70662A7C0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2E653-ED8C-4BBE-934A-08598423E254}"/>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26705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E767-9CA7-41EE-93A7-A26C308F1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4B4145-24EF-4527-9FD8-03512A8FA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F74A4-4E34-463B-BF20-4AB5BB769F55}"/>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5" name="Footer Placeholder 4">
            <a:extLst>
              <a:ext uri="{FF2B5EF4-FFF2-40B4-BE49-F238E27FC236}">
                <a16:creationId xmlns:a16="http://schemas.microsoft.com/office/drawing/2014/main" id="{53917B77-A465-4907-B81C-7B8EE1D91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1E105-AE2E-4062-B694-E403836268F1}"/>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161299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143A-17C4-426F-8714-B927D11800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AE861-9978-4501-B831-852805106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69495A-107A-4843-9DDB-7F13D2D30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5F3A63-A933-4F79-A498-D85C4639E8C0}"/>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6" name="Footer Placeholder 5">
            <a:extLst>
              <a:ext uri="{FF2B5EF4-FFF2-40B4-BE49-F238E27FC236}">
                <a16:creationId xmlns:a16="http://schemas.microsoft.com/office/drawing/2014/main" id="{504C2F20-AB0E-4FBD-BED9-55A3187AA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656C9B-797F-46B5-BBC0-E85CE3D69BCC}"/>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26994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2C1B-86B0-4922-8D74-47219F8496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9597C0-337E-48F8-8253-CC53D8A00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B7E83-BC78-4116-B71E-5421927658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C3C16B-E081-4B35-9572-80830FD48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DA472-523B-4A55-9F59-AC16FE6560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C3494D-0703-4656-91B9-F9A205020925}"/>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8" name="Footer Placeholder 7">
            <a:extLst>
              <a:ext uri="{FF2B5EF4-FFF2-40B4-BE49-F238E27FC236}">
                <a16:creationId xmlns:a16="http://schemas.microsoft.com/office/drawing/2014/main" id="{22673D28-83A5-4CF6-9CEC-698D662599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8A9B38-03F0-435E-B5E3-DDF120577943}"/>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188562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5761-4F97-459F-8CD7-0A9EF78274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B868BA-9416-4A28-9496-BAEB70A3CAE5}"/>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4" name="Footer Placeholder 3">
            <a:extLst>
              <a:ext uri="{FF2B5EF4-FFF2-40B4-BE49-F238E27FC236}">
                <a16:creationId xmlns:a16="http://schemas.microsoft.com/office/drawing/2014/main" id="{F178D4B5-8A95-4723-910D-8A8EBBEBAB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A2856D-0604-4929-9939-0674B47A98C3}"/>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171366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32CE6B-F2A6-493B-A73A-5F9122E85F7E}"/>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3" name="Footer Placeholder 2">
            <a:extLst>
              <a:ext uri="{FF2B5EF4-FFF2-40B4-BE49-F238E27FC236}">
                <a16:creationId xmlns:a16="http://schemas.microsoft.com/office/drawing/2014/main" id="{34C73CBC-A5A9-45F1-8361-86279A7579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BBF56D-3508-4A24-B0D6-DA4101D76B1A}"/>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9378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B65F-9CB4-4F16-8E90-7CD4388C6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42AAD5-D933-4BE7-93A9-7E39F113DC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32F344-4A38-4968-BA5D-0743EE41E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B1D19-44DD-4AE8-BD4F-4B31E77895DA}"/>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6" name="Footer Placeholder 5">
            <a:extLst>
              <a:ext uri="{FF2B5EF4-FFF2-40B4-BE49-F238E27FC236}">
                <a16:creationId xmlns:a16="http://schemas.microsoft.com/office/drawing/2014/main" id="{296382F4-2376-4110-B018-38EF4AF2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2C5A3-3BD9-479F-84E1-409E25952516}"/>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398260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FC41-F323-459C-9ED6-7450B865A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6CB47E-1CEA-4ECD-A589-AA86A23FE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35B1A4-34E0-43B8-B401-9E12C6AEF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FAAA7-6FB9-4721-A7B7-0855C3FF0472}"/>
              </a:ext>
            </a:extLst>
          </p:cNvPr>
          <p:cNvSpPr>
            <a:spLocks noGrp="1"/>
          </p:cNvSpPr>
          <p:nvPr>
            <p:ph type="dt" sz="half" idx="10"/>
          </p:nvPr>
        </p:nvSpPr>
        <p:spPr/>
        <p:txBody>
          <a:bodyPr/>
          <a:lstStyle/>
          <a:p>
            <a:fld id="{0E1BF8A3-9C9D-4DEA-8E98-12E2A2608ADF}" type="datetimeFigureOut">
              <a:rPr lang="en-IN" smtClean="0"/>
              <a:t>10-10-2020</a:t>
            </a:fld>
            <a:endParaRPr lang="en-IN"/>
          </a:p>
        </p:txBody>
      </p:sp>
      <p:sp>
        <p:nvSpPr>
          <p:cNvPr id="6" name="Footer Placeholder 5">
            <a:extLst>
              <a:ext uri="{FF2B5EF4-FFF2-40B4-BE49-F238E27FC236}">
                <a16:creationId xmlns:a16="http://schemas.microsoft.com/office/drawing/2014/main" id="{8A0AD720-571E-4871-B8B5-20F570510A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97580-FE20-4E3B-BD1D-1F1FE1089331}"/>
              </a:ext>
            </a:extLst>
          </p:cNvPr>
          <p:cNvSpPr>
            <a:spLocks noGrp="1"/>
          </p:cNvSpPr>
          <p:nvPr>
            <p:ph type="sldNum" sz="quarter" idx="12"/>
          </p:nvPr>
        </p:nvSpPr>
        <p:spPr/>
        <p:txBody>
          <a:bodyPr/>
          <a:lstStyle/>
          <a:p>
            <a:fld id="{4F1759F0-9957-4CBA-9AEC-B4CFE5D921B9}" type="slidenum">
              <a:rPr lang="en-IN" smtClean="0"/>
              <a:t>‹#›</a:t>
            </a:fld>
            <a:endParaRPr lang="en-IN"/>
          </a:p>
        </p:txBody>
      </p:sp>
    </p:spTree>
    <p:extLst>
      <p:ext uri="{BB962C8B-B14F-4D97-AF65-F5344CB8AC3E}">
        <p14:creationId xmlns:p14="http://schemas.microsoft.com/office/powerpoint/2010/main" val="89913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7DF155-3460-4BA1-87BD-888AFA496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E9C869-5A5B-4F26-B06D-726E5059E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91BB14-4EF6-4F77-96DA-113555A15D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BF8A3-9C9D-4DEA-8E98-12E2A2608ADF}" type="datetimeFigureOut">
              <a:rPr lang="en-IN" smtClean="0"/>
              <a:t>10-10-2020</a:t>
            </a:fld>
            <a:endParaRPr lang="en-IN"/>
          </a:p>
        </p:txBody>
      </p:sp>
      <p:sp>
        <p:nvSpPr>
          <p:cNvPr id="5" name="Footer Placeholder 4">
            <a:extLst>
              <a:ext uri="{FF2B5EF4-FFF2-40B4-BE49-F238E27FC236}">
                <a16:creationId xmlns:a16="http://schemas.microsoft.com/office/drawing/2014/main" id="{D48411C5-7413-482B-AE06-DD7AFD7E9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CE9242-BAD4-4775-900F-1F41496EF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759F0-9957-4CBA-9AEC-B4CFE5D921B9}" type="slidenum">
              <a:rPr lang="en-IN" smtClean="0"/>
              <a:t>‹#›</a:t>
            </a:fld>
            <a:endParaRPr lang="en-IN"/>
          </a:p>
        </p:txBody>
      </p:sp>
    </p:spTree>
    <p:extLst>
      <p:ext uri="{BB962C8B-B14F-4D97-AF65-F5344CB8AC3E}">
        <p14:creationId xmlns:p14="http://schemas.microsoft.com/office/powerpoint/2010/main" val="102083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2F0E47-C6F1-4ABE-8472-2240281FE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762000"/>
            <a:ext cx="9143999" cy="5305425"/>
          </a:xfrm>
          <a:prstGeom prst="rect">
            <a:avLst/>
          </a:prstGeom>
        </p:spPr>
      </p:pic>
      <p:sp>
        <p:nvSpPr>
          <p:cNvPr id="2" name="Title 1">
            <a:extLst>
              <a:ext uri="{FF2B5EF4-FFF2-40B4-BE49-F238E27FC236}">
                <a16:creationId xmlns:a16="http://schemas.microsoft.com/office/drawing/2014/main" id="{DCB41D24-D5DF-4FE4-A8BD-C3F44F99E990}"/>
              </a:ext>
            </a:extLst>
          </p:cNvPr>
          <p:cNvSpPr>
            <a:spLocks noGrp="1"/>
          </p:cNvSpPr>
          <p:nvPr>
            <p:ph type="ctrTitle"/>
          </p:nvPr>
        </p:nvSpPr>
        <p:spPr>
          <a:xfrm>
            <a:off x="1524000" y="1122363"/>
            <a:ext cx="9144000" cy="2011362"/>
          </a:xfrm>
        </p:spPr>
        <p:txBody>
          <a:bodyPr/>
          <a:lstStyle/>
          <a:p>
            <a:r>
              <a:rPr lang="en-US" b="1" u="sng" dirty="0">
                <a:solidFill>
                  <a:schemeClr val="bg1"/>
                </a:solidFill>
                <a:effectLst>
                  <a:outerShdw blurRad="38100" dist="38100" dir="2700000" algn="tl">
                    <a:srgbClr val="000000">
                      <a:alpha val="43137"/>
                    </a:srgbClr>
                  </a:outerShdw>
                </a:effectLst>
              </a:rPr>
              <a:t>Car Accident Severity</a:t>
            </a:r>
            <a:endParaRPr lang="en-IN" b="1" u="sng"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8B289CD-0B35-4F08-AF50-712497523851}"/>
              </a:ext>
            </a:extLst>
          </p:cNvPr>
          <p:cNvSpPr>
            <a:spLocks noGrp="1"/>
          </p:cNvSpPr>
          <p:nvPr>
            <p:ph type="subTitle" idx="1"/>
          </p:nvPr>
        </p:nvSpPr>
        <p:spPr>
          <a:xfrm>
            <a:off x="1524000" y="3429000"/>
            <a:ext cx="9144000" cy="1857375"/>
          </a:xfrm>
        </p:spPr>
        <p:txBody>
          <a:bodyPr>
            <a:normAutofit/>
          </a:bodyPr>
          <a:lstStyle/>
          <a:p>
            <a:r>
              <a:rPr lang="en-US" dirty="0">
                <a:solidFill>
                  <a:schemeClr val="bg1"/>
                </a:solidFill>
              </a:rPr>
              <a:t>Coursera Capstone </a:t>
            </a:r>
          </a:p>
          <a:p>
            <a:endParaRPr lang="en-US" dirty="0">
              <a:solidFill>
                <a:schemeClr val="bg1"/>
              </a:solidFill>
            </a:endParaRPr>
          </a:p>
          <a:p>
            <a:endParaRPr lang="en-US" dirty="0">
              <a:solidFill>
                <a:schemeClr val="bg1"/>
              </a:solidFill>
            </a:endParaRPr>
          </a:p>
          <a:p>
            <a:r>
              <a:rPr lang="en-US" dirty="0">
                <a:solidFill>
                  <a:schemeClr val="bg1"/>
                </a:solidFill>
              </a:rPr>
              <a:t>Ameya Sandeep Pange</a:t>
            </a:r>
          </a:p>
        </p:txBody>
      </p:sp>
    </p:spTree>
    <p:extLst>
      <p:ext uri="{BB962C8B-B14F-4D97-AF65-F5344CB8AC3E}">
        <p14:creationId xmlns:p14="http://schemas.microsoft.com/office/powerpoint/2010/main" val="379444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9CE5-2CBE-44D5-A088-029FEFC188AB}"/>
              </a:ext>
            </a:extLst>
          </p:cNvPr>
          <p:cNvSpPr>
            <a:spLocks noGrp="1"/>
          </p:cNvSpPr>
          <p:nvPr>
            <p:ph type="title"/>
          </p:nvPr>
        </p:nvSpPr>
        <p:spPr/>
        <p:txBody>
          <a:bodyPr/>
          <a:lstStyle/>
          <a:p>
            <a:r>
              <a:rPr lang="en-US" b="1" dirty="0">
                <a:highlight>
                  <a:srgbClr val="C0C0C0"/>
                </a:highlight>
              </a:rPr>
              <a:t>Introduction</a:t>
            </a:r>
            <a:endParaRPr lang="en-IN" b="1" dirty="0">
              <a:highlight>
                <a:srgbClr val="C0C0C0"/>
              </a:highlight>
            </a:endParaRPr>
          </a:p>
        </p:txBody>
      </p:sp>
      <p:sp>
        <p:nvSpPr>
          <p:cNvPr id="3" name="Content Placeholder 2">
            <a:extLst>
              <a:ext uri="{FF2B5EF4-FFF2-40B4-BE49-F238E27FC236}">
                <a16:creationId xmlns:a16="http://schemas.microsoft.com/office/drawing/2014/main" id="{6BBA665F-8518-4C30-81A9-C863F2A6A4D2}"/>
              </a:ext>
            </a:extLst>
          </p:cNvPr>
          <p:cNvSpPr>
            <a:spLocks noGrp="1"/>
          </p:cNvSpPr>
          <p:nvPr>
            <p:ph idx="1"/>
          </p:nvPr>
        </p:nvSpPr>
        <p:spPr/>
        <p:txBody>
          <a:bodyPr>
            <a:normAutofit/>
          </a:bodyPr>
          <a:lstStyle/>
          <a:p>
            <a:pPr algn="l"/>
            <a:r>
              <a:rPr lang="en-US" i="0" dirty="0">
                <a:solidFill>
                  <a:schemeClr val="tx1">
                    <a:lumMod val="95000"/>
                    <a:lumOff val="5000"/>
                  </a:schemeClr>
                </a:solidFill>
                <a:effectLst/>
              </a:rPr>
              <a:t>According to the WHO, approximately 1.35 million people die each year as a result of road traffic crashes. Between 20 and 50 million more people suffer non-fatal injuries, with many incurring a disability as a result of their injury.</a:t>
            </a:r>
          </a:p>
          <a:p>
            <a:pPr algn="l"/>
            <a:r>
              <a:rPr lang="en-US" i="0" dirty="0">
                <a:solidFill>
                  <a:schemeClr val="tx1">
                    <a:lumMod val="95000"/>
                    <a:lumOff val="5000"/>
                  </a:schemeClr>
                </a:solidFill>
                <a:effectLst/>
              </a:rPr>
              <a:t>Road traffic injuries cause considerable economic losses to individuals, their families, and to nations as a whole. These losses arise from the cost of treatment as well as lost productivity for those killed or disabled by their injuries, and for family members who need to take time off work or school to care for the injured. Road traffic crashes cost most countries 3% of their gross domestic product.</a:t>
            </a:r>
          </a:p>
        </p:txBody>
      </p:sp>
    </p:spTree>
    <p:extLst>
      <p:ext uri="{BB962C8B-B14F-4D97-AF65-F5344CB8AC3E}">
        <p14:creationId xmlns:p14="http://schemas.microsoft.com/office/powerpoint/2010/main" val="289516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FFF4-B763-432F-A84B-71694B446A23}"/>
              </a:ext>
            </a:extLst>
          </p:cNvPr>
          <p:cNvSpPr>
            <a:spLocks noGrp="1"/>
          </p:cNvSpPr>
          <p:nvPr>
            <p:ph type="title"/>
          </p:nvPr>
        </p:nvSpPr>
        <p:spPr/>
        <p:txBody>
          <a:bodyPr/>
          <a:lstStyle/>
          <a:p>
            <a:r>
              <a:rPr lang="en-US" b="1" dirty="0">
                <a:highlight>
                  <a:srgbClr val="C0C0C0"/>
                </a:highlight>
              </a:rPr>
              <a:t>Business Problem</a:t>
            </a:r>
            <a:endParaRPr lang="en-IN" b="1" dirty="0">
              <a:highlight>
                <a:srgbClr val="C0C0C0"/>
              </a:highlight>
            </a:endParaRPr>
          </a:p>
        </p:txBody>
      </p:sp>
      <p:sp>
        <p:nvSpPr>
          <p:cNvPr id="3" name="Content Placeholder 2">
            <a:extLst>
              <a:ext uri="{FF2B5EF4-FFF2-40B4-BE49-F238E27FC236}">
                <a16:creationId xmlns:a16="http://schemas.microsoft.com/office/drawing/2014/main" id="{E5606ED3-DD04-4D04-8D2F-67C5653F6EBD}"/>
              </a:ext>
            </a:extLst>
          </p:cNvPr>
          <p:cNvSpPr>
            <a:spLocks noGrp="1"/>
          </p:cNvSpPr>
          <p:nvPr>
            <p:ph idx="1"/>
          </p:nvPr>
        </p:nvSpPr>
        <p:spPr>
          <a:xfrm>
            <a:off x="838200" y="1825625"/>
            <a:ext cx="10515600" cy="4489450"/>
          </a:xfrm>
        </p:spPr>
        <p:txBody>
          <a:bodyPr>
            <a:noAutofit/>
          </a:bodyPr>
          <a:lstStyle/>
          <a:p>
            <a:r>
              <a:rPr lang="en-US" sz="2300" b="0" i="0" dirty="0">
                <a:solidFill>
                  <a:srgbClr val="202124"/>
                </a:solidFill>
                <a:effectLst/>
              </a:rPr>
              <a:t>The 2030 Agenda for Sustainable Development has set an ambitious target of halving the global number of </a:t>
            </a:r>
            <a:r>
              <a:rPr lang="en-US" sz="2300" i="0" dirty="0">
                <a:solidFill>
                  <a:srgbClr val="202124"/>
                </a:solidFill>
                <a:effectLst/>
              </a:rPr>
              <a:t>deaths</a:t>
            </a:r>
            <a:r>
              <a:rPr lang="en-US" sz="2300" b="0" i="0" dirty="0">
                <a:solidFill>
                  <a:srgbClr val="202124"/>
                </a:solidFill>
                <a:effectLst/>
              </a:rPr>
              <a:t> and injuries from road traffic crashes by 2020.</a:t>
            </a:r>
          </a:p>
          <a:p>
            <a:r>
              <a:rPr lang="en-US" sz="2300" dirty="0">
                <a:solidFill>
                  <a:srgbClr val="202124"/>
                </a:solidFill>
              </a:rPr>
              <a:t>This would be made easier if there was a way to analyze the main causes and areas that the accidents took place in.</a:t>
            </a:r>
          </a:p>
          <a:p>
            <a:r>
              <a:rPr lang="en-US" sz="2300" dirty="0">
                <a:solidFill>
                  <a:srgbClr val="202124"/>
                </a:solidFill>
              </a:rPr>
              <a:t>This would make it easier to take precautionary measures like placing traffic signs to warn people about the high accident risk in a particular area as well as allocate resources like medical and police assistance, etc.</a:t>
            </a:r>
          </a:p>
          <a:p>
            <a:r>
              <a:rPr lang="en-US" sz="2300" dirty="0">
                <a:solidFill>
                  <a:srgbClr val="202124"/>
                </a:solidFill>
              </a:rPr>
              <a:t>This project aims at using techniques like Data Science and Machine Learning to build a model which can predict the severity of accidents based on historical data. This would make people drive more carefully in accident-prone areas and would also help the government bodies manage and reduce the number of accidents and the deaths related to them more effectively.</a:t>
            </a:r>
            <a:endParaRPr lang="en-IN" sz="2300" dirty="0"/>
          </a:p>
        </p:txBody>
      </p:sp>
    </p:spTree>
    <p:extLst>
      <p:ext uri="{BB962C8B-B14F-4D97-AF65-F5344CB8AC3E}">
        <p14:creationId xmlns:p14="http://schemas.microsoft.com/office/powerpoint/2010/main" val="164885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691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279</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Car Accident Severity</vt:lpstr>
      <vt:lpstr>Introduction</vt:lpstr>
      <vt:lpstr>Business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Ameya Pange</dc:creator>
  <cp:lastModifiedBy>Ameya Pange</cp:lastModifiedBy>
  <cp:revision>13</cp:revision>
  <dcterms:created xsi:type="dcterms:W3CDTF">2020-10-09T18:58:49Z</dcterms:created>
  <dcterms:modified xsi:type="dcterms:W3CDTF">2020-10-09T20:59:01Z</dcterms:modified>
</cp:coreProperties>
</file>