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7" r:id="rId7"/>
    <p:sldId id="268" r:id="rId8"/>
    <p:sldId id="269" r:id="rId9"/>
    <p:sldId id="270" r:id="rId10"/>
    <p:sldId id="272" r:id="rId11"/>
    <p:sldId id="27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eya Pange" initials="AP" lastIdx="1" clrIdx="0">
    <p:extLst>
      <p:ext uri="{19B8F6BF-5375-455C-9EA6-DF929625EA0E}">
        <p15:presenceInfo xmlns:p15="http://schemas.microsoft.com/office/powerpoint/2012/main" userId="592520ac621a91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C126-1C6A-47E8-B52F-B9459DC24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1D3131-01B4-4756-86F4-6EF5385DF2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AC98EC-3BDE-40EA-BEC7-4BF3A16A9564}"/>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5" name="Footer Placeholder 4">
            <a:extLst>
              <a:ext uri="{FF2B5EF4-FFF2-40B4-BE49-F238E27FC236}">
                <a16:creationId xmlns:a16="http://schemas.microsoft.com/office/drawing/2014/main" id="{2F680BEF-8A6A-4A7C-8BE7-D720B9D05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04E87-23A9-427B-9467-B7BD9F80E219}"/>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90281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6910-E5D9-4D61-9942-6C5DAD9B8B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48C27-B2A0-46B3-A19B-32777059C5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3A527-78D0-41C4-AB34-A44634AFE37F}"/>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5" name="Footer Placeholder 4">
            <a:extLst>
              <a:ext uri="{FF2B5EF4-FFF2-40B4-BE49-F238E27FC236}">
                <a16:creationId xmlns:a16="http://schemas.microsoft.com/office/drawing/2014/main" id="{DE0460C3-A6C0-4FED-91D1-E565666BF8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22689-C79A-4EFA-8916-135DF7834D16}"/>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8063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F1B93-E4CA-45F1-83EB-D99785B67C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550E1-BE7D-49DC-90A5-D13DFF11D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BFA07-DB4A-42A8-AEA2-CBF2D8E947F9}"/>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5" name="Footer Placeholder 4">
            <a:extLst>
              <a:ext uri="{FF2B5EF4-FFF2-40B4-BE49-F238E27FC236}">
                <a16:creationId xmlns:a16="http://schemas.microsoft.com/office/drawing/2014/main" id="{0377F68F-D4D2-4764-A773-0B20BB8E4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5CA7E-3230-43EF-BD0A-727563622317}"/>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14888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2E70-9D5D-408D-AB0B-C5429C905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EF32A-F955-4967-92C0-EB7CC44E3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0A36A-74BE-477D-8CC4-19B40E226EB6}"/>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5" name="Footer Placeholder 4">
            <a:extLst>
              <a:ext uri="{FF2B5EF4-FFF2-40B4-BE49-F238E27FC236}">
                <a16:creationId xmlns:a16="http://schemas.microsoft.com/office/drawing/2014/main" id="{2F2555C7-310A-419E-8701-70662A7C0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2E653-ED8C-4BBE-934A-08598423E254}"/>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2670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E767-9CA7-41EE-93A7-A26C308F1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4B4145-24EF-4527-9FD8-03512A8FA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F74A4-4E34-463B-BF20-4AB5BB769F55}"/>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5" name="Footer Placeholder 4">
            <a:extLst>
              <a:ext uri="{FF2B5EF4-FFF2-40B4-BE49-F238E27FC236}">
                <a16:creationId xmlns:a16="http://schemas.microsoft.com/office/drawing/2014/main" id="{53917B77-A465-4907-B81C-7B8EE1D91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1E105-AE2E-4062-B694-E403836268F1}"/>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61299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143A-17C4-426F-8714-B927D11800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AE861-9978-4501-B831-852805106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69495A-107A-4843-9DDB-7F13D2D30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5F3A63-A933-4F79-A498-D85C4639E8C0}"/>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6" name="Footer Placeholder 5">
            <a:extLst>
              <a:ext uri="{FF2B5EF4-FFF2-40B4-BE49-F238E27FC236}">
                <a16:creationId xmlns:a16="http://schemas.microsoft.com/office/drawing/2014/main" id="{504C2F20-AB0E-4FBD-BED9-55A3187AA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56C9B-797F-46B5-BBC0-E85CE3D69BCC}"/>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26994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2C1B-86B0-4922-8D74-47219F8496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9597C0-337E-48F8-8253-CC53D8A00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B7E83-BC78-4116-B71E-542192765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C3C16B-E081-4B35-9572-80830FD48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DA472-523B-4A55-9F59-AC16FE6560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C3494D-0703-4656-91B9-F9A205020925}"/>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8" name="Footer Placeholder 7">
            <a:extLst>
              <a:ext uri="{FF2B5EF4-FFF2-40B4-BE49-F238E27FC236}">
                <a16:creationId xmlns:a16="http://schemas.microsoft.com/office/drawing/2014/main" id="{22673D28-83A5-4CF6-9CEC-698D662599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8A9B38-03F0-435E-B5E3-DDF120577943}"/>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88562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5761-4F97-459F-8CD7-0A9EF78274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B868BA-9416-4A28-9496-BAEB70A3CAE5}"/>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4" name="Footer Placeholder 3">
            <a:extLst>
              <a:ext uri="{FF2B5EF4-FFF2-40B4-BE49-F238E27FC236}">
                <a16:creationId xmlns:a16="http://schemas.microsoft.com/office/drawing/2014/main" id="{F178D4B5-8A95-4723-910D-8A8EBBEBAB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A2856D-0604-4929-9939-0674B47A98C3}"/>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7136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2CE6B-F2A6-493B-A73A-5F9122E85F7E}"/>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3" name="Footer Placeholder 2">
            <a:extLst>
              <a:ext uri="{FF2B5EF4-FFF2-40B4-BE49-F238E27FC236}">
                <a16:creationId xmlns:a16="http://schemas.microsoft.com/office/drawing/2014/main" id="{34C73CBC-A5A9-45F1-8361-86279A7579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BBF56D-3508-4A24-B0D6-DA4101D76B1A}"/>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9378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B65F-9CB4-4F16-8E90-7CD4388C6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2AAD5-D933-4BE7-93A9-7E39F113D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32F344-4A38-4968-BA5D-0743EE41E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B1D19-44DD-4AE8-BD4F-4B31E77895DA}"/>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6" name="Footer Placeholder 5">
            <a:extLst>
              <a:ext uri="{FF2B5EF4-FFF2-40B4-BE49-F238E27FC236}">
                <a16:creationId xmlns:a16="http://schemas.microsoft.com/office/drawing/2014/main" id="{296382F4-2376-4110-B018-38EF4AF2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2C5A3-3BD9-479F-84E1-409E25952516}"/>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98260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FC41-F323-459C-9ED6-7450B865A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6CB47E-1CEA-4ECD-A589-AA86A23FE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35B1A4-34E0-43B8-B401-9E12C6AE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FAAA7-6FB9-4721-A7B7-0855C3FF0472}"/>
              </a:ext>
            </a:extLst>
          </p:cNvPr>
          <p:cNvSpPr>
            <a:spLocks noGrp="1"/>
          </p:cNvSpPr>
          <p:nvPr>
            <p:ph type="dt" sz="half" idx="10"/>
          </p:nvPr>
        </p:nvSpPr>
        <p:spPr/>
        <p:txBody>
          <a:bodyPr/>
          <a:lstStyle/>
          <a:p>
            <a:fld id="{0E1BF8A3-9C9D-4DEA-8E98-12E2A2608ADF}" type="datetimeFigureOut">
              <a:rPr lang="en-IN" smtClean="0"/>
              <a:t>12-10-2020</a:t>
            </a:fld>
            <a:endParaRPr lang="en-IN"/>
          </a:p>
        </p:txBody>
      </p:sp>
      <p:sp>
        <p:nvSpPr>
          <p:cNvPr id="6" name="Footer Placeholder 5">
            <a:extLst>
              <a:ext uri="{FF2B5EF4-FFF2-40B4-BE49-F238E27FC236}">
                <a16:creationId xmlns:a16="http://schemas.microsoft.com/office/drawing/2014/main" id="{8A0AD720-571E-4871-B8B5-20F570510A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97580-FE20-4E3B-BD1D-1F1FE1089331}"/>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89913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DF155-3460-4BA1-87BD-888AFA496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E9C869-5A5B-4F26-B06D-726E5059E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1BB14-4EF6-4F77-96DA-113555A15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BF8A3-9C9D-4DEA-8E98-12E2A2608ADF}" type="datetimeFigureOut">
              <a:rPr lang="en-IN" smtClean="0"/>
              <a:t>12-10-2020</a:t>
            </a:fld>
            <a:endParaRPr lang="en-IN"/>
          </a:p>
        </p:txBody>
      </p:sp>
      <p:sp>
        <p:nvSpPr>
          <p:cNvPr id="5" name="Footer Placeholder 4">
            <a:extLst>
              <a:ext uri="{FF2B5EF4-FFF2-40B4-BE49-F238E27FC236}">
                <a16:creationId xmlns:a16="http://schemas.microsoft.com/office/drawing/2014/main" id="{D48411C5-7413-482B-AE06-DD7AFD7E9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CE9242-BAD4-4775-900F-1F41496EF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759F0-9957-4CBA-9AEC-B4CFE5D921B9}" type="slidenum">
              <a:rPr lang="en-IN" smtClean="0"/>
              <a:t>‹#›</a:t>
            </a:fld>
            <a:endParaRPr lang="en-IN"/>
          </a:p>
        </p:txBody>
      </p:sp>
    </p:spTree>
    <p:extLst>
      <p:ext uri="{BB962C8B-B14F-4D97-AF65-F5344CB8AC3E}">
        <p14:creationId xmlns:p14="http://schemas.microsoft.com/office/powerpoint/2010/main" val="102083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2F0E47-C6F1-4ABE-8472-2240281FE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762000"/>
            <a:ext cx="9143999" cy="5305425"/>
          </a:xfrm>
          <a:prstGeom prst="rect">
            <a:avLst/>
          </a:prstGeom>
        </p:spPr>
      </p:pic>
      <p:sp>
        <p:nvSpPr>
          <p:cNvPr id="2" name="Title 1">
            <a:extLst>
              <a:ext uri="{FF2B5EF4-FFF2-40B4-BE49-F238E27FC236}">
                <a16:creationId xmlns:a16="http://schemas.microsoft.com/office/drawing/2014/main" id="{DCB41D24-D5DF-4FE4-A8BD-C3F44F99E990}"/>
              </a:ext>
            </a:extLst>
          </p:cNvPr>
          <p:cNvSpPr>
            <a:spLocks noGrp="1"/>
          </p:cNvSpPr>
          <p:nvPr>
            <p:ph type="ctrTitle"/>
          </p:nvPr>
        </p:nvSpPr>
        <p:spPr>
          <a:xfrm>
            <a:off x="1524000" y="1122363"/>
            <a:ext cx="9144000" cy="2011362"/>
          </a:xfrm>
        </p:spPr>
        <p:txBody>
          <a:bodyPr/>
          <a:lstStyle/>
          <a:p>
            <a:r>
              <a:rPr lang="en-US" b="1" u="sng" dirty="0">
                <a:solidFill>
                  <a:schemeClr val="bg1"/>
                </a:solidFill>
                <a:effectLst>
                  <a:outerShdw blurRad="38100" dist="38100" dir="2700000" algn="tl">
                    <a:srgbClr val="000000">
                      <a:alpha val="43137"/>
                    </a:srgbClr>
                  </a:outerShdw>
                </a:effectLst>
              </a:rPr>
              <a:t>Car Accident Severity</a:t>
            </a:r>
            <a:endParaRPr lang="en-IN" b="1" u="sng"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8B289CD-0B35-4F08-AF50-712497523851}"/>
              </a:ext>
            </a:extLst>
          </p:cNvPr>
          <p:cNvSpPr>
            <a:spLocks noGrp="1"/>
          </p:cNvSpPr>
          <p:nvPr>
            <p:ph type="subTitle" idx="1"/>
          </p:nvPr>
        </p:nvSpPr>
        <p:spPr>
          <a:xfrm>
            <a:off x="1524000" y="3429000"/>
            <a:ext cx="9144000" cy="1857375"/>
          </a:xfrm>
        </p:spPr>
        <p:txBody>
          <a:bodyPr>
            <a:normAutofit/>
          </a:bodyPr>
          <a:lstStyle/>
          <a:p>
            <a:r>
              <a:rPr lang="en-US" dirty="0">
                <a:solidFill>
                  <a:schemeClr val="bg1"/>
                </a:solidFill>
              </a:rPr>
              <a:t>Coursera Capstone </a:t>
            </a:r>
          </a:p>
          <a:p>
            <a:endParaRPr lang="en-US" dirty="0">
              <a:solidFill>
                <a:schemeClr val="bg1"/>
              </a:solidFill>
            </a:endParaRPr>
          </a:p>
          <a:p>
            <a:endParaRPr lang="en-US" dirty="0">
              <a:solidFill>
                <a:schemeClr val="bg1"/>
              </a:solidFill>
            </a:endParaRPr>
          </a:p>
          <a:p>
            <a:r>
              <a:rPr lang="en-US" dirty="0">
                <a:solidFill>
                  <a:schemeClr val="bg1"/>
                </a:solidFill>
              </a:rPr>
              <a:t>Ameya Sandeep Pange</a:t>
            </a:r>
          </a:p>
        </p:txBody>
      </p:sp>
    </p:spTree>
    <p:extLst>
      <p:ext uri="{BB962C8B-B14F-4D97-AF65-F5344CB8AC3E}">
        <p14:creationId xmlns:p14="http://schemas.microsoft.com/office/powerpoint/2010/main" val="379444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035B5-11CF-4DA3-A93B-30EAC5DBADC5}"/>
              </a:ext>
            </a:extLst>
          </p:cNvPr>
          <p:cNvSpPr txBox="1"/>
          <p:nvPr/>
        </p:nvSpPr>
        <p:spPr>
          <a:xfrm>
            <a:off x="866773" y="571500"/>
            <a:ext cx="10325101" cy="707886"/>
          </a:xfrm>
          <a:prstGeom prst="rect">
            <a:avLst/>
          </a:prstGeom>
          <a:noFill/>
        </p:spPr>
        <p:txBody>
          <a:bodyPr wrap="square" rtlCol="0">
            <a:spAutoFit/>
          </a:bodyPr>
          <a:lstStyle/>
          <a:p>
            <a:r>
              <a:rPr lang="en-US" sz="2000" dirty="0"/>
              <a:t>Confusion matrices are constructed for SVM and Logistic Regression. The highest precision and recall is for accidents of severity 1 modelled using Logistic Regression.</a:t>
            </a:r>
          </a:p>
        </p:txBody>
      </p:sp>
      <p:pic>
        <p:nvPicPr>
          <p:cNvPr id="9" name="Picture 8">
            <a:extLst>
              <a:ext uri="{FF2B5EF4-FFF2-40B4-BE49-F238E27FC236}">
                <a16:creationId xmlns:a16="http://schemas.microsoft.com/office/drawing/2014/main" id="{5EF87DC0-9328-4C73-99DC-C2CF01331A4D}"/>
              </a:ext>
            </a:extLst>
          </p:cNvPr>
          <p:cNvPicPr>
            <a:picLocks noChangeAspect="1"/>
          </p:cNvPicPr>
          <p:nvPr/>
        </p:nvPicPr>
        <p:blipFill rotWithShape="1">
          <a:blip r:embed="rId2">
            <a:extLst>
              <a:ext uri="{28A0092B-C50C-407E-A947-70E740481C1C}">
                <a14:useLocalDpi xmlns:a14="http://schemas.microsoft.com/office/drawing/2010/main" val="0"/>
              </a:ext>
            </a:extLst>
          </a:blip>
          <a:srcRect l="10157" t="22500" r="55546" b="7361"/>
          <a:stretch/>
        </p:blipFill>
        <p:spPr>
          <a:xfrm>
            <a:off x="1000127" y="1595515"/>
            <a:ext cx="3990974" cy="46909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19BDF998-F22F-434F-862F-0414BE76D139}"/>
              </a:ext>
            </a:extLst>
          </p:cNvPr>
          <p:cNvPicPr>
            <a:picLocks noChangeAspect="1"/>
          </p:cNvPicPr>
          <p:nvPr/>
        </p:nvPicPr>
        <p:blipFill rotWithShape="1">
          <a:blip r:embed="rId3">
            <a:extLst>
              <a:ext uri="{28A0092B-C50C-407E-A947-70E740481C1C}">
                <a14:useLocalDpi xmlns:a14="http://schemas.microsoft.com/office/drawing/2010/main" val="0"/>
              </a:ext>
            </a:extLst>
          </a:blip>
          <a:srcRect l="10233" t="21528" r="55469" b="6805"/>
          <a:stretch/>
        </p:blipFill>
        <p:spPr>
          <a:xfrm>
            <a:off x="7010398" y="1595516"/>
            <a:ext cx="3990974" cy="4690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221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1576-158D-4F0E-B3E6-9BB759F7CDC2}"/>
              </a:ext>
            </a:extLst>
          </p:cNvPr>
          <p:cNvSpPr>
            <a:spLocks noGrp="1"/>
          </p:cNvSpPr>
          <p:nvPr>
            <p:ph type="title"/>
          </p:nvPr>
        </p:nvSpPr>
        <p:spPr/>
        <p:txBody>
          <a:bodyPr/>
          <a:lstStyle/>
          <a:p>
            <a:r>
              <a:rPr lang="en-US" b="1" dirty="0">
                <a:highlight>
                  <a:srgbClr val="C0C0C0"/>
                </a:highlight>
              </a:rPr>
              <a:t>Results</a:t>
            </a:r>
            <a:endParaRPr lang="en-IN" b="1" dirty="0">
              <a:highlight>
                <a:srgbClr val="C0C0C0"/>
              </a:highlight>
            </a:endParaRPr>
          </a:p>
        </p:txBody>
      </p:sp>
      <p:sp>
        <p:nvSpPr>
          <p:cNvPr id="3" name="Content Placeholder 2">
            <a:extLst>
              <a:ext uri="{FF2B5EF4-FFF2-40B4-BE49-F238E27FC236}">
                <a16:creationId xmlns:a16="http://schemas.microsoft.com/office/drawing/2014/main" id="{5E095086-ACC3-4A31-8453-F8FBC011B467}"/>
              </a:ext>
            </a:extLst>
          </p:cNvPr>
          <p:cNvSpPr>
            <a:spLocks noGrp="1"/>
          </p:cNvSpPr>
          <p:nvPr>
            <p:ph idx="1"/>
          </p:nvPr>
        </p:nvSpPr>
        <p:spPr>
          <a:xfrm>
            <a:off x="838200" y="1558925"/>
            <a:ext cx="10515600" cy="4351338"/>
          </a:xfrm>
        </p:spPr>
        <p:txBody>
          <a:bodyPr>
            <a:normAutofit/>
          </a:bodyPr>
          <a:lstStyle/>
          <a:p>
            <a:r>
              <a:rPr lang="en-US" sz="2200" dirty="0"/>
              <a:t>In this stage, the different Machine Learning models are compared based on their evaluation metric scores to decide which is the best for the data.</a:t>
            </a:r>
          </a:p>
          <a:p>
            <a:r>
              <a:rPr lang="en-US" sz="2200" dirty="0"/>
              <a:t>Each model’s accuracy is calculated using the Jaccard Similarity Score, F1-Score and Log Loss (only for Logistic Regression), each of which range between 0 to 1. </a:t>
            </a:r>
          </a:p>
          <a:p>
            <a:r>
              <a:rPr lang="en-IN" sz="2200" dirty="0"/>
              <a:t>The model with the highest </a:t>
            </a:r>
            <a:r>
              <a:rPr lang="en-US" sz="2200" dirty="0"/>
              <a:t>Jaccard Similarity Score is Decision Trees, with a score of 0.725503</a:t>
            </a:r>
          </a:p>
          <a:p>
            <a:r>
              <a:rPr lang="en-US" sz="2200" dirty="0"/>
              <a:t>The model with the highest F1-Score is also Decision Trees, with a score of 0.684016</a:t>
            </a:r>
          </a:p>
          <a:p>
            <a:pPr marL="0" indent="0">
              <a:buNone/>
            </a:pPr>
            <a:endParaRPr lang="en-IN" sz="2200" dirty="0"/>
          </a:p>
        </p:txBody>
      </p:sp>
      <p:pic>
        <p:nvPicPr>
          <p:cNvPr id="5" name="Picture 4">
            <a:extLst>
              <a:ext uri="{FF2B5EF4-FFF2-40B4-BE49-F238E27FC236}">
                <a16:creationId xmlns:a16="http://schemas.microsoft.com/office/drawing/2014/main" id="{C0DBE7C5-0917-47FF-BCE8-97A175DC4870}"/>
              </a:ext>
            </a:extLst>
          </p:cNvPr>
          <p:cNvPicPr>
            <a:picLocks noChangeAspect="1"/>
          </p:cNvPicPr>
          <p:nvPr/>
        </p:nvPicPr>
        <p:blipFill rotWithShape="1">
          <a:blip r:embed="rId2">
            <a:extLst>
              <a:ext uri="{28A0092B-C50C-407E-A947-70E740481C1C}">
                <a14:useLocalDpi xmlns:a14="http://schemas.microsoft.com/office/drawing/2010/main" val="0"/>
              </a:ext>
            </a:extLst>
          </a:blip>
          <a:srcRect l="11250" t="50000" r="56250" b="30972"/>
          <a:stretch/>
        </p:blipFill>
        <p:spPr>
          <a:xfrm>
            <a:off x="2654207" y="4429126"/>
            <a:ext cx="6883586" cy="2266950"/>
          </a:xfrm>
          <a:prstGeom prst="rect">
            <a:avLst/>
          </a:prstGeom>
        </p:spPr>
      </p:pic>
    </p:spTree>
    <p:extLst>
      <p:ext uri="{BB962C8B-B14F-4D97-AF65-F5344CB8AC3E}">
        <p14:creationId xmlns:p14="http://schemas.microsoft.com/office/powerpoint/2010/main" val="272318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2D4B-D8EE-416A-92CE-3070B9CDC30D}"/>
              </a:ext>
            </a:extLst>
          </p:cNvPr>
          <p:cNvSpPr>
            <a:spLocks noGrp="1"/>
          </p:cNvSpPr>
          <p:nvPr>
            <p:ph type="title"/>
          </p:nvPr>
        </p:nvSpPr>
        <p:spPr/>
        <p:txBody>
          <a:bodyPr/>
          <a:lstStyle/>
          <a:p>
            <a:r>
              <a:rPr lang="en-US" b="1" dirty="0">
                <a:highlight>
                  <a:srgbClr val="C0C0C0"/>
                </a:highlight>
              </a:rPr>
              <a:t>Conclusion</a:t>
            </a:r>
            <a:endParaRPr lang="en-IN" b="1" dirty="0">
              <a:highlight>
                <a:srgbClr val="C0C0C0"/>
              </a:highlight>
            </a:endParaRPr>
          </a:p>
        </p:txBody>
      </p:sp>
      <p:sp>
        <p:nvSpPr>
          <p:cNvPr id="3" name="Content Placeholder 2">
            <a:extLst>
              <a:ext uri="{FF2B5EF4-FFF2-40B4-BE49-F238E27FC236}">
                <a16:creationId xmlns:a16="http://schemas.microsoft.com/office/drawing/2014/main" id="{EC00195A-11B2-42D8-9FF8-CF8150EE25DB}"/>
              </a:ext>
            </a:extLst>
          </p:cNvPr>
          <p:cNvSpPr>
            <a:spLocks noGrp="1"/>
          </p:cNvSpPr>
          <p:nvPr>
            <p:ph idx="1"/>
          </p:nvPr>
        </p:nvSpPr>
        <p:spPr/>
        <p:txBody>
          <a:bodyPr>
            <a:normAutofit/>
          </a:bodyPr>
          <a:lstStyle/>
          <a:p>
            <a:r>
              <a:rPr lang="en-US" dirty="0"/>
              <a:t>From the Model Evaluation stage we get the evaluation metrics for each model.</a:t>
            </a:r>
          </a:p>
          <a:p>
            <a:r>
              <a:rPr lang="en-US" dirty="0"/>
              <a:t>All models can be seen to have a considerably good accuracy except the SVM model.</a:t>
            </a:r>
          </a:p>
          <a:p>
            <a:r>
              <a:rPr lang="en-US" dirty="0"/>
              <a:t> The Jaccard Similarity Score and F1-Score for SVM are average as SVM is not very good with handling large datasets.</a:t>
            </a:r>
          </a:p>
          <a:p>
            <a:r>
              <a:rPr lang="en-US" dirty="0"/>
              <a:t>From these scores, we can say that Decision Trees is the best model for predicting the severity of an accident based on the dataset that was made available.</a:t>
            </a:r>
            <a:endParaRPr lang="en-US" u="sng" dirty="0"/>
          </a:p>
        </p:txBody>
      </p:sp>
      <p:cxnSp>
        <p:nvCxnSpPr>
          <p:cNvPr id="5" name="Straight Connector 4">
            <a:extLst>
              <a:ext uri="{FF2B5EF4-FFF2-40B4-BE49-F238E27FC236}">
                <a16:creationId xmlns:a16="http://schemas.microsoft.com/office/drawing/2014/main" id="{BD39D9FA-8DE6-4C8C-ADED-1C9B9F9D084E}"/>
              </a:ext>
            </a:extLst>
          </p:cNvPr>
          <p:cNvCxnSpPr/>
          <p:nvPr/>
        </p:nvCxnSpPr>
        <p:spPr>
          <a:xfrm>
            <a:off x="838200" y="590550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5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9CE5-2CBE-44D5-A088-029FEFC188AB}"/>
              </a:ext>
            </a:extLst>
          </p:cNvPr>
          <p:cNvSpPr>
            <a:spLocks noGrp="1"/>
          </p:cNvSpPr>
          <p:nvPr>
            <p:ph type="title"/>
          </p:nvPr>
        </p:nvSpPr>
        <p:spPr/>
        <p:txBody>
          <a:bodyPr/>
          <a:lstStyle/>
          <a:p>
            <a:r>
              <a:rPr lang="en-US" b="1" dirty="0">
                <a:highlight>
                  <a:srgbClr val="C0C0C0"/>
                </a:highlight>
              </a:rPr>
              <a:t>Introduction</a:t>
            </a:r>
            <a:endParaRPr lang="en-IN" b="1" dirty="0">
              <a:highlight>
                <a:srgbClr val="C0C0C0"/>
              </a:highlight>
            </a:endParaRPr>
          </a:p>
        </p:txBody>
      </p:sp>
      <p:sp>
        <p:nvSpPr>
          <p:cNvPr id="3" name="Content Placeholder 2">
            <a:extLst>
              <a:ext uri="{FF2B5EF4-FFF2-40B4-BE49-F238E27FC236}">
                <a16:creationId xmlns:a16="http://schemas.microsoft.com/office/drawing/2014/main" id="{6BBA665F-8518-4C30-81A9-C863F2A6A4D2}"/>
              </a:ext>
            </a:extLst>
          </p:cNvPr>
          <p:cNvSpPr>
            <a:spLocks noGrp="1"/>
          </p:cNvSpPr>
          <p:nvPr>
            <p:ph idx="1"/>
          </p:nvPr>
        </p:nvSpPr>
        <p:spPr/>
        <p:txBody>
          <a:bodyPr>
            <a:normAutofit/>
          </a:bodyPr>
          <a:lstStyle/>
          <a:p>
            <a:pPr algn="l"/>
            <a:r>
              <a:rPr lang="en-US" i="0" dirty="0">
                <a:solidFill>
                  <a:schemeClr val="tx1">
                    <a:lumMod val="95000"/>
                    <a:lumOff val="5000"/>
                  </a:schemeClr>
                </a:solidFill>
                <a:effectLst/>
              </a:rPr>
              <a:t>According to the WHO, approximately 1.35 million people die each year as a result of road traffic crashes. Between 20 and 50 million more people suffer non-fatal injuries, with many incurring a disability as a result of their injury.</a:t>
            </a:r>
          </a:p>
          <a:p>
            <a:pPr algn="l"/>
            <a:r>
              <a:rPr lang="en-US" i="0" dirty="0">
                <a:solidFill>
                  <a:schemeClr val="tx1">
                    <a:lumMod val="95000"/>
                    <a:lumOff val="5000"/>
                  </a:schemeClr>
                </a:solidFill>
                <a:effectLst/>
              </a:rPr>
              <a:t>Road traffic injuries cause considerable economic losses to individuals, their families, and to nations as a whole. These losses arise from the cost of treatment as well as lost productivity for those killed or disabled by their injuries, and for family members who need to take time off work or school to care for the injured. Road traffic crashes cost most countries 3% of their gross domestic product.</a:t>
            </a:r>
          </a:p>
        </p:txBody>
      </p:sp>
    </p:spTree>
    <p:extLst>
      <p:ext uri="{BB962C8B-B14F-4D97-AF65-F5344CB8AC3E}">
        <p14:creationId xmlns:p14="http://schemas.microsoft.com/office/powerpoint/2010/main" val="289516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FFF4-B763-432F-A84B-71694B446A23}"/>
              </a:ext>
            </a:extLst>
          </p:cNvPr>
          <p:cNvSpPr>
            <a:spLocks noGrp="1"/>
          </p:cNvSpPr>
          <p:nvPr>
            <p:ph type="title"/>
          </p:nvPr>
        </p:nvSpPr>
        <p:spPr/>
        <p:txBody>
          <a:bodyPr/>
          <a:lstStyle/>
          <a:p>
            <a:r>
              <a:rPr lang="en-US" b="1" dirty="0">
                <a:highlight>
                  <a:srgbClr val="C0C0C0"/>
                </a:highlight>
              </a:rPr>
              <a:t>Business Problem</a:t>
            </a:r>
            <a:endParaRPr lang="en-IN" b="1" dirty="0">
              <a:highlight>
                <a:srgbClr val="C0C0C0"/>
              </a:highlight>
            </a:endParaRPr>
          </a:p>
        </p:txBody>
      </p:sp>
      <p:sp>
        <p:nvSpPr>
          <p:cNvPr id="3" name="Content Placeholder 2">
            <a:extLst>
              <a:ext uri="{FF2B5EF4-FFF2-40B4-BE49-F238E27FC236}">
                <a16:creationId xmlns:a16="http://schemas.microsoft.com/office/drawing/2014/main" id="{E5606ED3-DD04-4D04-8D2F-67C5653F6EBD}"/>
              </a:ext>
            </a:extLst>
          </p:cNvPr>
          <p:cNvSpPr>
            <a:spLocks noGrp="1"/>
          </p:cNvSpPr>
          <p:nvPr>
            <p:ph idx="1"/>
          </p:nvPr>
        </p:nvSpPr>
        <p:spPr>
          <a:xfrm>
            <a:off x="838200" y="1825625"/>
            <a:ext cx="10515600" cy="4489450"/>
          </a:xfrm>
        </p:spPr>
        <p:txBody>
          <a:bodyPr>
            <a:noAutofit/>
          </a:bodyPr>
          <a:lstStyle/>
          <a:p>
            <a:r>
              <a:rPr lang="en-US" sz="2300" b="0" i="0" dirty="0">
                <a:solidFill>
                  <a:srgbClr val="202124"/>
                </a:solidFill>
                <a:effectLst/>
              </a:rPr>
              <a:t>The 2030 Agenda for Sustainable Development has set an ambitious target of halving the global number of </a:t>
            </a:r>
            <a:r>
              <a:rPr lang="en-US" sz="2300" i="0" dirty="0">
                <a:solidFill>
                  <a:srgbClr val="202124"/>
                </a:solidFill>
                <a:effectLst/>
              </a:rPr>
              <a:t>deaths</a:t>
            </a:r>
            <a:r>
              <a:rPr lang="en-US" sz="2300" b="0" i="0" dirty="0">
                <a:solidFill>
                  <a:srgbClr val="202124"/>
                </a:solidFill>
                <a:effectLst/>
              </a:rPr>
              <a:t> and injuries from road traffic crashes by 2020.</a:t>
            </a:r>
          </a:p>
          <a:p>
            <a:r>
              <a:rPr lang="en-US" sz="2300" dirty="0">
                <a:solidFill>
                  <a:srgbClr val="202124"/>
                </a:solidFill>
              </a:rPr>
              <a:t>This would be made easier if there was a way to analyze the main causes and areas that the accidents took place in.</a:t>
            </a:r>
          </a:p>
          <a:p>
            <a:r>
              <a:rPr lang="en-US" sz="2300" dirty="0">
                <a:solidFill>
                  <a:srgbClr val="202124"/>
                </a:solidFill>
              </a:rPr>
              <a:t>This would make it easier to take precautionary measures like placing traffic signs to warn people about the high accident risk in a particular area as well as allocate resources like medical and police assistance, etc.</a:t>
            </a:r>
          </a:p>
          <a:p>
            <a:r>
              <a:rPr lang="en-US" sz="2300" dirty="0">
                <a:solidFill>
                  <a:srgbClr val="202124"/>
                </a:solidFill>
              </a:rPr>
              <a:t>This project aims at using techniques like Data Science and Machine Learning to build a model which can predict the severity of accidents based on historical data. This would make people drive more carefully in accident-prone areas and would also help the government bodies manage and reduce the number of accidents and the deaths related to them more effectively.</a:t>
            </a:r>
            <a:endParaRPr lang="en-IN" sz="2300" dirty="0"/>
          </a:p>
        </p:txBody>
      </p:sp>
    </p:spTree>
    <p:extLst>
      <p:ext uri="{BB962C8B-B14F-4D97-AF65-F5344CB8AC3E}">
        <p14:creationId xmlns:p14="http://schemas.microsoft.com/office/powerpoint/2010/main" val="164885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27B0B2-BE33-4992-B0CA-51C7D9825F7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highlight>
                  <a:srgbClr val="C0C0C0"/>
                </a:highlight>
              </a:rPr>
              <a:t>Data</a:t>
            </a:r>
            <a:endParaRPr lang="en-IN" b="1" dirty="0">
              <a:highlight>
                <a:srgbClr val="C0C0C0"/>
              </a:highlight>
            </a:endParaRPr>
          </a:p>
        </p:txBody>
      </p:sp>
      <p:sp>
        <p:nvSpPr>
          <p:cNvPr id="5" name="Content Placeholder 2">
            <a:extLst>
              <a:ext uri="{FF2B5EF4-FFF2-40B4-BE49-F238E27FC236}">
                <a16:creationId xmlns:a16="http://schemas.microsoft.com/office/drawing/2014/main" id="{D672B91C-F537-4810-B5A5-E3518CA4360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 used in the project is historical accident data for the city of Seattle.</a:t>
            </a:r>
          </a:p>
          <a:p>
            <a:r>
              <a:rPr lang="en-US" dirty="0"/>
              <a:t>The raw dataset consists of 190000+ unique records and has 37 attributes, numerical (15) as well as categorical(22).</a:t>
            </a:r>
          </a:p>
          <a:p>
            <a:r>
              <a:rPr lang="en-US" dirty="0"/>
              <a:t>The dataset includes date and time entries in 2 of the </a:t>
            </a:r>
            <a:r>
              <a:rPr lang="en-US" dirty="0" err="1"/>
              <a:t>coloumns</a:t>
            </a:r>
            <a:r>
              <a:rPr lang="en-US" dirty="0"/>
              <a:t>.</a:t>
            </a:r>
          </a:p>
          <a:p>
            <a:r>
              <a:rPr lang="en-US" dirty="0"/>
              <a:t>The labelled data is the ‘severity’ of the accident which is the target variable.</a:t>
            </a:r>
          </a:p>
          <a:p>
            <a:r>
              <a:rPr lang="en-IN" dirty="0"/>
              <a:t>Many columns can be seen to have missing data or ‘unknown’ data. </a:t>
            </a:r>
          </a:p>
        </p:txBody>
      </p:sp>
    </p:spTree>
    <p:extLst>
      <p:ext uri="{BB962C8B-B14F-4D97-AF65-F5344CB8AC3E}">
        <p14:creationId xmlns:p14="http://schemas.microsoft.com/office/powerpoint/2010/main" val="15569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33B0-005F-4491-9F0C-B518A587AC55}"/>
              </a:ext>
            </a:extLst>
          </p:cNvPr>
          <p:cNvSpPr>
            <a:spLocks noGrp="1"/>
          </p:cNvSpPr>
          <p:nvPr>
            <p:ph type="title"/>
          </p:nvPr>
        </p:nvSpPr>
        <p:spPr/>
        <p:txBody>
          <a:bodyPr/>
          <a:lstStyle/>
          <a:p>
            <a:r>
              <a:rPr lang="en-US" b="1" dirty="0">
                <a:highlight>
                  <a:srgbClr val="C0C0C0"/>
                </a:highlight>
              </a:rPr>
              <a:t>Data Preparation</a:t>
            </a:r>
            <a:endParaRPr lang="en-IN" b="1" dirty="0">
              <a:highlight>
                <a:srgbClr val="C0C0C0"/>
              </a:highlight>
            </a:endParaRPr>
          </a:p>
        </p:txBody>
      </p:sp>
      <p:sp>
        <p:nvSpPr>
          <p:cNvPr id="3" name="Content Placeholder 2">
            <a:extLst>
              <a:ext uri="{FF2B5EF4-FFF2-40B4-BE49-F238E27FC236}">
                <a16:creationId xmlns:a16="http://schemas.microsoft.com/office/drawing/2014/main" id="{383C2708-2A9D-469A-8741-953723EFEA15}"/>
              </a:ext>
            </a:extLst>
          </p:cNvPr>
          <p:cNvSpPr>
            <a:spLocks noGrp="1"/>
          </p:cNvSpPr>
          <p:nvPr>
            <p:ph idx="1"/>
          </p:nvPr>
        </p:nvSpPr>
        <p:spPr>
          <a:xfrm>
            <a:off x="847725" y="1825625"/>
            <a:ext cx="10515600" cy="4351338"/>
          </a:xfrm>
        </p:spPr>
        <p:txBody>
          <a:bodyPr>
            <a:normAutofit/>
          </a:bodyPr>
          <a:lstStyle/>
          <a:p>
            <a:r>
              <a:rPr lang="en-US" dirty="0"/>
              <a:t>This stage involves the cleaning of the dataset and the significant feature selection.</a:t>
            </a:r>
          </a:p>
          <a:p>
            <a:r>
              <a:rPr lang="en-US" dirty="0"/>
              <a:t>The duplicate </a:t>
            </a:r>
            <a:r>
              <a:rPr lang="en-US" dirty="0" err="1"/>
              <a:t>coloumns</a:t>
            </a:r>
            <a:r>
              <a:rPr lang="en-US" dirty="0"/>
              <a:t> or records are dropped</a:t>
            </a:r>
          </a:p>
          <a:p>
            <a:r>
              <a:rPr lang="en-US" dirty="0"/>
              <a:t>The variables to be used are selected.</a:t>
            </a:r>
          </a:p>
          <a:p>
            <a:r>
              <a:rPr lang="en-US" dirty="0"/>
              <a:t>The null and ‘Unknown’ values are dropped from the selected </a:t>
            </a:r>
            <a:r>
              <a:rPr lang="en-US" dirty="0" err="1"/>
              <a:t>coloumns</a:t>
            </a:r>
            <a:r>
              <a:rPr lang="en-US" dirty="0"/>
              <a:t>. After cleaning the dataset has 166705 records and 11 attributes.</a:t>
            </a:r>
          </a:p>
          <a:p>
            <a:r>
              <a:rPr lang="en-US" dirty="0"/>
              <a:t>These attributes are then encoded before feeding them to different Machine Learning models.</a:t>
            </a:r>
          </a:p>
        </p:txBody>
      </p:sp>
    </p:spTree>
    <p:extLst>
      <p:ext uri="{BB962C8B-B14F-4D97-AF65-F5344CB8AC3E}">
        <p14:creationId xmlns:p14="http://schemas.microsoft.com/office/powerpoint/2010/main" val="147136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5FF62-A897-4599-B931-6867025913E1}"/>
              </a:ext>
            </a:extLst>
          </p:cNvPr>
          <p:cNvSpPr txBox="1"/>
          <p:nvPr/>
        </p:nvSpPr>
        <p:spPr>
          <a:xfrm>
            <a:off x="5638800" y="5791200"/>
            <a:ext cx="45719"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4818AE95-2EA2-4E7C-9321-4F4779434218}"/>
              </a:ext>
            </a:extLst>
          </p:cNvPr>
          <p:cNvPicPr>
            <a:picLocks noChangeAspect="1"/>
          </p:cNvPicPr>
          <p:nvPr/>
        </p:nvPicPr>
        <p:blipFill rotWithShape="1">
          <a:blip r:embed="rId2">
            <a:extLst>
              <a:ext uri="{28A0092B-C50C-407E-A947-70E740481C1C}">
                <a14:useLocalDpi xmlns:a14="http://schemas.microsoft.com/office/drawing/2010/main" val="0"/>
              </a:ext>
            </a:extLst>
          </a:blip>
          <a:srcRect l="13047" t="19305" r="3125" b="5510"/>
          <a:stretch/>
        </p:blipFill>
        <p:spPr>
          <a:xfrm>
            <a:off x="235165" y="1658939"/>
            <a:ext cx="7454470" cy="3760786"/>
          </a:xfrm>
          <a:prstGeom prst="rect">
            <a:avLst/>
          </a:prstGeom>
        </p:spPr>
      </p:pic>
      <p:sp>
        <p:nvSpPr>
          <p:cNvPr id="12" name="TextBox 11">
            <a:extLst>
              <a:ext uri="{FF2B5EF4-FFF2-40B4-BE49-F238E27FC236}">
                <a16:creationId xmlns:a16="http://schemas.microsoft.com/office/drawing/2014/main" id="{E7FB5065-1C31-430B-9A53-C501D8FC074F}"/>
              </a:ext>
            </a:extLst>
          </p:cNvPr>
          <p:cNvSpPr txBox="1"/>
          <p:nvPr/>
        </p:nvSpPr>
        <p:spPr>
          <a:xfrm>
            <a:off x="1143000" y="312747"/>
            <a:ext cx="10458450" cy="769441"/>
          </a:xfrm>
          <a:prstGeom prst="rect">
            <a:avLst/>
          </a:prstGeom>
          <a:noFill/>
        </p:spPr>
        <p:txBody>
          <a:bodyPr wrap="square" rtlCol="0">
            <a:spAutoFit/>
          </a:bodyPr>
          <a:lstStyle/>
          <a:p>
            <a:r>
              <a:rPr lang="en-US" sz="4400" b="1" dirty="0">
                <a:highlight>
                  <a:srgbClr val="C0C0C0"/>
                </a:highlight>
                <a:latin typeface="+mj-lt"/>
              </a:rPr>
              <a:t>Methodology</a:t>
            </a:r>
            <a:endParaRPr lang="en-IN" sz="4400" b="1" dirty="0">
              <a:highlight>
                <a:srgbClr val="C0C0C0"/>
              </a:highlight>
              <a:latin typeface="+mj-lt"/>
            </a:endParaRPr>
          </a:p>
        </p:txBody>
      </p:sp>
      <p:pic>
        <p:nvPicPr>
          <p:cNvPr id="14" name="Picture 13">
            <a:extLst>
              <a:ext uri="{FF2B5EF4-FFF2-40B4-BE49-F238E27FC236}">
                <a16:creationId xmlns:a16="http://schemas.microsoft.com/office/drawing/2014/main" id="{47D7A3B9-CF5A-4562-9EB5-415C598C70C6}"/>
              </a:ext>
            </a:extLst>
          </p:cNvPr>
          <p:cNvPicPr>
            <a:picLocks noChangeAspect="1"/>
          </p:cNvPicPr>
          <p:nvPr/>
        </p:nvPicPr>
        <p:blipFill rotWithShape="1">
          <a:blip r:embed="rId3">
            <a:extLst>
              <a:ext uri="{28A0092B-C50C-407E-A947-70E740481C1C}">
                <a14:useLocalDpi xmlns:a14="http://schemas.microsoft.com/office/drawing/2010/main" val="0"/>
              </a:ext>
            </a:extLst>
          </a:blip>
          <a:srcRect l="13009" t="66356" r="5189" b="7519"/>
          <a:stretch/>
        </p:blipFill>
        <p:spPr>
          <a:xfrm>
            <a:off x="235165" y="5419725"/>
            <a:ext cx="7270535" cy="1277343"/>
          </a:xfrm>
          <a:prstGeom prst="rect">
            <a:avLst/>
          </a:prstGeom>
        </p:spPr>
      </p:pic>
      <p:sp>
        <p:nvSpPr>
          <p:cNvPr id="3" name="TextBox 2">
            <a:extLst>
              <a:ext uri="{FF2B5EF4-FFF2-40B4-BE49-F238E27FC236}">
                <a16:creationId xmlns:a16="http://schemas.microsoft.com/office/drawing/2014/main" id="{25397485-B7DE-4C19-B1C6-C30403CA0746}"/>
              </a:ext>
            </a:extLst>
          </p:cNvPr>
          <p:cNvSpPr txBox="1"/>
          <p:nvPr/>
        </p:nvSpPr>
        <p:spPr>
          <a:xfrm>
            <a:off x="8486774" y="1992314"/>
            <a:ext cx="3343275" cy="4093428"/>
          </a:xfrm>
          <a:prstGeom prst="rect">
            <a:avLst/>
          </a:prstGeom>
          <a:noFill/>
        </p:spPr>
        <p:txBody>
          <a:bodyPr wrap="square" rtlCol="0">
            <a:spAutoFit/>
          </a:bodyPr>
          <a:lstStyle/>
          <a:p>
            <a:r>
              <a:rPr lang="en-US" sz="2000" dirty="0"/>
              <a:t>Most of the accidents of severity 1 occur when weather is Clear, the road condition is Dry and the light condition is Daylight.</a:t>
            </a:r>
          </a:p>
          <a:p>
            <a:endParaRPr lang="en-US" sz="2000" dirty="0"/>
          </a:p>
          <a:p>
            <a:r>
              <a:rPr lang="en-US" sz="2000" dirty="0"/>
              <a:t>Most accidents of severity 2 occur with the same weather, road and light conditions.</a:t>
            </a:r>
          </a:p>
          <a:p>
            <a:endParaRPr lang="en-US" sz="2000" dirty="0"/>
          </a:p>
          <a:p>
            <a:r>
              <a:rPr lang="en-US" sz="2000" dirty="0"/>
              <a:t>The address type at which most accidents occur are intersections.</a:t>
            </a:r>
            <a:endParaRPr lang="en-IN" sz="2000" dirty="0"/>
          </a:p>
        </p:txBody>
      </p:sp>
      <p:sp>
        <p:nvSpPr>
          <p:cNvPr id="8" name="TextBox 7">
            <a:extLst>
              <a:ext uri="{FF2B5EF4-FFF2-40B4-BE49-F238E27FC236}">
                <a16:creationId xmlns:a16="http://schemas.microsoft.com/office/drawing/2014/main" id="{C55237F1-842A-43C7-8EF8-EE8864E61423}"/>
              </a:ext>
            </a:extLst>
          </p:cNvPr>
          <p:cNvSpPr txBox="1"/>
          <p:nvPr/>
        </p:nvSpPr>
        <p:spPr>
          <a:xfrm>
            <a:off x="8670709" y="349269"/>
            <a:ext cx="3286126" cy="1754326"/>
          </a:xfrm>
          <a:prstGeom prst="rect">
            <a:avLst/>
          </a:prstGeom>
          <a:noFill/>
        </p:spPr>
        <p:txBody>
          <a:bodyPr wrap="square" rtlCol="0">
            <a:spAutoFit/>
          </a:bodyPr>
          <a:lstStyle/>
          <a:p>
            <a:r>
              <a:rPr lang="en-US" sz="3600" b="1" dirty="0">
                <a:latin typeface="+mj-lt"/>
              </a:rPr>
              <a:t>Exploratory Data Analysis (EDA)</a:t>
            </a:r>
            <a:endParaRPr lang="en-IN" sz="3600" dirty="0">
              <a:latin typeface="+mj-lt"/>
            </a:endParaRPr>
          </a:p>
          <a:p>
            <a:endParaRPr lang="en-IN" sz="3600" dirty="0"/>
          </a:p>
        </p:txBody>
      </p:sp>
    </p:spTree>
    <p:extLst>
      <p:ext uri="{BB962C8B-B14F-4D97-AF65-F5344CB8AC3E}">
        <p14:creationId xmlns:p14="http://schemas.microsoft.com/office/powerpoint/2010/main" val="70625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A44E2-49FF-43DC-96E9-DE20E1680E36}"/>
              </a:ext>
            </a:extLst>
          </p:cNvPr>
          <p:cNvPicPr>
            <a:picLocks noChangeAspect="1"/>
          </p:cNvPicPr>
          <p:nvPr/>
        </p:nvPicPr>
        <p:blipFill rotWithShape="1">
          <a:blip r:embed="rId2">
            <a:extLst>
              <a:ext uri="{28A0092B-C50C-407E-A947-70E740481C1C}">
                <a14:useLocalDpi xmlns:a14="http://schemas.microsoft.com/office/drawing/2010/main" val="0"/>
              </a:ext>
            </a:extLst>
          </a:blip>
          <a:srcRect l="3672" t="33194" r="3594" b="6249"/>
          <a:stretch/>
        </p:blipFill>
        <p:spPr>
          <a:xfrm>
            <a:off x="476250" y="1949112"/>
            <a:ext cx="11239500" cy="43447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ADDCF3E1-EB31-4A33-8EC8-6F17292A71D1}"/>
              </a:ext>
            </a:extLst>
          </p:cNvPr>
          <p:cNvSpPr txBox="1"/>
          <p:nvPr/>
        </p:nvSpPr>
        <p:spPr>
          <a:xfrm>
            <a:off x="1324573" y="564117"/>
            <a:ext cx="9542854" cy="1015663"/>
          </a:xfrm>
          <a:prstGeom prst="rect">
            <a:avLst/>
          </a:prstGeom>
          <a:noFill/>
        </p:spPr>
        <p:txBody>
          <a:bodyPr wrap="square" rtlCol="0">
            <a:spAutoFit/>
          </a:bodyPr>
          <a:lstStyle/>
          <a:p>
            <a:r>
              <a:rPr lang="en-US" sz="2000" dirty="0"/>
              <a:t>According to the heatmap weather and road conditions are highly positively correlated. Vehicle count and person count too have a weak positive correlation. </a:t>
            </a:r>
          </a:p>
          <a:p>
            <a:r>
              <a:rPr lang="en-US" sz="2000" dirty="0"/>
              <a:t>Accident severity also has a positive correlation with the feature variables.</a:t>
            </a:r>
            <a:endParaRPr lang="en-IN" sz="2000" dirty="0"/>
          </a:p>
        </p:txBody>
      </p:sp>
    </p:spTree>
    <p:extLst>
      <p:ext uri="{BB962C8B-B14F-4D97-AF65-F5344CB8AC3E}">
        <p14:creationId xmlns:p14="http://schemas.microsoft.com/office/powerpoint/2010/main" val="271857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4B1810-99C4-4207-9BE9-275E14857AFB}"/>
              </a:ext>
            </a:extLst>
          </p:cNvPr>
          <p:cNvSpPr txBox="1"/>
          <p:nvPr/>
        </p:nvSpPr>
        <p:spPr>
          <a:xfrm>
            <a:off x="742950" y="438149"/>
            <a:ext cx="10772775" cy="1631216"/>
          </a:xfrm>
          <a:prstGeom prst="rect">
            <a:avLst/>
          </a:prstGeom>
          <a:noFill/>
        </p:spPr>
        <p:txBody>
          <a:bodyPr wrap="square" rtlCol="0">
            <a:spAutoFit/>
          </a:bodyPr>
          <a:lstStyle/>
          <a:p>
            <a:r>
              <a:rPr lang="en-US" sz="2000" dirty="0"/>
              <a:t>An interactive map of Seattle is created with circle markers at the place the accidents have occurred. Markers have been plotted for the hindmost records in the cleaned dataset so that they show the more recent accident prone areas in the city.</a:t>
            </a:r>
          </a:p>
          <a:p>
            <a:r>
              <a:rPr lang="en-US" sz="2000" dirty="0"/>
              <a:t> From the map, on zooming in, we can see that the number of accidents are higher around University Street, Westlake, Pioneer Square, Green Lake, etc. In general, they are higher in central Seattle.</a:t>
            </a:r>
            <a:endParaRPr lang="en-IN" sz="2000" dirty="0"/>
          </a:p>
        </p:txBody>
      </p:sp>
      <p:pic>
        <p:nvPicPr>
          <p:cNvPr id="6" name="Picture 5">
            <a:extLst>
              <a:ext uri="{FF2B5EF4-FFF2-40B4-BE49-F238E27FC236}">
                <a16:creationId xmlns:a16="http://schemas.microsoft.com/office/drawing/2014/main" id="{6137D458-E87D-4989-934C-1432648E220E}"/>
              </a:ext>
            </a:extLst>
          </p:cNvPr>
          <p:cNvPicPr>
            <a:picLocks noChangeAspect="1"/>
          </p:cNvPicPr>
          <p:nvPr/>
        </p:nvPicPr>
        <p:blipFill rotWithShape="1">
          <a:blip r:embed="rId2">
            <a:extLst>
              <a:ext uri="{28A0092B-C50C-407E-A947-70E740481C1C}">
                <a14:useLocalDpi xmlns:a14="http://schemas.microsoft.com/office/drawing/2010/main" val="0"/>
              </a:ext>
            </a:extLst>
          </a:blip>
          <a:srcRect l="1952" t="37639" r="3360" b="8195"/>
          <a:stretch/>
        </p:blipFill>
        <p:spPr>
          <a:xfrm>
            <a:off x="323850" y="2533650"/>
            <a:ext cx="11544300" cy="3714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580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BA7A-5DE2-4CD7-BED7-F20EF4C0B6F6}"/>
              </a:ext>
            </a:extLst>
          </p:cNvPr>
          <p:cNvSpPr>
            <a:spLocks noGrp="1"/>
          </p:cNvSpPr>
          <p:nvPr>
            <p:ph type="title"/>
          </p:nvPr>
        </p:nvSpPr>
        <p:spPr>
          <a:xfrm>
            <a:off x="4332140" y="317500"/>
            <a:ext cx="3000375" cy="1325563"/>
          </a:xfrm>
        </p:spPr>
        <p:txBody>
          <a:bodyPr>
            <a:normAutofit/>
          </a:bodyPr>
          <a:lstStyle/>
          <a:p>
            <a:r>
              <a:rPr lang="en-US" sz="3600" b="1" dirty="0"/>
              <a:t>Data Modelling </a:t>
            </a:r>
            <a:endParaRPr lang="en-IN" sz="3600" b="1" dirty="0"/>
          </a:p>
        </p:txBody>
      </p:sp>
      <p:sp>
        <p:nvSpPr>
          <p:cNvPr id="3" name="Content Placeholder 2">
            <a:extLst>
              <a:ext uri="{FF2B5EF4-FFF2-40B4-BE49-F238E27FC236}">
                <a16:creationId xmlns:a16="http://schemas.microsoft.com/office/drawing/2014/main" id="{68AC8CDF-8156-49F6-BFBE-9A5F26E74B3D}"/>
              </a:ext>
            </a:extLst>
          </p:cNvPr>
          <p:cNvSpPr>
            <a:spLocks noGrp="1"/>
          </p:cNvSpPr>
          <p:nvPr>
            <p:ph idx="1"/>
          </p:nvPr>
        </p:nvSpPr>
        <p:spPr/>
        <p:txBody>
          <a:bodyPr>
            <a:normAutofit/>
          </a:bodyPr>
          <a:lstStyle/>
          <a:p>
            <a:r>
              <a:rPr lang="en-US" sz="2000" dirty="0"/>
              <a:t>The models used are Decision Trees, Support Vector Machine(SVM), K-Nearest </a:t>
            </a:r>
            <a:r>
              <a:rPr lang="en-US" sz="2000" dirty="0" err="1"/>
              <a:t>Neighbours</a:t>
            </a:r>
            <a:r>
              <a:rPr lang="en-US" sz="2000" dirty="0"/>
              <a:t> and Logistic Regression. </a:t>
            </a:r>
          </a:p>
          <a:p>
            <a:r>
              <a:rPr lang="en-US" sz="2000" dirty="0"/>
              <a:t>The predicted values are displayed for the Decision Tree model.</a:t>
            </a:r>
          </a:p>
          <a:p>
            <a:r>
              <a:rPr lang="en-US" sz="2000" dirty="0"/>
              <a:t>The best ‘K’ value is calculated and the graph of accuracy is plotted for the K-Nearest </a:t>
            </a:r>
            <a:r>
              <a:rPr lang="en-US" sz="2000" dirty="0" err="1"/>
              <a:t>Neighbours</a:t>
            </a:r>
            <a:r>
              <a:rPr lang="en-US" sz="2000" dirty="0"/>
              <a:t> model. The best ‘K’ was found to be 16.</a:t>
            </a:r>
          </a:p>
        </p:txBody>
      </p:sp>
      <p:pic>
        <p:nvPicPr>
          <p:cNvPr id="5" name="Picture 4">
            <a:extLst>
              <a:ext uri="{FF2B5EF4-FFF2-40B4-BE49-F238E27FC236}">
                <a16:creationId xmlns:a16="http://schemas.microsoft.com/office/drawing/2014/main" id="{E98895F4-09AC-45A4-81F0-55CF6FEE03B5}"/>
              </a:ext>
            </a:extLst>
          </p:cNvPr>
          <p:cNvPicPr>
            <a:picLocks noChangeAspect="1"/>
          </p:cNvPicPr>
          <p:nvPr/>
        </p:nvPicPr>
        <p:blipFill rotWithShape="1">
          <a:blip r:embed="rId2">
            <a:extLst>
              <a:ext uri="{28A0092B-C50C-407E-A947-70E740481C1C}">
                <a14:useLocalDpi xmlns:a14="http://schemas.microsoft.com/office/drawing/2010/main" val="0"/>
              </a:ext>
            </a:extLst>
          </a:blip>
          <a:srcRect l="12092" t="55135" r="55743" b="8116"/>
          <a:stretch/>
        </p:blipFill>
        <p:spPr>
          <a:xfrm>
            <a:off x="3200400" y="3769239"/>
            <a:ext cx="5263857" cy="2936362"/>
          </a:xfrm>
          <a:prstGeom prst="rect">
            <a:avLst/>
          </a:prstGeom>
        </p:spPr>
      </p:pic>
    </p:spTree>
    <p:extLst>
      <p:ext uri="{BB962C8B-B14F-4D97-AF65-F5344CB8AC3E}">
        <p14:creationId xmlns:p14="http://schemas.microsoft.com/office/powerpoint/2010/main" val="200899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883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Car Accident Severity</vt:lpstr>
      <vt:lpstr>Introduction</vt:lpstr>
      <vt:lpstr>Business Problem</vt:lpstr>
      <vt:lpstr>PowerPoint Presentation</vt:lpstr>
      <vt:lpstr>Data Preparation</vt:lpstr>
      <vt:lpstr>PowerPoint Presentation</vt:lpstr>
      <vt:lpstr>PowerPoint Presentation</vt:lpstr>
      <vt:lpstr>PowerPoint Presentation</vt:lpstr>
      <vt:lpstr>Data Modelling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Ameya Pange</dc:creator>
  <cp:lastModifiedBy>Ameya Pange</cp:lastModifiedBy>
  <cp:revision>71</cp:revision>
  <dcterms:created xsi:type="dcterms:W3CDTF">2020-10-09T18:58:49Z</dcterms:created>
  <dcterms:modified xsi:type="dcterms:W3CDTF">2020-10-11T20:05:44Z</dcterms:modified>
</cp:coreProperties>
</file>