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58" r:id="rId6"/>
    <p:sldId id="259" r:id="rId7"/>
    <p:sldId id="260" r:id="rId8"/>
    <p:sldId id="263" r:id="rId9"/>
    <p:sldId id="267" r:id="rId10"/>
    <p:sldId id="283" r:id="rId11"/>
    <p:sldId id="284" r:id="rId12"/>
    <p:sldId id="287" r:id="rId13"/>
    <p:sldId id="288" r:id="rId14"/>
    <p:sldId id="261" r:id="rId15"/>
    <p:sldId id="276" r:id="rId16"/>
    <p:sldId id="286" r:id="rId17"/>
    <p:sldId id="294" r:id="rId18"/>
    <p:sldId id="289" r:id="rId19"/>
    <p:sldId id="290" r:id="rId20"/>
    <p:sldId id="291" r:id="rId21"/>
    <p:sldId id="277"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924"/>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A9C20-7E71-4D4C-8A2C-C4E0E5AB2CE6}" v="109" dt="2019-12-01T23:18:47.832"/>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2" d="100"/>
          <a:sy n="72" d="100"/>
        </p:scale>
        <p:origin x="660" y="66"/>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Classifier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Naïve Bayes</c:v>
                </c:pt>
                <c:pt idx="1">
                  <c:v>Decision Tree</c:v>
                </c:pt>
                <c:pt idx="2">
                  <c:v>Random Forest</c:v>
                </c:pt>
                <c:pt idx="3">
                  <c:v>SVM</c:v>
                </c:pt>
                <c:pt idx="4">
                  <c:v>kNN</c:v>
                </c:pt>
              </c:strCache>
            </c:strRef>
          </c:cat>
          <c:val>
            <c:numRef>
              <c:f>Sheet1!$B$2:$B$6</c:f>
              <c:numCache>
                <c:formatCode>0.00%</c:formatCode>
                <c:ptCount val="5"/>
                <c:pt idx="0">
                  <c:v>0.95179999999999998</c:v>
                </c:pt>
                <c:pt idx="1">
                  <c:v>0.93469999999999998</c:v>
                </c:pt>
                <c:pt idx="2">
                  <c:v>0.83840000000000003</c:v>
                </c:pt>
                <c:pt idx="3">
                  <c:v>0.96899999999999997</c:v>
                </c:pt>
                <c:pt idx="4">
                  <c:v>0.93120000000000003</c:v>
                </c:pt>
              </c:numCache>
            </c:numRef>
          </c:val>
          <c:extLst>
            <c:ext xmlns:c16="http://schemas.microsoft.com/office/drawing/2014/chart" uri="{C3380CC4-5D6E-409C-BE32-E72D297353CC}">
              <c16:uniqueId val="{00000000-C084-4DF8-A8AC-5389A1B70DDC}"/>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Naïve Bayes</c:v>
                </c:pt>
                <c:pt idx="1">
                  <c:v>Decision Tree</c:v>
                </c:pt>
                <c:pt idx="2">
                  <c:v>Random Forest</c:v>
                </c:pt>
                <c:pt idx="3">
                  <c:v>SVM</c:v>
                </c:pt>
                <c:pt idx="4">
                  <c:v>kNN</c:v>
                </c:pt>
              </c:strCache>
            </c:strRef>
          </c:cat>
          <c:val>
            <c:numRef>
              <c:f>Sheet1!$C$2:$C$6</c:f>
              <c:numCache>
                <c:formatCode>General</c:formatCode>
                <c:ptCount val="5"/>
              </c:numCache>
            </c:numRef>
          </c:val>
          <c:extLst>
            <c:ext xmlns:c16="http://schemas.microsoft.com/office/drawing/2014/chart" uri="{C3380CC4-5D6E-409C-BE32-E72D297353CC}">
              <c16:uniqueId val="{00000001-C084-4DF8-A8AC-5389A1B70DDC}"/>
            </c:ext>
          </c:extLst>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Naïve Bayes</c:v>
                </c:pt>
                <c:pt idx="1">
                  <c:v>Decision Tree</c:v>
                </c:pt>
                <c:pt idx="2">
                  <c:v>Random Forest</c:v>
                </c:pt>
                <c:pt idx="3">
                  <c:v>SVM</c:v>
                </c:pt>
                <c:pt idx="4">
                  <c:v>kNN</c:v>
                </c:pt>
              </c:strCache>
            </c:strRef>
          </c:cat>
          <c:val>
            <c:numRef>
              <c:f>Sheet1!$D$2:$D$6</c:f>
              <c:numCache>
                <c:formatCode>General</c:formatCode>
                <c:ptCount val="5"/>
              </c:numCache>
            </c:numRef>
          </c:val>
          <c:extLst>
            <c:ext xmlns:c16="http://schemas.microsoft.com/office/drawing/2014/chart" uri="{C3380CC4-5D6E-409C-BE32-E72D297353CC}">
              <c16:uniqueId val="{00000002-C084-4DF8-A8AC-5389A1B70DDC}"/>
            </c:ext>
          </c:extLst>
        </c:ser>
        <c:dLbls>
          <c:showLegendKey val="0"/>
          <c:showVal val="0"/>
          <c:showCatName val="0"/>
          <c:showSerName val="0"/>
          <c:showPercent val="0"/>
          <c:showBubbleSize val="0"/>
        </c:dLbls>
        <c:gapWidth val="150"/>
        <c:overlap val="100"/>
        <c:axId val="547893328"/>
        <c:axId val="547893648"/>
      </c:barChart>
      <c:catAx>
        <c:axId val="54789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893648"/>
        <c:crosses val="autoZero"/>
        <c:auto val="1"/>
        <c:lblAlgn val="ctr"/>
        <c:lblOffset val="100"/>
        <c:noMultiLvlLbl val="0"/>
      </c:catAx>
      <c:valAx>
        <c:axId val="5478936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893328"/>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Naïve Bayes</c:v>
                </c:pt>
                <c:pt idx="1">
                  <c:v>Decision Tree</c:v>
                </c:pt>
                <c:pt idx="2">
                  <c:v>Random Forest</c:v>
                </c:pt>
                <c:pt idx="3">
                  <c:v>SVM</c:v>
                </c:pt>
                <c:pt idx="4">
                  <c:v>kNN</c:v>
                </c:pt>
              </c:strCache>
            </c:strRef>
          </c:cat>
          <c:val>
            <c:numRef>
              <c:f>Sheet1!$B$2:$B$6</c:f>
              <c:numCache>
                <c:formatCode>0.00%</c:formatCode>
                <c:ptCount val="5"/>
                <c:pt idx="0">
                  <c:v>0.94869999999999999</c:v>
                </c:pt>
                <c:pt idx="1">
                  <c:v>0.78839999999999999</c:v>
                </c:pt>
                <c:pt idx="2">
                  <c:v>1</c:v>
                </c:pt>
                <c:pt idx="3">
                  <c:v>0.87029999999999996</c:v>
                </c:pt>
                <c:pt idx="4">
                  <c:v>0.9677</c:v>
                </c:pt>
              </c:numCache>
            </c:numRef>
          </c:val>
          <c:extLst>
            <c:ext xmlns:c16="http://schemas.microsoft.com/office/drawing/2014/chart" uri="{C3380CC4-5D6E-409C-BE32-E72D297353CC}">
              <c16:uniqueId val="{00000000-C084-4DF8-A8AC-5389A1B70DDC}"/>
            </c:ext>
          </c:extLst>
        </c:ser>
        <c:ser>
          <c:idx val="1"/>
          <c:order val="1"/>
          <c:tx>
            <c:strRef>
              <c:f>Sheet1!$C$1</c:f>
              <c:strCache>
                <c:ptCount val="1"/>
                <c:pt idx="0">
                  <c:v>Recall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Naïve Bayes</c:v>
                </c:pt>
                <c:pt idx="1">
                  <c:v>Decision Tree</c:v>
                </c:pt>
                <c:pt idx="2">
                  <c:v>Random Forest</c:v>
                </c:pt>
                <c:pt idx="3">
                  <c:v>SVM</c:v>
                </c:pt>
                <c:pt idx="4">
                  <c:v>kNN</c:v>
                </c:pt>
              </c:strCache>
            </c:strRef>
          </c:cat>
          <c:val>
            <c:numRef>
              <c:f>Sheet1!$C$2:$C$6</c:f>
              <c:numCache>
                <c:formatCode>0.00%</c:formatCode>
                <c:ptCount val="5"/>
                <c:pt idx="0">
                  <c:v>0.75509999999999999</c:v>
                </c:pt>
                <c:pt idx="1">
                  <c:v>0.83609999999999995</c:v>
                </c:pt>
                <c:pt idx="2">
                  <c:v>4.0800000000000003E-2</c:v>
                </c:pt>
                <c:pt idx="3">
                  <c:v>0.95909999999999995</c:v>
                </c:pt>
                <c:pt idx="4">
                  <c:v>0.61219999999999997</c:v>
                </c:pt>
              </c:numCache>
            </c:numRef>
          </c:val>
          <c:extLst>
            <c:ext xmlns:c16="http://schemas.microsoft.com/office/drawing/2014/chart" uri="{C3380CC4-5D6E-409C-BE32-E72D297353CC}">
              <c16:uniqueId val="{00000001-C084-4DF8-A8AC-5389A1B70DDC}"/>
            </c:ext>
          </c:extLst>
        </c:ser>
        <c:ser>
          <c:idx val="3"/>
          <c:order val="3"/>
          <c:tx>
            <c:strRef>
              <c:f>Sheet1!$E$1</c:f>
              <c:strCache>
                <c:ptCount val="1"/>
                <c:pt idx="0">
                  <c:v>Column2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Naïve Bayes</c:v>
                </c:pt>
                <c:pt idx="1">
                  <c:v>Decision Tree</c:v>
                </c:pt>
                <c:pt idx="2">
                  <c:v>Random Forest</c:v>
                </c:pt>
                <c:pt idx="3">
                  <c:v>SVM</c:v>
                </c:pt>
                <c:pt idx="4">
                  <c:v>kNN</c:v>
                </c:pt>
              </c:strCache>
            </c:strRef>
          </c:cat>
          <c:val>
            <c:numRef>
              <c:f>Sheet1!$E$2:$E$6</c:f>
              <c:numCache>
                <c:formatCode>General</c:formatCode>
                <c:ptCount val="5"/>
              </c:numCache>
            </c:numRef>
          </c:val>
          <c:extLst>
            <c:ext xmlns:c16="http://schemas.microsoft.com/office/drawing/2014/chart" uri="{C3380CC4-5D6E-409C-BE32-E72D297353CC}">
              <c16:uniqueId val="{00000000-B27A-4F0B-A190-1A698C79970D}"/>
            </c:ext>
          </c:extLst>
        </c:ser>
        <c:dLbls>
          <c:dLblPos val="outEnd"/>
          <c:showLegendKey val="0"/>
          <c:showVal val="1"/>
          <c:showCatName val="0"/>
          <c:showSerName val="0"/>
          <c:showPercent val="0"/>
          <c:showBubbleSize val="0"/>
        </c:dLbls>
        <c:gapWidth val="219"/>
        <c:overlap val="-27"/>
        <c:axId val="547893328"/>
        <c:axId val="547893648"/>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Sheet1!$A$2:$A$6</c15:sqref>
                        </c15:formulaRef>
                      </c:ext>
                    </c:extLst>
                    <c:strCache>
                      <c:ptCount val="5"/>
                      <c:pt idx="0">
                        <c:v>Naïve Bayes</c:v>
                      </c:pt>
                      <c:pt idx="1">
                        <c:v>Decision Tree</c:v>
                      </c:pt>
                      <c:pt idx="2">
                        <c:v>Random Forest</c:v>
                      </c:pt>
                      <c:pt idx="3">
                        <c:v>SVM</c:v>
                      </c:pt>
                      <c:pt idx="4">
                        <c:v>kNN</c:v>
                      </c:pt>
                    </c:strCache>
                  </c:strRef>
                </c:cat>
                <c:val>
                  <c:numRef>
                    <c:extLst>
                      <c:ext uri="{02D57815-91ED-43cb-92C2-25804820EDAC}">
                        <c15:formulaRef>
                          <c15:sqref>Sheet1!$D$2:$D$6</c15:sqref>
                        </c15:formulaRef>
                      </c:ext>
                    </c:extLst>
                    <c:numCache>
                      <c:formatCode>General</c:formatCode>
                      <c:ptCount val="5"/>
                    </c:numCache>
                  </c:numRef>
                </c:val>
                <c:extLst>
                  <c:ext xmlns:c16="http://schemas.microsoft.com/office/drawing/2014/chart" uri="{C3380CC4-5D6E-409C-BE32-E72D297353CC}">
                    <c16:uniqueId val="{00000002-C084-4DF8-A8AC-5389A1B70DDC}"/>
                  </c:ext>
                </c:extLst>
              </c15:ser>
            </c15:filteredBarSeries>
          </c:ext>
        </c:extLst>
      </c:barChart>
      <c:catAx>
        <c:axId val="54789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893648"/>
        <c:crosses val="autoZero"/>
        <c:auto val="1"/>
        <c:lblAlgn val="ctr"/>
        <c:lblOffset val="100"/>
        <c:noMultiLvlLbl val="0"/>
      </c:catAx>
      <c:valAx>
        <c:axId val="5478936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89332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12/1/2019</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12/1/2019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normAutofit/>
          </a:bodyPr>
          <a:lstStyle/>
          <a:p>
            <a:r>
              <a:rPr lang="en-US" sz="4800" dirty="0"/>
              <a:t>BUILDING A SPAM FILTER USING MACHINE LEARNING</a:t>
            </a:r>
            <a:endParaRPr lang="ru-RU" sz="4800"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Amey Arya &amp; Nikhita Singh</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normAutofit/>
          </a:bodyPr>
          <a:lstStyle/>
          <a:p>
            <a:r>
              <a:rPr lang="en-US" sz="2800" dirty="0"/>
              <a:t>TRAINING THE MODEL</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sz="2400" dirty="0"/>
              <a:t>k-NEAREST NEIGHBOR CLASSIFIER</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pPr algn="just"/>
            <a:r>
              <a:rPr lang="en-US" dirty="0"/>
              <a:t>kNN is a model that classifies data points based on the points that are most like it</a:t>
            </a:r>
          </a:p>
          <a:p>
            <a:pPr algn="just"/>
            <a:r>
              <a:rPr lang="en-US" dirty="0"/>
              <a:t>It uses test data to make an “educated guess” on what an unclassified point should be classified as</a:t>
            </a:r>
          </a:p>
          <a:p>
            <a:pPr algn="just"/>
            <a:r>
              <a:rPr lang="en-US" dirty="0"/>
              <a:t>The algorithm then works by finding the distance between a data point and the test data point (new introduced point)</a:t>
            </a: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10</a:t>
            </a:fld>
            <a:endParaRPr lang="en-US" dirty="0"/>
          </a:p>
        </p:txBody>
      </p:sp>
      <mc:AlternateContent xmlns:mc="http://schemas.openxmlformats.org/markup-compatibility/2006" xmlns:a14="http://schemas.microsoft.com/office/drawing/2010/main">
        <mc:Choice Requires="a14">
          <p:sp>
            <p:nvSpPr>
              <p:cNvPr id="17" name="Text Placeholder 16">
                <a:extLst>
                  <a:ext uri="{FF2B5EF4-FFF2-40B4-BE49-F238E27FC236}">
                    <a16:creationId xmlns:a16="http://schemas.microsoft.com/office/drawing/2014/main" id="{CE00E31D-ACE9-4800-B433-BA4FE1575CCD}"/>
                  </a:ext>
                </a:extLst>
              </p:cNvPr>
              <p:cNvSpPr>
                <a:spLocks noGrp="1"/>
              </p:cNvSpPr>
              <p:nvPr>
                <p:ph type="body" idx="30"/>
              </p:nvPr>
            </p:nvSpPr>
            <p:spPr>
              <a:xfrm>
                <a:off x="6098826" y="3335524"/>
                <a:ext cx="5311245" cy="2248846"/>
              </a:xfrm>
            </p:spPr>
            <p:txBody>
              <a:bodyPr>
                <a:noAutofit/>
              </a:bodyPr>
              <a:lstStyle/>
              <a:p>
                <a:pPr marL="0" indent="0" algn="just">
                  <a:buNone/>
                </a:pPr>
                <a:endParaRPr lang="en-US" i="1" dirty="0"/>
              </a:p>
              <a:p>
                <a:pPr marL="0" indent="0" algn="just">
                  <a:buNone/>
                </a:pPr>
                <a:r>
                  <a:rPr lang="en-US" b="1" i="1" dirty="0"/>
                  <a:t>Euclidean Distance:</a:t>
                </a:r>
              </a:p>
              <a:p>
                <a:pPr marL="0" indent="0" algn="just">
                  <a:buNone/>
                </a:pPr>
                <a:endParaRPr lang="en-US" b="1" i="1" dirty="0"/>
              </a:p>
              <a:p>
                <a:pPr marL="0" indent="0" algn="ctr">
                  <a:buNone/>
                </a:pPr>
                <a:r>
                  <a:rPr lang="it-IT" sz="1800" dirty="0">
                    <a:latin typeface="Cambria Math" panose="02040503050406030204" pitchFamily="18" charset="0"/>
                    <a:ea typeface="Cambria Math" panose="02040503050406030204" pitchFamily="18" charset="0"/>
                  </a:rPr>
                  <a:t>d(p,q)=d(q,p)=</a:t>
                </a:r>
                <a14:m>
                  <m:oMath xmlns:m="http://schemas.openxmlformats.org/officeDocument/2006/math">
                    <m:rad>
                      <m:radPr>
                        <m:degHide m:val="on"/>
                        <m:ctrlPr>
                          <a:rPr lang="it-IT" sz="1800" i="1" dirty="0" smtClean="0">
                            <a:latin typeface="Cambria Math" panose="02040503050406030204" pitchFamily="18" charset="0"/>
                          </a:rPr>
                        </m:ctrlPr>
                      </m:radPr>
                      <m:deg/>
                      <m:e>
                        <m:nary>
                          <m:naryPr>
                            <m:chr m:val="∑"/>
                            <m:limLoc m:val="undOvr"/>
                            <m:grow m:val="on"/>
                            <m:ctrlPr>
                              <a:rPr lang="it-IT" sz="1800" i="1" dirty="0" smtClean="0">
                                <a:latin typeface="Cambria Math" panose="02040503050406030204" pitchFamily="18" charset="0"/>
                              </a:rPr>
                            </m:ctrlPr>
                          </m:naryPr>
                          <m:sub>
                            <m:r>
                              <a:rPr lang="it-IT" sz="1800" i="1" dirty="0" smtClean="0">
                                <a:latin typeface="Cambria Math" panose="02040503050406030204" pitchFamily="18" charset="0"/>
                              </a:rPr>
                              <m:t>𝑖</m:t>
                            </m:r>
                            <m:r>
                              <a:rPr lang="it-IT" sz="1800" i="0" dirty="0" smtClean="0">
                                <a:latin typeface="Cambria Math" panose="02040503050406030204" pitchFamily="18" charset="0"/>
                              </a:rPr>
                              <m:t>=1</m:t>
                            </m:r>
                          </m:sub>
                          <m:sup>
                            <m:r>
                              <a:rPr lang="it-IT" sz="1800" i="1" dirty="0" smtClean="0">
                                <a:latin typeface="Cambria Math" panose="02040503050406030204" pitchFamily="18" charset="0"/>
                              </a:rPr>
                              <m:t>𝑛</m:t>
                            </m:r>
                          </m:sup>
                          <m:e>
                            <m:sSup>
                              <m:sSupPr>
                                <m:ctrlPr>
                                  <a:rPr lang="it-IT" sz="1800" i="1" dirty="0" smtClean="0">
                                    <a:latin typeface="Cambria Math" panose="02040503050406030204" pitchFamily="18" charset="0"/>
                                  </a:rPr>
                                </m:ctrlPr>
                              </m:sSupPr>
                              <m:e>
                                <m:d>
                                  <m:dPr>
                                    <m:ctrlPr>
                                      <a:rPr lang="it-IT" sz="1800" i="1" dirty="0" smtClean="0">
                                        <a:latin typeface="Cambria Math" panose="02040503050406030204" pitchFamily="18" charset="0"/>
                                      </a:rPr>
                                    </m:ctrlPr>
                                  </m:dPr>
                                  <m:e>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𝑞</m:t>
                                        </m:r>
                                      </m:e>
                                      <m:sub>
                                        <m:r>
                                          <a:rPr lang="it-IT" sz="1800" i="1" dirty="0" smtClean="0">
                                            <a:latin typeface="Cambria Math" panose="02040503050406030204" pitchFamily="18" charset="0"/>
                                          </a:rPr>
                                          <m:t>𝑖</m:t>
                                        </m:r>
                                      </m:sub>
                                    </m:sSub>
                                    <m:r>
                                      <a:rPr lang="it-IT" sz="1800" i="0" dirty="0" smtClean="0">
                                        <a:latin typeface="Cambria Math" panose="02040503050406030204" pitchFamily="18" charset="0"/>
                                      </a:rPr>
                                      <m:t>−</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𝑝</m:t>
                                        </m:r>
                                      </m:e>
                                      <m:sub>
                                        <m:r>
                                          <a:rPr lang="it-IT" sz="1800" i="1" dirty="0" smtClean="0">
                                            <a:latin typeface="Cambria Math" panose="02040503050406030204" pitchFamily="18" charset="0"/>
                                          </a:rPr>
                                          <m:t>𝑖</m:t>
                                        </m:r>
                                      </m:sub>
                                    </m:sSub>
                                  </m:e>
                                </m:d>
                              </m:e>
                              <m:sup>
                                <m:r>
                                  <a:rPr lang="it-IT" sz="1800" i="0" dirty="0" smtClean="0">
                                    <a:latin typeface="Cambria Math" panose="02040503050406030204" pitchFamily="18" charset="0"/>
                                  </a:rPr>
                                  <m:t>2</m:t>
                                </m:r>
                              </m:sup>
                            </m:sSup>
                          </m:e>
                        </m:nary>
                      </m:e>
                    </m:rad>
                  </m:oMath>
                </a14:m>
                <a:endParaRPr lang="it-IT" sz="1800" dirty="0"/>
              </a:p>
              <a:p>
                <a:pPr marL="0" indent="0" algn="just">
                  <a:buNone/>
                </a:pPr>
                <a:endParaRPr lang="it-IT" dirty="0"/>
              </a:p>
              <a:p>
                <a:pPr marL="0" indent="0" algn="just">
                  <a:buNone/>
                </a:pPr>
                <a:endParaRPr lang="it-IT" sz="2400" b="1" dirty="0"/>
              </a:p>
            </p:txBody>
          </p:sp>
        </mc:Choice>
        <mc:Fallback xmlns="">
          <p:sp>
            <p:nvSpPr>
              <p:cNvPr id="17" name="Text Placeholder 16">
                <a:extLst>
                  <a:ext uri="{FF2B5EF4-FFF2-40B4-BE49-F238E27FC236}">
                    <a16:creationId xmlns:a16="http://schemas.microsoft.com/office/drawing/2014/main" id="{CE00E31D-ACE9-4800-B433-BA4FE1575CCD}"/>
                  </a:ext>
                </a:extLst>
              </p:cNvPr>
              <p:cNvSpPr>
                <a:spLocks noGrp="1" noRot="1" noChangeAspect="1" noMove="1" noResize="1" noEditPoints="1" noAdjustHandles="1" noChangeArrowheads="1" noChangeShapeType="1" noTextEdit="1"/>
              </p:cNvSpPr>
              <p:nvPr>
                <p:ph type="body" idx="30"/>
              </p:nvPr>
            </p:nvSpPr>
            <p:spPr>
              <a:xfrm>
                <a:off x="6098826" y="3335524"/>
                <a:ext cx="5311245" cy="2248846"/>
              </a:xfrm>
              <a:blipFill>
                <a:blip r:embed="rId2"/>
                <a:stretch>
                  <a:fillRect l="-2064"/>
                </a:stretch>
              </a:blipFill>
            </p:spPr>
            <p:txBody>
              <a:bodyPr/>
              <a:lstStyle/>
              <a:p>
                <a:r>
                  <a:rPr lang="en-US">
                    <a:noFill/>
                  </a:rPr>
                  <a:t> </a:t>
                </a:r>
              </a:p>
            </p:txBody>
          </p:sp>
        </mc:Fallback>
      </mc:AlternateContent>
    </p:spTree>
    <p:extLst>
      <p:ext uri="{BB962C8B-B14F-4D97-AF65-F5344CB8AC3E}">
        <p14:creationId xmlns:p14="http://schemas.microsoft.com/office/powerpoint/2010/main" val="328022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US" dirty="0"/>
              <a:t>CONFUSION MATRIX</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11</a:t>
            </a:fld>
            <a:endParaRPr lang="en-US" dirty="0"/>
          </a:p>
        </p:txBody>
      </p:sp>
      <p:graphicFrame>
        <p:nvGraphicFramePr>
          <p:cNvPr id="22" name="Table 22">
            <a:extLst>
              <a:ext uri="{FF2B5EF4-FFF2-40B4-BE49-F238E27FC236}">
                <a16:creationId xmlns:a16="http://schemas.microsoft.com/office/drawing/2014/main" id="{8169CF16-831F-4974-ADBC-EE9676E08BAA}"/>
              </a:ext>
            </a:extLst>
          </p:cNvPr>
          <p:cNvGraphicFramePr>
            <a:graphicFrameLocks noGrp="1"/>
          </p:cNvGraphicFramePr>
          <p:nvPr>
            <p:extLst>
              <p:ext uri="{D42A27DB-BD31-4B8C-83A1-F6EECF244321}">
                <p14:modId xmlns:p14="http://schemas.microsoft.com/office/powerpoint/2010/main" val="3203743172"/>
              </p:ext>
            </p:extLst>
          </p:nvPr>
        </p:nvGraphicFramePr>
        <p:xfrm>
          <a:off x="1851509" y="2366769"/>
          <a:ext cx="8127999" cy="2124462"/>
        </p:xfrm>
        <a:graphic>
          <a:graphicData uri="http://schemas.openxmlformats.org/drawingml/2006/table">
            <a:tbl>
              <a:tblPr firstRow="1" bandRow="1">
                <a:tableStyleId>{B301B821-A1FF-4177-AEE7-76D212191A09}</a:tableStyleId>
              </a:tblPr>
              <a:tblGrid>
                <a:gridCol w="2709333">
                  <a:extLst>
                    <a:ext uri="{9D8B030D-6E8A-4147-A177-3AD203B41FA5}">
                      <a16:colId xmlns:a16="http://schemas.microsoft.com/office/drawing/2014/main" val="938942964"/>
                    </a:ext>
                  </a:extLst>
                </a:gridCol>
                <a:gridCol w="2709333">
                  <a:extLst>
                    <a:ext uri="{9D8B030D-6E8A-4147-A177-3AD203B41FA5}">
                      <a16:colId xmlns:a16="http://schemas.microsoft.com/office/drawing/2014/main" val="3793772611"/>
                    </a:ext>
                  </a:extLst>
                </a:gridCol>
                <a:gridCol w="2709333">
                  <a:extLst>
                    <a:ext uri="{9D8B030D-6E8A-4147-A177-3AD203B41FA5}">
                      <a16:colId xmlns:a16="http://schemas.microsoft.com/office/drawing/2014/main" val="3394474182"/>
                    </a:ext>
                  </a:extLst>
                </a:gridCol>
              </a:tblGrid>
              <a:tr h="708154">
                <a:tc>
                  <a:txBody>
                    <a:bodyPr/>
                    <a:lstStyle/>
                    <a:p>
                      <a:endParaRPr lang="en-US" dirty="0"/>
                    </a:p>
                  </a:txBody>
                  <a:tcPr/>
                </a:tc>
                <a:tc>
                  <a:txBody>
                    <a:bodyPr/>
                    <a:lstStyle/>
                    <a:p>
                      <a:pPr algn="ctr"/>
                      <a:r>
                        <a:rPr lang="en-US" dirty="0">
                          <a:solidFill>
                            <a:schemeClr val="bg2"/>
                          </a:solidFill>
                        </a:rPr>
                        <a:t>PREDICTED </a:t>
                      </a:r>
                    </a:p>
                    <a:p>
                      <a:pPr algn="ctr"/>
                      <a:r>
                        <a:rPr lang="en-US" dirty="0">
                          <a:solidFill>
                            <a:schemeClr val="bg2"/>
                          </a:solidFill>
                        </a:rPr>
                        <a:t>(TRUE)</a:t>
                      </a:r>
                    </a:p>
                  </a:txBody>
                  <a:tcPr/>
                </a:tc>
                <a:tc>
                  <a:txBody>
                    <a:bodyPr/>
                    <a:lstStyle/>
                    <a:p>
                      <a:pPr algn="ctr"/>
                      <a:r>
                        <a:rPr lang="en-US" dirty="0">
                          <a:solidFill>
                            <a:schemeClr val="bg2"/>
                          </a:solidFill>
                        </a:rPr>
                        <a:t>PREDICTED </a:t>
                      </a:r>
                    </a:p>
                    <a:p>
                      <a:pPr algn="ctr"/>
                      <a:r>
                        <a:rPr lang="en-US" dirty="0">
                          <a:solidFill>
                            <a:schemeClr val="bg2"/>
                          </a:solidFill>
                        </a:rPr>
                        <a:t>(FALSE)</a:t>
                      </a:r>
                    </a:p>
                  </a:txBody>
                  <a:tcPr/>
                </a:tc>
                <a:extLst>
                  <a:ext uri="{0D108BD9-81ED-4DB2-BD59-A6C34878D82A}">
                    <a16:rowId xmlns:a16="http://schemas.microsoft.com/office/drawing/2014/main" val="2553175964"/>
                  </a:ext>
                </a:extLst>
              </a:tr>
              <a:tr h="708154">
                <a:tc>
                  <a:txBody>
                    <a:bodyPr/>
                    <a:lstStyle/>
                    <a:p>
                      <a:pPr algn="ctr"/>
                      <a:r>
                        <a:rPr lang="en-US" b="1" dirty="0">
                          <a:solidFill>
                            <a:schemeClr val="bg1"/>
                          </a:solidFill>
                        </a:rPr>
                        <a:t>ACTUAL</a:t>
                      </a:r>
                    </a:p>
                    <a:p>
                      <a:pPr algn="ctr"/>
                      <a:r>
                        <a:rPr lang="en-US" b="1" dirty="0">
                          <a:solidFill>
                            <a:schemeClr val="bg1"/>
                          </a:solidFill>
                        </a:rPr>
                        <a:t>(TRUE)</a:t>
                      </a:r>
                    </a:p>
                  </a:txBody>
                  <a:tcPr/>
                </a:tc>
                <a:tc>
                  <a:txBody>
                    <a:bodyPr/>
                    <a:lstStyle/>
                    <a:p>
                      <a:pPr algn="ctr"/>
                      <a:endParaRPr lang="en-US" dirty="0">
                        <a:solidFill>
                          <a:schemeClr val="bg1"/>
                        </a:solidFill>
                      </a:endParaRPr>
                    </a:p>
                    <a:p>
                      <a:pPr algn="ctr"/>
                      <a:r>
                        <a:rPr lang="en-US" dirty="0">
                          <a:solidFill>
                            <a:schemeClr val="bg1"/>
                          </a:solidFill>
                        </a:rPr>
                        <a:t>True Positive</a:t>
                      </a:r>
                    </a:p>
                  </a:txBody>
                  <a:tcPr/>
                </a:tc>
                <a:tc>
                  <a:txBody>
                    <a:bodyPr/>
                    <a:lstStyle/>
                    <a:p>
                      <a:pPr algn="ctr"/>
                      <a:endParaRPr lang="en-US" dirty="0"/>
                    </a:p>
                    <a:p>
                      <a:pPr algn="ctr"/>
                      <a:r>
                        <a:rPr lang="en-US" dirty="0">
                          <a:solidFill>
                            <a:schemeClr val="bg1"/>
                          </a:solidFill>
                        </a:rPr>
                        <a:t>False Positive</a:t>
                      </a:r>
                    </a:p>
                  </a:txBody>
                  <a:tcPr/>
                </a:tc>
                <a:extLst>
                  <a:ext uri="{0D108BD9-81ED-4DB2-BD59-A6C34878D82A}">
                    <a16:rowId xmlns:a16="http://schemas.microsoft.com/office/drawing/2014/main" val="4163362144"/>
                  </a:ext>
                </a:extLst>
              </a:tr>
              <a:tr h="708154">
                <a:tc>
                  <a:txBody>
                    <a:bodyPr/>
                    <a:lstStyle/>
                    <a:p>
                      <a:pPr algn="ctr"/>
                      <a:r>
                        <a:rPr lang="en-US" b="1" dirty="0"/>
                        <a:t>ACTUAL </a:t>
                      </a:r>
                    </a:p>
                    <a:p>
                      <a:pPr algn="ctr"/>
                      <a:r>
                        <a:rPr lang="en-US" b="1" dirty="0"/>
                        <a:t>(FALSE)</a:t>
                      </a:r>
                    </a:p>
                  </a:txBody>
                  <a:tcPr/>
                </a:tc>
                <a:tc>
                  <a:txBody>
                    <a:bodyPr/>
                    <a:lstStyle/>
                    <a:p>
                      <a:pPr algn="ctr"/>
                      <a:endParaRPr lang="en-US" dirty="0"/>
                    </a:p>
                    <a:p>
                      <a:pPr algn="ctr"/>
                      <a:r>
                        <a:rPr lang="en-US" dirty="0"/>
                        <a:t>False Negative</a:t>
                      </a:r>
                    </a:p>
                  </a:txBody>
                  <a:tcPr/>
                </a:tc>
                <a:tc>
                  <a:txBody>
                    <a:bodyPr/>
                    <a:lstStyle/>
                    <a:p>
                      <a:pPr algn="ctr"/>
                      <a:endParaRPr lang="en-US" dirty="0"/>
                    </a:p>
                    <a:p>
                      <a:pPr algn="ctr"/>
                      <a:r>
                        <a:rPr lang="en-US" dirty="0"/>
                        <a:t>True Negative</a:t>
                      </a:r>
                    </a:p>
                  </a:txBody>
                  <a:tcPr/>
                </a:tc>
                <a:extLst>
                  <a:ext uri="{0D108BD9-81ED-4DB2-BD59-A6C34878D82A}">
                    <a16:rowId xmlns:a16="http://schemas.microsoft.com/office/drawing/2014/main" val="4151650051"/>
                  </a:ext>
                </a:extLst>
              </a:tr>
            </a:tbl>
          </a:graphicData>
        </a:graphic>
      </p:graphicFrame>
    </p:spTree>
    <p:extLst>
      <p:ext uri="{BB962C8B-B14F-4D97-AF65-F5344CB8AC3E}">
        <p14:creationId xmlns:p14="http://schemas.microsoft.com/office/powerpoint/2010/main" val="400607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a:xfrm>
            <a:off x="955889" y="4122337"/>
            <a:ext cx="10487576" cy="804338"/>
          </a:xfrm>
        </p:spPr>
        <p:txBody>
          <a:bodyPr/>
          <a:lstStyle/>
          <a:p>
            <a:r>
              <a:rPr lang="en-US" dirty="0"/>
              <a:t>RECALL</a:t>
            </a:r>
          </a:p>
        </p:txBody>
      </p:sp>
      <mc:AlternateContent xmlns:mc="http://schemas.openxmlformats.org/markup-compatibility/2006">
        <mc:Choice xmlns:a14="http://schemas.microsoft.com/office/drawing/2010/main" Requires="a14">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a:xfrm>
                <a:off x="778643" y="1554662"/>
                <a:ext cx="10487576" cy="979751"/>
              </a:xfrm>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sz="2100" i="1" dirty="0" smtClean="0">
                          <a:latin typeface="Cambria Math" panose="02040503050406030204" pitchFamily="18" charset="0"/>
                        </a:rPr>
                        <m:t>𝑎</m:t>
                      </m:r>
                      <m:r>
                        <a:rPr lang="en-US" sz="2100" b="0" i="1" dirty="0" smtClean="0">
                          <a:latin typeface="Cambria Math" panose="02040503050406030204" pitchFamily="18" charset="0"/>
                        </a:rPr>
                        <m:t>=</m:t>
                      </m:r>
                      <m:f>
                        <m:fPr>
                          <m:ctrlPr>
                            <a:rPr lang="en-US" sz="2100" i="1" dirty="0">
                              <a:latin typeface="Cambria Math" panose="02040503050406030204" pitchFamily="18" charset="0"/>
                            </a:rPr>
                          </m:ctrlPr>
                        </m:fPr>
                        <m:num>
                          <m:r>
                            <a:rPr lang="en-IN" sz="2100" b="0" i="1" dirty="0" smtClean="0">
                              <a:latin typeface="Cambria Math" panose="02040503050406030204" pitchFamily="18" charset="0"/>
                            </a:rPr>
                            <m:t>𝑇𝑟𝑢𝑒</m:t>
                          </m:r>
                          <m:r>
                            <a:rPr lang="en-IN" sz="2100" b="0" i="1" dirty="0" smtClean="0">
                              <a:latin typeface="Cambria Math" panose="02040503050406030204" pitchFamily="18" charset="0"/>
                            </a:rPr>
                            <m:t> </m:t>
                          </m:r>
                          <m:r>
                            <a:rPr lang="en-IN" sz="2100" b="0" i="1" dirty="0" smtClean="0">
                              <a:latin typeface="Cambria Math" panose="02040503050406030204" pitchFamily="18" charset="0"/>
                            </a:rPr>
                            <m:t>𝑃𝑜𝑠𝑖𝑡𝑖𝑣𝑒</m:t>
                          </m:r>
                          <m:r>
                            <a:rPr lang="en-US" sz="2100" i="1" dirty="0">
                              <a:latin typeface="Cambria Math" panose="02040503050406030204" pitchFamily="18" charset="0"/>
                            </a:rPr>
                            <m:t>+</m:t>
                          </m:r>
                          <m:r>
                            <a:rPr lang="en-IN" sz="2100" b="0" i="1" dirty="0" smtClean="0">
                              <a:latin typeface="Cambria Math" panose="02040503050406030204" pitchFamily="18" charset="0"/>
                            </a:rPr>
                            <m:t>𝑇𝑟𝑢𝑒</m:t>
                          </m:r>
                          <m:r>
                            <a:rPr lang="en-IN" sz="2100" b="0" i="1" dirty="0" smtClean="0">
                              <a:latin typeface="Cambria Math" panose="02040503050406030204" pitchFamily="18" charset="0"/>
                            </a:rPr>
                            <m:t> </m:t>
                          </m:r>
                          <m:r>
                            <a:rPr lang="en-IN" sz="2100" b="0" i="1" dirty="0" smtClean="0">
                              <a:latin typeface="Cambria Math" panose="02040503050406030204" pitchFamily="18" charset="0"/>
                            </a:rPr>
                            <m:t>𝑁𝑒𝑔𝑎𝑡𝑖𝑣𝑒</m:t>
                          </m:r>
                        </m:num>
                        <m:den>
                          <m:r>
                            <a:rPr lang="en-IN" sz="2100" i="1" dirty="0">
                              <a:latin typeface="Cambria Math" panose="02040503050406030204" pitchFamily="18" charset="0"/>
                            </a:rPr>
                            <m:t>𝑇𝑟𝑢𝑒</m:t>
                          </m:r>
                          <m:r>
                            <a:rPr lang="en-IN" sz="2100" i="1" dirty="0">
                              <a:latin typeface="Cambria Math" panose="02040503050406030204" pitchFamily="18" charset="0"/>
                            </a:rPr>
                            <m:t> </m:t>
                          </m:r>
                          <m:r>
                            <a:rPr lang="en-IN" sz="2100" i="1" dirty="0">
                              <a:latin typeface="Cambria Math" panose="02040503050406030204" pitchFamily="18" charset="0"/>
                            </a:rPr>
                            <m:t>𝑃𝑜𝑠𝑖𝑡𝑖𝑣𝑒</m:t>
                          </m:r>
                          <m:r>
                            <a:rPr lang="en-US" sz="2100" i="1" dirty="0">
                              <a:latin typeface="Cambria Math" panose="02040503050406030204" pitchFamily="18" charset="0"/>
                            </a:rPr>
                            <m:t>+</m:t>
                          </m:r>
                          <m:r>
                            <a:rPr lang="en-IN" sz="2100" i="1" dirty="0">
                              <a:latin typeface="Cambria Math" panose="02040503050406030204" pitchFamily="18" charset="0"/>
                            </a:rPr>
                            <m:t>𝑇𝑟𝑢𝑒</m:t>
                          </m:r>
                          <m:r>
                            <a:rPr lang="en-IN" sz="2100" i="1" dirty="0">
                              <a:latin typeface="Cambria Math" panose="02040503050406030204" pitchFamily="18" charset="0"/>
                            </a:rPr>
                            <m:t> </m:t>
                          </m:r>
                          <m:r>
                            <a:rPr lang="en-IN" sz="2100" i="1" dirty="0">
                              <a:latin typeface="Cambria Math" panose="02040503050406030204" pitchFamily="18" charset="0"/>
                            </a:rPr>
                            <m:t>𝑁𝑒𝑔𝑎𝑡𝑖𝑣𝑒</m:t>
                          </m:r>
                          <m:r>
                            <a:rPr lang="en-US" sz="2100" i="1" dirty="0">
                              <a:latin typeface="Cambria Math" panose="02040503050406030204" pitchFamily="18" charset="0"/>
                            </a:rPr>
                            <m:t>+</m:t>
                          </m:r>
                          <m:r>
                            <a:rPr lang="en-IN" sz="2100" b="0" i="1" dirty="0" smtClean="0">
                              <a:latin typeface="Cambria Math" panose="02040503050406030204" pitchFamily="18" charset="0"/>
                            </a:rPr>
                            <m:t>𝐹𝑎𝑙𝑠𝑒</m:t>
                          </m:r>
                          <m:r>
                            <a:rPr lang="en-IN" sz="2100" b="0" i="1" dirty="0" smtClean="0">
                              <a:latin typeface="Cambria Math" panose="02040503050406030204" pitchFamily="18" charset="0"/>
                            </a:rPr>
                            <m:t> </m:t>
                          </m:r>
                          <m:r>
                            <a:rPr lang="en-IN" sz="2100" i="1" dirty="0">
                              <a:latin typeface="Cambria Math" panose="02040503050406030204" pitchFamily="18" charset="0"/>
                            </a:rPr>
                            <m:t>𝑃𝑜𝑠𝑖𝑡𝑖𝑣𝑒</m:t>
                          </m:r>
                          <m:r>
                            <a:rPr lang="en-US" sz="2100" i="1" dirty="0">
                              <a:latin typeface="Cambria Math" panose="02040503050406030204" pitchFamily="18" charset="0"/>
                            </a:rPr>
                            <m:t>+</m:t>
                          </m:r>
                          <m:r>
                            <a:rPr lang="en-IN" sz="2100" b="0" i="1" dirty="0" smtClean="0">
                              <a:latin typeface="Cambria Math" panose="02040503050406030204" pitchFamily="18" charset="0"/>
                            </a:rPr>
                            <m:t>𝐹𝑎𝑙𝑠𝑒</m:t>
                          </m:r>
                          <m:r>
                            <a:rPr lang="en-IN" sz="2100" b="0" i="1" dirty="0" smtClean="0">
                              <a:latin typeface="Cambria Math" panose="02040503050406030204" pitchFamily="18" charset="0"/>
                            </a:rPr>
                            <m:t> </m:t>
                          </m:r>
                          <m:r>
                            <a:rPr lang="en-IN" sz="2100" b="0" i="1" dirty="0" smtClean="0">
                              <a:latin typeface="Cambria Math" panose="02040503050406030204" pitchFamily="18" charset="0"/>
                            </a:rPr>
                            <m:t>𝑁𝑒𝑔𝑎𝑡𝑖𝑣𝑒</m:t>
                          </m:r>
                        </m:den>
                      </m:f>
                    </m:oMath>
                  </m:oMathPara>
                </a14:m>
                <a:endParaRPr lang="en-US" sz="2100" i="1" dirty="0"/>
              </a:p>
            </p:txBody>
          </p:sp>
        </mc:Choice>
        <mc:Fallback>
          <p:sp>
            <p:nvSpPr>
              <p:cNvPr id="8" name="Text Placeholder 7">
                <a:extLst>
                  <a:ext uri="{FF2B5EF4-FFF2-40B4-BE49-F238E27FC236}">
                    <a16:creationId xmlns:a16="http://schemas.microsoft.com/office/drawing/2014/main" id="{7F9E6494-1485-4A3D-8CD3-31B5FAC16899}"/>
                  </a:ext>
                </a:extLst>
              </p:cNvPr>
              <p:cNvSpPr>
                <a:spLocks noGrp="1" noRot="1" noChangeAspect="1" noMove="1" noResize="1" noEditPoints="1" noAdjustHandles="1" noChangeArrowheads="1" noChangeShapeType="1" noTextEdit="1"/>
              </p:cNvSpPr>
              <p:nvPr>
                <p:ph type="body" idx="14"/>
              </p:nvPr>
            </p:nvSpPr>
            <p:spPr>
              <a:xfrm>
                <a:off x="778643" y="1554662"/>
                <a:ext cx="10487576" cy="979751"/>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12</a:t>
            </a:fld>
            <a:endParaRPr lang="en-US" dirty="0"/>
          </a:p>
        </p:txBody>
      </p:sp>
      <p:sp>
        <p:nvSpPr>
          <p:cNvPr id="9" name="Title 4">
            <a:extLst>
              <a:ext uri="{FF2B5EF4-FFF2-40B4-BE49-F238E27FC236}">
                <a16:creationId xmlns:a16="http://schemas.microsoft.com/office/drawing/2014/main" id="{7F550FC9-BB83-48E7-95D7-C0982F5FBBF5}"/>
              </a:ext>
            </a:extLst>
          </p:cNvPr>
          <p:cNvSpPr txBox="1">
            <a:spLocks/>
          </p:cNvSpPr>
          <p:nvPr/>
        </p:nvSpPr>
        <p:spPr>
          <a:xfrm>
            <a:off x="939033" y="2385230"/>
            <a:ext cx="10487576" cy="804338"/>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dirty="0"/>
              <a:t>PRECISION</a:t>
            </a:r>
          </a:p>
        </p:txBody>
      </p:sp>
      <mc:AlternateContent xmlns:mc="http://schemas.openxmlformats.org/markup-compatibility/2006">
        <mc:Choice xmlns:a14="http://schemas.microsoft.com/office/drawing/2010/main" Requires="a14">
          <p:sp>
            <p:nvSpPr>
              <p:cNvPr id="10" name="Text Placeholder 7">
                <a:extLst>
                  <a:ext uri="{FF2B5EF4-FFF2-40B4-BE49-F238E27FC236}">
                    <a16:creationId xmlns:a16="http://schemas.microsoft.com/office/drawing/2014/main" id="{D37C62A0-7ABF-4979-B592-0A74397B4638}"/>
                  </a:ext>
                </a:extLst>
              </p:cNvPr>
              <p:cNvSpPr txBox="1">
                <a:spLocks/>
              </p:cNvSpPr>
              <p:nvPr/>
            </p:nvSpPr>
            <p:spPr>
              <a:xfrm>
                <a:off x="778643" y="3328116"/>
                <a:ext cx="10487576" cy="979751"/>
              </a:xfrm>
              <a:prstGeom prst="rect">
                <a:avLst/>
              </a:prstGeom>
            </p:spPr>
            <p:txBody>
              <a:bodyPr vert="horz" lIns="0" tIns="0" rIns="0" bIns="0" rtlCol="0">
                <a:normAutofit/>
              </a:bodyPr>
              <a:lstStyle>
                <a:lvl1pPr marL="216000" indent="-216000" algn="l" defTabSz="914400" rtl="0"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buFont typeface="Courier New" panose="02070309020205020404" pitchFamily="49" charset="0"/>
                  <a:buNone/>
                </a:pPr>
                <a:r>
                  <a:rPr lang="en-US" sz="2500" dirty="0"/>
                  <a:t>	    		    </a:t>
                </a:r>
                <a:r>
                  <a:rPr lang="en-US" sz="2500" i="1" dirty="0">
                    <a:latin typeface="Cambria Math" panose="02040503050406030204" pitchFamily="18" charset="0"/>
                  </a:rPr>
                  <a:t>p</a:t>
                </a:r>
                <a14:m>
                  <m:oMath xmlns:m="http://schemas.openxmlformats.org/officeDocument/2006/math">
                    <m:r>
                      <a:rPr lang="en-IN" sz="2700" i="1" dirty="0">
                        <a:latin typeface="Cambria Math" panose="02040503050406030204" pitchFamily="18" charset="0"/>
                      </a:rPr>
                      <m:t> </m:t>
                    </m:r>
                    <m:r>
                      <a:rPr lang="en-US" sz="2700" i="1" dirty="0">
                        <a:latin typeface="Cambria Math" panose="02040503050406030204" pitchFamily="18" charset="0"/>
                      </a:rPr>
                      <m:t>=</m:t>
                    </m:r>
                    <m:f>
                      <m:fPr>
                        <m:ctrlPr>
                          <a:rPr lang="en-US" sz="2700" i="1" dirty="0">
                            <a:latin typeface="Cambria Math" panose="02040503050406030204" pitchFamily="18" charset="0"/>
                          </a:rPr>
                        </m:ctrlPr>
                      </m:fPr>
                      <m:num>
                        <m:r>
                          <a:rPr lang="en-IN" sz="2700" i="1" dirty="0">
                            <a:latin typeface="Cambria Math" panose="02040503050406030204" pitchFamily="18" charset="0"/>
                          </a:rPr>
                          <m:t>𝑇𝑟𝑢𝑒</m:t>
                        </m:r>
                        <m:r>
                          <a:rPr lang="en-IN" sz="2700" i="1" dirty="0">
                            <a:latin typeface="Cambria Math" panose="02040503050406030204" pitchFamily="18" charset="0"/>
                          </a:rPr>
                          <m:t> </m:t>
                        </m:r>
                        <m:r>
                          <a:rPr lang="en-IN" sz="2700" i="1" dirty="0">
                            <a:latin typeface="Cambria Math" panose="02040503050406030204" pitchFamily="18" charset="0"/>
                          </a:rPr>
                          <m:t>𝑃𝑜𝑠𝑖𝑡𝑖𝑣𝑒</m:t>
                        </m:r>
                      </m:num>
                      <m:den>
                        <m:r>
                          <a:rPr lang="en-IN" sz="2700" b="0" i="1" dirty="0" smtClean="0">
                            <a:latin typeface="Cambria Math" panose="02040503050406030204" pitchFamily="18" charset="0"/>
                          </a:rPr>
                          <m:t> </m:t>
                        </m:r>
                        <m:r>
                          <a:rPr lang="en-IN" sz="2700" b="0" i="1" dirty="0" smtClean="0">
                            <a:latin typeface="Cambria Math" panose="02040503050406030204" pitchFamily="18" charset="0"/>
                          </a:rPr>
                          <m:t>𝑇𝑟</m:t>
                        </m:r>
                        <m:r>
                          <a:rPr lang="en-IN" sz="2700" i="1" dirty="0">
                            <a:latin typeface="Cambria Math" panose="02040503050406030204" pitchFamily="18" charset="0"/>
                          </a:rPr>
                          <m:t>𝑢𝑒</m:t>
                        </m:r>
                        <m:r>
                          <a:rPr lang="en-IN" sz="2700" i="1" dirty="0">
                            <a:latin typeface="Cambria Math" panose="02040503050406030204" pitchFamily="18" charset="0"/>
                          </a:rPr>
                          <m:t> </m:t>
                        </m:r>
                        <m:r>
                          <a:rPr lang="en-IN" sz="2700" i="1" dirty="0">
                            <a:latin typeface="Cambria Math" panose="02040503050406030204" pitchFamily="18" charset="0"/>
                          </a:rPr>
                          <m:t>𝑃𝑜𝑠𝑖𝑡𝑖𝑣𝑒</m:t>
                        </m:r>
                        <m:r>
                          <a:rPr lang="en-IN" sz="2700" b="0" i="1" dirty="0" smtClean="0">
                            <a:latin typeface="Cambria Math" panose="02040503050406030204" pitchFamily="18" charset="0"/>
                          </a:rPr>
                          <m:t>+ </m:t>
                        </m:r>
                        <m:r>
                          <a:rPr lang="en-IN" sz="2700" i="1" dirty="0">
                            <a:latin typeface="Cambria Math" panose="02040503050406030204" pitchFamily="18" charset="0"/>
                          </a:rPr>
                          <m:t>𝐹𝑎𝑙𝑠𝑒</m:t>
                        </m:r>
                        <m:r>
                          <a:rPr lang="en-IN" sz="2700" i="1" dirty="0">
                            <a:latin typeface="Cambria Math" panose="02040503050406030204" pitchFamily="18" charset="0"/>
                          </a:rPr>
                          <m:t> </m:t>
                        </m:r>
                        <m:r>
                          <a:rPr lang="en-IN" sz="2700" i="1" dirty="0">
                            <a:latin typeface="Cambria Math" panose="02040503050406030204" pitchFamily="18" charset="0"/>
                          </a:rPr>
                          <m:t>𝑃𝑜𝑠𝑖𝑡𝑖𝑣𝑒</m:t>
                        </m:r>
                      </m:den>
                    </m:f>
                  </m:oMath>
                </a14:m>
                <a:endParaRPr lang="en-US" sz="2700" i="1" dirty="0">
                  <a:latin typeface="Cambria Math" panose="02040503050406030204" pitchFamily="18" charset="0"/>
                </a:endParaRPr>
              </a:p>
            </p:txBody>
          </p:sp>
        </mc:Choice>
        <mc:Fallback>
          <p:sp>
            <p:nvSpPr>
              <p:cNvPr id="10" name="Text Placeholder 7">
                <a:extLst>
                  <a:ext uri="{FF2B5EF4-FFF2-40B4-BE49-F238E27FC236}">
                    <a16:creationId xmlns:a16="http://schemas.microsoft.com/office/drawing/2014/main" id="{D37C62A0-7ABF-4979-B592-0A74397B4638}"/>
                  </a:ext>
                </a:extLst>
              </p:cNvPr>
              <p:cNvSpPr txBox="1">
                <a:spLocks noRot="1" noChangeAspect="1" noMove="1" noResize="1" noEditPoints="1" noAdjustHandles="1" noChangeArrowheads="1" noChangeShapeType="1" noTextEdit="1"/>
              </p:cNvSpPr>
              <p:nvPr/>
            </p:nvSpPr>
            <p:spPr>
              <a:xfrm>
                <a:off x="778643" y="3328116"/>
                <a:ext cx="10487576" cy="979751"/>
              </a:xfrm>
              <a:prstGeom prst="rect">
                <a:avLst/>
              </a:prstGeom>
              <a:blipFill>
                <a:blip r:embed="rId3"/>
                <a:stretch>
                  <a:fillRect/>
                </a:stretch>
              </a:blipFill>
            </p:spPr>
            <p:txBody>
              <a:bodyPr/>
              <a:lstStyle/>
              <a:p>
                <a:r>
                  <a:rPr lang="en-US">
                    <a:noFill/>
                  </a:rPr>
                  <a:t> </a:t>
                </a:r>
              </a:p>
            </p:txBody>
          </p:sp>
        </mc:Fallback>
      </mc:AlternateContent>
      <p:sp>
        <p:nvSpPr>
          <p:cNvPr id="11" name="Title 4">
            <a:extLst>
              <a:ext uri="{FF2B5EF4-FFF2-40B4-BE49-F238E27FC236}">
                <a16:creationId xmlns:a16="http://schemas.microsoft.com/office/drawing/2014/main" id="{0AF2D908-5391-45A7-8680-C31EEABBD4D7}"/>
              </a:ext>
            </a:extLst>
          </p:cNvPr>
          <p:cNvSpPr txBox="1">
            <a:spLocks/>
          </p:cNvSpPr>
          <p:nvPr/>
        </p:nvSpPr>
        <p:spPr>
          <a:xfrm>
            <a:off x="939033" y="458204"/>
            <a:ext cx="10487576" cy="882606"/>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dirty="0"/>
              <a:t>ACCURACY</a:t>
            </a:r>
          </a:p>
        </p:txBody>
      </p:sp>
      <mc:AlternateContent xmlns:mc="http://schemas.openxmlformats.org/markup-compatibility/2006">
        <mc:Choice xmlns:a14="http://schemas.microsoft.com/office/drawing/2010/main" Requires="a14">
          <p:sp>
            <p:nvSpPr>
              <p:cNvPr id="12" name="Text Placeholder 7">
                <a:extLst>
                  <a:ext uri="{FF2B5EF4-FFF2-40B4-BE49-F238E27FC236}">
                    <a16:creationId xmlns:a16="http://schemas.microsoft.com/office/drawing/2014/main" id="{29996B6A-611F-46FC-A754-C4EF461C5544}"/>
                  </a:ext>
                </a:extLst>
              </p:cNvPr>
              <p:cNvSpPr txBox="1">
                <a:spLocks/>
              </p:cNvSpPr>
              <p:nvPr/>
            </p:nvSpPr>
            <p:spPr>
              <a:xfrm>
                <a:off x="958229" y="4926675"/>
                <a:ext cx="10487576" cy="979751"/>
              </a:xfrm>
              <a:prstGeom prst="rect">
                <a:avLst/>
              </a:prstGeom>
            </p:spPr>
            <p:txBody>
              <a:bodyPr vert="horz" lIns="0" tIns="0" rIns="0" bIns="0" rtlCol="0">
                <a:normAutofit/>
              </a:bodyPr>
              <a:lstStyle>
                <a:lvl1pPr marL="216000" indent="-216000" algn="l" defTabSz="914400" rtl="0"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buFont typeface="Courier New" panose="02070309020205020404" pitchFamily="49" charset="0"/>
                  <a:buNone/>
                </a:pPr>
                <a:r>
                  <a:rPr lang="en-US" sz="2500" i="1" dirty="0">
                    <a:latin typeface="Cambria Math" panose="02040503050406030204" pitchFamily="18" charset="0"/>
                  </a:rPr>
                  <a:t>	      		     r </a:t>
                </a:r>
                <a14:m>
                  <m:oMath xmlns:m="http://schemas.openxmlformats.org/officeDocument/2006/math">
                    <m:r>
                      <a:rPr lang="en-US" sz="2500" i="1" dirty="0">
                        <a:latin typeface="Cambria Math" panose="02040503050406030204" pitchFamily="18" charset="0"/>
                      </a:rPr>
                      <m:t>=</m:t>
                    </m:r>
                    <m:f>
                      <m:fPr>
                        <m:ctrlPr>
                          <a:rPr lang="en-US" sz="2500" i="1" dirty="0">
                            <a:latin typeface="Cambria Math" panose="02040503050406030204" pitchFamily="18" charset="0"/>
                          </a:rPr>
                        </m:ctrlPr>
                      </m:fPr>
                      <m:num>
                        <m:r>
                          <a:rPr lang="en-IN" sz="2500" i="1" dirty="0">
                            <a:latin typeface="Cambria Math" panose="02040503050406030204" pitchFamily="18" charset="0"/>
                          </a:rPr>
                          <m:t>𝑇𝑟𝑢𝑒</m:t>
                        </m:r>
                        <m:r>
                          <a:rPr lang="en-IN" sz="2500" i="1" dirty="0">
                            <a:latin typeface="Cambria Math" panose="02040503050406030204" pitchFamily="18" charset="0"/>
                          </a:rPr>
                          <m:t> </m:t>
                        </m:r>
                        <m:r>
                          <a:rPr lang="en-IN" sz="2500" i="1" dirty="0">
                            <a:latin typeface="Cambria Math" panose="02040503050406030204" pitchFamily="18" charset="0"/>
                          </a:rPr>
                          <m:t>𝑃𝑜𝑠𝑖𝑡𝑖𝑣𝑒</m:t>
                        </m:r>
                      </m:num>
                      <m:den>
                        <m:r>
                          <a:rPr lang="en-IN" sz="2500" i="1" dirty="0">
                            <a:latin typeface="Cambria Math" panose="02040503050406030204" pitchFamily="18" charset="0"/>
                          </a:rPr>
                          <m:t>𝑇𝑟𝑢𝑒</m:t>
                        </m:r>
                        <m:r>
                          <a:rPr lang="en-IN" sz="2500" i="1" dirty="0">
                            <a:latin typeface="Cambria Math" panose="02040503050406030204" pitchFamily="18" charset="0"/>
                          </a:rPr>
                          <m:t> </m:t>
                        </m:r>
                        <m:r>
                          <a:rPr lang="en-IN" sz="2500" i="1" dirty="0">
                            <a:latin typeface="Cambria Math" panose="02040503050406030204" pitchFamily="18" charset="0"/>
                          </a:rPr>
                          <m:t>𝑃𝑜𝑠𝑖𝑡𝑖𝑣𝑒</m:t>
                        </m:r>
                        <m:r>
                          <a:rPr lang="en-IN" sz="2500" b="0" i="1" dirty="0" smtClean="0">
                            <a:latin typeface="Cambria Math" panose="02040503050406030204" pitchFamily="18" charset="0"/>
                          </a:rPr>
                          <m:t>+ </m:t>
                        </m:r>
                        <m:r>
                          <a:rPr lang="en-IN" sz="2500" i="1" dirty="0">
                            <a:latin typeface="Cambria Math" panose="02040503050406030204" pitchFamily="18" charset="0"/>
                          </a:rPr>
                          <m:t>𝐹𝑎𝑙𝑠𝑒</m:t>
                        </m:r>
                        <m:r>
                          <a:rPr lang="en-IN" sz="2500" i="1" dirty="0">
                            <a:latin typeface="Cambria Math" panose="02040503050406030204" pitchFamily="18" charset="0"/>
                          </a:rPr>
                          <m:t> </m:t>
                        </m:r>
                        <m:r>
                          <a:rPr lang="en-IN" sz="2500" i="1" dirty="0">
                            <a:latin typeface="Cambria Math" panose="02040503050406030204" pitchFamily="18" charset="0"/>
                          </a:rPr>
                          <m:t>𝑁𝑒𝑔𝑎𝑡𝑖𝑣𝑒</m:t>
                        </m:r>
                      </m:den>
                    </m:f>
                  </m:oMath>
                </a14:m>
                <a:endParaRPr lang="en-US" sz="2500" i="1" dirty="0">
                  <a:latin typeface="Cambria Math" panose="02040503050406030204" pitchFamily="18" charset="0"/>
                </a:endParaRPr>
              </a:p>
            </p:txBody>
          </p:sp>
        </mc:Choice>
        <mc:Fallback>
          <p:sp>
            <p:nvSpPr>
              <p:cNvPr id="12" name="Text Placeholder 7">
                <a:extLst>
                  <a:ext uri="{FF2B5EF4-FFF2-40B4-BE49-F238E27FC236}">
                    <a16:creationId xmlns:a16="http://schemas.microsoft.com/office/drawing/2014/main" id="{29996B6A-611F-46FC-A754-C4EF461C5544}"/>
                  </a:ext>
                </a:extLst>
              </p:cNvPr>
              <p:cNvSpPr txBox="1">
                <a:spLocks noRot="1" noChangeAspect="1" noMove="1" noResize="1" noEditPoints="1" noAdjustHandles="1" noChangeArrowheads="1" noChangeShapeType="1" noTextEdit="1"/>
              </p:cNvSpPr>
              <p:nvPr/>
            </p:nvSpPr>
            <p:spPr>
              <a:xfrm>
                <a:off x="958229" y="4926675"/>
                <a:ext cx="10487576" cy="979751"/>
              </a:xfrm>
              <a:prstGeom prst="rect">
                <a:avLst/>
              </a:prstGeom>
              <a:blipFill>
                <a:blip r:embed="rId4"/>
                <a:stretch>
                  <a:fillRect t="-1242"/>
                </a:stretch>
              </a:blipFill>
            </p:spPr>
            <p:txBody>
              <a:bodyPr/>
              <a:lstStyle/>
              <a:p>
                <a:r>
                  <a:rPr lang="en-US">
                    <a:noFill/>
                  </a:rPr>
                  <a:t> </a:t>
                </a:r>
              </a:p>
            </p:txBody>
          </p:sp>
        </mc:Fallback>
      </mc:AlternateContent>
    </p:spTree>
    <p:extLst>
      <p:ext uri="{BB962C8B-B14F-4D97-AF65-F5344CB8AC3E}">
        <p14:creationId xmlns:p14="http://schemas.microsoft.com/office/powerpoint/2010/main" val="20223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59BE51-002E-4BC8-8BBA-C75AD84799CF}"/>
              </a:ext>
            </a:extLst>
          </p:cNvPr>
          <p:cNvSpPr>
            <a:spLocks noGrp="1"/>
          </p:cNvSpPr>
          <p:nvPr>
            <p:ph type="sldNum" sz="quarter" idx="12"/>
          </p:nvPr>
        </p:nvSpPr>
        <p:spPr/>
        <p:txBody>
          <a:bodyPr/>
          <a:lstStyle/>
          <a:p>
            <a:fld id="{8D581BC7-E183-40DB-AC97-C19EA4EB8894}" type="slidenum">
              <a:rPr lang="en-US" noProof="0" smtClean="0"/>
              <a:t>13</a:t>
            </a:fld>
            <a:endParaRPr lang="en-US" noProof="0" dirty="0"/>
          </a:p>
        </p:txBody>
      </p:sp>
      <p:sp>
        <p:nvSpPr>
          <p:cNvPr id="5" name="Title 4">
            <a:extLst>
              <a:ext uri="{FF2B5EF4-FFF2-40B4-BE49-F238E27FC236}">
                <a16:creationId xmlns:a16="http://schemas.microsoft.com/office/drawing/2014/main" id="{266E8BEC-F145-474A-882D-EDFEC2CA6048}"/>
              </a:ext>
            </a:extLst>
          </p:cNvPr>
          <p:cNvSpPr>
            <a:spLocks noGrp="1"/>
          </p:cNvSpPr>
          <p:nvPr>
            <p:ph type="title"/>
          </p:nvPr>
        </p:nvSpPr>
        <p:spPr/>
        <p:txBody>
          <a:bodyPr>
            <a:normAutofit fontScale="90000"/>
          </a:bodyPr>
          <a:lstStyle/>
          <a:p>
            <a:r>
              <a:rPr lang="en-US" dirty="0"/>
              <a:t>COMPARISON OF ACCURACY</a:t>
            </a:r>
          </a:p>
        </p:txBody>
      </p:sp>
      <p:graphicFrame>
        <p:nvGraphicFramePr>
          <p:cNvPr id="13" name="Chart 12">
            <a:extLst>
              <a:ext uri="{FF2B5EF4-FFF2-40B4-BE49-F238E27FC236}">
                <a16:creationId xmlns:a16="http://schemas.microsoft.com/office/drawing/2014/main" id="{A7025D46-B122-45FC-A9B8-E88ED9F02FD1}"/>
              </a:ext>
            </a:extLst>
          </p:cNvPr>
          <p:cNvGraphicFramePr/>
          <p:nvPr>
            <p:extLst>
              <p:ext uri="{D42A27DB-BD31-4B8C-83A1-F6EECF244321}">
                <p14:modId xmlns:p14="http://schemas.microsoft.com/office/powerpoint/2010/main" val="2710690100"/>
              </p:ext>
            </p:extLst>
          </p:nvPr>
        </p:nvGraphicFramePr>
        <p:xfrm>
          <a:off x="2032000" y="1696720"/>
          <a:ext cx="8128000" cy="45838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928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59BE51-002E-4BC8-8BBA-C75AD84799CF}"/>
              </a:ext>
            </a:extLst>
          </p:cNvPr>
          <p:cNvSpPr>
            <a:spLocks noGrp="1"/>
          </p:cNvSpPr>
          <p:nvPr>
            <p:ph type="sldNum" sz="quarter" idx="12"/>
          </p:nvPr>
        </p:nvSpPr>
        <p:spPr/>
        <p:txBody>
          <a:bodyPr/>
          <a:lstStyle/>
          <a:p>
            <a:fld id="{8D581BC7-E183-40DB-AC97-C19EA4EB8894}" type="slidenum">
              <a:rPr lang="en-US" noProof="0" smtClean="0"/>
              <a:t>14</a:t>
            </a:fld>
            <a:endParaRPr lang="en-US" noProof="0" dirty="0"/>
          </a:p>
        </p:txBody>
      </p:sp>
      <p:sp>
        <p:nvSpPr>
          <p:cNvPr id="5" name="Title 4">
            <a:extLst>
              <a:ext uri="{FF2B5EF4-FFF2-40B4-BE49-F238E27FC236}">
                <a16:creationId xmlns:a16="http://schemas.microsoft.com/office/drawing/2014/main" id="{266E8BEC-F145-474A-882D-EDFEC2CA6048}"/>
              </a:ext>
            </a:extLst>
          </p:cNvPr>
          <p:cNvSpPr>
            <a:spLocks noGrp="1"/>
          </p:cNvSpPr>
          <p:nvPr>
            <p:ph type="title"/>
          </p:nvPr>
        </p:nvSpPr>
        <p:spPr/>
        <p:txBody>
          <a:bodyPr>
            <a:noAutofit/>
          </a:bodyPr>
          <a:lstStyle/>
          <a:p>
            <a:r>
              <a:rPr lang="en-US" sz="2400" dirty="0"/>
              <a:t>COMPARISON OF PRECISION AND RECALL</a:t>
            </a:r>
          </a:p>
        </p:txBody>
      </p:sp>
      <p:graphicFrame>
        <p:nvGraphicFramePr>
          <p:cNvPr id="13" name="Chart 12">
            <a:extLst>
              <a:ext uri="{FF2B5EF4-FFF2-40B4-BE49-F238E27FC236}">
                <a16:creationId xmlns:a16="http://schemas.microsoft.com/office/drawing/2014/main" id="{A7025D46-B122-45FC-A9B8-E88ED9F02FD1}"/>
              </a:ext>
            </a:extLst>
          </p:cNvPr>
          <p:cNvGraphicFramePr/>
          <p:nvPr>
            <p:extLst>
              <p:ext uri="{D42A27DB-BD31-4B8C-83A1-F6EECF244321}">
                <p14:modId xmlns:p14="http://schemas.microsoft.com/office/powerpoint/2010/main" val="1376995413"/>
              </p:ext>
            </p:extLst>
          </p:nvPr>
        </p:nvGraphicFramePr>
        <p:xfrm>
          <a:off x="2032000" y="1696720"/>
          <a:ext cx="8128000" cy="45838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8641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5AF485-7BFE-45AE-9278-5AFA915D9D1C}"/>
              </a:ext>
            </a:extLst>
          </p:cNvPr>
          <p:cNvSpPr>
            <a:spLocks noGrp="1"/>
          </p:cNvSpPr>
          <p:nvPr>
            <p:ph type="sldNum" sz="quarter" idx="12"/>
          </p:nvPr>
        </p:nvSpPr>
        <p:spPr/>
        <p:txBody>
          <a:bodyPr/>
          <a:lstStyle/>
          <a:p>
            <a:fld id="{8D581BC7-E183-40DB-AC97-C19EA4EB8894}" type="slidenum">
              <a:rPr lang="en-US" noProof="0" smtClean="0"/>
              <a:t>15</a:t>
            </a:fld>
            <a:endParaRPr lang="en-US" noProof="0" dirty="0"/>
          </a:p>
        </p:txBody>
      </p:sp>
      <p:sp>
        <p:nvSpPr>
          <p:cNvPr id="5" name="Title 4">
            <a:extLst>
              <a:ext uri="{FF2B5EF4-FFF2-40B4-BE49-F238E27FC236}">
                <a16:creationId xmlns:a16="http://schemas.microsoft.com/office/drawing/2014/main" id="{541713C3-2948-409C-BCD1-A4B2275C9795}"/>
              </a:ext>
            </a:extLst>
          </p:cNvPr>
          <p:cNvSpPr>
            <a:spLocks noGrp="1"/>
          </p:cNvSpPr>
          <p:nvPr>
            <p:ph type="title"/>
          </p:nvPr>
        </p:nvSpPr>
        <p:spPr/>
        <p:txBody>
          <a:bodyPr/>
          <a:lstStyle/>
          <a:p>
            <a:r>
              <a:rPr lang="en-US" dirty="0"/>
              <a:t>CHALLENGES</a:t>
            </a:r>
          </a:p>
        </p:txBody>
      </p:sp>
      <p:sp>
        <p:nvSpPr>
          <p:cNvPr id="8" name="Text Placeholder 7">
            <a:extLst>
              <a:ext uri="{FF2B5EF4-FFF2-40B4-BE49-F238E27FC236}">
                <a16:creationId xmlns:a16="http://schemas.microsoft.com/office/drawing/2014/main" id="{94BBEC4E-9FC4-48BF-8EAC-339051988073}"/>
              </a:ext>
            </a:extLst>
          </p:cNvPr>
          <p:cNvSpPr>
            <a:spLocks noGrp="1"/>
          </p:cNvSpPr>
          <p:nvPr>
            <p:ph type="body" idx="27"/>
          </p:nvPr>
        </p:nvSpPr>
        <p:spPr/>
        <p:txBody>
          <a:bodyPr/>
          <a:lstStyle/>
          <a:p>
            <a:r>
              <a:rPr lang="en-US" dirty="0"/>
              <a:t>Trying to figure out the best way to represent our features numerical values. </a:t>
            </a:r>
          </a:p>
          <a:p>
            <a:r>
              <a:rPr lang="en-US" dirty="0"/>
              <a:t>To save our feature matrix we are trying to use an efficient pickling technique  such as pkl/NumPy n-D array. But, the prediction accuracy of our models is taking a significant hit</a:t>
            </a:r>
          </a:p>
          <a:p>
            <a:endParaRPr lang="en-US" dirty="0"/>
          </a:p>
          <a:p>
            <a:pPr marL="0" indent="0">
              <a:buNone/>
            </a:pPr>
            <a:endParaRPr lang="en-US" dirty="0"/>
          </a:p>
        </p:txBody>
      </p:sp>
      <p:sp>
        <p:nvSpPr>
          <p:cNvPr id="9" name="Text Placeholder 8">
            <a:extLst>
              <a:ext uri="{FF2B5EF4-FFF2-40B4-BE49-F238E27FC236}">
                <a16:creationId xmlns:a16="http://schemas.microsoft.com/office/drawing/2014/main" id="{75569169-BBC7-406A-9BA8-A31E13800690}"/>
              </a:ext>
            </a:extLst>
          </p:cNvPr>
          <p:cNvSpPr>
            <a:spLocks noGrp="1"/>
          </p:cNvSpPr>
          <p:nvPr>
            <p:ph type="body" idx="29"/>
          </p:nvPr>
        </p:nvSpPr>
        <p:spPr/>
        <p:txBody>
          <a:bodyPr/>
          <a:lstStyle/>
          <a:p>
            <a:r>
              <a:rPr lang="en-US" dirty="0"/>
              <a:t>Challenges</a:t>
            </a:r>
          </a:p>
        </p:txBody>
      </p:sp>
      <p:sp>
        <p:nvSpPr>
          <p:cNvPr id="10" name="Text Placeholder 9">
            <a:extLst>
              <a:ext uri="{FF2B5EF4-FFF2-40B4-BE49-F238E27FC236}">
                <a16:creationId xmlns:a16="http://schemas.microsoft.com/office/drawing/2014/main" id="{E4C68BA9-7DE5-408D-BBC6-A60AAB7BF96A}"/>
              </a:ext>
            </a:extLst>
          </p:cNvPr>
          <p:cNvSpPr>
            <a:spLocks noGrp="1"/>
          </p:cNvSpPr>
          <p:nvPr>
            <p:ph type="body" idx="30"/>
          </p:nvPr>
        </p:nvSpPr>
        <p:spPr/>
        <p:txBody>
          <a:bodyPr/>
          <a:lstStyle/>
          <a:p>
            <a:r>
              <a:rPr lang="en-US" dirty="0"/>
              <a:t>We then decided to create a dictionary of words with their frequency in the dataset</a:t>
            </a:r>
          </a:p>
          <a:p>
            <a:r>
              <a:rPr lang="en-US" dirty="0"/>
              <a:t>We are trying to tackle this problem by exploring other pickling techniques (JSON and CSV file formats)</a:t>
            </a:r>
          </a:p>
          <a:p>
            <a:endParaRPr lang="en-US" dirty="0"/>
          </a:p>
        </p:txBody>
      </p:sp>
      <p:sp>
        <p:nvSpPr>
          <p:cNvPr id="11" name="Text Placeholder 10">
            <a:extLst>
              <a:ext uri="{FF2B5EF4-FFF2-40B4-BE49-F238E27FC236}">
                <a16:creationId xmlns:a16="http://schemas.microsoft.com/office/drawing/2014/main" id="{503E71DE-FC11-4F69-9DF7-78B136A39674}"/>
              </a:ext>
            </a:extLst>
          </p:cNvPr>
          <p:cNvSpPr>
            <a:spLocks noGrp="1"/>
          </p:cNvSpPr>
          <p:nvPr>
            <p:ph type="body" idx="31"/>
          </p:nvPr>
        </p:nvSpPr>
        <p:spPr/>
        <p:txBody>
          <a:bodyPr/>
          <a:lstStyle/>
          <a:p>
            <a:r>
              <a:rPr lang="en-US" dirty="0"/>
              <a:t>Plan of Action</a:t>
            </a:r>
          </a:p>
        </p:txBody>
      </p:sp>
    </p:spTree>
    <p:extLst>
      <p:ext uri="{BB962C8B-B14F-4D97-AF65-F5344CB8AC3E}">
        <p14:creationId xmlns:p14="http://schemas.microsoft.com/office/powerpoint/2010/main" val="241278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0CEDFA-ED78-402F-851E-709AB4D06605}"/>
              </a:ext>
            </a:extLst>
          </p:cNvPr>
          <p:cNvSpPr>
            <a:spLocks noGrp="1"/>
          </p:cNvSpPr>
          <p:nvPr>
            <p:ph type="sldNum" sz="quarter" idx="12"/>
          </p:nvPr>
        </p:nvSpPr>
        <p:spPr/>
        <p:txBody>
          <a:bodyPr/>
          <a:lstStyle/>
          <a:p>
            <a:fld id="{8D581BC7-E183-40DB-AC97-C19EA4EB8894}" type="slidenum">
              <a:rPr lang="en-US" noProof="0" smtClean="0"/>
              <a:t>16</a:t>
            </a:fld>
            <a:endParaRPr lang="en-US" noProof="0" dirty="0"/>
          </a:p>
        </p:txBody>
      </p:sp>
      <p:sp>
        <p:nvSpPr>
          <p:cNvPr id="5" name="Title 4">
            <a:extLst>
              <a:ext uri="{FF2B5EF4-FFF2-40B4-BE49-F238E27FC236}">
                <a16:creationId xmlns:a16="http://schemas.microsoft.com/office/drawing/2014/main" id="{92E8CDF9-9954-4CEB-9445-EA6E0E257498}"/>
              </a:ext>
            </a:extLst>
          </p:cNvPr>
          <p:cNvSpPr>
            <a:spLocks noGrp="1"/>
          </p:cNvSpPr>
          <p:nvPr>
            <p:ph type="title"/>
          </p:nvPr>
        </p:nvSpPr>
        <p:spPr/>
        <p:txBody>
          <a:bodyPr>
            <a:normAutofit fontScale="90000"/>
          </a:bodyPr>
          <a:lstStyle/>
          <a:p>
            <a:r>
              <a:rPr lang="en-US" dirty="0"/>
              <a:t>WHAT IS STILL TO BE DONE</a:t>
            </a:r>
          </a:p>
        </p:txBody>
      </p:sp>
      <p:sp>
        <p:nvSpPr>
          <p:cNvPr id="8" name="Text Placeholder 7">
            <a:extLst>
              <a:ext uri="{FF2B5EF4-FFF2-40B4-BE49-F238E27FC236}">
                <a16:creationId xmlns:a16="http://schemas.microsoft.com/office/drawing/2014/main" id="{B4BC226C-E1B6-4B49-93D2-10A77DE9BF0E}"/>
              </a:ext>
            </a:extLst>
          </p:cNvPr>
          <p:cNvSpPr>
            <a:spLocks noGrp="1"/>
          </p:cNvSpPr>
          <p:nvPr>
            <p:ph type="body" idx="35"/>
          </p:nvPr>
        </p:nvSpPr>
        <p:spPr>
          <a:xfrm>
            <a:off x="2510315" y="4755364"/>
            <a:ext cx="853256" cy="529193"/>
          </a:xfrm>
        </p:spPr>
        <p:txBody>
          <a:bodyPr/>
          <a:lstStyle/>
          <a:p>
            <a:pPr algn="ctr"/>
            <a:r>
              <a:rPr lang="en-US" sz="1800" dirty="0">
                <a:solidFill>
                  <a:schemeClr val="dk1"/>
                </a:solidFill>
                <a:latin typeface="+mn-lt"/>
              </a:rPr>
              <a:t>Random Forest</a:t>
            </a:r>
          </a:p>
        </p:txBody>
      </p:sp>
      <p:sp>
        <p:nvSpPr>
          <p:cNvPr id="10" name="Text Placeholder 9">
            <a:extLst>
              <a:ext uri="{FF2B5EF4-FFF2-40B4-BE49-F238E27FC236}">
                <a16:creationId xmlns:a16="http://schemas.microsoft.com/office/drawing/2014/main" id="{630A970E-A708-41D0-9B64-43DB273D660D}"/>
              </a:ext>
            </a:extLst>
          </p:cNvPr>
          <p:cNvSpPr>
            <a:spLocks noGrp="1"/>
          </p:cNvSpPr>
          <p:nvPr>
            <p:ph type="body" sz="quarter" idx="49"/>
          </p:nvPr>
        </p:nvSpPr>
        <p:spPr/>
        <p:txBody>
          <a:bodyPr/>
          <a:lstStyle/>
          <a:p>
            <a:r>
              <a:rPr lang="en-US" b="1" u="sng" dirty="0"/>
              <a:t>Random Forest :</a:t>
            </a:r>
          </a:p>
          <a:p>
            <a:r>
              <a:rPr lang="en-US" dirty="0"/>
              <a:t>max_depth = 2  </a:t>
            </a:r>
          </a:p>
          <a:p>
            <a:r>
              <a:rPr lang="en-US" dirty="0"/>
              <a:t>random_state = 0</a:t>
            </a:r>
          </a:p>
          <a:p>
            <a:r>
              <a:rPr lang="en-US" dirty="0"/>
              <a:t>n_estimators  = 100</a:t>
            </a:r>
          </a:p>
          <a:p>
            <a:r>
              <a:rPr lang="en-US" dirty="0"/>
              <a:t>We plan to tweak these features analyze how they affect the accuracy of the model.</a:t>
            </a:r>
          </a:p>
        </p:txBody>
      </p:sp>
      <p:sp>
        <p:nvSpPr>
          <p:cNvPr id="12" name="Text Placeholder 11">
            <a:extLst>
              <a:ext uri="{FF2B5EF4-FFF2-40B4-BE49-F238E27FC236}">
                <a16:creationId xmlns:a16="http://schemas.microsoft.com/office/drawing/2014/main" id="{0AA44323-ADDF-4428-84A4-C191D5B3D60F}"/>
              </a:ext>
            </a:extLst>
          </p:cNvPr>
          <p:cNvSpPr>
            <a:spLocks noGrp="1"/>
          </p:cNvSpPr>
          <p:nvPr>
            <p:ph type="body" idx="51"/>
          </p:nvPr>
        </p:nvSpPr>
        <p:spPr>
          <a:xfrm>
            <a:off x="6209543" y="4659598"/>
            <a:ext cx="1074418" cy="720728"/>
          </a:xfrm>
        </p:spPr>
        <p:txBody>
          <a:bodyPr>
            <a:normAutofit lnSpcReduction="10000"/>
          </a:bodyPr>
          <a:lstStyle/>
          <a:p>
            <a:pPr algn="ctr"/>
            <a:r>
              <a:rPr lang="en-US" sz="1800" dirty="0">
                <a:solidFill>
                  <a:schemeClr val="dk1"/>
                </a:solidFill>
                <a:latin typeface="+mn-lt"/>
              </a:rPr>
              <a:t>Support Vector Machine</a:t>
            </a:r>
          </a:p>
        </p:txBody>
      </p:sp>
      <p:sp>
        <p:nvSpPr>
          <p:cNvPr id="14" name="Text Placeholder 13">
            <a:extLst>
              <a:ext uri="{FF2B5EF4-FFF2-40B4-BE49-F238E27FC236}">
                <a16:creationId xmlns:a16="http://schemas.microsoft.com/office/drawing/2014/main" id="{512C0D3E-8676-440E-9B58-AEECC9B92AAE}"/>
              </a:ext>
            </a:extLst>
          </p:cNvPr>
          <p:cNvSpPr>
            <a:spLocks noGrp="1"/>
          </p:cNvSpPr>
          <p:nvPr>
            <p:ph type="body" sz="quarter" idx="53"/>
          </p:nvPr>
        </p:nvSpPr>
        <p:spPr/>
        <p:txBody>
          <a:bodyPr/>
          <a:lstStyle/>
          <a:p>
            <a:r>
              <a:rPr lang="en-US" b="1" u="sng" dirty="0"/>
              <a:t>SVM :</a:t>
            </a:r>
          </a:p>
          <a:p>
            <a:r>
              <a:rPr lang="en-US" dirty="0"/>
              <a:t>kernel: Radial Basis Function (RBF)</a:t>
            </a:r>
          </a:p>
          <a:p>
            <a:r>
              <a:rPr lang="en-US" dirty="0"/>
              <a:t>gamma : auto</a:t>
            </a:r>
          </a:p>
          <a:p>
            <a:endParaRPr lang="en-US" dirty="0"/>
          </a:p>
          <a:p>
            <a:r>
              <a:rPr lang="en-US" dirty="0"/>
              <a:t>We plan to tweak these features analyze how they affect the accuracy of the model.</a:t>
            </a:r>
          </a:p>
          <a:p>
            <a:endParaRPr lang="en-US" dirty="0"/>
          </a:p>
        </p:txBody>
      </p:sp>
      <p:sp>
        <p:nvSpPr>
          <p:cNvPr id="16" name="Text Placeholder 15">
            <a:extLst>
              <a:ext uri="{FF2B5EF4-FFF2-40B4-BE49-F238E27FC236}">
                <a16:creationId xmlns:a16="http://schemas.microsoft.com/office/drawing/2014/main" id="{6D25940E-13CA-427A-B674-DC3CE18FB129}"/>
              </a:ext>
            </a:extLst>
          </p:cNvPr>
          <p:cNvSpPr>
            <a:spLocks noGrp="1"/>
          </p:cNvSpPr>
          <p:nvPr>
            <p:ph type="body" idx="55"/>
          </p:nvPr>
        </p:nvSpPr>
        <p:spPr>
          <a:xfrm>
            <a:off x="9982973" y="4659598"/>
            <a:ext cx="1126857" cy="595796"/>
          </a:xfrm>
        </p:spPr>
        <p:txBody>
          <a:bodyPr>
            <a:normAutofit/>
          </a:bodyPr>
          <a:lstStyle/>
          <a:p>
            <a:pPr algn="ctr"/>
            <a:r>
              <a:rPr lang="en-US" sz="1700" dirty="0">
                <a:solidFill>
                  <a:schemeClr val="dk1"/>
                </a:solidFill>
                <a:latin typeface="+mn-lt"/>
              </a:rPr>
              <a:t>k-Nearest Neighbor</a:t>
            </a:r>
          </a:p>
        </p:txBody>
      </p:sp>
      <p:sp>
        <p:nvSpPr>
          <p:cNvPr id="18" name="Text Placeholder 17">
            <a:extLst>
              <a:ext uri="{FF2B5EF4-FFF2-40B4-BE49-F238E27FC236}">
                <a16:creationId xmlns:a16="http://schemas.microsoft.com/office/drawing/2014/main" id="{4050A460-509F-4693-89BC-7BBEFDC88613}"/>
              </a:ext>
            </a:extLst>
          </p:cNvPr>
          <p:cNvSpPr>
            <a:spLocks noGrp="1"/>
          </p:cNvSpPr>
          <p:nvPr>
            <p:ph type="body" sz="quarter" idx="57"/>
          </p:nvPr>
        </p:nvSpPr>
        <p:spPr>
          <a:xfrm>
            <a:off x="8331612" y="1769589"/>
            <a:ext cx="3044973" cy="2212848"/>
          </a:xfrm>
        </p:spPr>
        <p:txBody>
          <a:bodyPr/>
          <a:lstStyle/>
          <a:p>
            <a:r>
              <a:rPr lang="en-US" b="1" u="sng" dirty="0"/>
              <a:t>kNN </a:t>
            </a:r>
            <a:r>
              <a:rPr lang="en-US" dirty="0"/>
              <a:t>:</a:t>
            </a:r>
          </a:p>
          <a:p>
            <a:r>
              <a:rPr lang="en-US" dirty="0"/>
              <a:t>n_neighbors = 3</a:t>
            </a:r>
          </a:p>
          <a:p>
            <a:endParaRPr lang="en-US" dirty="0"/>
          </a:p>
          <a:p>
            <a:endParaRPr lang="en-US" dirty="0"/>
          </a:p>
          <a:p>
            <a:r>
              <a:rPr lang="en-US" dirty="0"/>
              <a:t>We plan to explore neighbors ranging from 1-10.</a:t>
            </a:r>
          </a:p>
          <a:p>
            <a:endParaRPr lang="en-US" dirty="0"/>
          </a:p>
        </p:txBody>
      </p:sp>
      <p:sp>
        <p:nvSpPr>
          <p:cNvPr id="19" name="Flowchart: Connector 18">
            <a:extLst>
              <a:ext uri="{FF2B5EF4-FFF2-40B4-BE49-F238E27FC236}">
                <a16:creationId xmlns:a16="http://schemas.microsoft.com/office/drawing/2014/main" id="{69210986-29CC-43B9-BBD4-8D52B15B62D5}"/>
              </a:ext>
            </a:extLst>
          </p:cNvPr>
          <p:cNvSpPr/>
          <p:nvPr/>
        </p:nvSpPr>
        <p:spPr>
          <a:xfrm>
            <a:off x="6135548" y="4440248"/>
            <a:ext cx="1222408" cy="1159427"/>
          </a:xfrm>
          <a:prstGeom prst="flowChartConnector">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lowchart: Connector 20">
            <a:extLst>
              <a:ext uri="{FF2B5EF4-FFF2-40B4-BE49-F238E27FC236}">
                <a16:creationId xmlns:a16="http://schemas.microsoft.com/office/drawing/2014/main" id="{0F116015-93DF-4F96-B42E-232348717438}"/>
              </a:ext>
            </a:extLst>
          </p:cNvPr>
          <p:cNvSpPr/>
          <p:nvPr/>
        </p:nvSpPr>
        <p:spPr>
          <a:xfrm>
            <a:off x="9935197" y="4441018"/>
            <a:ext cx="1222408" cy="1159427"/>
          </a:xfrm>
          <a:prstGeom prst="flowChartConnector">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lowchart: Connector 21">
            <a:extLst>
              <a:ext uri="{FF2B5EF4-FFF2-40B4-BE49-F238E27FC236}">
                <a16:creationId xmlns:a16="http://schemas.microsoft.com/office/drawing/2014/main" id="{975E427E-7873-4CAE-BF7B-B1CB5569DD61}"/>
              </a:ext>
            </a:extLst>
          </p:cNvPr>
          <p:cNvSpPr/>
          <p:nvPr/>
        </p:nvSpPr>
        <p:spPr>
          <a:xfrm>
            <a:off x="2325739" y="4440248"/>
            <a:ext cx="1222408" cy="1159427"/>
          </a:xfrm>
          <a:prstGeom prst="flowChartConnector">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2143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a:xfrm>
            <a:off x="778643" y="1411243"/>
            <a:ext cx="10610081" cy="804338"/>
          </a:xfrm>
        </p:spPr>
        <p:txBody>
          <a:bodyPr/>
          <a:lstStyle/>
          <a:p>
            <a:r>
              <a:rPr lang="en-US" dirty="0"/>
              <a:t>FUTURE SCOPE</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a:xfrm>
            <a:off x="778643" y="3189569"/>
            <a:ext cx="10598944" cy="1902196"/>
          </a:xfrm>
        </p:spPr>
        <p:txBody>
          <a:bodyPr>
            <a:normAutofit/>
          </a:bodyPr>
          <a:lstStyle/>
          <a:p>
            <a:r>
              <a:rPr lang="en-US" sz="1600" dirty="0"/>
              <a:t>Our exploration on classification can be used on many other real-world problems such as :</a:t>
            </a:r>
          </a:p>
          <a:p>
            <a:pPr marL="584100" lvl="1" indent="-342900">
              <a:buFont typeface="+mj-lt"/>
              <a:buAutoNum type="arabicPeriod"/>
            </a:pPr>
            <a:r>
              <a:rPr lang="en-US" sz="1600" dirty="0">
                <a:solidFill>
                  <a:schemeClr val="tx2"/>
                </a:solidFill>
              </a:rPr>
              <a:t>Disease detection</a:t>
            </a:r>
          </a:p>
          <a:p>
            <a:pPr marL="584100" lvl="1" indent="-342900">
              <a:buFont typeface="+mj-lt"/>
              <a:buAutoNum type="arabicPeriod"/>
            </a:pPr>
            <a:r>
              <a:rPr lang="en-US" sz="1600" dirty="0">
                <a:solidFill>
                  <a:schemeClr val="tx2"/>
                </a:solidFill>
              </a:rPr>
              <a:t>Fraud analysis</a:t>
            </a:r>
          </a:p>
          <a:p>
            <a:pPr marL="584100" lvl="1" indent="-342900">
              <a:buFont typeface="+mj-lt"/>
              <a:buAutoNum type="arabicPeriod"/>
            </a:pPr>
            <a:r>
              <a:rPr lang="en-US" sz="1600" dirty="0">
                <a:solidFill>
                  <a:schemeClr val="tx2"/>
                </a:solidFill>
              </a:rPr>
              <a:t>Weather forecasting</a:t>
            </a:r>
          </a:p>
          <a:p>
            <a:r>
              <a:rPr lang="en-US" sz="1600" dirty="0"/>
              <a:t>We plan to extend our trained models to the classic example of fraud detection on Enron Dataset.</a:t>
            </a:r>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17</a:t>
            </a:fld>
            <a:endParaRPr lang="en-US" dirty="0"/>
          </a:p>
        </p:txBody>
      </p:sp>
    </p:spTree>
    <p:extLst>
      <p:ext uri="{BB962C8B-B14F-4D97-AF65-F5344CB8AC3E}">
        <p14:creationId xmlns:p14="http://schemas.microsoft.com/office/powerpoint/2010/main" val="277865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a:xfrm>
            <a:off x="809959" y="1546091"/>
            <a:ext cx="4846923" cy="1091078"/>
          </a:xfrm>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fontScale="90000"/>
          </a:bodyPr>
          <a:lstStyle/>
          <a:p>
            <a:r>
              <a:rPr lang="en-US" dirty="0"/>
              <a:t>PROBLEM STATEMENT</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778643" y="3262244"/>
            <a:ext cx="4205904" cy="333512"/>
          </a:xfrm>
        </p:spPr>
        <p:txBody>
          <a:bodyPr/>
          <a:lstStyle/>
          <a:p>
            <a:r>
              <a:rPr lang="en-US" dirty="0"/>
              <a:t>WHY SPAM FILTERS?</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778643" y="3845070"/>
            <a:ext cx="10644731" cy="1508808"/>
          </a:xfrm>
        </p:spPr>
        <p:txBody>
          <a:bodyPr>
            <a:normAutofit/>
          </a:bodyPr>
          <a:lstStyle/>
          <a:p>
            <a:pPr algn="just"/>
            <a:r>
              <a:rPr lang="en-US" sz="1600" dirty="0"/>
              <a:t>With the entire world moving towards a digital age, emails have become an integral part of our lives. Since, most, if not all the information important to us is communicated through emails, it has become an arduous task to keep track of what is more important. This is where spam filters come in. These filters classify the emails as spam and non-spam to make our lives easier.</a:t>
            </a:r>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a:xfrm>
            <a:off x="1133135" y="1090118"/>
            <a:ext cx="10255589" cy="804338"/>
          </a:xfrm>
        </p:spPr>
        <p:txBody>
          <a:bodyPr/>
          <a:lstStyle/>
          <a:p>
            <a:r>
              <a:rPr lang="en-US" dirty="0"/>
              <a:t>MOTIVATION</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a:xfrm>
            <a:off x="1121998" y="2043473"/>
            <a:ext cx="4473108" cy="309038"/>
          </a:xfrm>
        </p:spPr>
        <p:txBody>
          <a:bodyPr/>
          <a:lstStyle/>
          <a:p>
            <a:r>
              <a:rPr lang="en-US" dirty="0"/>
              <a:t>WHY SPAM FILTERS?</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1121998" y="2835965"/>
            <a:ext cx="10255589" cy="2127580"/>
          </a:xfrm>
        </p:spPr>
        <p:txBody>
          <a:bodyPr>
            <a:normAutofit/>
          </a:bodyPr>
          <a:lstStyle/>
          <a:p>
            <a:pPr algn="just"/>
            <a:r>
              <a:rPr lang="en-US" sz="1600" dirty="0"/>
              <a:t>May contain links that lead to phishing web</a:t>
            </a:r>
          </a:p>
          <a:p>
            <a:pPr algn="just"/>
            <a:r>
              <a:rPr lang="en-US" sz="1600" dirty="0"/>
              <a:t>May host sites that are hosting malware - or include malware as file attachments</a:t>
            </a:r>
          </a:p>
          <a:p>
            <a:pPr algn="just"/>
            <a:r>
              <a:rPr lang="en-US" sz="1600" dirty="0"/>
              <a:t>Annoying and time-consuming</a:t>
            </a:r>
          </a:p>
          <a:p>
            <a:pPr algn="just"/>
            <a:r>
              <a:rPr lang="en-US" sz="1600" dirty="0"/>
              <a:t>Identity theft</a:t>
            </a:r>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a:xfrm>
            <a:off x="815720" y="1384472"/>
            <a:ext cx="10858637" cy="804338"/>
          </a:xfrm>
        </p:spPr>
        <p:txBody>
          <a:bodyPr/>
          <a:lstStyle/>
          <a:p>
            <a:r>
              <a:rPr lang="en-US" dirty="0"/>
              <a:t>SOLUTION</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a:xfrm>
            <a:off x="815720" y="3392200"/>
            <a:ext cx="10461880" cy="2210173"/>
          </a:xfrm>
        </p:spPr>
        <p:txBody>
          <a:bodyPr>
            <a:normAutofit/>
          </a:bodyPr>
          <a:lstStyle/>
          <a:p>
            <a:pPr marL="0" indent="0">
              <a:buNone/>
            </a:pPr>
            <a:r>
              <a:rPr lang="en-IN" sz="1600" dirty="0"/>
              <a:t>We plan to implement various classifiers to build filters so that it predicts if an email is spam or not with some substantial degree of accuracy:</a:t>
            </a:r>
          </a:p>
          <a:p>
            <a:r>
              <a:rPr lang="en-US" sz="1600" dirty="0"/>
              <a:t>Naïve Bayes</a:t>
            </a:r>
          </a:p>
          <a:p>
            <a:r>
              <a:rPr lang="en-US" sz="1600" dirty="0"/>
              <a:t>Decision Tree</a:t>
            </a:r>
          </a:p>
          <a:p>
            <a:r>
              <a:rPr lang="en-US" sz="1600" dirty="0"/>
              <a:t>Random Forest</a:t>
            </a:r>
          </a:p>
          <a:p>
            <a:r>
              <a:rPr lang="en-US" sz="1600" dirty="0"/>
              <a:t>Support Vector Machine</a:t>
            </a:r>
          </a:p>
          <a:p>
            <a:r>
              <a:rPr lang="en-US" sz="1600" dirty="0"/>
              <a:t>k Nearest Neighbor</a:t>
            </a:r>
          </a:p>
        </p:txBody>
      </p:sp>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OVERVIEW </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a:xfrm>
            <a:off x="4724400" y="1625821"/>
            <a:ext cx="6669725" cy="569085"/>
          </a:xfrm>
        </p:spPr>
        <p:txBody>
          <a:bodyPr/>
          <a:lstStyle/>
          <a:p>
            <a:r>
              <a:rPr lang="en-US" dirty="0"/>
              <a:t>General idea of how we go forward with the application of classifiers </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Input Dataset</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IN" dirty="0"/>
              <a:t>Subset of the </a:t>
            </a:r>
            <a:r>
              <a:rPr lang="en-IN" b="1" dirty="0"/>
              <a:t>Ling-Spam Dataset, provided by Ion Androutsopoulos. </a:t>
            </a:r>
            <a:r>
              <a:rPr lang="en-IN" dirty="0"/>
              <a:t>A dataset that contains spam messages and messages from the Linguist list.</a:t>
            </a:r>
            <a:endParaRPr lang="en-US" dirty="0"/>
          </a:p>
          <a:p>
            <a:pPr lvl="0"/>
            <a:endParaRPr lang="en-US" b="1" dirty="0"/>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Classifier</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a:xfrm>
            <a:off x="4457700" y="4271296"/>
            <a:ext cx="3790950" cy="2043780"/>
          </a:xfrm>
        </p:spPr>
        <p:txBody>
          <a:bodyPr>
            <a:normAutofit/>
          </a:bodyPr>
          <a:lstStyle/>
          <a:p>
            <a:pPr marL="285750" indent="-285750">
              <a:buFont typeface="Courier New" panose="02070309020205020404" pitchFamily="49" charset="0"/>
              <a:buChar char="o"/>
            </a:pPr>
            <a:r>
              <a:rPr lang="en-US" dirty="0"/>
              <a:t>Processing the dataset by techniques like lower-casing, word stemming, stripping html etc.</a:t>
            </a:r>
          </a:p>
          <a:p>
            <a:pPr marL="285750" indent="-285750">
              <a:buFont typeface="Courier New" panose="02070309020205020404" pitchFamily="49" charset="0"/>
              <a:buChar char="o"/>
            </a:pPr>
            <a:r>
              <a:rPr lang="en-US" dirty="0"/>
              <a:t>Generating a dictionary (word : to frequency)</a:t>
            </a:r>
          </a:p>
          <a:p>
            <a:pPr marL="285750" indent="-285750">
              <a:buFont typeface="Courier New" panose="02070309020205020404" pitchFamily="49" charset="0"/>
              <a:buChar char="o"/>
            </a:pPr>
            <a:r>
              <a:rPr lang="en-US" dirty="0"/>
              <a:t>Extracting features</a:t>
            </a:r>
          </a:p>
          <a:p>
            <a:pPr marL="285750" indent="-285750">
              <a:buFont typeface="Courier New" panose="02070309020205020404" pitchFamily="49" charset="0"/>
              <a:buChar char="o"/>
            </a:pPr>
            <a:r>
              <a:rPr lang="en-US" dirty="0"/>
              <a:t>Applying filter using each classifier (training our model)</a:t>
            </a:r>
          </a:p>
          <a:p>
            <a:pPr marL="285750" indent="-285750">
              <a:buFont typeface="Courier New" panose="02070309020205020404" pitchFamily="49" charset="0"/>
              <a:buChar char="o"/>
            </a:pPr>
            <a:r>
              <a:rPr lang="en-US" dirty="0"/>
              <a:t>Testing the model to determine accuracy</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Output</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a:xfrm>
            <a:off x="8515702" y="4271296"/>
            <a:ext cx="2944368" cy="1607424"/>
          </a:xfrm>
        </p:spPr>
        <p:txBody>
          <a:bodyPr>
            <a:normAutofit lnSpcReduction="10000"/>
          </a:bodyPr>
          <a:lstStyle/>
          <a:p>
            <a:pPr marL="285750" indent="-285750">
              <a:buFont typeface="Courier New" panose="02070309020205020404" pitchFamily="49" charset="0"/>
              <a:buChar char="o"/>
            </a:pPr>
            <a:r>
              <a:rPr lang="en-US" dirty="0"/>
              <a:t>Classify an email as spam or non- spam</a:t>
            </a:r>
          </a:p>
          <a:p>
            <a:pPr marL="285750" indent="-285750">
              <a:buFont typeface="Courier New" panose="02070309020205020404" pitchFamily="49" charset="0"/>
              <a:buChar char="o"/>
            </a:pPr>
            <a:r>
              <a:rPr lang="en-US" dirty="0"/>
              <a:t>To develop an intuition for real-world problems</a:t>
            </a:r>
          </a:p>
          <a:p>
            <a:pPr marL="285750" indent="-285750">
              <a:buFont typeface="Courier New" panose="02070309020205020404" pitchFamily="49" charset="0"/>
              <a:buChar char="o"/>
            </a:pPr>
            <a:r>
              <a:rPr lang="en-IN" dirty="0"/>
              <a:t>An analysis of how each technique differs from the other and which one gives a better result.</a:t>
            </a:r>
            <a:endParaRPr lang="en-US" dirty="0"/>
          </a:p>
          <a:p>
            <a:pPr marL="285750" indent="-285750">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Tree>
    <p:extLst>
      <p:ext uri="{BB962C8B-B14F-4D97-AF65-F5344CB8AC3E}">
        <p14:creationId xmlns:p14="http://schemas.microsoft.com/office/powerpoint/2010/main" val="331017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normAutofit/>
          </a:bodyPr>
          <a:lstStyle/>
          <a:p>
            <a:r>
              <a:rPr lang="en-US" sz="2800" dirty="0"/>
              <a:t>TRAINING THE MODEL</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sz="2400" dirty="0"/>
              <a:t>NAÏVE BAYES CLASSIFIER</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dirty="0"/>
              <a:t>Called the </a:t>
            </a:r>
            <a:r>
              <a:rPr lang="en-US" b="1" dirty="0"/>
              <a:t>probabilistic classifier </a:t>
            </a:r>
            <a:r>
              <a:rPr lang="en-US" dirty="0"/>
              <a:t>since it is based on calculating the probability that one item (email in our case) belongs to a class (spam or non-spam).</a:t>
            </a:r>
          </a:p>
          <a:p>
            <a:r>
              <a:rPr lang="en-US" dirty="0"/>
              <a:t>It counts the number of occurrences of a w (word of a dictionary) in all the c (sum of all occurrences of the dictionary words)</a:t>
            </a:r>
          </a:p>
          <a:p>
            <a:r>
              <a:rPr lang="en-US" dirty="0"/>
              <a:t>This probability will be calculated separately first on spam and then on non-spam emails.</a:t>
            </a:r>
            <a:endParaRPr lang="en-US" b="1"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6</a:t>
            </a:fld>
            <a:endParaRPr lang="en-US" dirty="0"/>
          </a:p>
        </p:txBody>
      </p:sp>
      <mc:AlternateContent xmlns:mc="http://schemas.openxmlformats.org/markup-compatibility/2006" xmlns:a14="http://schemas.microsoft.com/office/drawing/2010/main">
        <mc:Choice Requires="a14">
          <p:sp>
            <p:nvSpPr>
              <p:cNvPr id="17" name="Text Placeholder 16">
                <a:extLst>
                  <a:ext uri="{FF2B5EF4-FFF2-40B4-BE49-F238E27FC236}">
                    <a16:creationId xmlns:a16="http://schemas.microsoft.com/office/drawing/2014/main" id="{CE00E31D-ACE9-4800-B433-BA4FE1575CCD}"/>
                  </a:ext>
                </a:extLst>
              </p:cNvPr>
              <p:cNvSpPr>
                <a:spLocks noGrp="1"/>
              </p:cNvSpPr>
              <p:nvPr>
                <p:ph type="body" idx="30"/>
              </p:nvPr>
            </p:nvSpPr>
            <p:spPr/>
            <p:txBody>
              <a:bodyPr/>
              <a:lstStyle/>
              <a:p>
                <a:pPr marL="0" indent="0" algn="ctr">
                  <a:buNone/>
                </a:pPr>
                <a:r>
                  <a:rPr lang="en-US" dirty="0"/>
                  <a:t>Formula:</a:t>
                </a:r>
              </a:p>
              <a:p>
                <a:pPr marL="0" indent="0" algn="ctr">
                  <a:buNone/>
                </a:pPr>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sz="2400" i="1" dirty="0" smtClean="0">
                              <a:latin typeface="Cambria Math" panose="02040503050406030204" pitchFamily="18" charset="0"/>
                            </a:rPr>
                          </m:ctrlPr>
                        </m:accPr>
                        <m:e>
                          <m:r>
                            <a:rPr lang="en-US" sz="2400" i="1" dirty="0">
                              <a:latin typeface="Cambria Math" panose="02040503050406030204" pitchFamily="18" charset="0"/>
                            </a:rPr>
                            <m:t>𝑃</m:t>
                          </m:r>
                        </m:e>
                      </m:acc>
                      <m:d>
                        <m:dPr>
                          <m:ctrlPr>
                            <a:rPr lang="en-US" sz="2400" i="1" dirty="0">
                              <a:latin typeface="Cambria Math" panose="02040503050406030204" pitchFamily="18" charset="0"/>
                            </a:rPr>
                          </m:ctrlPr>
                        </m:dPr>
                        <m:e>
                          <m:d>
                            <m:dPr>
                              <m:begChr m:val=""/>
                              <m:endChr m:val="|"/>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𝑤</m:t>
                                  </m:r>
                                </m:e>
                                <m:sub>
                                  <m:r>
                                    <a:rPr lang="en-US" sz="2400" i="1" dirty="0">
                                      <a:latin typeface="Cambria Math" panose="02040503050406030204" pitchFamily="18" charset="0"/>
                                    </a:rPr>
                                    <m:t>𝑖</m:t>
                                  </m:r>
                                </m:sub>
                              </m:sSub>
                            </m:e>
                          </m:d>
                          <m:r>
                            <a:rPr lang="en-US" sz="2400" i="1" dirty="0">
                              <a:latin typeface="Cambria Math" panose="02040503050406030204" pitchFamily="18" charset="0"/>
                            </a:rPr>
                            <m:t>𝐶</m:t>
                          </m:r>
                        </m:e>
                      </m:d>
                      <m:r>
                        <a:rPr lang="en-US" sz="2400" i="0" dirty="0">
                          <a:latin typeface="Cambria Math" panose="02040503050406030204" pitchFamily="18" charset="0"/>
                        </a:rPr>
                        <m:t>=</m:t>
                      </m:r>
                      <m:f>
                        <m:fPr>
                          <m:ctrlPr>
                            <a:rPr lang="en-US" sz="2400" i="1" dirty="0" smtClean="0">
                              <a:latin typeface="Cambria Math" panose="02040503050406030204" pitchFamily="18" charset="0"/>
                            </a:rPr>
                          </m:ctrlPr>
                        </m:fPr>
                        <m:num>
                          <m:r>
                            <a:rPr lang="en-US" sz="2400" i="1" dirty="0">
                              <a:latin typeface="Cambria Math" panose="02040503050406030204" pitchFamily="18" charset="0"/>
                            </a:rPr>
                            <m:t>𝐶𝑜𝑢𝑛𝑡</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𝑤</m:t>
                                  </m:r>
                                </m:e>
                                <m:sub>
                                  <m:r>
                                    <a:rPr lang="en-US" sz="2400" i="1" dirty="0">
                                      <a:latin typeface="Cambria Math" panose="02040503050406030204" pitchFamily="18" charset="0"/>
                                    </a:rPr>
                                    <m:t>𝑖</m:t>
                                  </m:r>
                                </m:sub>
                              </m:sSub>
                              <m:r>
                                <a:rPr lang="en-US" sz="2400" i="0" dirty="0">
                                  <a:latin typeface="Cambria Math" panose="02040503050406030204" pitchFamily="18" charset="0"/>
                                </a:rPr>
                                <m:t>,</m:t>
                              </m:r>
                              <m:r>
                                <a:rPr lang="en-US" sz="2400" i="1" dirty="0">
                                  <a:latin typeface="Cambria Math" panose="02040503050406030204" pitchFamily="18" charset="0"/>
                                </a:rPr>
                                <m:t>𝐶</m:t>
                              </m:r>
                            </m:e>
                          </m:d>
                          <m:r>
                            <a:rPr lang="en-US" sz="2400" i="0" dirty="0">
                              <a:latin typeface="Cambria Math" panose="02040503050406030204" pitchFamily="18" charset="0"/>
                            </a:rPr>
                            <m:t>+1</m:t>
                          </m:r>
                        </m:num>
                        <m:den>
                          <m:nary>
                            <m:naryPr>
                              <m:chr m:val="∑"/>
                              <m:limLoc m:val="undOvr"/>
                              <m:grow m:val="on"/>
                              <m:supHide m:val="on"/>
                              <m:ctrlPr>
                                <a:rPr lang="en-US" sz="2400" i="1" dirty="0">
                                  <a:latin typeface="Cambria Math" panose="02040503050406030204" pitchFamily="18" charset="0"/>
                                </a:rPr>
                              </m:ctrlPr>
                            </m:naryPr>
                            <m:sub>
                              <m:r>
                                <a:rPr lang="en-US" sz="2400" i="1" dirty="0">
                                  <a:latin typeface="Cambria Math" panose="02040503050406030204" pitchFamily="18" charset="0"/>
                                </a:rPr>
                                <m:t>𝑤</m:t>
                              </m:r>
                              <m:r>
                                <a:rPr lang="en-US" sz="2400" i="0" dirty="0">
                                  <a:latin typeface="Cambria Math" panose="02040503050406030204" pitchFamily="18" charset="0"/>
                                </a:rPr>
                                <m:t>∈</m:t>
                              </m:r>
                              <m:r>
                                <a:rPr lang="en-US" sz="2400" i="1" dirty="0">
                                  <a:latin typeface="Cambria Math" panose="02040503050406030204" pitchFamily="18" charset="0"/>
                                </a:rPr>
                                <m:t>𝑣</m:t>
                              </m:r>
                            </m:sub>
                            <m:sup/>
                            <m:e>
                              <m:d>
                                <m:dPr>
                                  <m:ctrlPr>
                                    <a:rPr lang="en-US" sz="2400" i="1" dirty="0">
                                      <a:latin typeface="Cambria Math" panose="02040503050406030204" pitchFamily="18" charset="0"/>
                                    </a:rPr>
                                  </m:ctrlPr>
                                </m:dPr>
                                <m:e>
                                  <m:r>
                                    <a:rPr lang="en-US" sz="2400" i="1" dirty="0">
                                      <a:latin typeface="Cambria Math" panose="02040503050406030204" pitchFamily="18" charset="0"/>
                                    </a:rPr>
                                    <m:t>𝐶𝑜𝑢𝑛𝑡</m:t>
                                  </m:r>
                                  <m:d>
                                    <m:dPr>
                                      <m:ctrlPr>
                                        <a:rPr lang="en-US" sz="2400" i="1" dirty="0">
                                          <a:latin typeface="Cambria Math" panose="02040503050406030204" pitchFamily="18" charset="0"/>
                                        </a:rPr>
                                      </m:ctrlPr>
                                    </m:dPr>
                                    <m:e>
                                      <m:r>
                                        <a:rPr lang="en-US" sz="2400" i="1" dirty="0">
                                          <a:latin typeface="Cambria Math" panose="02040503050406030204" pitchFamily="18" charset="0"/>
                                        </a:rPr>
                                        <m:t>𝑤</m:t>
                                      </m:r>
                                      <m:r>
                                        <a:rPr lang="en-US" sz="2400" i="0" dirty="0">
                                          <a:latin typeface="Cambria Math" panose="02040503050406030204" pitchFamily="18" charset="0"/>
                                        </a:rPr>
                                        <m:t>,</m:t>
                                      </m:r>
                                      <m:r>
                                        <a:rPr lang="en-US" sz="2400" i="1" dirty="0">
                                          <a:latin typeface="Cambria Math" panose="02040503050406030204" pitchFamily="18" charset="0"/>
                                        </a:rPr>
                                        <m:t>𝑐</m:t>
                                      </m:r>
                                    </m:e>
                                  </m:d>
                                  <m:r>
                                    <a:rPr lang="en-US" sz="2400" i="0" dirty="0">
                                      <a:latin typeface="Cambria Math" panose="02040503050406030204" pitchFamily="18" charset="0"/>
                                    </a:rPr>
                                    <m:t>+1</m:t>
                                  </m:r>
                                </m:e>
                              </m:d>
                            </m:e>
                          </m:nary>
                        </m:den>
                      </m:f>
                    </m:oMath>
                  </m:oMathPara>
                </a14:m>
                <a:endParaRPr lang="en-US" sz="2400" dirty="0"/>
              </a:p>
            </p:txBody>
          </p:sp>
        </mc:Choice>
        <mc:Fallback xmlns="">
          <p:sp>
            <p:nvSpPr>
              <p:cNvPr id="17" name="Text Placeholder 16">
                <a:extLst>
                  <a:ext uri="{FF2B5EF4-FFF2-40B4-BE49-F238E27FC236}">
                    <a16:creationId xmlns:a16="http://schemas.microsoft.com/office/drawing/2014/main" id="{CE00E31D-ACE9-4800-B433-BA4FE1575CCD}"/>
                  </a:ext>
                </a:extLst>
              </p:cNvPr>
              <p:cNvSpPr>
                <a:spLocks noGrp="1" noRot="1" noChangeAspect="1" noMove="1" noResize="1" noEditPoints="1" noAdjustHandles="1" noChangeArrowheads="1" noChangeShapeType="1" noTextEdit="1"/>
              </p:cNvSpPr>
              <p:nvPr>
                <p:ph type="body" idx="30"/>
              </p:nvPr>
            </p:nvSpPr>
            <p:spPr>
              <a:blipFill>
                <a:blip r:embed="rId2"/>
                <a:stretch>
                  <a:fillRect t="-2710"/>
                </a:stretch>
              </a:blipFill>
            </p:spPr>
            <p:txBody>
              <a:bodyPr/>
              <a:lstStyle/>
              <a:p>
                <a:r>
                  <a:rPr lang="en-US">
                    <a:noFill/>
                  </a:rPr>
                  <a:t> </a:t>
                </a:r>
              </a:p>
            </p:txBody>
          </p:sp>
        </mc:Fallback>
      </mc:AlternateContent>
    </p:spTree>
    <p:extLst>
      <p:ext uri="{BB962C8B-B14F-4D97-AF65-F5344CB8AC3E}">
        <p14:creationId xmlns:p14="http://schemas.microsoft.com/office/powerpoint/2010/main" val="26509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normAutofit/>
          </a:bodyPr>
          <a:lstStyle/>
          <a:p>
            <a:r>
              <a:rPr lang="en-US" sz="2800" dirty="0"/>
              <a:t>TRAINING THE MODEL</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sz="2400" dirty="0"/>
              <a:t>DECISION TREE CLASSIFIER</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pPr algn="just"/>
            <a:r>
              <a:rPr lang="en-US" dirty="0"/>
              <a:t>A decision tree is a straightforward method of classifying something. It organizes a series of test questions and conditions into a tree like structure.  </a:t>
            </a:r>
          </a:p>
          <a:p>
            <a:pPr algn="just"/>
            <a:r>
              <a:rPr lang="en-US" dirty="0"/>
              <a:t>Based on a simple yes/no question</a:t>
            </a:r>
          </a:p>
          <a:p>
            <a:pPr algn="just"/>
            <a:r>
              <a:rPr lang="en-US" dirty="0"/>
              <a:t>Each question has either a True or False answer that splits the node. Based on the answer to the question, a data point moves down the tree.</a:t>
            </a:r>
          </a:p>
          <a:p>
            <a:pPr algn="just"/>
            <a:endParaRPr lang="en-US"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7</a:t>
            </a:fld>
            <a:endParaRPr lang="en-US" dirty="0"/>
          </a:p>
        </p:txBody>
      </p:sp>
      <mc:AlternateContent xmlns:mc="http://schemas.openxmlformats.org/markup-compatibility/2006" xmlns:a14="http://schemas.microsoft.com/office/drawing/2010/main">
        <mc:Choice Requires="a14">
          <p:sp>
            <p:nvSpPr>
              <p:cNvPr id="17" name="Text Placeholder 16">
                <a:extLst>
                  <a:ext uri="{FF2B5EF4-FFF2-40B4-BE49-F238E27FC236}">
                    <a16:creationId xmlns:a16="http://schemas.microsoft.com/office/drawing/2014/main" id="{CE00E31D-ACE9-4800-B433-BA4FE1575CCD}"/>
                  </a:ext>
                </a:extLst>
              </p:cNvPr>
              <p:cNvSpPr>
                <a:spLocks noGrp="1"/>
              </p:cNvSpPr>
              <p:nvPr>
                <p:ph type="body" idx="30"/>
              </p:nvPr>
            </p:nvSpPr>
            <p:spPr/>
            <p:txBody>
              <a:bodyPr>
                <a:noAutofit/>
              </a:bodyPr>
              <a:lstStyle/>
              <a:p>
                <a:pPr marL="0" indent="0" algn="just">
                  <a:buNone/>
                </a:pPr>
                <a:r>
                  <a:rPr lang="en-US" b="1" dirty="0"/>
                  <a:t>Gini Impurity: </a:t>
                </a:r>
                <a:r>
                  <a:rPr lang="en-US" dirty="0"/>
                  <a:t>The Gini Impurity of a node is the probability that a randomly chosen sample in a node would be incorrectly labeled if it was labeled by the distribution of samples in the node.</a:t>
                </a:r>
              </a:p>
              <a:p>
                <a:pPr marL="0" indent="0" algn="just">
                  <a:buNone/>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𝐼</m:t>
                          </m:r>
                        </m:e>
                        <m:sub>
                          <m:r>
                            <a:rPr lang="en-US" sz="2400" i="1" dirty="0" smtClean="0">
                              <a:latin typeface="Cambria Math" panose="02040503050406030204" pitchFamily="18" charset="0"/>
                            </a:rPr>
                            <m:t>𝐺</m:t>
                          </m:r>
                        </m:sub>
                      </m:sSub>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0" dirty="0" smtClean="0">
                          <a:latin typeface="Cambria Math" panose="02040503050406030204" pitchFamily="18" charset="0"/>
                        </a:rPr>
                        <m:t>=1−</m:t>
                      </m:r>
                      <m:nary>
                        <m:naryPr>
                          <m:chr m:val="∑"/>
                          <m:limLoc m:val="undOvr"/>
                          <m:grow m:val="on"/>
                          <m:ctrlPr>
                            <a:rPr lang="en-US" sz="2400" i="1" dirty="0" smtClean="0">
                              <a:latin typeface="Cambria Math" panose="02040503050406030204" pitchFamily="18" charset="0"/>
                            </a:rPr>
                          </m:ctrlPr>
                        </m:naryPr>
                        <m:sub>
                          <m:r>
                            <a:rPr lang="en-US" sz="2400" i="1" dirty="0" smtClean="0">
                              <a:latin typeface="Cambria Math" panose="02040503050406030204" pitchFamily="18" charset="0"/>
                            </a:rPr>
                            <m:t>𝑖</m:t>
                          </m:r>
                          <m:r>
                            <a:rPr lang="en-US" sz="2400" i="0" dirty="0" smtClean="0">
                              <a:latin typeface="Cambria Math" panose="02040503050406030204" pitchFamily="18" charset="0"/>
                            </a:rPr>
                            <m:t>=1</m:t>
                          </m:r>
                        </m:sub>
                        <m:sup>
                          <m:r>
                            <a:rPr lang="en-US" sz="2400" i="1" dirty="0" smtClean="0">
                              <a:latin typeface="Cambria Math" panose="02040503050406030204" pitchFamily="18" charset="0"/>
                            </a:rPr>
                            <m:t>𝐽</m:t>
                          </m:r>
                        </m:sup>
                        <m:e>
                          <m:sSup>
                            <m:sSupPr>
                              <m:ctrlPr>
                                <a:rPr lang="en-US" sz="2400" i="1" dirty="0" smtClean="0">
                                  <a:latin typeface="Cambria Math" panose="02040503050406030204" pitchFamily="18" charset="0"/>
                                </a:rPr>
                              </m:ctrlPr>
                            </m:sSupPr>
                            <m:e>
                              <m:d>
                                <m:dPr>
                                  <m:ctrlPr>
                                    <a:rPr lang="en-US" sz="2400" i="1" dirty="0" smtClean="0">
                                      <a:latin typeface="Cambria Math" panose="02040503050406030204" pitchFamily="18" charset="0"/>
                                    </a:rPr>
                                  </m:ctrlPr>
                                </m:dPr>
                                <m:e>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𝑝</m:t>
                                      </m:r>
                                    </m:e>
                                    <m:sub>
                                      <m:r>
                                        <a:rPr lang="en-US" sz="2400" i="1" dirty="0" smtClean="0">
                                          <a:latin typeface="Cambria Math" panose="02040503050406030204" pitchFamily="18" charset="0"/>
                                        </a:rPr>
                                        <m:t>𝑖</m:t>
                                      </m:r>
                                    </m:sub>
                                  </m:sSub>
                                </m:e>
                              </m:d>
                            </m:e>
                            <m:sup>
                              <m:r>
                                <a:rPr lang="en-US" sz="2400" i="0" dirty="0" smtClean="0">
                                  <a:latin typeface="Cambria Math" panose="02040503050406030204" pitchFamily="18" charset="0"/>
                                </a:rPr>
                                <m:t>2</m:t>
                              </m:r>
                            </m:sup>
                          </m:sSup>
                        </m:e>
                      </m:nary>
                    </m:oMath>
                  </m:oMathPara>
                </a14:m>
                <a:endParaRPr lang="en-US" sz="2400" dirty="0"/>
              </a:p>
            </p:txBody>
          </p:sp>
        </mc:Choice>
        <mc:Fallback xmlns="">
          <p:sp>
            <p:nvSpPr>
              <p:cNvPr id="17" name="Text Placeholder 16">
                <a:extLst>
                  <a:ext uri="{FF2B5EF4-FFF2-40B4-BE49-F238E27FC236}">
                    <a16:creationId xmlns:a16="http://schemas.microsoft.com/office/drawing/2014/main" id="{CE00E31D-ACE9-4800-B433-BA4FE1575CCD}"/>
                  </a:ext>
                </a:extLst>
              </p:cNvPr>
              <p:cNvSpPr>
                <a:spLocks noGrp="1" noRot="1" noChangeAspect="1" noMove="1" noResize="1" noEditPoints="1" noAdjustHandles="1" noChangeArrowheads="1" noChangeShapeType="1" noTextEdit="1"/>
              </p:cNvSpPr>
              <p:nvPr>
                <p:ph type="body" idx="30"/>
              </p:nvPr>
            </p:nvSpPr>
            <p:spPr>
              <a:blipFill>
                <a:blip r:embed="rId2"/>
                <a:stretch>
                  <a:fillRect l="-2064" t="-2710" r="-1950"/>
                </a:stretch>
              </a:blipFill>
            </p:spPr>
            <p:txBody>
              <a:bodyPr/>
              <a:lstStyle/>
              <a:p>
                <a:r>
                  <a:rPr lang="en-US">
                    <a:noFill/>
                  </a:rPr>
                  <a:t> </a:t>
                </a:r>
              </a:p>
            </p:txBody>
          </p:sp>
        </mc:Fallback>
      </mc:AlternateContent>
    </p:spTree>
    <p:extLst>
      <p:ext uri="{BB962C8B-B14F-4D97-AF65-F5344CB8AC3E}">
        <p14:creationId xmlns:p14="http://schemas.microsoft.com/office/powerpoint/2010/main" val="187679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normAutofit/>
          </a:bodyPr>
          <a:lstStyle/>
          <a:p>
            <a:r>
              <a:rPr lang="en-US" sz="2800" dirty="0"/>
              <a:t>TRAINING THE MODEL</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sz="2400" dirty="0"/>
              <a:t>RANDOM FOREST CLASSIFIER</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pPr algn="just"/>
            <a:r>
              <a:rPr lang="en-US" dirty="0"/>
              <a:t>Made up of multiple decision trees</a:t>
            </a:r>
          </a:p>
          <a:p>
            <a:pPr algn="just"/>
            <a:r>
              <a:rPr lang="en-US" dirty="0"/>
              <a:t>Decision tree is prone to overfitting when we don’t limit the maximum depth</a:t>
            </a:r>
          </a:p>
          <a:p>
            <a:pPr algn="just"/>
            <a:r>
              <a:rPr lang="en-US" dirty="0"/>
              <a:t>Random sampling of training data points when building trees</a:t>
            </a:r>
          </a:p>
          <a:p>
            <a:pPr algn="just"/>
            <a:r>
              <a:rPr lang="en-US" dirty="0"/>
              <a:t>Random subsets of features considered when splitting nodes</a:t>
            </a: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8</a:t>
            </a:fld>
            <a:endParaRPr lang="en-US" dirty="0"/>
          </a:p>
        </p:txBody>
      </p:sp>
      <p:sp>
        <p:nvSpPr>
          <p:cNvPr id="17" name="Text Placeholder 16">
            <a:extLst>
              <a:ext uri="{FF2B5EF4-FFF2-40B4-BE49-F238E27FC236}">
                <a16:creationId xmlns:a16="http://schemas.microsoft.com/office/drawing/2014/main" id="{CE00E31D-ACE9-4800-B433-BA4FE1575CCD}"/>
              </a:ext>
            </a:extLst>
          </p:cNvPr>
          <p:cNvSpPr>
            <a:spLocks noGrp="1"/>
          </p:cNvSpPr>
          <p:nvPr>
            <p:ph type="body" idx="30"/>
          </p:nvPr>
        </p:nvSpPr>
        <p:spPr/>
        <p:txBody>
          <a:bodyPr>
            <a:noAutofit/>
          </a:bodyPr>
          <a:lstStyle/>
          <a:p>
            <a:pPr marL="0" indent="0" algn="just">
              <a:buNone/>
            </a:pPr>
            <a:endParaRPr lang="en-US" i="1" dirty="0"/>
          </a:p>
          <a:p>
            <a:pPr marL="0" indent="0" algn="just">
              <a:buNone/>
            </a:pPr>
            <a:r>
              <a:rPr lang="en-US" i="1" dirty="0"/>
              <a:t>The random forest </a:t>
            </a:r>
            <a:r>
              <a:rPr lang="en-US" b="1" i="1" dirty="0"/>
              <a:t>combines hundreds or thousands of decision trees</a:t>
            </a:r>
            <a:r>
              <a:rPr lang="en-US" i="1" dirty="0"/>
              <a:t>, trains each one on a slightly different set of the observations, splitting nodes in each tree considering a limited number of the features. The final predictions of the random forest are made by </a:t>
            </a:r>
            <a:r>
              <a:rPr lang="en-US" b="1" i="1" dirty="0"/>
              <a:t>averaging the predictions of each individual tree.</a:t>
            </a:r>
            <a:endParaRPr lang="en-US" sz="2400" b="1" dirty="0"/>
          </a:p>
        </p:txBody>
      </p:sp>
    </p:spTree>
    <p:extLst>
      <p:ext uri="{BB962C8B-B14F-4D97-AF65-F5344CB8AC3E}">
        <p14:creationId xmlns:p14="http://schemas.microsoft.com/office/powerpoint/2010/main" val="412706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normAutofit/>
          </a:bodyPr>
          <a:lstStyle/>
          <a:p>
            <a:r>
              <a:rPr lang="en-US" sz="2800" dirty="0"/>
              <a:t>TRAINING THE MODEL</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sz="2400" dirty="0"/>
              <a:t>SUPPORT VECTOR MACHINE CLASSIFIER</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pPr algn="just"/>
            <a:r>
              <a:rPr lang="en-US" dirty="0"/>
              <a:t>A Support Vector Machine (SVM) is a discriminative classifier formally defined by a separating hyper-plane.</a:t>
            </a:r>
          </a:p>
          <a:p>
            <a:pPr algn="just"/>
            <a:r>
              <a:rPr lang="en-US" dirty="0"/>
              <a:t>Regularization parameter – to achieve considerable non-linear classification line with more accuracy in reasonable amount of time</a:t>
            </a:r>
          </a:p>
          <a:p>
            <a:pPr algn="just"/>
            <a:r>
              <a:rPr lang="en-US" dirty="0"/>
              <a:t>Kernel – another tuning parameter, for learning of hyperplane</a:t>
            </a: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17" name="Text Placeholder 16">
            <a:extLst>
              <a:ext uri="{FF2B5EF4-FFF2-40B4-BE49-F238E27FC236}">
                <a16:creationId xmlns:a16="http://schemas.microsoft.com/office/drawing/2014/main" id="{CE00E31D-ACE9-4800-B433-BA4FE1575CCD}"/>
              </a:ext>
            </a:extLst>
          </p:cNvPr>
          <p:cNvSpPr>
            <a:spLocks noGrp="1"/>
          </p:cNvSpPr>
          <p:nvPr>
            <p:ph type="body" idx="30"/>
          </p:nvPr>
        </p:nvSpPr>
        <p:spPr/>
        <p:txBody>
          <a:bodyPr>
            <a:noAutofit/>
          </a:bodyPr>
          <a:lstStyle/>
          <a:p>
            <a:pPr marL="0" indent="0" algn="just">
              <a:buNone/>
            </a:pPr>
            <a:endParaRPr lang="en-US" i="1" dirty="0"/>
          </a:p>
          <a:p>
            <a:pPr marL="0" indent="0" algn="just">
              <a:buNone/>
            </a:pPr>
            <a:r>
              <a:rPr lang="en-US" b="1" i="1" dirty="0"/>
              <a:t>Linear Kernel: </a:t>
            </a:r>
          </a:p>
          <a:p>
            <a:pPr marL="0" indent="0" algn="ctr">
              <a:buNone/>
            </a:pPr>
            <a:r>
              <a:rPr lang="it-IT" sz="1800" dirty="0"/>
              <a:t>f(x) = B(0) + sum(ai * (x,xi))</a:t>
            </a:r>
          </a:p>
          <a:p>
            <a:pPr marL="0" indent="0" algn="just">
              <a:buNone/>
            </a:pPr>
            <a:r>
              <a:rPr lang="it-IT" b="1" i="1" dirty="0"/>
              <a:t>Polynomial Kernel:</a:t>
            </a:r>
          </a:p>
          <a:p>
            <a:pPr marL="0" indent="0" algn="ctr">
              <a:buNone/>
            </a:pPr>
            <a:r>
              <a:rPr lang="it-IT" sz="1800" dirty="0"/>
              <a:t>K(x,xi) = 1 + sum(x * xi)^d </a:t>
            </a:r>
            <a:endParaRPr lang="it-IT" dirty="0"/>
          </a:p>
          <a:p>
            <a:pPr marL="0" indent="0" algn="just">
              <a:buNone/>
            </a:pPr>
            <a:endParaRPr lang="it-IT" dirty="0"/>
          </a:p>
          <a:p>
            <a:pPr marL="0" indent="0" algn="just">
              <a:buNone/>
            </a:pPr>
            <a:endParaRPr lang="it-IT" sz="2400" b="1" dirty="0"/>
          </a:p>
        </p:txBody>
      </p:sp>
    </p:spTree>
    <p:extLst>
      <p:ext uri="{BB962C8B-B14F-4D97-AF65-F5344CB8AC3E}">
        <p14:creationId xmlns:p14="http://schemas.microsoft.com/office/powerpoint/2010/main" val="2991153455"/>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985</Words>
  <Application>Microsoft Office PowerPoint</Application>
  <PresentationFormat>Widescreen</PresentationFormat>
  <Paragraphs>152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Courier New</vt:lpstr>
      <vt:lpstr>Gill Sans MT</vt:lpstr>
      <vt:lpstr>Segoe UI Light</vt:lpstr>
      <vt:lpstr>Office Theme</vt:lpstr>
      <vt:lpstr>BUILDING A SPAM FILTER USING MACHINE LEARNING</vt:lpstr>
      <vt:lpstr>PROBLEM STATEMENT</vt:lpstr>
      <vt:lpstr>MOTIVATION</vt:lpstr>
      <vt:lpstr>SOLUTION</vt:lpstr>
      <vt:lpstr>OVERVIEW </vt:lpstr>
      <vt:lpstr>TRAINING THE MODEL</vt:lpstr>
      <vt:lpstr>TRAINING THE MODEL</vt:lpstr>
      <vt:lpstr>TRAINING THE MODEL</vt:lpstr>
      <vt:lpstr>TRAINING THE MODEL</vt:lpstr>
      <vt:lpstr>TRAINING THE MODEL</vt:lpstr>
      <vt:lpstr>CONFUSION MATRIX</vt:lpstr>
      <vt:lpstr>RECALL</vt:lpstr>
      <vt:lpstr>COMPARISON OF ACCURACY</vt:lpstr>
      <vt:lpstr>COMPARISON OF PRECISION AND RECALL</vt:lpstr>
      <vt:lpstr>CHALLENGES</vt:lpstr>
      <vt:lpstr>WHAT IS STILL TO BE DONE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2019-11-30T00:21:14Z</dcterms:created>
  <dcterms:modified xsi:type="dcterms:W3CDTF">2019-12-02T01:42:35Z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