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9" r:id="rId8"/>
    <p:sldId id="261" r:id="rId9"/>
    <p:sldId id="267" r:id="rId10"/>
    <p:sldId id="270" r:id="rId11"/>
    <p:sldId id="262" r:id="rId12"/>
    <p:sldId id="268" r:id="rId13"/>
    <p:sldId id="263" r:id="rId14"/>
    <p:sldId id="271" r:id="rId15"/>
    <p:sldId id="264" r:id="rId16"/>
    <p:sldId id="265" r:id="rId17"/>
    <p:sldId id="272" r:id="rId18"/>
    <p:sldId id="273" r:id="rId19"/>
    <p:sldId id="274"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DB15A5-1797-491F-A534-7C72675298C0}"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5309D-9716-4252-B035-DE44F15C6E52}" type="slidenum">
              <a:rPr lang="en-IN" smtClean="0"/>
              <a:t>‹#›</a:t>
            </a:fld>
            <a:endParaRPr lang="en-IN"/>
          </a:p>
        </p:txBody>
      </p:sp>
    </p:spTree>
    <p:extLst>
      <p:ext uri="{BB962C8B-B14F-4D97-AF65-F5344CB8AC3E}">
        <p14:creationId xmlns:p14="http://schemas.microsoft.com/office/powerpoint/2010/main" val="1254709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DB15A5-1797-491F-A534-7C72675298C0}"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5309D-9716-4252-B035-DE44F15C6E52}" type="slidenum">
              <a:rPr lang="en-IN" smtClean="0"/>
              <a:t>‹#›</a:t>
            </a:fld>
            <a:endParaRPr lang="en-IN"/>
          </a:p>
        </p:txBody>
      </p:sp>
    </p:spTree>
    <p:extLst>
      <p:ext uri="{BB962C8B-B14F-4D97-AF65-F5344CB8AC3E}">
        <p14:creationId xmlns:p14="http://schemas.microsoft.com/office/powerpoint/2010/main" val="365626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DB15A5-1797-491F-A534-7C72675298C0}"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5309D-9716-4252-B035-DE44F15C6E52}" type="slidenum">
              <a:rPr lang="en-IN" smtClean="0"/>
              <a:t>‹#›</a:t>
            </a:fld>
            <a:endParaRPr lang="en-IN"/>
          </a:p>
        </p:txBody>
      </p:sp>
    </p:spTree>
    <p:extLst>
      <p:ext uri="{BB962C8B-B14F-4D97-AF65-F5344CB8AC3E}">
        <p14:creationId xmlns:p14="http://schemas.microsoft.com/office/powerpoint/2010/main" val="37600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DB15A5-1797-491F-A534-7C72675298C0}"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5309D-9716-4252-B035-DE44F15C6E52}" type="slidenum">
              <a:rPr lang="en-IN" smtClean="0"/>
              <a:t>‹#›</a:t>
            </a:fld>
            <a:endParaRPr lang="en-IN"/>
          </a:p>
        </p:txBody>
      </p:sp>
    </p:spTree>
    <p:extLst>
      <p:ext uri="{BB962C8B-B14F-4D97-AF65-F5344CB8AC3E}">
        <p14:creationId xmlns:p14="http://schemas.microsoft.com/office/powerpoint/2010/main" val="262708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B15A5-1797-491F-A534-7C72675298C0}"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5309D-9716-4252-B035-DE44F15C6E52}" type="slidenum">
              <a:rPr lang="en-IN" smtClean="0"/>
              <a:t>‹#›</a:t>
            </a:fld>
            <a:endParaRPr lang="en-IN"/>
          </a:p>
        </p:txBody>
      </p:sp>
    </p:spTree>
    <p:extLst>
      <p:ext uri="{BB962C8B-B14F-4D97-AF65-F5344CB8AC3E}">
        <p14:creationId xmlns:p14="http://schemas.microsoft.com/office/powerpoint/2010/main" val="188864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8DB15A5-1797-491F-A534-7C72675298C0}" type="datetimeFigureOut">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D5309D-9716-4252-B035-DE44F15C6E52}" type="slidenum">
              <a:rPr lang="en-IN" smtClean="0"/>
              <a:t>‹#›</a:t>
            </a:fld>
            <a:endParaRPr lang="en-IN"/>
          </a:p>
        </p:txBody>
      </p:sp>
    </p:spTree>
    <p:extLst>
      <p:ext uri="{BB962C8B-B14F-4D97-AF65-F5344CB8AC3E}">
        <p14:creationId xmlns:p14="http://schemas.microsoft.com/office/powerpoint/2010/main" val="349821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8DB15A5-1797-491F-A534-7C72675298C0}" type="datetimeFigureOut">
              <a:rPr lang="en-IN" smtClean="0"/>
              <a:t>10-12-2019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D5309D-9716-4252-B035-DE44F15C6E52}" type="slidenum">
              <a:rPr lang="en-IN" smtClean="0"/>
              <a:t>‹#›</a:t>
            </a:fld>
            <a:endParaRPr lang="en-IN"/>
          </a:p>
        </p:txBody>
      </p:sp>
    </p:spTree>
    <p:extLst>
      <p:ext uri="{BB962C8B-B14F-4D97-AF65-F5344CB8AC3E}">
        <p14:creationId xmlns:p14="http://schemas.microsoft.com/office/powerpoint/2010/main" val="187704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8DB15A5-1797-491F-A534-7C72675298C0}" type="datetimeFigureOut">
              <a:rPr lang="en-IN" smtClean="0"/>
              <a:t>10-12-2019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D5309D-9716-4252-B035-DE44F15C6E52}" type="slidenum">
              <a:rPr lang="en-IN" smtClean="0"/>
              <a:t>‹#›</a:t>
            </a:fld>
            <a:endParaRPr lang="en-IN"/>
          </a:p>
        </p:txBody>
      </p:sp>
    </p:spTree>
    <p:extLst>
      <p:ext uri="{BB962C8B-B14F-4D97-AF65-F5344CB8AC3E}">
        <p14:creationId xmlns:p14="http://schemas.microsoft.com/office/powerpoint/2010/main" val="1006684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B15A5-1797-491F-A534-7C72675298C0}" type="datetimeFigureOut">
              <a:rPr lang="en-IN" smtClean="0"/>
              <a:t>10-12-2019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D5309D-9716-4252-B035-DE44F15C6E52}" type="slidenum">
              <a:rPr lang="en-IN" smtClean="0"/>
              <a:t>‹#›</a:t>
            </a:fld>
            <a:endParaRPr lang="en-IN"/>
          </a:p>
        </p:txBody>
      </p:sp>
    </p:spTree>
    <p:extLst>
      <p:ext uri="{BB962C8B-B14F-4D97-AF65-F5344CB8AC3E}">
        <p14:creationId xmlns:p14="http://schemas.microsoft.com/office/powerpoint/2010/main" val="4115395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B15A5-1797-491F-A534-7C72675298C0}" type="datetimeFigureOut">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D5309D-9716-4252-B035-DE44F15C6E52}" type="slidenum">
              <a:rPr lang="en-IN" smtClean="0"/>
              <a:t>‹#›</a:t>
            </a:fld>
            <a:endParaRPr lang="en-IN"/>
          </a:p>
        </p:txBody>
      </p:sp>
    </p:spTree>
    <p:extLst>
      <p:ext uri="{BB962C8B-B14F-4D97-AF65-F5344CB8AC3E}">
        <p14:creationId xmlns:p14="http://schemas.microsoft.com/office/powerpoint/2010/main" val="262840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B15A5-1797-491F-A534-7C72675298C0}" type="datetimeFigureOut">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D5309D-9716-4252-B035-DE44F15C6E52}" type="slidenum">
              <a:rPr lang="en-IN" smtClean="0"/>
              <a:t>‹#›</a:t>
            </a:fld>
            <a:endParaRPr lang="en-IN"/>
          </a:p>
        </p:txBody>
      </p:sp>
    </p:spTree>
    <p:extLst>
      <p:ext uri="{BB962C8B-B14F-4D97-AF65-F5344CB8AC3E}">
        <p14:creationId xmlns:p14="http://schemas.microsoft.com/office/powerpoint/2010/main" val="1824505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B15A5-1797-491F-A534-7C72675298C0}" type="datetimeFigureOut">
              <a:rPr lang="en-IN" smtClean="0"/>
              <a:t>10-12-2019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5309D-9716-4252-B035-DE44F15C6E52}" type="slidenum">
              <a:rPr lang="en-IN" smtClean="0"/>
              <a:t>‹#›</a:t>
            </a:fld>
            <a:endParaRPr lang="en-IN"/>
          </a:p>
        </p:txBody>
      </p:sp>
    </p:spTree>
    <p:extLst>
      <p:ext uri="{BB962C8B-B14F-4D97-AF65-F5344CB8AC3E}">
        <p14:creationId xmlns:p14="http://schemas.microsoft.com/office/powerpoint/2010/main" val="2003608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94457"/>
            <a:ext cx="9144000" cy="676870"/>
          </a:xfrm>
        </p:spPr>
        <p:txBody>
          <a:bodyPr>
            <a:normAutofit/>
          </a:bodyPr>
          <a:lstStyle/>
          <a:p>
            <a:r>
              <a:rPr lang="en-IN" sz="4000" u="sng" dirty="0" smtClean="0"/>
              <a:t>B.E. Project Review – Phase I</a:t>
            </a:r>
            <a:endParaRPr lang="en-IN" sz="4000" u="sng" dirty="0"/>
          </a:p>
        </p:txBody>
      </p:sp>
      <p:sp>
        <p:nvSpPr>
          <p:cNvPr id="3" name="Subtitle 2"/>
          <p:cNvSpPr>
            <a:spLocks noGrp="1"/>
          </p:cNvSpPr>
          <p:nvPr>
            <p:ph type="subTitle" idx="1"/>
          </p:nvPr>
        </p:nvSpPr>
        <p:spPr>
          <a:xfrm>
            <a:off x="4352652" y="4208144"/>
            <a:ext cx="3486694" cy="1617891"/>
          </a:xfrm>
        </p:spPr>
        <p:txBody>
          <a:bodyPr>
            <a:normAutofit/>
          </a:bodyPr>
          <a:lstStyle/>
          <a:p>
            <a:r>
              <a:rPr lang="en-IN" sz="2000" dirty="0" smtClean="0"/>
              <a:t>Ameya Mahabaleshwarkar</a:t>
            </a:r>
          </a:p>
          <a:p>
            <a:r>
              <a:rPr lang="en-IN" sz="2000" dirty="0" smtClean="0"/>
              <a:t>Mrunalini Kulkarni</a:t>
            </a:r>
          </a:p>
          <a:p>
            <a:r>
              <a:rPr lang="en-IN" sz="2000" dirty="0" smtClean="0"/>
              <a:t>Nachiket Sirsikar</a:t>
            </a:r>
          </a:p>
          <a:p>
            <a:r>
              <a:rPr lang="en-IN" sz="2000" dirty="0" smtClean="0"/>
              <a:t>Kunal Gadgil</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461" y="4546912"/>
            <a:ext cx="1075508" cy="12791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5029" y="4573072"/>
            <a:ext cx="1545771" cy="1226802"/>
          </a:xfrm>
          <a:prstGeom prst="rect">
            <a:avLst/>
          </a:prstGeom>
        </p:spPr>
      </p:pic>
      <p:sp>
        <p:nvSpPr>
          <p:cNvPr id="6" name="Subtitle 2"/>
          <p:cNvSpPr txBox="1">
            <a:spLocks/>
          </p:cNvSpPr>
          <p:nvPr/>
        </p:nvSpPr>
        <p:spPr>
          <a:xfrm>
            <a:off x="1524000" y="1807900"/>
            <a:ext cx="9144000" cy="11282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4000" b="1" dirty="0" smtClean="0"/>
              <a:t>“A Deep Learning &amp; Reinforcement Learning based Conversational AI Agent”</a:t>
            </a:r>
            <a:endParaRPr lang="en-IN" sz="4000" b="1" dirty="0"/>
          </a:p>
        </p:txBody>
      </p:sp>
      <p:sp>
        <p:nvSpPr>
          <p:cNvPr id="7" name="Subtitle 2"/>
          <p:cNvSpPr txBox="1">
            <a:spLocks/>
          </p:cNvSpPr>
          <p:nvPr/>
        </p:nvSpPr>
        <p:spPr>
          <a:xfrm>
            <a:off x="1410788" y="3433145"/>
            <a:ext cx="9370423" cy="4600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smtClean="0"/>
              <a:t>Internal Guide – Dr. Pradnya Kulkarni | External Guide – Mr. Asif Immanad</a:t>
            </a:r>
            <a:endParaRPr lang="en-IN" dirty="0"/>
          </a:p>
        </p:txBody>
      </p:sp>
    </p:spTree>
    <p:extLst>
      <p:ext uri="{BB962C8B-B14F-4D97-AF65-F5344CB8AC3E}">
        <p14:creationId xmlns:p14="http://schemas.microsoft.com/office/powerpoint/2010/main" val="1969365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443398" y="940525"/>
            <a:ext cx="11382944" cy="5003075"/>
          </a:xfrm>
          <a:prstGeom prst="rect">
            <a:avLst/>
          </a:prstGeom>
        </p:spPr>
      </p:pic>
    </p:spTree>
    <p:extLst>
      <p:ext uri="{BB962C8B-B14F-4D97-AF65-F5344CB8AC3E}">
        <p14:creationId xmlns:p14="http://schemas.microsoft.com/office/powerpoint/2010/main" val="3849995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Literature Survey – </a:t>
            </a:r>
            <a:br>
              <a:rPr lang="en-IN" b="1" u="sng" dirty="0" smtClean="0"/>
            </a:br>
            <a:r>
              <a:rPr lang="en-IN" b="1" u="sng" dirty="0" smtClean="0"/>
              <a:t>Dialogue Management</a:t>
            </a:r>
            <a:endParaRPr lang="en-IN"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5724159"/>
              </p:ext>
            </p:extLst>
          </p:nvPr>
        </p:nvGraphicFramePr>
        <p:xfrm>
          <a:off x="528263" y="2664822"/>
          <a:ext cx="11135473" cy="2170884"/>
        </p:xfrm>
        <a:graphic>
          <a:graphicData uri="http://schemas.openxmlformats.org/drawingml/2006/table">
            <a:tbl>
              <a:tblPr/>
              <a:tblGrid>
                <a:gridCol w="2056788">
                  <a:extLst>
                    <a:ext uri="{9D8B030D-6E8A-4147-A177-3AD203B41FA5}">
                      <a16:colId xmlns:a16="http://schemas.microsoft.com/office/drawing/2014/main" val="3091891788"/>
                    </a:ext>
                  </a:extLst>
                </a:gridCol>
                <a:gridCol w="4739639">
                  <a:extLst>
                    <a:ext uri="{9D8B030D-6E8A-4147-A177-3AD203B41FA5}">
                      <a16:colId xmlns:a16="http://schemas.microsoft.com/office/drawing/2014/main" val="2974683129"/>
                    </a:ext>
                  </a:extLst>
                </a:gridCol>
                <a:gridCol w="4339046">
                  <a:extLst>
                    <a:ext uri="{9D8B030D-6E8A-4147-A177-3AD203B41FA5}">
                      <a16:colId xmlns:a16="http://schemas.microsoft.com/office/drawing/2014/main" val="4282607471"/>
                    </a:ext>
                  </a:extLst>
                </a:gridCol>
              </a:tblGrid>
              <a:tr h="306116">
                <a:tc>
                  <a:txBody>
                    <a:bodyPr/>
                    <a:lstStyle/>
                    <a:p>
                      <a:pPr algn="ctr" rtl="0" fontAlgn="t">
                        <a:spcBef>
                          <a:spcPts val="0"/>
                        </a:spcBef>
                        <a:spcAft>
                          <a:spcPts val="0"/>
                        </a:spcAft>
                      </a:pPr>
                      <a:r>
                        <a:rPr lang="en-IN" sz="2000" b="1" i="0" u="none" strike="noStrike" dirty="0">
                          <a:solidFill>
                            <a:srgbClr val="000000"/>
                          </a:solidFill>
                          <a:effectLst/>
                          <a:latin typeface="Arial" panose="020B0604020202020204" pitchFamily="34" charset="0"/>
                        </a:rPr>
                        <a:t>Category</a:t>
                      </a:r>
                      <a:endParaRPr lang="en-IN" sz="20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1" i="0" u="none" strike="noStrike" dirty="0">
                          <a:solidFill>
                            <a:srgbClr val="000000"/>
                          </a:solidFill>
                          <a:effectLst/>
                          <a:latin typeface="Arial" panose="020B0604020202020204" pitchFamily="34" charset="0"/>
                        </a:rPr>
                        <a:t>Model</a:t>
                      </a:r>
                      <a:endParaRPr lang="en-IN" sz="20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1" i="0" u="none" strike="noStrike" dirty="0">
                          <a:solidFill>
                            <a:srgbClr val="000000"/>
                          </a:solidFill>
                          <a:effectLst/>
                          <a:latin typeface="Arial" panose="020B0604020202020204" pitchFamily="34" charset="0"/>
                        </a:rPr>
                        <a:t>Advantages / Disadvantages</a:t>
                      </a:r>
                      <a:endParaRPr lang="en-IN" sz="20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8665529"/>
                  </a:ext>
                </a:extLst>
              </a:tr>
              <a:tr h="544140">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Traditional</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Switch statements / FSMs</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Limited scope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2928277"/>
                  </a:ext>
                </a:extLst>
              </a:tr>
              <a:tr h="597472">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Intermediate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Knowledge-based</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Require large annotated data</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04545"/>
                  </a:ext>
                </a:extLst>
              </a:tr>
              <a:tr h="597472">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State of the Art</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Hybrid Architectures (DL+RL)</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dirty="0">
                          <a:solidFill>
                            <a:srgbClr val="000000"/>
                          </a:solidFill>
                          <a:effectLst/>
                          <a:latin typeface="Arial" panose="020B0604020202020204" pitchFamily="34" charset="0"/>
                        </a:rPr>
                        <a:t>Require less training data</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558772"/>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4972358" y="5625174"/>
            <a:ext cx="2364302" cy="369332"/>
          </a:xfrm>
          <a:prstGeom prst="rect">
            <a:avLst/>
          </a:prstGeom>
          <a:noFill/>
        </p:spPr>
        <p:txBody>
          <a:bodyPr wrap="none" rtlCol="0">
            <a:spAutoFit/>
          </a:bodyPr>
          <a:lstStyle/>
          <a:p>
            <a:r>
              <a:rPr lang="en-IN" dirty="0" smtClean="0"/>
              <a:t>References - [20] – [35]</a:t>
            </a:r>
            <a:endParaRPr lang="en-IN" dirty="0"/>
          </a:p>
        </p:txBody>
      </p:sp>
    </p:spTree>
    <p:extLst>
      <p:ext uri="{BB962C8B-B14F-4D97-AF65-F5344CB8AC3E}">
        <p14:creationId xmlns:p14="http://schemas.microsoft.com/office/powerpoint/2010/main" val="95330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Natural Language Generation</a:t>
            </a:r>
            <a:endParaRPr lang="en-IN" b="1" u="sng" dirty="0"/>
          </a:p>
        </p:txBody>
      </p:sp>
      <p:sp>
        <p:nvSpPr>
          <p:cNvPr id="3" name="Content Placeholder 2"/>
          <p:cNvSpPr>
            <a:spLocks noGrp="1"/>
          </p:cNvSpPr>
          <p:nvPr>
            <p:ph idx="1"/>
          </p:nvPr>
        </p:nvSpPr>
        <p:spPr/>
        <p:txBody>
          <a:bodyPr/>
          <a:lstStyle/>
          <a:p>
            <a:r>
              <a:rPr lang="en-US" dirty="0" smtClean="0"/>
              <a:t>Natural Language Generation (NLG) is a subdomain of NLP that is focused on the methods of response generation in natural language. </a:t>
            </a:r>
          </a:p>
          <a:p>
            <a:r>
              <a:rPr lang="en-US" dirty="0" smtClean="0"/>
              <a:t>In the perspective of Conversational AI, NLG plays the important role of making the conversation seem more natural for the human participant which is a critical factor for judging the effectiveness of Conversational Agents.</a:t>
            </a:r>
            <a:endParaRPr lang="en-IN" dirty="0"/>
          </a:p>
          <a:p>
            <a:r>
              <a:rPr lang="en-US" dirty="0"/>
              <a:t>T</a:t>
            </a:r>
            <a:r>
              <a:rPr lang="en-US" dirty="0" smtClean="0"/>
              <a:t>he output from the NLG component in a Conversational Agent is a natural language sentence or text which is also the final output of the Conversational AI framework for each dialogue instance.</a:t>
            </a:r>
            <a:endParaRPr lang="en-IN" dirty="0"/>
          </a:p>
        </p:txBody>
      </p:sp>
    </p:spTree>
    <p:extLst>
      <p:ext uri="{BB962C8B-B14F-4D97-AF65-F5344CB8AC3E}">
        <p14:creationId xmlns:p14="http://schemas.microsoft.com/office/powerpoint/2010/main" val="63282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Literature Survey – </a:t>
            </a:r>
            <a:br>
              <a:rPr lang="en-IN" b="1" u="sng" dirty="0" smtClean="0"/>
            </a:br>
            <a:r>
              <a:rPr lang="en-IN" b="1" u="sng" dirty="0" smtClean="0"/>
              <a:t>Natural Language Generation</a:t>
            </a:r>
            <a:endParaRPr lang="en-IN"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751662"/>
              </p:ext>
            </p:extLst>
          </p:nvPr>
        </p:nvGraphicFramePr>
        <p:xfrm>
          <a:off x="528263" y="2664822"/>
          <a:ext cx="11135473" cy="2170884"/>
        </p:xfrm>
        <a:graphic>
          <a:graphicData uri="http://schemas.openxmlformats.org/drawingml/2006/table">
            <a:tbl>
              <a:tblPr/>
              <a:tblGrid>
                <a:gridCol w="2056788">
                  <a:extLst>
                    <a:ext uri="{9D8B030D-6E8A-4147-A177-3AD203B41FA5}">
                      <a16:colId xmlns:a16="http://schemas.microsoft.com/office/drawing/2014/main" val="3091891788"/>
                    </a:ext>
                  </a:extLst>
                </a:gridCol>
                <a:gridCol w="2509463">
                  <a:extLst>
                    <a:ext uri="{9D8B030D-6E8A-4147-A177-3AD203B41FA5}">
                      <a16:colId xmlns:a16="http://schemas.microsoft.com/office/drawing/2014/main" val="2974683129"/>
                    </a:ext>
                  </a:extLst>
                </a:gridCol>
                <a:gridCol w="6569222">
                  <a:extLst>
                    <a:ext uri="{9D8B030D-6E8A-4147-A177-3AD203B41FA5}">
                      <a16:colId xmlns:a16="http://schemas.microsoft.com/office/drawing/2014/main" val="4282607471"/>
                    </a:ext>
                  </a:extLst>
                </a:gridCol>
              </a:tblGrid>
              <a:tr h="306116">
                <a:tc>
                  <a:txBody>
                    <a:bodyPr/>
                    <a:lstStyle/>
                    <a:p>
                      <a:pPr algn="ctr" rtl="0" fontAlgn="t">
                        <a:spcBef>
                          <a:spcPts val="0"/>
                        </a:spcBef>
                        <a:spcAft>
                          <a:spcPts val="0"/>
                        </a:spcAft>
                      </a:pPr>
                      <a:r>
                        <a:rPr lang="en-IN" sz="2000" b="1" i="0" u="none" strike="noStrike" dirty="0">
                          <a:solidFill>
                            <a:srgbClr val="000000"/>
                          </a:solidFill>
                          <a:effectLst/>
                          <a:latin typeface="Arial" panose="020B0604020202020204" pitchFamily="34" charset="0"/>
                        </a:rPr>
                        <a:t>Category</a:t>
                      </a:r>
                      <a:endParaRPr lang="en-IN" sz="20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1" i="0" u="none" strike="noStrike" dirty="0">
                          <a:solidFill>
                            <a:srgbClr val="000000"/>
                          </a:solidFill>
                          <a:effectLst/>
                          <a:latin typeface="Arial" panose="020B0604020202020204" pitchFamily="34" charset="0"/>
                        </a:rPr>
                        <a:t>Model</a:t>
                      </a:r>
                      <a:endParaRPr lang="en-IN" sz="20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1" i="0" u="none" strike="noStrike" dirty="0">
                          <a:solidFill>
                            <a:srgbClr val="000000"/>
                          </a:solidFill>
                          <a:effectLst/>
                          <a:latin typeface="Arial" panose="020B0604020202020204" pitchFamily="34" charset="0"/>
                        </a:rPr>
                        <a:t>Advantages / Disadvantages</a:t>
                      </a:r>
                      <a:endParaRPr lang="en-IN" sz="20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8665529"/>
                  </a:ext>
                </a:extLst>
              </a:tr>
              <a:tr h="544140">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Traditional</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Rule-based models</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Limited scope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2928277"/>
                  </a:ext>
                </a:extLst>
              </a:tr>
              <a:tr h="597472">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Intermediate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Seq2Seq</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Arial" panose="020B0604020202020204" pitchFamily="34" charset="0"/>
                        </a:rPr>
                        <a:t>Largely affected by response distributions in training data</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04545"/>
                  </a:ext>
                </a:extLst>
              </a:tr>
              <a:tr h="597472">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State of the Art</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RL + Seq2Seq</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dirty="0">
                          <a:solidFill>
                            <a:srgbClr val="000000"/>
                          </a:solidFill>
                          <a:effectLst/>
                          <a:latin typeface="Arial" panose="020B0604020202020204" pitchFamily="34" charset="0"/>
                        </a:rPr>
                        <a:t>Better diversity in responses</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558772"/>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4891406" y="5625174"/>
            <a:ext cx="2409186" cy="369332"/>
          </a:xfrm>
          <a:prstGeom prst="rect">
            <a:avLst/>
          </a:prstGeom>
          <a:noFill/>
        </p:spPr>
        <p:txBody>
          <a:bodyPr wrap="none" rtlCol="0">
            <a:spAutoFit/>
          </a:bodyPr>
          <a:lstStyle/>
          <a:p>
            <a:r>
              <a:rPr lang="en-IN" dirty="0" smtClean="0"/>
              <a:t>References – [36] – [46]</a:t>
            </a:r>
            <a:endParaRPr lang="en-IN" dirty="0"/>
          </a:p>
        </p:txBody>
      </p:sp>
    </p:spTree>
    <p:extLst>
      <p:ext uri="{BB962C8B-B14F-4D97-AF65-F5344CB8AC3E}">
        <p14:creationId xmlns:p14="http://schemas.microsoft.com/office/powerpoint/2010/main" val="1995056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12373" y="745181"/>
            <a:ext cx="6936576" cy="5266295"/>
          </a:xfrm>
          <a:prstGeom prst="rect">
            <a:avLst/>
          </a:prstGeom>
        </p:spPr>
      </p:pic>
    </p:spTree>
    <p:extLst>
      <p:ext uri="{BB962C8B-B14F-4D97-AF65-F5344CB8AC3E}">
        <p14:creationId xmlns:p14="http://schemas.microsoft.com/office/powerpoint/2010/main" val="1932136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smtClean="0"/>
              <a:t>Methodology / Work Plan</a:t>
            </a:r>
            <a:endParaRPr lang="en-IN" b="1" u="sng" dirty="0"/>
          </a:p>
        </p:txBody>
      </p:sp>
      <p:sp>
        <p:nvSpPr>
          <p:cNvPr id="3" name="Content Placeholder 2"/>
          <p:cNvSpPr>
            <a:spLocks noGrp="1"/>
          </p:cNvSpPr>
          <p:nvPr>
            <p:ph idx="1"/>
          </p:nvPr>
        </p:nvSpPr>
        <p:spPr>
          <a:xfrm>
            <a:off x="838200" y="1825625"/>
            <a:ext cx="10515600" cy="1962604"/>
          </a:xfrm>
        </p:spPr>
        <p:txBody>
          <a:bodyPr/>
          <a:lstStyle/>
          <a:p>
            <a:r>
              <a:rPr lang="en-IN" dirty="0" smtClean="0"/>
              <a:t>Breadth-First approach</a:t>
            </a:r>
          </a:p>
          <a:p>
            <a:r>
              <a:rPr lang="en-IN" dirty="0" smtClean="0"/>
              <a:t>Spiral Model</a:t>
            </a:r>
          </a:p>
          <a:p>
            <a:r>
              <a:rPr lang="en-IN" dirty="0" smtClean="0"/>
              <a:t>Each phase will contain an increment </a:t>
            </a:r>
            <a:r>
              <a:rPr lang="en-US" dirty="0"/>
              <a:t>in each of the components </a:t>
            </a:r>
            <a:r>
              <a:rPr lang="en-US" dirty="0" smtClean="0"/>
              <a:t>i.e. NLU</a:t>
            </a:r>
            <a:r>
              <a:rPr lang="en-US" dirty="0"/>
              <a:t>, DM and NLG.</a:t>
            </a:r>
            <a:endParaRPr lang="en-IN" dirty="0" smtClean="0"/>
          </a:p>
          <a:p>
            <a:endParaRPr lang="en-IN" dirty="0"/>
          </a:p>
        </p:txBody>
      </p:sp>
    </p:spTree>
    <p:extLst>
      <p:ext uri="{BB962C8B-B14F-4D97-AF65-F5344CB8AC3E}">
        <p14:creationId xmlns:p14="http://schemas.microsoft.com/office/powerpoint/2010/main" val="163420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Progress</a:t>
            </a:r>
            <a:endParaRPr lang="en-IN" b="1" u="sng" dirty="0"/>
          </a:p>
        </p:txBody>
      </p:sp>
      <p:sp>
        <p:nvSpPr>
          <p:cNvPr id="3" name="Content Placeholder 2"/>
          <p:cNvSpPr>
            <a:spLocks noGrp="1"/>
          </p:cNvSpPr>
          <p:nvPr>
            <p:ph idx="1"/>
          </p:nvPr>
        </p:nvSpPr>
        <p:spPr>
          <a:xfrm>
            <a:off x="838200" y="1825624"/>
            <a:ext cx="10515600" cy="3451769"/>
          </a:xfrm>
        </p:spPr>
        <p:txBody>
          <a:bodyPr>
            <a:normAutofit fontScale="92500" lnSpcReduction="10000"/>
          </a:bodyPr>
          <a:lstStyle/>
          <a:p>
            <a:r>
              <a:rPr lang="en-IN" dirty="0" smtClean="0"/>
              <a:t>Review Paper</a:t>
            </a:r>
          </a:p>
          <a:p>
            <a:pPr marL="457200" lvl="1" indent="0">
              <a:buNone/>
            </a:pPr>
            <a:r>
              <a:rPr lang="en-US" b="1" dirty="0"/>
              <a:t>Pradnya K., Ameya M., Mrunalini K., Nachiket S., Kunal G.,</a:t>
            </a:r>
            <a:r>
              <a:rPr lang="en-US" dirty="0"/>
              <a:t> “</a:t>
            </a:r>
            <a:r>
              <a:rPr lang="en-US" b="1" dirty="0"/>
              <a:t>Conversational AI</a:t>
            </a:r>
            <a:r>
              <a:rPr lang="en-US" dirty="0"/>
              <a:t>: </a:t>
            </a:r>
            <a:r>
              <a:rPr lang="en-US" b="1" i="1" dirty="0"/>
              <a:t>An Overview of Methodologies, Applications &amp; Future Scope</a:t>
            </a:r>
            <a:r>
              <a:rPr lang="en-US" i="1" dirty="0"/>
              <a:t>.” </a:t>
            </a:r>
            <a:endParaRPr lang="en-IN" dirty="0" smtClean="0"/>
          </a:p>
          <a:p>
            <a:r>
              <a:rPr lang="en-IN" dirty="0" smtClean="0"/>
              <a:t>Conference Presentation</a:t>
            </a:r>
          </a:p>
          <a:p>
            <a:pPr marL="457200" lvl="1" indent="0">
              <a:buNone/>
            </a:pPr>
            <a:r>
              <a:rPr lang="en-IN" b="1" dirty="0" smtClean="0"/>
              <a:t>5</a:t>
            </a:r>
            <a:r>
              <a:rPr lang="en-IN" b="1" baseline="30000" dirty="0" smtClean="0"/>
              <a:t>th</a:t>
            </a:r>
            <a:r>
              <a:rPr lang="en-IN" b="1" dirty="0" smtClean="0"/>
              <a:t> IEEE International Conference on Computing, Communication, Control, and Automation.</a:t>
            </a:r>
          </a:p>
          <a:p>
            <a:r>
              <a:rPr lang="en-IN" dirty="0" smtClean="0"/>
              <a:t>Intent Classification Implementation</a:t>
            </a:r>
          </a:p>
          <a:p>
            <a:r>
              <a:rPr lang="en-IN" dirty="0" smtClean="0"/>
              <a:t>RL based Dialogue Management implementation</a:t>
            </a:r>
          </a:p>
          <a:p>
            <a:r>
              <a:rPr lang="en-IN" dirty="0" smtClean="0"/>
              <a:t>Text based Q&amp;A implementation</a:t>
            </a:r>
          </a:p>
          <a:p>
            <a:endParaRPr lang="en-IN" dirty="0"/>
          </a:p>
        </p:txBody>
      </p:sp>
    </p:spTree>
    <p:extLst>
      <p:ext uri="{BB962C8B-B14F-4D97-AF65-F5344CB8AC3E}">
        <p14:creationId xmlns:p14="http://schemas.microsoft.com/office/powerpoint/2010/main" val="135994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References</a:t>
            </a:r>
            <a:endParaRPr lang="en-IN" b="1" u="sng" dirty="0"/>
          </a:p>
        </p:txBody>
      </p:sp>
      <p:sp>
        <p:nvSpPr>
          <p:cNvPr id="3" name="Content Placeholder 2"/>
          <p:cNvSpPr>
            <a:spLocks noGrp="1"/>
          </p:cNvSpPr>
          <p:nvPr>
            <p:ph idx="1"/>
          </p:nvPr>
        </p:nvSpPr>
        <p:spPr>
          <a:xfrm>
            <a:off x="838200" y="1690688"/>
            <a:ext cx="10515600" cy="4313919"/>
          </a:xfrm>
        </p:spPr>
        <p:txBody>
          <a:bodyPr numCol="1">
            <a:normAutofit fontScale="25000" lnSpcReduction="20000"/>
          </a:bodyPr>
          <a:lstStyle/>
          <a:p>
            <a:r>
              <a:rPr lang="en-IN" sz="6400" dirty="0" smtClean="0"/>
              <a:t>[1]	L. </a:t>
            </a:r>
            <a:r>
              <a:rPr lang="en-IN" sz="6400" dirty="0" err="1" smtClean="0"/>
              <a:t>Qiu</a:t>
            </a:r>
            <a:r>
              <a:rPr lang="en-IN" sz="6400" dirty="0" smtClean="0"/>
              <a:t>, Y. Chen, H. </a:t>
            </a:r>
            <a:r>
              <a:rPr lang="en-IN" sz="6400" dirty="0" err="1" smtClean="0"/>
              <a:t>Jia</a:t>
            </a:r>
            <a:r>
              <a:rPr lang="en-IN" sz="6400" dirty="0" smtClean="0"/>
              <a:t> and Z. Zhang, "Query Intent Recognition Based on Multi-Class Features," in IEEE Access, vol. 6, pp. 52195-52204, 2018. </a:t>
            </a:r>
          </a:p>
          <a:p>
            <a:r>
              <a:rPr lang="en-IN" sz="6400" dirty="0" smtClean="0"/>
              <a:t>[2]	J. Chen, R. Prasad, S. </a:t>
            </a:r>
            <a:r>
              <a:rPr lang="en-IN" sz="6400" dirty="0" err="1" smtClean="0"/>
              <a:t>Stoyanchev</a:t>
            </a:r>
            <a:r>
              <a:rPr lang="en-IN" sz="6400" dirty="0" smtClean="0"/>
              <a:t>, E. Selfridge, S. Bangalore and M. Johnston, "Corpus and Annotation Towards NLU for Customer Ordering Dialogs," 2018 IEEE Spoken Language Technology Workshop (SLT), Athens, Greece, 2018, pp. 707-713.  </a:t>
            </a:r>
          </a:p>
          <a:p>
            <a:r>
              <a:rPr lang="en-IN" sz="6400" dirty="0" smtClean="0"/>
              <a:t>[3]	</a:t>
            </a:r>
            <a:r>
              <a:rPr lang="en-IN" sz="6400" dirty="0" err="1" smtClean="0"/>
              <a:t>Razzaq</a:t>
            </a:r>
            <a:r>
              <a:rPr lang="en-IN" sz="6400" dirty="0" smtClean="0"/>
              <a:t> M.A., Khan W.A., Lee S. (2017) Intent-Context </a:t>
            </a:r>
            <a:r>
              <a:rPr lang="en-IN" sz="6400" dirty="0" err="1" smtClean="0"/>
              <a:t>Fusioning</a:t>
            </a:r>
            <a:r>
              <a:rPr lang="en-IN" sz="6400" dirty="0" smtClean="0"/>
              <a:t> in Healthcare Dialogue-Based Systems Using JDL Model., Enhanced Quality of Life and Smart Living. ICOST 2017. Lecture Notes in Computer Science, </a:t>
            </a:r>
            <a:r>
              <a:rPr lang="en-IN" sz="6400" dirty="0" err="1" smtClean="0"/>
              <a:t>vol</a:t>
            </a:r>
            <a:r>
              <a:rPr lang="en-IN" sz="6400" dirty="0" smtClean="0"/>
              <a:t> 10461. Springer, Cham.  </a:t>
            </a:r>
          </a:p>
          <a:p>
            <a:r>
              <a:rPr lang="en-IN" sz="6400" dirty="0" smtClean="0"/>
              <a:t>[4]	X. Dong, L. Qian, Y. Guan, L. Huang, Q. Yu and J. Yang, "A multiclass classification method based on deep learning for named entity recognition in electronic medical records," 2016 New York Scientific Data Summit (NYSDS), New York, NY, 2016, pp. 1-10.  </a:t>
            </a:r>
          </a:p>
          <a:p>
            <a:r>
              <a:rPr lang="en-IN" sz="6400" dirty="0" smtClean="0"/>
              <a:t>[5]	</a:t>
            </a:r>
            <a:r>
              <a:rPr lang="en-IN" sz="6400" dirty="0" err="1" smtClean="0"/>
              <a:t>J.Devlin</a:t>
            </a:r>
            <a:r>
              <a:rPr lang="en-IN" sz="6400" dirty="0" smtClean="0"/>
              <a:t>, M.-</a:t>
            </a:r>
            <a:r>
              <a:rPr lang="en-IN" sz="6400" dirty="0" err="1" smtClean="0"/>
              <a:t>W.Chang</a:t>
            </a:r>
            <a:r>
              <a:rPr lang="en-IN" sz="6400" dirty="0" smtClean="0"/>
              <a:t>, </a:t>
            </a:r>
            <a:r>
              <a:rPr lang="en-IN" sz="6400" dirty="0" err="1" smtClean="0"/>
              <a:t>K.Lee</a:t>
            </a:r>
            <a:r>
              <a:rPr lang="en-IN" sz="6400" dirty="0" smtClean="0"/>
              <a:t>, </a:t>
            </a:r>
            <a:r>
              <a:rPr lang="en-IN" sz="6400" dirty="0" err="1" smtClean="0"/>
              <a:t>K.Toutanova</a:t>
            </a:r>
            <a:r>
              <a:rPr lang="en-IN" sz="6400" dirty="0" smtClean="0"/>
              <a:t> ,Bert: pre-training of deep bidirectional transformers for language understanding,arXiv:1810.04805.  </a:t>
            </a:r>
          </a:p>
          <a:p>
            <a:r>
              <a:rPr lang="en-IN" sz="6400" dirty="0" smtClean="0"/>
              <a:t>[6]	Young, S. (2017). Statistical Spoken Dialogue Systems and the Challenges for Machine Learning. Proceedings of the Tenth ACM International Conference on Web Search and Data Mining – WSDM’17. </a:t>
            </a:r>
          </a:p>
          <a:p>
            <a:r>
              <a:rPr lang="en-IN" sz="6400" dirty="0" smtClean="0"/>
              <a:t>[7]	T. Young, D. Hazarika, S. </a:t>
            </a:r>
            <a:r>
              <a:rPr lang="en-IN" sz="6400" dirty="0" err="1" smtClean="0"/>
              <a:t>Poria</a:t>
            </a:r>
            <a:r>
              <a:rPr lang="en-IN" sz="6400" dirty="0" smtClean="0"/>
              <a:t> and E. Cambria, "Recent Trends in Deep Learning Based Natural Language Processing [Review Article]," in IEEE Computational Intelligence Magazine, vol. 13, no. 3, pp. 55-75, Aug. 2018. </a:t>
            </a:r>
          </a:p>
          <a:p>
            <a:r>
              <a:rPr lang="en-IN" sz="6400" dirty="0" smtClean="0"/>
              <a:t>[8]	B. H. </a:t>
            </a:r>
            <a:r>
              <a:rPr lang="en-IN" sz="6400" dirty="0" err="1" smtClean="0"/>
              <a:t>Juang</a:t>
            </a:r>
            <a:r>
              <a:rPr lang="en-IN" sz="6400" dirty="0" smtClean="0"/>
              <a:t> and </a:t>
            </a:r>
            <a:r>
              <a:rPr lang="en-IN" sz="6400" dirty="0" err="1" smtClean="0"/>
              <a:t>Tsuhan</a:t>
            </a:r>
            <a:r>
              <a:rPr lang="en-IN" sz="6400" dirty="0" smtClean="0"/>
              <a:t> Chen, "The past, present, and future of speech processing," in IEEE Signal Processing Magazine, vol. 15, no. 3, pp. 2448, May 1998. </a:t>
            </a:r>
          </a:p>
        </p:txBody>
      </p:sp>
    </p:spTree>
    <p:extLst>
      <p:ext uri="{BB962C8B-B14F-4D97-AF65-F5344CB8AC3E}">
        <p14:creationId xmlns:p14="http://schemas.microsoft.com/office/powerpoint/2010/main" val="4117887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86" y="640082"/>
            <a:ext cx="10515600" cy="5708468"/>
          </a:xfrm>
        </p:spPr>
        <p:txBody>
          <a:bodyPr numCol="1">
            <a:normAutofit fontScale="55000" lnSpcReduction="20000"/>
          </a:bodyPr>
          <a:lstStyle/>
          <a:p>
            <a:r>
              <a:rPr lang="en-IN" sz="2900" dirty="0" smtClean="0"/>
              <a:t>[9]	M. C. </a:t>
            </a:r>
            <a:r>
              <a:rPr lang="en-IN" sz="2900" dirty="0" err="1" smtClean="0"/>
              <a:t>Surabhi</a:t>
            </a:r>
            <a:r>
              <a:rPr lang="en-IN" sz="2900" dirty="0" smtClean="0"/>
              <a:t>, "Natural language processing future," 2013 International Conference on Optical Imaging Sensor and Security (ICOSS), Coimbatore, 2013, pp. 1-3. </a:t>
            </a:r>
          </a:p>
          <a:p>
            <a:r>
              <a:rPr lang="en-IN" sz="2900" dirty="0" smtClean="0"/>
              <a:t>[10]	</a:t>
            </a:r>
            <a:r>
              <a:rPr lang="en-IN" sz="2900" dirty="0" err="1" smtClean="0"/>
              <a:t>Ek</a:t>
            </a:r>
            <a:r>
              <a:rPr lang="en-IN" sz="2900" dirty="0" smtClean="0"/>
              <a:t>, T., </a:t>
            </a:r>
            <a:r>
              <a:rPr lang="en-IN" sz="2900" dirty="0" err="1" smtClean="0"/>
              <a:t>Kirkegaard</a:t>
            </a:r>
            <a:r>
              <a:rPr lang="en-IN" sz="2900" dirty="0" smtClean="0"/>
              <a:t>, C., </a:t>
            </a:r>
            <a:r>
              <a:rPr lang="en-IN" sz="2900" dirty="0" err="1" smtClean="0"/>
              <a:t>Jonsson</a:t>
            </a:r>
            <a:r>
              <a:rPr lang="en-IN" sz="2900" dirty="0" smtClean="0"/>
              <a:t>, H., &amp; </a:t>
            </a:r>
            <a:r>
              <a:rPr lang="en-IN" sz="2900" dirty="0" err="1" smtClean="0"/>
              <a:t>Nugues</a:t>
            </a:r>
            <a:r>
              <a:rPr lang="en-IN" sz="2900" dirty="0" smtClean="0"/>
              <a:t>, P. (2011). Named Entity Recognition for Short Text Messages. Procedia - Social and </a:t>
            </a:r>
            <a:r>
              <a:rPr lang="en-IN" sz="2900" dirty="0" err="1" smtClean="0"/>
              <a:t>Behavioral</a:t>
            </a:r>
            <a:r>
              <a:rPr lang="en-IN" sz="2900" dirty="0" smtClean="0"/>
              <a:t> Sciences, 27, 178–187. </a:t>
            </a:r>
          </a:p>
          <a:p>
            <a:r>
              <a:rPr lang="en-IN" sz="2900" dirty="0" smtClean="0"/>
              <a:t>[11]	A survey of named entity recognition and classification. (2007). </a:t>
            </a:r>
            <a:r>
              <a:rPr lang="en-IN" sz="2900" dirty="0" err="1" smtClean="0"/>
              <a:t>Lingvisticæ</a:t>
            </a:r>
            <a:r>
              <a:rPr lang="en-IN" sz="2900" dirty="0" smtClean="0"/>
              <a:t> </a:t>
            </a:r>
            <a:r>
              <a:rPr lang="en-IN" sz="2900" dirty="0" err="1" smtClean="0"/>
              <a:t>Investigationes</a:t>
            </a:r>
            <a:r>
              <a:rPr lang="en-IN" sz="2900" dirty="0" smtClean="0"/>
              <a:t>, 30(1), 3–26. </a:t>
            </a:r>
          </a:p>
          <a:p>
            <a:r>
              <a:rPr lang="en-IN" sz="2900" dirty="0" smtClean="0"/>
              <a:t>[12]	McCallum, A., &amp; Li, W. (2003). Early results for named entity recognition with conditional random fields, feature induction and web-enhanced lexicons. Proceedings of the Seventh Conference on Natural Language Learning at HLT-NAACL 2003. </a:t>
            </a:r>
          </a:p>
          <a:p>
            <a:r>
              <a:rPr lang="en-IN" sz="2900" dirty="0" smtClean="0"/>
              <a:t>[13]	Dong, X., Qian, L., Guan, Y., Huang, L., Yu, Q., &amp; Yang, J. (2016). A multiclass classification method based on deep learning for named entity recognition in electronic medical records. 2016 New York Scientific Data Summit (NYSDS). </a:t>
            </a:r>
          </a:p>
          <a:p>
            <a:r>
              <a:rPr lang="en-IN" sz="2900" dirty="0" smtClean="0"/>
              <a:t>[14]	Zheng, Suncong, et al. “Joint Entity and Relation Extraction Based on a Hybrid Neural Network.” Neurocomputing, vol. 257, Sept. 2017, pp. 59– 66.  </a:t>
            </a:r>
          </a:p>
          <a:p>
            <a:r>
              <a:rPr lang="en-IN" sz="2900" dirty="0" smtClean="0"/>
              <a:t>[15]	H. </a:t>
            </a:r>
            <a:r>
              <a:rPr lang="en-IN" sz="2900" dirty="0" err="1" smtClean="0"/>
              <a:t>Cuayahuitl</a:t>
            </a:r>
            <a:r>
              <a:rPr lang="en-IN" sz="2900" dirty="0" smtClean="0"/>
              <a:t>, S. </a:t>
            </a:r>
            <a:r>
              <a:rPr lang="en-IN" sz="2900" dirty="0" err="1" smtClean="0"/>
              <a:t>Renals</a:t>
            </a:r>
            <a:r>
              <a:rPr lang="en-IN" sz="2900" dirty="0" smtClean="0"/>
              <a:t>, O. Lemon and H. </a:t>
            </a:r>
            <a:r>
              <a:rPr lang="en-IN" sz="2900" dirty="0" err="1" smtClean="0"/>
              <a:t>Shimodaira</a:t>
            </a:r>
            <a:r>
              <a:rPr lang="en-IN" sz="2900" dirty="0" smtClean="0"/>
              <a:t>, "</a:t>
            </a:r>
            <a:r>
              <a:rPr lang="en-IN" sz="2900" dirty="0" err="1" smtClean="0"/>
              <a:t>Humancomputer</a:t>
            </a:r>
            <a:r>
              <a:rPr lang="en-IN" sz="2900" dirty="0" smtClean="0"/>
              <a:t> dialogue simulation using hidden Markov models," IEEE Workshop on Automatic Speech Recognition and Understanding, 2005., San Juan, 2005, pp. 290-295. </a:t>
            </a:r>
          </a:p>
          <a:p>
            <a:r>
              <a:rPr lang="en-IN" sz="2900" dirty="0" smtClean="0"/>
              <a:t>[16]	Mendoza M., Zamora J. (2009) Building Decision Trees to Identify the Intent of a User Query. In: </a:t>
            </a:r>
            <a:r>
              <a:rPr lang="en-IN" sz="2900" dirty="0" err="1" smtClean="0"/>
              <a:t>Velásquez</a:t>
            </a:r>
            <a:r>
              <a:rPr lang="en-IN" sz="2900" dirty="0" smtClean="0"/>
              <a:t> J.D., Ríos S.A., </a:t>
            </a:r>
            <a:r>
              <a:rPr lang="en-IN" sz="2900" dirty="0" err="1" smtClean="0"/>
              <a:t>Howlett</a:t>
            </a:r>
            <a:r>
              <a:rPr lang="en-IN" sz="2900" dirty="0" smtClean="0"/>
              <a:t> R.J., Jain L.C. (</a:t>
            </a:r>
            <a:r>
              <a:rPr lang="en-IN" sz="2900" dirty="0" err="1" smtClean="0"/>
              <a:t>eds</a:t>
            </a:r>
            <a:r>
              <a:rPr lang="en-IN" sz="2900" dirty="0" smtClean="0"/>
              <a:t>) Knowledge-Based and Intelligent Information and Engineering Systems. KES 2009. Lecture Notes in Computer Science, </a:t>
            </a:r>
            <a:r>
              <a:rPr lang="en-IN" sz="2900" dirty="0" err="1" smtClean="0"/>
              <a:t>vol</a:t>
            </a:r>
            <a:r>
              <a:rPr lang="en-IN" sz="2900" dirty="0" smtClean="0"/>
              <a:t> 5711. Springer, Berlin, Heidelberg. </a:t>
            </a:r>
          </a:p>
          <a:p>
            <a:r>
              <a:rPr lang="en-IN" sz="2900" dirty="0" smtClean="0"/>
              <a:t>[17]	Zhang, T., Cho, J. H. D., &amp; </a:t>
            </a:r>
            <a:r>
              <a:rPr lang="en-IN" sz="2900" dirty="0" err="1" smtClean="0"/>
              <a:t>Zhai</a:t>
            </a:r>
            <a:r>
              <a:rPr lang="en-IN" sz="2900" dirty="0" smtClean="0"/>
              <a:t>, C. (2014). Understanding user intents in online health forums. Proceedings of the 5th ACM Conference on Bioinformatics, Computational Biology, and Health Informatics - BCB ’14. </a:t>
            </a:r>
          </a:p>
          <a:p>
            <a:r>
              <a:rPr lang="en-IN" sz="2900" dirty="0" smtClean="0"/>
              <a:t>[18]	</a:t>
            </a:r>
            <a:r>
              <a:rPr lang="en-IN" sz="2900" dirty="0" err="1" smtClean="0"/>
              <a:t>Meng</a:t>
            </a:r>
            <a:r>
              <a:rPr lang="en-IN" sz="2900" dirty="0" smtClean="0"/>
              <a:t>, </a:t>
            </a:r>
            <a:r>
              <a:rPr lang="en-IN" sz="2900" dirty="0" err="1" smtClean="0"/>
              <a:t>Lian</a:t>
            </a:r>
            <a:r>
              <a:rPr lang="en-IN" sz="2900" dirty="0" smtClean="0"/>
              <a:t>, and </a:t>
            </a:r>
            <a:r>
              <a:rPr lang="en-IN" sz="2900" dirty="0" err="1" smtClean="0"/>
              <a:t>Minlie</a:t>
            </a:r>
            <a:r>
              <a:rPr lang="en-IN" sz="2900" dirty="0" smtClean="0"/>
              <a:t> Huang. “Dialogue Intent Classification with Long Short-Term Memory Networks.” Natural Language Processing and Chinese Computing, edited by </a:t>
            </a:r>
            <a:r>
              <a:rPr lang="en-IN" sz="2900" dirty="0" err="1" smtClean="0"/>
              <a:t>Xuanjing</a:t>
            </a:r>
            <a:r>
              <a:rPr lang="en-IN" sz="2900" dirty="0" smtClean="0"/>
              <a:t> Huang et al., Springer International Publishing, 2018, pp. 42–50. </a:t>
            </a:r>
          </a:p>
          <a:p>
            <a:r>
              <a:rPr lang="en-IN" sz="2900" dirty="0" smtClean="0"/>
              <a:t>[19]	L. </a:t>
            </a:r>
            <a:r>
              <a:rPr lang="en-IN" sz="2900" dirty="0" err="1" smtClean="0"/>
              <a:t>Qiu</a:t>
            </a:r>
            <a:r>
              <a:rPr lang="en-IN" sz="2900" dirty="0" smtClean="0"/>
              <a:t>, Y. Chen, H. </a:t>
            </a:r>
            <a:r>
              <a:rPr lang="en-IN" sz="2900" dirty="0" err="1" smtClean="0"/>
              <a:t>Jia</a:t>
            </a:r>
            <a:r>
              <a:rPr lang="en-IN" sz="2900" dirty="0" smtClean="0"/>
              <a:t> and Z. Zhang, "Query Intent Recognition Based on Multi-Class Features," in IEEE Access, vol. 6, pp. 52195-52204, 2018. </a:t>
            </a:r>
          </a:p>
          <a:p>
            <a:endParaRPr lang="en-IN" dirty="0"/>
          </a:p>
        </p:txBody>
      </p:sp>
    </p:spTree>
    <p:extLst>
      <p:ext uri="{BB962C8B-B14F-4D97-AF65-F5344CB8AC3E}">
        <p14:creationId xmlns:p14="http://schemas.microsoft.com/office/powerpoint/2010/main" val="3999506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075" y="592138"/>
            <a:ext cx="10515600" cy="5664972"/>
          </a:xfrm>
        </p:spPr>
        <p:txBody>
          <a:bodyPr numCol="1">
            <a:normAutofit fontScale="55000" lnSpcReduction="20000"/>
          </a:bodyPr>
          <a:lstStyle/>
          <a:p>
            <a:r>
              <a:rPr lang="en-IN" dirty="0" smtClean="0"/>
              <a:t>[20]	</a:t>
            </a:r>
            <a:r>
              <a:rPr lang="en-IN" dirty="0" err="1" smtClean="0"/>
              <a:t>Ilievski</a:t>
            </a:r>
            <a:r>
              <a:rPr lang="en-IN" dirty="0" smtClean="0"/>
              <a:t>, V., </a:t>
            </a:r>
            <a:r>
              <a:rPr lang="en-IN" dirty="0" err="1" smtClean="0"/>
              <a:t>Musat</a:t>
            </a:r>
            <a:r>
              <a:rPr lang="en-IN" dirty="0" smtClean="0"/>
              <a:t>, C., </a:t>
            </a:r>
            <a:r>
              <a:rPr lang="en-IN" dirty="0" err="1" smtClean="0"/>
              <a:t>Hossmann</a:t>
            </a:r>
            <a:r>
              <a:rPr lang="en-IN" dirty="0" smtClean="0"/>
              <a:t>, A., and </a:t>
            </a:r>
            <a:r>
              <a:rPr lang="en-IN" dirty="0" err="1" smtClean="0"/>
              <a:t>Baeriswyl</a:t>
            </a:r>
            <a:r>
              <a:rPr lang="en-IN" dirty="0" smtClean="0"/>
              <a:t>, M. (2018). </a:t>
            </a:r>
            <a:r>
              <a:rPr lang="en-IN" dirty="0" err="1" smtClean="0"/>
              <a:t>Goaloriented</a:t>
            </a:r>
            <a:r>
              <a:rPr lang="en-IN" dirty="0" smtClean="0"/>
              <a:t> chatbot dialog management bootstrapping with </a:t>
            </a:r>
            <a:r>
              <a:rPr lang="en-IN" dirty="0" err="1" smtClean="0"/>
              <a:t>transferlearning.arXiv</a:t>
            </a:r>
            <a:r>
              <a:rPr lang="en-IN" dirty="0" smtClean="0"/>
              <a:t> preprint arXiv:1802.00500. </a:t>
            </a:r>
          </a:p>
          <a:p>
            <a:r>
              <a:rPr lang="en-IN" dirty="0" smtClean="0"/>
              <a:t>[21]	Chen, H., Liu, X., Yin, D., &amp; Tang, J. (2017). A Survey on Dialogue Systems. ACM SIGKDD Explorations Newsletter, 19(2), 25–35. </a:t>
            </a:r>
          </a:p>
          <a:p>
            <a:r>
              <a:rPr lang="en-IN" dirty="0" smtClean="0"/>
              <a:t>[22]	Hussain, S., </a:t>
            </a:r>
            <a:r>
              <a:rPr lang="en-IN" dirty="0" err="1" smtClean="0"/>
              <a:t>Ameri</a:t>
            </a:r>
            <a:r>
              <a:rPr lang="en-IN" dirty="0" smtClean="0"/>
              <a:t> </a:t>
            </a:r>
            <a:r>
              <a:rPr lang="en-IN" dirty="0" err="1" smtClean="0"/>
              <a:t>Sianaki</a:t>
            </a:r>
            <a:r>
              <a:rPr lang="en-IN" dirty="0" smtClean="0"/>
              <a:t>, O., &amp; </a:t>
            </a:r>
            <a:r>
              <a:rPr lang="en-IN" dirty="0" err="1" smtClean="0"/>
              <a:t>Ababneh</a:t>
            </a:r>
            <a:r>
              <a:rPr lang="en-IN" dirty="0" smtClean="0"/>
              <a:t>, N. (2019). A Survey on Conversational Agents/Chatbots Classification and Design Techniques. Developments in Primatology: Progress and Prospects, 946–956. </a:t>
            </a:r>
          </a:p>
          <a:p>
            <a:r>
              <a:rPr lang="en-IN" dirty="0" smtClean="0"/>
              <a:t>[23]	</a:t>
            </a:r>
            <a:r>
              <a:rPr lang="en-IN" dirty="0" err="1" smtClean="0"/>
              <a:t>Cranshaw</a:t>
            </a:r>
            <a:r>
              <a:rPr lang="en-IN" dirty="0" smtClean="0"/>
              <a:t>, J., </a:t>
            </a:r>
            <a:r>
              <a:rPr lang="en-IN" dirty="0" err="1" smtClean="0"/>
              <a:t>Elwany</a:t>
            </a:r>
            <a:r>
              <a:rPr lang="en-IN" dirty="0" smtClean="0"/>
              <a:t>, E., Newman, T., </a:t>
            </a:r>
            <a:r>
              <a:rPr lang="en-IN" dirty="0" err="1" smtClean="0"/>
              <a:t>Kocielnik</a:t>
            </a:r>
            <a:r>
              <a:rPr lang="en-IN" dirty="0" smtClean="0"/>
              <a:t>, </a:t>
            </a:r>
            <a:r>
              <a:rPr lang="en-IN" dirty="0" err="1" smtClean="0"/>
              <a:t>R.,Yu</a:t>
            </a:r>
            <a:r>
              <a:rPr lang="en-IN" dirty="0" smtClean="0"/>
              <a:t>, B., </a:t>
            </a:r>
            <a:r>
              <a:rPr lang="en-IN" dirty="0" err="1" smtClean="0"/>
              <a:t>Soni</a:t>
            </a:r>
            <a:r>
              <a:rPr lang="en-IN" dirty="0" smtClean="0"/>
              <a:t>, S., </a:t>
            </a:r>
            <a:r>
              <a:rPr lang="en-IN" dirty="0" err="1" smtClean="0"/>
              <a:t>Teevan</a:t>
            </a:r>
            <a:r>
              <a:rPr lang="en-IN" dirty="0" smtClean="0"/>
              <a:t>, J., and Monroy-Hernandez, </a:t>
            </a:r>
            <a:r>
              <a:rPr lang="en-IN" dirty="0" err="1" smtClean="0"/>
              <a:t>A.Calendar</a:t>
            </a:r>
            <a:r>
              <a:rPr lang="en-IN" dirty="0" smtClean="0"/>
              <a:t>. help: Designing a workflow-based </a:t>
            </a:r>
            <a:r>
              <a:rPr lang="en-IN" dirty="0" err="1" smtClean="0"/>
              <a:t>schedulingagent</a:t>
            </a:r>
            <a:r>
              <a:rPr lang="en-IN" dirty="0" smtClean="0"/>
              <a:t> with humans in the loop. </a:t>
            </a:r>
            <a:r>
              <a:rPr lang="en-IN" dirty="0" err="1" smtClean="0"/>
              <a:t>InProceedings</a:t>
            </a:r>
            <a:r>
              <a:rPr lang="en-IN" dirty="0" smtClean="0"/>
              <a:t> of the2017 CHI Conference on Human Factors in </a:t>
            </a:r>
            <a:r>
              <a:rPr lang="en-IN" dirty="0" err="1" smtClean="0"/>
              <a:t>ComputingSystems</a:t>
            </a:r>
            <a:r>
              <a:rPr lang="en-IN" dirty="0" smtClean="0"/>
              <a:t>, ACM (2017), 2382–2393. </a:t>
            </a:r>
          </a:p>
          <a:p>
            <a:r>
              <a:rPr lang="en-IN" dirty="0" smtClean="0"/>
              <a:t>[24]	</a:t>
            </a:r>
            <a:r>
              <a:rPr lang="en-IN" dirty="0" err="1" smtClean="0"/>
              <a:t>Bhavika</a:t>
            </a:r>
            <a:r>
              <a:rPr lang="en-IN" dirty="0" smtClean="0"/>
              <a:t>. R. R., </a:t>
            </a:r>
            <a:r>
              <a:rPr lang="en-IN" dirty="0" err="1" smtClean="0"/>
              <a:t>Nidhi</a:t>
            </a:r>
            <a:r>
              <a:rPr lang="en-IN" dirty="0" smtClean="0"/>
              <a:t>. R. and Sanjay. S., "Chatbot for university related FAQs," 2017 International Conference on Advances in Computing Communications and Informatics (ICACCI), Udupi, 2017, pp. 1525-1530Silvia. </a:t>
            </a:r>
          </a:p>
          <a:p>
            <a:r>
              <a:rPr lang="en-IN" dirty="0" smtClean="0"/>
              <a:t>[25]	Q., Suresh M., A Chatbot-based Interactive Question Answering System, Proceedings of the 11th Workshop on the Semantics and Pragmatics of Dialogue, pages 83–90. Trento, Italy, 30 May – 1 June 2007. </a:t>
            </a:r>
          </a:p>
          <a:p>
            <a:r>
              <a:rPr lang="en-IN" dirty="0" smtClean="0"/>
              <a:t>[26]	C. Liu et al., "Augmented LSTM Framework to Construct Medical </a:t>
            </a:r>
            <a:r>
              <a:rPr lang="en-IN" dirty="0" err="1" smtClean="0"/>
              <a:t>SelfDiagnosis</a:t>
            </a:r>
            <a:r>
              <a:rPr lang="en-IN" dirty="0" smtClean="0"/>
              <a:t> Android," 2016 IEEE 16th International Conference on Data Mining (ICDM), Barcelona, 2016, pp. 251-260. </a:t>
            </a:r>
          </a:p>
          <a:p>
            <a:r>
              <a:rPr lang="en-IN" dirty="0" smtClean="0"/>
              <a:t>[27]	</a:t>
            </a:r>
            <a:r>
              <a:rPr lang="en-IN" dirty="0" err="1" smtClean="0"/>
              <a:t>Traum</a:t>
            </a:r>
            <a:r>
              <a:rPr lang="en-IN" dirty="0" smtClean="0"/>
              <a:t> D.R., Larsson S. (2003) The Information State Approach to Dialogue Management. In: van </a:t>
            </a:r>
            <a:r>
              <a:rPr lang="en-IN" dirty="0" err="1" smtClean="0"/>
              <a:t>Kuppevelt</a:t>
            </a:r>
            <a:r>
              <a:rPr lang="en-IN" dirty="0" smtClean="0"/>
              <a:t> J., Smith R.W. (</a:t>
            </a:r>
            <a:r>
              <a:rPr lang="en-IN" dirty="0" err="1" smtClean="0"/>
              <a:t>eds</a:t>
            </a:r>
            <a:r>
              <a:rPr lang="en-IN" dirty="0" smtClean="0"/>
              <a:t>) Current and New Directions in Discourse and Dialogue. Text, Speech and Language Technology, </a:t>
            </a:r>
            <a:r>
              <a:rPr lang="en-IN" dirty="0" err="1" smtClean="0"/>
              <a:t>vol</a:t>
            </a:r>
            <a:r>
              <a:rPr lang="en-IN" dirty="0" smtClean="0"/>
              <a:t> 22. Springer, Dordrecht. </a:t>
            </a:r>
          </a:p>
          <a:p>
            <a:r>
              <a:rPr lang="en-IN" dirty="0" smtClean="0"/>
              <a:t>[28]	Zhu W., </a:t>
            </a:r>
            <a:r>
              <a:rPr lang="en-IN" dirty="0" err="1" smtClean="0"/>
              <a:t>Chowanda</a:t>
            </a:r>
            <a:r>
              <a:rPr lang="en-IN" dirty="0" smtClean="0"/>
              <a:t> A., </a:t>
            </a:r>
            <a:r>
              <a:rPr lang="en-IN" dirty="0" err="1" smtClean="0"/>
              <a:t>Valstar</a:t>
            </a:r>
            <a:r>
              <a:rPr lang="en-IN" dirty="0" smtClean="0"/>
              <a:t> M. (2016) Topic Switch Models for Dialogue Management in Virtual Humans. In: </a:t>
            </a:r>
            <a:r>
              <a:rPr lang="en-IN" dirty="0" err="1" smtClean="0"/>
              <a:t>Traum</a:t>
            </a:r>
            <a:r>
              <a:rPr lang="en-IN" dirty="0" smtClean="0"/>
              <a:t> D., </a:t>
            </a:r>
            <a:r>
              <a:rPr lang="en-IN" dirty="0" err="1" smtClean="0"/>
              <a:t>Swartout</a:t>
            </a:r>
            <a:r>
              <a:rPr lang="en-IN" dirty="0" smtClean="0"/>
              <a:t> W., </a:t>
            </a:r>
            <a:r>
              <a:rPr lang="en-IN" dirty="0" err="1" smtClean="0"/>
              <a:t>Khooshabeh</a:t>
            </a:r>
            <a:r>
              <a:rPr lang="en-IN" dirty="0" smtClean="0"/>
              <a:t> P., Kopp S., Scherer S., </a:t>
            </a:r>
            <a:r>
              <a:rPr lang="en-IN" dirty="0" err="1" smtClean="0"/>
              <a:t>Leuski</a:t>
            </a:r>
            <a:r>
              <a:rPr lang="en-IN" dirty="0" smtClean="0"/>
              <a:t> A. (</a:t>
            </a:r>
            <a:r>
              <a:rPr lang="en-IN" dirty="0" err="1" smtClean="0"/>
              <a:t>eds</a:t>
            </a:r>
            <a:r>
              <a:rPr lang="en-IN" dirty="0" smtClean="0"/>
              <a:t>) Intelligent Virtual Agents. IVA 2016. Lecture Notes in Computer Science, </a:t>
            </a:r>
            <a:r>
              <a:rPr lang="en-IN" dirty="0" err="1" smtClean="0"/>
              <a:t>vol</a:t>
            </a:r>
            <a:r>
              <a:rPr lang="en-IN" dirty="0" smtClean="0"/>
              <a:t> 10011. Springer, China.</a:t>
            </a:r>
          </a:p>
          <a:p>
            <a:r>
              <a:rPr lang="en-IN" dirty="0" smtClean="0"/>
              <a:t>[29]	C. Hori, </a:t>
            </a:r>
            <a:r>
              <a:rPr lang="en-IN" dirty="0" err="1" smtClean="0"/>
              <a:t>Kiyonori</a:t>
            </a:r>
            <a:r>
              <a:rPr lang="en-IN" dirty="0" smtClean="0"/>
              <a:t> </a:t>
            </a:r>
            <a:r>
              <a:rPr lang="en-IN" dirty="0" err="1" smtClean="0"/>
              <a:t>Ohtake</a:t>
            </a:r>
            <a:r>
              <a:rPr lang="en-IN" dirty="0" smtClean="0"/>
              <a:t>, </a:t>
            </a:r>
            <a:r>
              <a:rPr lang="en-IN" dirty="0" err="1" smtClean="0"/>
              <a:t>Teruhisa</a:t>
            </a:r>
            <a:r>
              <a:rPr lang="en-IN" dirty="0" smtClean="0"/>
              <a:t> </a:t>
            </a:r>
            <a:r>
              <a:rPr lang="en-IN" dirty="0" err="1" smtClean="0"/>
              <a:t>Misu</a:t>
            </a:r>
            <a:r>
              <a:rPr lang="en-IN" dirty="0" smtClean="0"/>
              <a:t>, Hideki </a:t>
            </a:r>
            <a:r>
              <a:rPr lang="en-IN" dirty="0" err="1" smtClean="0"/>
              <a:t>Kashioka</a:t>
            </a:r>
            <a:r>
              <a:rPr lang="en-IN" dirty="0" smtClean="0"/>
              <a:t> and Satoshi Nakamura, "Statistical dialog management applied to WFST-based dialog systems," 2009 IEEE International Conference on Acoustics, Speech and Signal Processing, Taipei, 2009, pp. 4793-4796. </a:t>
            </a:r>
          </a:p>
          <a:p>
            <a:r>
              <a:rPr lang="en-IN" dirty="0" smtClean="0"/>
              <a:t>[30]	Olivier Lemon, Olivier </a:t>
            </a:r>
            <a:r>
              <a:rPr lang="en-IN" dirty="0" err="1" smtClean="0"/>
              <a:t>Pietquin</a:t>
            </a:r>
            <a:r>
              <a:rPr lang="en-IN" dirty="0" smtClean="0"/>
              <a:t>. Machine Learning for Spoken Dialogue Systems. European Conference on Speech Communication and Technologies (Interspeech'07), Aug 2007, Anvers, Belgium. Pp.26852688. </a:t>
            </a:r>
          </a:p>
          <a:p>
            <a:endParaRPr lang="en-IN" dirty="0"/>
          </a:p>
        </p:txBody>
      </p:sp>
    </p:spTree>
    <p:extLst>
      <p:ext uri="{BB962C8B-B14F-4D97-AF65-F5344CB8AC3E}">
        <p14:creationId xmlns:p14="http://schemas.microsoft.com/office/powerpoint/2010/main" val="307896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Motivation</a:t>
            </a:r>
            <a:endParaRPr lang="en-IN" b="1" u="sng"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pPr marL="0" indent="0">
              <a:buNone/>
            </a:pPr>
            <a:r>
              <a:rPr lang="en-US" dirty="0"/>
              <a:t>Conversational AI Agents like chatbots and voice assistants have proliferated due </a:t>
            </a:r>
            <a:r>
              <a:rPr lang="en-US" dirty="0" smtClean="0"/>
              <a:t>to – </a:t>
            </a:r>
          </a:p>
          <a:p>
            <a:pPr lvl="1" algn="just"/>
            <a:endParaRPr lang="en-US" dirty="0" smtClean="0"/>
          </a:p>
          <a:p>
            <a:pPr lvl="1"/>
            <a:r>
              <a:rPr lang="en-US" dirty="0" smtClean="0"/>
              <a:t>Advancement in Natural Language Processing with the development of highly accurate Machine Learning and Deep Learning based models.</a:t>
            </a:r>
          </a:p>
          <a:p>
            <a:pPr lvl="1"/>
            <a:r>
              <a:rPr lang="en-US" dirty="0" smtClean="0"/>
              <a:t>Progress </a:t>
            </a:r>
            <a:r>
              <a:rPr lang="en-US" dirty="0" smtClean="0"/>
              <a:t>in achieving higher computing power with the help of complex hardware architectures like GPUs and TPUs.</a:t>
            </a:r>
          </a:p>
          <a:p>
            <a:pPr lvl="1"/>
            <a:r>
              <a:rPr lang="en-US" dirty="0"/>
              <a:t>C</a:t>
            </a:r>
            <a:r>
              <a:rPr lang="en-US" dirty="0" smtClean="0"/>
              <a:t>onversational agents have been seen as a natural fit in a wide array of applications like healthcare, customer care, e-commerce, etc.</a:t>
            </a:r>
          </a:p>
          <a:p>
            <a:pPr lvl="1"/>
            <a:r>
              <a:rPr lang="en-US" dirty="0" smtClean="0"/>
              <a:t>Easier deployment of AI applications with the help of cloud technologies.</a:t>
            </a:r>
            <a:endParaRPr lang="en-US" dirty="0" smtClean="0"/>
          </a:p>
          <a:p>
            <a:pPr marL="0" lvl="1" indent="0" algn="just">
              <a:spcBef>
                <a:spcPts val="1000"/>
              </a:spcBef>
              <a:buNone/>
            </a:pPr>
            <a:endParaRPr lang="en-US" dirty="0" smtClean="0"/>
          </a:p>
          <a:p>
            <a:pPr marL="0" lvl="1" indent="0">
              <a:spcBef>
                <a:spcPts val="1000"/>
              </a:spcBef>
              <a:buNone/>
            </a:pPr>
            <a:r>
              <a:rPr lang="en-US" sz="2800" dirty="0" smtClean="0"/>
              <a:t>This rise in research interest and practical implementation has made Conversational AI a ripe area for innovation and novel research</a:t>
            </a:r>
          </a:p>
          <a:p>
            <a:pPr marL="0" indent="0" algn="just">
              <a:buNone/>
            </a:pPr>
            <a:endParaRPr lang="en-IN" dirty="0" smtClean="0"/>
          </a:p>
        </p:txBody>
      </p:sp>
    </p:spTree>
    <p:extLst>
      <p:ext uri="{BB962C8B-B14F-4D97-AF65-F5344CB8AC3E}">
        <p14:creationId xmlns:p14="http://schemas.microsoft.com/office/powerpoint/2010/main" val="192499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86" y="613956"/>
            <a:ext cx="10515600" cy="5590902"/>
          </a:xfrm>
        </p:spPr>
        <p:txBody>
          <a:bodyPr numCol="1">
            <a:normAutofit fontScale="55000" lnSpcReduction="20000"/>
          </a:bodyPr>
          <a:lstStyle/>
          <a:p>
            <a:r>
              <a:rPr lang="en-IN" dirty="0" smtClean="0"/>
              <a:t>[31]	</a:t>
            </a:r>
            <a:r>
              <a:rPr lang="en-IN" dirty="0" err="1" smtClean="0"/>
              <a:t>Mnih</a:t>
            </a:r>
            <a:r>
              <a:rPr lang="en-IN" dirty="0" smtClean="0"/>
              <a:t>, V., </a:t>
            </a:r>
            <a:r>
              <a:rPr lang="en-IN" dirty="0" err="1" smtClean="0"/>
              <a:t>Kavukcuoglu</a:t>
            </a:r>
            <a:r>
              <a:rPr lang="en-IN" dirty="0" smtClean="0"/>
              <a:t>, K., Silver, D., Graves, A., </a:t>
            </a:r>
            <a:r>
              <a:rPr lang="en-IN" dirty="0" err="1" smtClean="0"/>
              <a:t>Antonoglou</a:t>
            </a:r>
            <a:r>
              <a:rPr lang="en-IN" dirty="0" smtClean="0"/>
              <a:t>, I., </a:t>
            </a:r>
            <a:r>
              <a:rPr lang="en-IN" dirty="0" err="1" smtClean="0"/>
              <a:t>Wierstra</a:t>
            </a:r>
            <a:r>
              <a:rPr lang="en-IN" dirty="0" smtClean="0"/>
              <a:t>, D., </a:t>
            </a:r>
            <a:r>
              <a:rPr lang="en-IN" dirty="0" err="1" smtClean="0"/>
              <a:t>Riedmiller</a:t>
            </a:r>
            <a:r>
              <a:rPr lang="en-IN" dirty="0" smtClean="0"/>
              <a:t>, M.: Playing </a:t>
            </a:r>
            <a:r>
              <a:rPr lang="en-IN" dirty="0" err="1" smtClean="0"/>
              <a:t>atari</a:t>
            </a:r>
            <a:r>
              <a:rPr lang="en-IN" dirty="0" smtClean="0"/>
              <a:t> with deep reinforcement learning. In: Proceedings of the NIPS Deep Learning Workshop (2013). </a:t>
            </a:r>
          </a:p>
          <a:p>
            <a:r>
              <a:rPr lang="en-IN" dirty="0" smtClean="0"/>
              <a:t>[32]	</a:t>
            </a:r>
            <a:r>
              <a:rPr lang="en-IN" dirty="0" err="1" smtClean="0"/>
              <a:t>Cuayáhuitl</a:t>
            </a:r>
            <a:r>
              <a:rPr lang="en-IN" dirty="0" smtClean="0"/>
              <a:t>, H., Keizer, S., Lemon, O.: Strategic dialogue management via deep reinforcement learning. In: Proceedings of the NIPS Deep Reinforcement Learning Workshop (2015). </a:t>
            </a:r>
          </a:p>
          <a:p>
            <a:r>
              <a:rPr lang="en-IN" dirty="0" smtClean="0"/>
              <a:t>[33]	Su, P.-H., </a:t>
            </a:r>
            <a:r>
              <a:rPr lang="en-IN" dirty="0" err="1" smtClean="0"/>
              <a:t>Gasic</a:t>
            </a:r>
            <a:r>
              <a:rPr lang="en-IN" dirty="0" smtClean="0"/>
              <a:t>, M., </a:t>
            </a:r>
            <a:r>
              <a:rPr lang="en-IN" dirty="0" err="1" smtClean="0"/>
              <a:t>Mrksic</a:t>
            </a:r>
            <a:r>
              <a:rPr lang="en-IN" dirty="0" smtClean="0"/>
              <a:t>, N., Rojas-</a:t>
            </a:r>
            <a:r>
              <a:rPr lang="en-IN" dirty="0" err="1" smtClean="0"/>
              <a:t>Barahona</a:t>
            </a:r>
            <a:r>
              <a:rPr lang="en-IN" dirty="0" smtClean="0"/>
              <a:t>, L., </a:t>
            </a:r>
            <a:r>
              <a:rPr lang="en-IN" dirty="0" err="1" smtClean="0"/>
              <a:t>Ultes</a:t>
            </a:r>
            <a:r>
              <a:rPr lang="en-IN" dirty="0" smtClean="0"/>
              <a:t>, S., Vandyke, D., Wen, T.-H., and </a:t>
            </a:r>
            <a:r>
              <a:rPr lang="en-IN" dirty="0" err="1" smtClean="0"/>
              <a:t>Young,S</a:t>
            </a:r>
            <a:r>
              <a:rPr lang="en-IN" dirty="0" smtClean="0"/>
              <a:t>. (2016a). Continuously Learning Neural Dialogue Management. </a:t>
            </a:r>
            <a:r>
              <a:rPr lang="en-IN" dirty="0" err="1" smtClean="0"/>
              <a:t>ArXiv</a:t>
            </a:r>
            <a:r>
              <a:rPr lang="en-IN" dirty="0" smtClean="0"/>
              <a:t> e-prints. </a:t>
            </a:r>
          </a:p>
          <a:p>
            <a:r>
              <a:rPr lang="en-IN" dirty="0" smtClean="0"/>
              <a:t>[34]	</a:t>
            </a:r>
            <a:r>
              <a:rPr lang="en-IN" dirty="0" err="1" smtClean="0"/>
              <a:t>Paek</a:t>
            </a:r>
            <a:r>
              <a:rPr lang="en-IN" dirty="0" smtClean="0"/>
              <a:t>, T., &amp; </a:t>
            </a:r>
            <a:r>
              <a:rPr lang="en-IN" dirty="0" err="1" smtClean="0"/>
              <a:t>Pieraccini</a:t>
            </a:r>
            <a:r>
              <a:rPr lang="en-IN" dirty="0" smtClean="0"/>
              <a:t>, R. (2008). Automating spoken dialogue management design using machine learning: An industry perspective. Speech Communication, 50(8-9), 716–729. </a:t>
            </a:r>
          </a:p>
          <a:p>
            <a:r>
              <a:rPr lang="en-IN" dirty="0" smtClean="0"/>
              <a:t>[35]	S. Lei, X. Wang and C. Yuan, "Word-Based POMDP Dialog Management via Hybrid Learning," in IEEE Access, vol. 7, pp. 39236-39243, 2019. </a:t>
            </a:r>
          </a:p>
          <a:p>
            <a:r>
              <a:rPr lang="en-IN" dirty="0" smtClean="0"/>
              <a:t>[36]	Albert. G., </a:t>
            </a:r>
            <a:r>
              <a:rPr lang="en-IN" dirty="0" err="1" smtClean="0"/>
              <a:t>Emiel</a:t>
            </a:r>
            <a:r>
              <a:rPr lang="en-IN" dirty="0" smtClean="0"/>
              <a:t>. K., Survey of the State of the Art in Natural Language. Generation:  Core tasks, applications and evaluation, Journal of Artificial Intelligence Research 61 (2018) 65-170. </a:t>
            </a:r>
          </a:p>
          <a:p>
            <a:r>
              <a:rPr lang="en-IN" dirty="0" smtClean="0"/>
              <a:t>[37]	</a:t>
            </a:r>
            <a:r>
              <a:rPr lang="en-IN" dirty="0" err="1" smtClean="0"/>
              <a:t>Gervás</a:t>
            </a:r>
            <a:r>
              <a:rPr lang="en-IN" dirty="0" smtClean="0"/>
              <a:t>. P., </a:t>
            </a:r>
            <a:r>
              <a:rPr lang="en-IN" dirty="0" err="1" smtClean="0"/>
              <a:t>Díaz-Agudo</a:t>
            </a:r>
            <a:r>
              <a:rPr lang="en-IN" dirty="0" smtClean="0"/>
              <a:t>. B., </a:t>
            </a:r>
            <a:r>
              <a:rPr lang="en-IN" dirty="0" err="1" smtClean="0"/>
              <a:t>Peinado</a:t>
            </a:r>
            <a:r>
              <a:rPr lang="en-IN" dirty="0" smtClean="0"/>
              <a:t>. F., &amp; </a:t>
            </a:r>
            <a:r>
              <a:rPr lang="en-IN" dirty="0" err="1" smtClean="0"/>
              <a:t>Hervás</a:t>
            </a:r>
            <a:r>
              <a:rPr lang="en-IN" dirty="0" smtClean="0"/>
              <a:t>. R. (</a:t>
            </a:r>
            <a:r>
              <a:rPr lang="en-IN" dirty="0" err="1" smtClean="0"/>
              <a:t>n.d.</a:t>
            </a:r>
            <a:r>
              <a:rPr lang="en-IN" dirty="0" smtClean="0"/>
              <a:t>). Story Plot Generation based on CBR. Applications and Innovations in Intelligent Systems XII, 33–46. </a:t>
            </a:r>
          </a:p>
          <a:p>
            <a:r>
              <a:rPr lang="en-IN" dirty="0" smtClean="0"/>
              <a:t>[38]	</a:t>
            </a:r>
            <a:r>
              <a:rPr lang="en-IN" dirty="0" err="1" smtClean="0"/>
              <a:t>Deemter</a:t>
            </a:r>
            <a:r>
              <a:rPr lang="en-IN" dirty="0" smtClean="0"/>
              <a:t>, K. van, </a:t>
            </a:r>
            <a:r>
              <a:rPr lang="en-IN" dirty="0" err="1" smtClean="0"/>
              <a:t>Theune</a:t>
            </a:r>
            <a:r>
              <a:rPr lang="en-IN" dirty="0" smtClean="0"/>
              <a:t>, M., &amp; </a:t>
            </a:r>
            <a:r>
              <a:rPr lang="en-IN" dirty="0" err="1" smtClean="0"/>
              <a:t>Krahmer</a:t>
            </a:r>
            <a:r>
              <a:rPr lang="en-IN" dirty="0" smtClean="0"/>
              <a:t>, E. (2005). Real versus Template-Based Natural Language Generation: A False Opposition? Computational Linguistics, 31(1), 15–24. </a:t>
            </a:r>
          </a:p>
          <a:p>
            <a:r>
              <a:rPr lang="en-IN" dirty="0" smtClean="0"/>
              <a:t>[39]	</a:t>
            </a:r>
            <a:r>
              <a:rPr lang="en-IN" dirty="0" err="1" smtClean="0"/>
              <a:t>Ratnaparkhi</a:t>
            </a:r>
            <a:r>
              <a:rPr lang="en-IN" dirty="0" smtClean="0"/>
              <a:t>. A., (2000) Trainable methods for surface natural language generation. In Proceedings of the 6th Applied Natural Language Processing Conference and the 1st Meeting of the North American Chapter of the Association of Computational Linguistics (ANLPNAACL'00), pp. 194–201. </a:t>
            </a:r>
          </a:p>
          <a:p>
            <a:r>
              <a:rPr lang="en-IN" dirty="0" smtClean="0"/>
              <a:t>[40]	Wen. T-H., </a:t>
            </a:r>
            <a:r>
              <a:rPr lang="en-IN" dirty="0" err="1" smtClean="0"/>
              <a:t>Gasic</a:t>
            </a:r>
            <a:r>
              <a:rPr lang="en-IN" dirty="0" smtClean="0"/>
              <a:t>. M., Kim. D., </a:t>
            </a:r>
            <a:r>
              <a:rPr lang="en-IN" dirty="0" err="1" smtClean="0"/>
              <a:t>Mrksic</a:t>
            </a:r>
            <a:r>
              <a:rPr lang="en-IN" dirty="0" smtClean="0"/>
              <a:t>. N., Su. P-H., Vandyke. D.,   and   Young. S.   2015a.   Stochastic Language Generation in Dialogue using Recurrent Neural Networks with Convolutional Sentence Re-ranking.  In Proceedings of the16th Annual Meeting of the Special Interest Group on Discourse and Dialogue (SIGDIAL). Association for Computational Linguistics, September. </a:t>
            </a:r>
          </a:p>
          <a:p>
            <a:r>
              <a:rPr lang="en-IN" dirty="0" smtClean="0"/>
              <a:t>[41]	Wen. T-H., </a:t>
            </a:r>
            <a:r>
              <a:rPr lang="en-IN" dirty="0" err="1" smtClean="0"/>
              <a:t>Gasic</a:t>
            </a:r>
            <a:r>
              <a:rPr lang="en-IN" dirty="0" smtClean="0"/>
              <a:t>. M., Kim. D., </a:t>
            </a:r>
            <a:r>
              <a:rPr lang="en-IN" dirty="0" err="1" smtClean="0"/>
              <a:t>Mrksic</a:t>
            </a:r>
            <a:r>
              <a:rPr lang="en-IN" dirty="0" smtClean="0"/>
              <a:t>. N., Su. P-H., Vandyke. D.,   and   Young. S., 2015b. Semantically conditioned </a:t>
            </a:r>
            <a:r>
              <a:rPr lang="en-IN" dirty="0" err="1" smtClean="0"/>
              <a:t>lstm</a:t>
            </a:r>
            <a:r>
              <a:rPr lang="en-IN" dirty="0" smtClean="0"/>
              <a:t>-based natural language generation for spoken dialogue systems. In Proceedings of the 2015 Conference on Empirical Methods in Natural Language Processing (EMNLP). Association for Computational Linguistics, September. </a:t>
            </a:r>
          </a:p>
          <a:p>
            <a:endParaRPr lang="en-IN" dirty="0"/>
          </a:p>
        </p:txBody>
      </p:sp>
    </p:spTree>
    <p:extLst>
      <p:ext uri="{BB962C8B-B14F-4D97-AF65-F5344CB8AC3E}">
        <p14:creationId xmlns:p14="http://schemas.microsoft.com/office/powerpoint/2010/main" val="3948910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076" y="548640"/>
            <a:ext cx="10515600" cy="4206239"/>
          </a:xfrm>
        </p:spPr>
        <p:txBody>
          <a:bodyPr numCol="1">
            <a:normAutofit/>
          </a:bodyPr>
          <a:lstStyle/>
          <a:p>
            <a:r>
              <a:rPr lang="en-IN" sz="1500" dirty="0" smtClean="0"/>
              <a:t>[42]	Ji. Z., </a:t>
            </a:r>
            <a:r>
              <a:rPr lang="en-IN" sz="1500" dirty="0" err="1" smtClean="0"/>
              <a:t>Xiong</a:t>
            </a:r>
            <a:r>
              <a:rPr lang="en-IN" sz="1500" dirty="0" smtClean="0"/>
              <a:t>. K., Pang. Y., &amp; Li. X. (2019). Video Summarization with Attention-Based Encoder-Decoder Networks. IEEE Transactions on Circuits and Systems for Video Technology, 1–1. </a:t>
            </a:r>
          </a:p>
          <a:p>
            <a:r>
              <a:rPr lang="en-IN" sz="1500" dirty="0" smtClean="0"/>
              <a:t>[43]	M. </a:t>
            </a:r>
            <a:r>
              <a:rPr lang="en-IN" sz="1500" dirty="0" err="1" smtClean="0"/>
              <a:t>Qiu</a:t>
            </a:r>
            <a:r>
              <a:rPr lang="en-IN" sz="1500" dirty="0" smtClean="0"/>
              <a:t>, F.-L. Li, S. Wang, X. Gao, Y. Chen, W. </a:t>
            </a:r>
            <a:r>
              <a:rPr lang="en-IN" sz="1500" dirty="0" err="1" smtClean="0"/>
              <a:t>Zhao,H</a:t>
            </a:r>
            <a:r>
              <a:rPr lang="en-IN" sz="1500" dirty="0" smtClean="0"/>
              <a:t>. Chen,  J. Huang,  and W. Chu. </a:t>
            </a:r>
            <a:r>
              <a:rPr lang="en-IN" sz="1500" dirty="0" err="1" smtClean="0"/>
              <a:t>Alime</a:t>
            </a:r>
            <a:r>
              <a:rPr lang="en-IN" sz="1500" dirty="0" smtClean="0"/>
              <a:t> chat:  A se-</a:t>
            </a:r>
            <a:r>
              <a:rPr lang="en-IN" sz="1500" dirty="0" err="1" smtClean="0"/>
              <a:t>quence</a:t>
            </a:r>
            <a:r>
              <a:rPr lang="en-IN" sz="1500" dirty="0" smtClean="0"/>
              <a:t> to sequence and </a:t>
            </a:r>
            <a:r>
              <a:rPr lang="en-IN" sz="1500" dirty="0" err="1" smtClean="0"/>
              <a:t>rerank</a:t>
            </a:r>
            <a:r>
              <a:rPr lang="en-IN" sz="1500" dirty="0" smtClean="0"/>
              <a:t> based chatbot </a:t>
            </a:r>
            <a:r>
              <a:rPr lang="en-IN" sz="1500" dirty="0" err="1" smtClean="0"/>
              <a:t>engine.InProceedings</a:t>
            </a:r>
            <a:r>
              <a:rPr lang="en-IN" sz="1500" dirty="0" smtClean="0"/>
              <a:t> of the 55th Annual Meeting of the Association  for  Computational  Linguistics  (Volume  2:Short Papers), volume 2, pages 498–503, 2017. </a:t>
            </a:r>
          </a:p>
          <a:p>
            <a:r>
              <a:rPr lang="en-IN" sz="1500" dirty="0" smtClean="0"/>
              <a:t>[44]	J. Li, X. Chen, E.H. </a:t>
            </a:r>
            <a:r>
              <a:rPr lang="en-IN" sz="1500" dirty="0" err="1" smtClean="0"/>
              <a:t>Hovy</a:t>
            </a:r>
            <a:r>
              <a:rPr lang="en-IN" sz="1500" dirty="0" smtClean="0"/>
              <a:t>, D. </a:t>
            </a:r>
            <a:r>
              <a:rPr lang="en-IN" sz="1500" dirty="0" err="1" smtClean="0"/>
              <a:t>Jurafsky</a:t>
            </a:r>
            <a:r>
              <a:rPr lang="en-IN" sz="1500" dirty="0" smtClean="0"/>
              <a:t>, Visualizing and understanding neural models in NLP, </a:t>
            </a:r>
            <a:r>
              <a:rPr lang="en-IN" sz="1500" dirty="0" err="1" smtClean="0"/>
              <a:t>CoRR</a:t>
            </a:r>
            <a:r>
              <a:rPr lang="en-IN" sz="1500" dirty="0" smtClean="0"/>
              <a:t> abs/1506 (2015) 01066. </a:t>
            </a:r>
          </a:p>
          <a:p>
            <a:r>
              <a:rPr lang="en-IN" sz="1500" dirty="0" smtClean="0"/>
              <a:t>[45]	Y. </a:t>
            </a:r>
            <a:r>
              <a:rPr lang="en-IN" sz="1500" dirty="0" err="1" smtClean="0"/>
              <a:t>Keneshloo</a:t>
            </a:r>
            <a:r>
              <a:rPr lang="en-IN" sz="1500" dirty="0" smtClean="0"/>
              <a:t>, T. Shi, C. K Reddy, and N. </a:t>
            </a:r>
            <a:r>
              <a:rPr lang="en-IN" sz="1500" dirty="0" err="1" smtClean="0"/>
              <a:t>Ramakrishnan</a:t>
            </a:r>
            <a:r>
              <a:rPr lang="en-IN" sz="1500" dirty="0" smtClean="0"/>
              <a:t>. 2018. Deep Reinforcement Learning for Sequence to Sequence Models. </a:t>
            </a:r>
            <a:r>
              <a:rPr lang="en-IN" sz="1500" dirty="0" err="1" smtClean="0"/>
              <a:t>arXiv</a:t>
            </a:r>
            <a:r>
              <a:rPr lang="en-IN" sz="1500" dirty="0" smtClean="0"/>
              <a:t> preprint arXiv:1805.09461(2018). </a:t>
            </a:r>
          </a:p>
          <a:p>
            <a:r>
              <a:rPr lang="en-IN" sz="1500" dirty="0" smtClean="0"/>
              <a:t>[46]	Shibata T., </a:t>
            </a:r>
            <a:r>
              <a:rPr lang="en-IN" sz="1500" dirty="0" err="1" smtClean="0"/>
              <a:t>Egashira</a:t>
            </a:r>
            <a:r>
              <a:rPr lang="en-IN" sz="1500" dirty="0" smtClean="0"/>
              <a:t> Y., </a:t>
            </a:r>
            <a:r>
              <a:rPr lang="en-IN" sz="1500" dirty="0" err="1" smtClean="0"/>
              <a:t>Kurohashi</a:t>
            </a:r>
            <a:r>
              <a:rPr lang="en-IN" sz="1500" dirty="0" smtClean="0"/>
              <a:t> S. (2016) Chat-Like Conversational System Based on Selection of Reply Generating Module with Reinforcement Learning. In: Situated Dialog in Speech-Based </a:t>
            </a:r>
            <a:r>
              <a:rPr lang="en-IN" sz="1500" dirty="0" err="1" smtClean="0"/>
              <a:t>HumanComputer</a:t>
            </a:r>
            <a:r>
              <a:rPr lang="en-IN" sz="1500" dirty="0" smtClean="0"/>
              <a:t> Interaction. Signals and Communication Technology. Springer, Cham.</a:t>
            </a:r>
          </a:p>
          <a:p>
            <a:endParaRPr lang="en-IN" sz="1500" dirty="0"/>
          </a:p>
        </p:txBody>
      </p:sp>
    </p:spTree>
    <p:extLst>
      <p:ext uri="{BB962C8B-B14F-4D97-AF65-F5344CB8AC3E}">
        <p14:creationId xmlns:p14="http://schemas.microsoft.com/office/powerpoint/2010/main" val="366632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Objective</a:t>
            </a:r>
            <a:endParaRPr lang="en-IN" u="sng" dirty="0"/>
          </a:p>
        </p:txBody>
      </p:sp>
      <p:sp>
        <p:nvSpPr>
          <p:cNvPr id="3" name="Content Placeholder 2"/>
          <p:cNvSpPr>
            <a:spLocks noGrp="1"/>
          </p:cNvSpPr>
          <p:nvPr>
            <p:ph idx="1"/>
          </p:nvPr>
        </p:nvSpPr>
        <p:spPr/>
        <p:txBody>
          <a:bodyPr/>
          <a:lstStyle/>
          <a:p>
            <a:pPr fontAlgn="base"/>
            <a:r>
              <a:rPr lang="en-US" dirty="0"/>
              <a:t>To develop a hybrid architecture that combines the latest innovations in the subdomains of NLP &amp; Conversational AI </a:t>
            </a:r>
            <a:r>
              <a:rPr lang="en-US" dirty="0" smtClean="0"/>
              <a:t>i.e. </a:t>
            </a:r>
            <a:r>
              <a:rPr lang="en-US" dirty="0"/>
              <a:t>Natural Language Understanding, Dialogue Management, Information Retrieval and Natural Language Generation</a:t>
            </a:r>
          </a:p>
          <a:p>
            <a:pPr fontAlgn="base"/>
            <a:r>
              <a:rPr lang="en-US" dirty="0"/>
              <a:t>To integrate other AI capabilities like Visual/Text </a:t>
            </a:r>
            <a:r>
              <a:rPr lang="en-US" dirty="0" smtClean="0"/>
              <a:t>Q&amp;A</a:t>
            </a:r>
            <a:r>
              <a:rPr lang="en-US" dirty="0"/>
              <a:t>, Text Summarization, Image Segmentation etc.</a:t>
            </a:r>
          </a:p>
          <a:p>
            <a:pPr fontAlgn="base"/>
            <a:r>
              <a:rPr lang="en-US" dirty="0"/>
              <a:t>To experiment with these methodologies in new domains where there has been less exploration and to document the </a:t>
            </a:r>
            <a:r>
              <a:rPr lang="en-US" dirty="0" smtClean="0"/>
              <a:t>results</a:t>
            </a:r>
            <a:endParaRPr lang="en-US" dirty="0"/>
          </a:p>
        </p:txBody>
      </p:sp>
    </p:spTree>
    <p:extLst>
      <p:ext uri="{BB962C8B-B14F-4D97-AF65-F5344CB8AC3E}">
        <p14:creationId xmlns:p14="http://schemas.microsoft.com/office/powerpoint/2010/main" val="2729875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Scope</a:t>
            </a:r>
            <a:endParaRPr lang="en-IN" u="sng" dirty="0"/>
          </a:p>
        </p:txBody>
      </p:sp>
      <p:sp>
        <p:nvSpPr>
          <p:cNvPr id="3" name="Content Placeholder 2"/>
          <p:cNvSpPr>
            <a:spLocks noGrp="1"/>
          </p:cNvSpPr>
          <p:nvPr>
            <p:ph idx="1"/>
          </p:nvPr>
        </p:nvSpPr>
        <p:spPr/>
        <p:txBody>
          <a:bodyPr/>
          <a:lstStyle/>
          <a:p>
            <a:pPr fontAlgn="base"/>
            <a:r>
              <a:rPr lang="en-US" dirty="0" smtClean="0"/>
              <a:t>Implementing and experimenting with Deep Learning and Reinforcement Learning algorithms for the Conversational AI use case.</a:t>
            </a:r>
            <a:endParaRPr lang="en-US" dirty="0"/>
          </a:p>
          <a:p>
            <a:pPr fontAlgn="base"/>
            <a:r>
              <a:rPr lang="en-US" dirty="0" smtClean="0"/>
              <a:t>Deploying the </a:t>
            </a:r>
            <a:r>
              <a:rPr lang="en-US" dirty="0"/>
              <a:t>resulting model architecture in an easy to use interface like a mobile application or a web </a:t>
            </a:r>
            <a:r>
              <a:rPr lang="en-US" dirty="0" smtClean="0"/>
              <a:t>application.</a:t>
            </a:r>
          </a:p>
          <a:p>
            <a:pPr fontAlgn="base"/>
            <a:r>
              <a:rPr lang="en-US" dirty="0" smtClean="0"/>
              <a:t>Testing </a:t>
            </a:r>
            <a:r>
              <a:rPr lang="en-US" dirty="0"/>
              <a:t>the architectures performance in different domains that heavily involve </a:t>
            </a:r>
            <a:r>
              <a:rPr lang="en-US" dirty="0" smtClean="0"/>
              <a:t>natural language </a:t>
            </a:r>
            <a:r>
              <a:rPr lang="en-US" dirty="0"/>
              <a:t>interactions ex. </a:t>
            </a:r>
            <a:r>
              <a:rPr lang="en-US" dirty="0" smtClean="0"/>
              <a:t>Healthcare</a:t>
            </a:r>
            <a:r>
              <a:rPr lang="en-US" dirty="0"/>
              <a:t>, </a:t>
            </a:r>
            <a:r>
              <a:rPr lang="en-US" dirty="0" smtClean="0"/>
              <a:t>etc., </a:t>
            </a:r>
            <a:r>
              <a:rPr lang="en-US" dirty="0"/>
              <a:t>which is subject to the availability of appropriate datasets</a:t>
            </a:r>
          </a:p>
        </p:txBody>
      </p:sp>
    </p:spTree>
    <p:extLst>
      <p:ext uri="{BB962C8B-B14F-4D97-AF65-F5344CB8AC3E}">
        <p14:creationId xmlns:p14="http://schemas.microsoft.com/office/powerpoint/2010/main" val="295725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Introduction</a:t>
            </a:r>
            <a:endParaRPr lang="en-IN" b="1" u="sng" dirty="0"/>
          </a:p>
        </p:txBody>
      </p:sp>
      <p:sp>
        <p:nvSpPr>
          <p:cNvPr id="3" name="Content Placeholder 2"/>
          <p:cNvSpPr>
            <a:spLocks noGrp="1"/>
          </p:cNvSpPr>
          <p:nvPr>
            <p:ph idx="1"/>
          </p:nvPr>
        </p:nvSpPr>
        <p:spPr/>
        <p:txBody>
          <a:bodyPr/>
          <a:lstStyle/>
          <a:p>
            <a:r>
              <a:rPr lang="en-US" dirty="0"/>
              <a:t>Conversational AI is a sub-domain of Artificial Intelligence that deals with speech-based or text-based AI agents that have the capability to simulate and automate conversations and verbal interactions.</a:t>
            </a:r>
            <a:endParaRPr lang="en-IN" dirty="0" smtClean="0"/>
          </a:p>
          <a:p>
            <a:r>
              <a:rPr lang="en-IN" dirty="0" smtClean="0"/>
              <a:t>The basic components of a Conversational AI architecture –</a:t>
            </a:r>
          </a:p>
          <a:p>
            <a:pPr lvl="1"/>
            <a:r>
              <a:rPr lang="en-IN" dirty="0" smtClean="0"/>
              <a:t>Natural Language Understanding</a:t>
            </a:r>
          </a:p>
          <a:p>
            <a:pPr lvl="1"/>
            <a:r>
              <a:rPr lang="en-IN" dirty="0" smtClean="0"/>
              <a:t>Dialogue Management</a:t>
            </a:r>
          </a:p>
          <a:p>
            <a:pPr lvl="1"/>
            <a:r>
              <a:rPr lang="en-IN" dirty="0" smtClean="0"/>
              <a:t>Natural Language Generation</a:t>
            </a:r>
          </a:p>
          <a:p>
            <a:pPr lvl="1"/>
            <a:r>
              <a:rPr lang="en-IN" dirty="0" smtClean="0"/>
              <a:t>Intelligent capabilities</a:t>
            </a:r>
          </a:p>
          <a:p>
            <a:endParaRPr lang="en-IN" dirty="0" smtClean="0"/>
          </a:p>
        </p:txBody>
      </p:sp>
    </p:spTree>
    <p:extLst>
      <p:ext uri="{BB962C8B-B14F-4D97-AF65-F5344CB8AC3E}">
        <p14:creationId xmlns:p14="http://schemas.microsoft.com/office/powerpoint/2010/main" val="73860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Natural Language Understanding</a:t>
            </a:r>
            <a:endParaRPr lang="en-IN" b="1" u="sng" dirty="0"/>
          </a:p>
        </p:txBody>
      </p:sp>
      <p:sp>
        <p:nvSpPr>
          <p:cNvPr id="3" name="Content Placeholder 2"/>
          <p:cNvSpPr>
            <a:spLocks noGrp="1"/>
          </p:cNvSpPr>
          <p:nvPr>
            <p:ph idx="1"/>
          </p:nvPr>
        </p:nvSpPr>
        <p:spPr/>
        <p:txBody>
          <a:bodyPr/>
          <a:lstStyle/>
          <a:p>
            <a:pPr marL="0" indent="0">
              <a:buNone/>
            </a:pPr>
            <a:r>
              <a:rPr lang="en-US" dirty="0" smtClean="0"/>
              <a:t>Natural language understanding (NLU) is a branch of artificial intelligence (AI) that uses computers to understand input made in the form of unstructured text or speech.</a:t>
            </a:r>
          </a:p>
          <a:p>
            <a:pPr marL="514350" indent="-514350">
              <a:buFont typeface="+mj-lt"/>
              <a:buAutoNum type="arabicPeriod"/>
            </a:pPr>
            <a:r>
              <a:rPr lang="en-US" dirty="0" smtClean="0"/>
              <a:t>Intent Classification</a:t>
            </a:r>
          </a:p>
          <a:p>
            <a:pPr marL="457200" lvl="1" indent="0">
              <a:buNone/>
            </a:pPr>
            <a:r>
              <a:rPr lang="en-US" dirty="0" smtClean="0"/>
              <a:t>Intent Classification helps the bot understand what exactly is the desired goal or the objective of the user.</a:t>
            </a:r>
          </a:p>
          <a:p>
            <a:pPr marL="514350" indent="-514350">
              <a:buFont typeface="+mj-lt"/>
              <a:buAutoNum type="arabicPeriod"/>
            </a:pPr>
            <a:r>
              <a:rPr lang="en-US" dirty="0" smtClean="0"/>
              <a:t>Entity Recognition</a:t>
            </a:r>
          </a:p>
          <a:p>
            <a:pPr marL="457200" lvl="1" indent="0">
              <a:buNone/>
            </a:pPr>
            <a:r>
              <a:rPr lang="en-US" dirty="0" smtClean="0"/>
              <a:t>Named Entity Recognition deals with identifying and separating the named entities of a sentence into various predefined classes.</a:t>
            </a:r>
            <a:endParaRPr lang="en-IN" dirty="0"/>
          </a:p>
        </p:txBody>
      </p:sp>
    </p:spTree>
    <p:extLst>
      <p:ext uri="{BB962C8B-B14F-4D97-AF65-F5344CB8AC3E}">
        <p14:creationId xmlns:p14="http://schemas.microsoft.com/office/powerpoint/2010/main" val="344308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569" y="187643"/>
            <a:ext cx="7976643" cy="647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817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Literature Survey – </a:t>
            </a:r>
            <a:br>
              <a:rPr lang="en-IN" b="1" u="sng" dirty="0" smtClean="0"/>
            </a:br>
            <a:r>
              <a:rPr lang="en-IN" b="1" u="sng" dirty="0" smtClean="0"/>
              <a:t>Natural Language Understanding</a:t>
            </a:r>
            <a:endParaRPr lang="en-IN"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561728"/>
              </p:ext>
            </p:extLst>
          </p:nvPr>
        </p:nvGraphicFramePr>
        <p:xfrm>
          <a:off x="528263" y="2664822"/>
          <a:ext cx="11135473" cy="2170884"/>
        </p:xfrm>
        <a:graphic>
          <a:graphicData uri="http://schemas.openxmlformats.org/drawingml/2006/table">
            <a:tbl>
              <a:tblPr/>
              <a:tblGrid>
                <a:gridCol w="2056788">
                  <a:extLst>
                    <a:ext uri="{9D8B030D-6E8A-4147-A177-3AD203B41FA5}">
                      <a16:colId xmlns:a16="http://schemas.microsoft.com/office/drawing/2014/main" val="3091891788"/>
                    </a:ext>
                  </a:extLst>
                </a:gridCol>
                <a:gridCol w="4739639">
                  <a:extLst>
                    <a:ext uri="{9D8B030D-6E8A-4147-A177-3AD203B41FA5}">
                      <a16:colId xmlns:a16="http://schemas.microsoft.com/office/drawing/2014/main" val="2974683129"/>
                    </a:ext>
                  </a:extLst>
                </a:gridCol>
                <a:gridCol w="4339046">
                  <a:extLst>
                    <a:ext uri="{9D8B030D-6E8A-4147-A177-3AD203B41FA5}">
                      <a16:colId xmlns:a16="http://schemas.microsoft.com/office/drawing/2014/main" val="4282607471"/>
                    </a:ext>
                  </a:extLst>
                </a:gridCol>
              </a:tblGrid>
              <a:tr h="306116">
                <a:tc>
                  <a:txBody>
                    <a:bodyPr/>
                    <a:lstStyle/>
                    <a:p>
                      <a:pPr algn="ctr" rtl="0" fontAlgn="t">
                        <a:spcBef>
                          <a:spcPts val="0"/>
                        </a:spcBef>
                        <a:spcAft>
                          <a:spcPts val="0"/>
                        </a:spcAft>
                      </a:pPr>
                      <a:r>
                        <a:rPr lang="en-IN" sz="2000" b="1" i="0" u="none" strike="noStrike" dirty="0" smtClean="0">
                          <a:solidFill>
                            <a:srgbClr val="000000"/>
                          </a:solidFill>
                          <a:effectLst/>
                          <a:latin typeface="Arial" panose="020B0604020202020204" pitchFamily="34" charset="0"/>
                        </a:rPr>
                        <a:t>Category</a:t>
                      </a:r>
                      <a:endParaRPr lang="en-IN" sz="20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1" i="0" u="none" strike="noStrike" dirty="0">
                          <a:solidFill>
                            <a:srgbClr val="000000"/>
                          </a:solidFill>
                          <a:effectLst/>
                          <a:latin typeface="Arial" panose="020B0604020202020204" pitchFamily="34" charset="0"/>
                        </a:rPr>
                        <a:t>Model</a:t>
                      </a:r>
                      <a:endParaRPr lang="en-IN" sz="20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1" i="0" u="none" strike="noStrike" dirty="0">
                          <a:solidFill>
                            <a:srgbClr val="000000"/>
                          </a:solidFill>
                          <a:effectLst/>
                          <a:latin typeface="Arial" panose="020B0604020202020204" pitchFamily="34" charset="0"/>
                        </a:rPr>
                        <a:t>Advantages / Disadvantages</a:t>
                      </a:r>
                      <a:endParaRPr lang="en-IN" sz="20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8665529"/>
                  </a:ext>
                </a:extLst>
              </a:tr>
              <a:tr h="544140">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Traditional</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dirty="0">
                          <a:solidFill>
                            <a:srgbClr val="000000"/>
                          </a:solidFill>
                          <a:effectLst/>
                          <a:latin typeface="Arial" panose="020B0604020202020204" pitchFamily="34" charset="0"/>
                        </a:rPr>
                        <a:t>Regular Expressions</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Limited scope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2928277"/>
                  </a:ext>
                </a:extLst>
              </a:tr>
              <a:tr h="597472">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Intermediate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dirty="0">
                          <a:solidFill>
                            <a:srgbClr val="000000"/>
                          </a:solidFill>
                          <a:effectLst/>
                          <a:latin typeface="Arial" panose="020B0604020202020204" pitchFamily="34" charset="0"/>
                        </a:rPr>
                        <a:t>Traditional ML/DL (ex. SVMs)</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Disregard semantic similarity</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04545"/>
                  </a:ext>
                </a:extLst>
              </a:tr>
              <a:tr h="597472">
                <a:tc>
                  <a:txBody>
                    <a:bodyPr/>
                    <a:lstStyle/>
                    <a:p>
                      <a:pPr algn="ctr" rtl="0" fontAlgn="t">
                        <a:spcBef>
                          <a:spcPts val="0"/>
                        </a:spcBef>
                        <a:spcAft>
                          <a:spcPts val="0"/>
                        </a:spcAft>
                      </a:pPr>
                      <a:r>
                        <a:rPr lang="en-IN" sz="2000" b="0" i="0" u="none" strike="noStrike">
                          <a:solidFill>
                            <a:srgbClr val="000000"/>
                          </a:solidFill>
                          <a:effectLst/>
                          <a:latin typeface="Arial" panose="020B0604020202020204" pitchFamily="34" charset="0"/>
                        </a:rPr>
                        <a:t>State of the Art</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dirty="0">
                          <a:solidFill>
                            <a:srgbClr val="000000"/>
                          </a:solidFill>
                          <a:effectLst/>
                          <a:latin typeface="Arial" panose="020B0604020202020204" pitchFamily="34" charset="0"/>
                        </a:rPr>
                        <a:t>DL + Word Embeddings</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dirty="0">
                          <a:solidFill>
                            <a:srgbClr val="000000"/>
                          </a:solidFill>
                          <a:effectLst/>
                          <a:latin typeface="Arial" panose="020B0604020202020204" pitchFamily="34" charset="0"/>
                        </a:rPr>
                        <a:t>Semantic relations preserved</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558772"/>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4972358" y="5625174"/>
            <a:ext cx="2247282" cy="369332"/>
          </a:xfrm>
          <a:prstGeom prst="rect">
            <a:avLst/>
          </a:prstGeom>
          <a:noFill/>
        </p:spPr>
        <p:txBody>
          <a:bodyPr wrap="none" rtlCol="0">
            <a:spAutoFit/>
          </a:bodyPr>
          <a:lstStyle/>
          <a:p>
            <a:r>
              <a:rPr lang="en-IN" dirty="0" smtClean="0"/>
              <a:t>References - [1] – [19]</a:t>
            </a:r>
            <a:endParaRPr lang="en-IN" dirty="0"/>
          </a:p>
        </p:txBody>
      </p:sp>
    </p:spTree>
    <p:extLst>
      <p:ext uri="{BB962C8B-B14F-4D97-AF65-F5344CB8AC3E}">
        <p14:creationId xmlns:p14="http://schemas.microsoft.com/office/powerpoint/2010/main" val="2482136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Dialogue Management</a:t>
            </a:r>
            <a:endParaRPr lang="en-IN" b="1" u="sng" dirty="0"/>
          </a:p>
        </p:txBody>
      </p:sp>
      <p:sp>
        <p:nvSpPr>
          <p:cNvPr id="3" name="Content Placeholder 2"/>
          <p:cNvSpPr>
            <a:spLocks noGrp="1"/>
          </p:cNvSpPr>
          <p:nvPr>
            <p:ph idx="1"/>
          </p:nvPr>
        </p:nvSpPr>
        <p:spPr/>
        <p:txBody>
          <a:bodyPr/>
          <a:lstStyle/>
          <a:p>
            <a:r>
              <a:rPr lang="en-US" dirty="0"/>
              <a:t>R</a:t>
            </a:r>
            <a:r>
              <a:rPr lang="en-US" dirty="0" smtClean="0"/>
              <a:t>esponsible for governing the actions of the Conversational Agent and mapping inputs to appropriate outputs and has been an area of tremendous research interest for the past two decades.</a:t>
            </a:r>
          </a:p>
          <a:p>
            <a:r>
              <a:rPr lang="en-US" dirty="0" smtClean="0"/>
              <a:t>The DM system is responsible for developing an interaction strategy that can guide the agent in deciding its own actions based on the inputs that have been received from the user.</a:t>
            </a:r>
            <a:endParaRPr lang="en-IN" dirty="0"/>
          </a:p>
          <a:p>
            <a:r>
              <a:rPr lang="en-US" dirty="0" smtClean="0"/>
              <a:t>DM systems can be of two types viz. Goal/Task Oriented Systems and Non-Task Oriented Systems.</a:t>
            </a:r>
            <a:endParaRPr lang="en-IN" dirty="0"/>
          </a:p>
        </p:txBody>
      </p:sp>
    </p:spTree>
    <p:extLst>
      <p:ext uri="{BB962C8B-B14F-4D97-AF65-F5344CB8AC3E}">
        <p14:creationId xmlns:p14="http://schemas.microsoft.com/office/powerpoint/2010/main" val="1419327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820</Words>
  <Application>Microsoft Office PowerPoint</Application>
  <PresentationFormat>Widescreen</PresentationFormat>
  <Paragraphs>149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B.E. Project Review – Phase I</vt:lpstr>
      <vt:lpstr>Motivation</vt:lpstr>
      <vt:lpstr>Objective</vt:lpstr>
      <vt:lpstr>Scope</vt:lpstr>
      <vt:lpstr>Introduction</vt:lpstr>
      <vt:lpstr>Natural Language Understanding</vt:lpstr>
      <vt:lpstr>PowerPoint Presentation</vt:lpstr>
      <vt:lpstr>Literature Survey –  Natural Language Understanding</vt:lpstr>
      <vt:lpstr>Dialogue Management</vt:lpstr>
      <vt:lpstr>PowerPoint Presentation</vt:lpstr>
      <vt:lpstr>Literature Survey –  Dialogue Management</vt:lpstr>
      <vt:lpstr>Natural Language Generation</vt:lpstr>
      <vt:lpstr>Literature Survey –  Natural Language Generation</vt:lpstr>
      <vt:lpstr>PowerPoint Presentation</vt:lpstr>
      <vt:lpstr>Methodology / Work Plan</vt:lpstr>
      <vt:lpstr>Progress</vt:lpstr>
      <vt:lpstr>References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Project Review – Phase I</dc:title>
  <dc:creator>Windows User</dc:creator>
  <cp:lastModifiedBy>Windows User</cp:lastModifiedBy>
  <cp:revision>12</cp:revision>
  <dcterms:created xsi:type="dcterms:W3CDTF">2019-12-10T16:24:55Z</dcterms:created>
  <dcterms:modified xsi:type="dcterms:W3CDTF">2019-12-10T18:09:52Z</dcterms:modified>
</cp:coreProperties>
</file>