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5" r:id="rId16"/>
    <p:sldId id="273" r:id="rId17"/>
    <p:sldId id="274" r:id="rId1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70" d="100"/>
          <a:sy n="70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71996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66371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04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647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186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44594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985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901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61564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75865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1162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307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66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06177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78011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81780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28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gradFill>
          <a:gsLst>
            <a:gs pos="0">
              <a:srgbClr val="37D4FF"/>
            </a:gs>
            <a:gs pos="25000">
              <a:srgbClr val="2BCEFE"/>
            </a:gs>
            <a:gs pos="100000">
              <a:srgbClr val="002E3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buClr>
                <a:srgbClr val="53ECF3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33400" y="3228535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45720" indent="0" algn="r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480"/>
              </a:spcBef>
              <a:buClr>
                <a:schemeClr val="accent1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420"/>
              </a:spcBef>
              <a:buClr>
                <a:schemeClr val="accent2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chemeClr val="accent3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chemeClr val="accent4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360"/>
              </a:spcBef>
              <a:buClr>
                <a:schemeClr val="accent5"/>
              </a:buClr>
              <a:buFont typeface="Noto Symbol"/>
              <a:buNone/>
              <a:defRPr/>
            </a:lvl6pPr>
            <a:lvl7pPr marL="2743200" marR="0" indent="0" algn="ctr" rtl="0">
              <a:spcBef>
                <a:spcPts val="320"/>
              </a:spcBef>
              <a:buClr>
                <a:schemeClr val="accent6"/>
              </a:buClr>
              <a:buFont typeface="Noto Symbol"/>
              <a:buNone/>
              <a:defRPr/>
            </a:lvl7pPr>
            <a:lvl8pPr marL="3200400" marR="0" indent="0" algn="ctr" rtl="0">
              <a:spcBef>
                <a:spcPts val="320"/>
              </a:spcBef>
              <a:buClr>
                <a:schemeClr val="lt2"/>
              </a:buClr>
              <a:buFont typeface="Merriweather"/>
              <a:buNone/>
              <a:defRPr/>
            </a:lvl8pPr>
            <a:lvl9pPr marL="3657600" marR="0" indent="0" algn="ctr" rtl="0">
              <a:spcBef>
                <a:spcPts val="280"/>
              </a:spcBef>
              <a:buClr>
                <a:schemeClr val="lt2"/>
              </a:buClr>
              <a:buFont typeface="Merriweather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2377439" y="15239"/>
            <a:ext cx="438911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17475" algn="l" rtl="0">
              <a:spcBef>
                <a:spcPts val="520"/>
              </a:spcBef>
              <a:buClr>
                <a:schemeClr val="accent3"/>
              </a:buClr>
              <a:buFont typeface="Noto Symbol"/>
              <a:buChar char="●"/>
              <a:defRPr/>
            </a:lvl1pPr>
            <a:lvl2pPr marL="640080" indent="-129540" algn="l" rtl="0">
              <a:spcBef>
                <a:spcPts val="48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marL="914400" indent="-160655" algn="l" rtl="0">
              <a:spcBef>
                <a:spcPts val="420"/>
              </a:spcBef>
              <a:buClr>
                <a:schemeClr val="accent2"/>
              </a:buClr>
              <a:buFont typeface="Noto Symbol"/>
              <a:buChar char="●"/>
              <a:defRPr/>
            </a:lvl3pPr>
            <a:lvl4pPr marL="1188720" indent="-128269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marL="1463040" indent="-135889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5pPr>
            <a:lvl6pPr marL="1737360" indent="-121920" algn="l" rtl="0">
              <a:spcBef>
                <a:spcPts val="360"/>
              </a:spcBef>
              <a:buClr>
                <a:schemeClr val="accent5"/>
              </a:buClr>
              <a:buFont typeface="Noto Symbol"/>
              <a:buChar char="●"/>
              <a:defRPr/>
            </a:lvl6pPr>
            <a:lvl7pPr marL="1920240" indent="-111760" algn="l" rtl="0">
              <a:spcBef>
                <a:spcPts val="320"/>
              </a:spcBef>
              <a:buClr>
                <a:schemeClr val="accent6"/>
              </a:buClr>
              <a:buFont typeface="Noto Symbol"/>
              <a:buChar char="●"/>
              <a:defRPr/>
            </a:lvl7pPr>
            <a:lvl8pPr marL="2194560" indent="-86360" algn="l" rtl="0">
              <a:spcBef>
                <a:spcPts val="320"/>
              </a:spcBef>
              <a:buClr>
                <a:schemeClr val="dk2"/>
              </a:buClr>
              <a:buFont typeface="Merriweather"/>
              <a:buChar char="•"/>
              <a:defRPr/>
            </a:lvl8pPr>
            <a:lvl9pPr marL="2468880" indent="-93979" algn="l" rtl="0">
              <a:spcBef>
                <a:spcPts val="280"/>
              </a:spcBef>
              <a:buClr>
                <a:schemeClr val="dk2"/>
              </a:buClr>
              <a:buFont typeface="Merriweather"/>
              <a:buChar char="•"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 rot="5400000">
            <a:off x="5052218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5400000">
            <a:off x="861218" y="510382"/>
            <a:ext cx="521176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17475" algn="l" rtl="0">
              <a:spcBef>
                <a:spcPts val="520"/>
              </a:spcBef>
              <a:buClr>
                <a:schemeClr val="accent3"/>
              </a:buClr>
              <a:buFont typeface="Noto Symbol"/>
              <a:buChar char="●"/>
              <a:defRPr/>
            </a:lvl1pPr>
            <a:lvl2pPr marL="640080" indent="-129540" algn="l" rtl="0">
              <a:spcBef>
                <a:spcPts val="48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marL="914400" indent="-160655" algn="l" rtl="0">
              <a:spcBef>
                <a:spcPts val="420"/>
              </a:spcBef>
              <a:buClr>
                <a:schemeClr val="accent2"/>
              </a:buClr>
              <a:buFont typeface="Noto Symbol"/>
              <a:buChar char="●"/>
              <a:defRPr/>
            </a:lvl3pPr>
            <a:lvl4pPr marL="1188720" indent="-128269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marL="1463040" indent="-135889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5pPr>
            <a:lvl6pPr marL="1737360" indent="-121920" algn="l" rtl="0">
              <a:spcBef>
                <a:spcPts val="360"/>
              </a:spcBef>
              <a:buClr>
                <a:schemeClr val="accent5"/>
              </a:buClr>
              <a:buFont typeface="Noto Symbol"/>
              <a:buChar char="●"/>
              <a:defRPr/>
            </a:lvl6pPr>
            <a:lvl7pPr marL="1920240" indent="-111760" algn="l" rtl="0">
              <a:spcBef>
                <a:spcPts val="320"/>
              </a:spcBef>
              <a:buClr>
                <a:schemeClr val="accent6"/>
              </a:buClr>
              <a:buFont typeface="Noto Symbol"/>
              <a:buChar char="●"/>
              <a:defRPr/>
            </a:lvl7pPr>
            <a:lvl8pPr marL="2194560" indent="-86360" algn="l" rtl="0">
              <a:spcBef>
                <a:spcPts val="320"/>
              </a:spcBef>
              <a:buClr>
                <a:schemeClr val="dk2"/>
              </a:buClr>
              <a:buFont typeface="Merriweather"/>
              <a:buChar char="•"/>
              <a:defRPr/>
            </a:lvl8pPr>
            <a:lvl9pPr marL="2468880" indent="-93979" algn="l" rtl="0">
              <a:spcBef>
                <a:spcPts val="280"/>
              </a:spcBef>
              <a:buClr>
                <a:schemeClr val="dk2"/>
              </a:buClr>
              <a:buFont typeface="Merriweather"/>
              <a:buChar char="•"/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17475" algn="l" rtl="0">
              <a:spcBef>
                <a:spcPts val="520"/>
              </a:spcBef>
              <a:buClr>
                <a:schemeClr val="accent3"/>
              </a:buClr>
              <a:buFont typeface="Noto Symbol"/>
              <a:buChar char="●"/>
              <a:defRPr/>
            </a:lvl1pPr>
            <a:lvl2pPr marL="640080" indent="-129540" algn="l" rtl="0">
              <a:spcBef>
                <a:spcPts val="48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marL="914400" indent="-160655" algn="l" rtl="0">
              <a:spcBef>
                <a:spcPts val="420"/>
              </a:spcBef>
              <a:buClr>
                <a:schemeClr val="accent2"/>
              </a:buClr>
              <a:buFont typeface="Noto Symbol"/>
              <a:buChar char="●"/>
              <a:defRPr/>
            </a:lvl3pPr>
            <a:lvl4pPr marL="1188720" indent="-128269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marL="1463040" indent="-135889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5pPr>
            <a:lvl6pPr marL="1737360" indent="-121920" algn="l" rtl="0">
              <a:spcBef>
                <a:spcPts val="360"/>
              </a:spcBef>
              <a:buClr>
                <a:schemeClr val="accent5"/>
              </a:buClr>
              <a:buFont typeface="Noto Symbol"/>
              <a:buChar char="●"/>
              <a:defRPr/>
            </a:lvl6pPr>
            <a:lvl7pPr marL="1920240" indent="-111760" algn="l" rtl="0">
              <a:spcBef>
                <a:spcPts val="320"/>
              </a:spcBef>
              <a:buClr>
                <a:schemeClr val="accent6"/>
              </a:buClr>
              <a:buFont typeface="Noto Symbol"/>
              <a:buChar char="●"/>
              <a:defRPr/>
            </a:lvl7pPr>
            <a:lvl8pPr marL="2194560" indent="-86360" algn="l" rtl="0">
              <a:spcBef>
                <a:spcPts val="320"/>
              </a:spcBef>
              <a:buClr>
                <a:schemeClr val="dk2"/>
              </a:buClr>
              <a:buFont typeface="Merriweather"/>
              <a:buChar char="•"/>
              <a:defRPr/>
            </a:lvl8pPr>
            <a:lvl9pPr marL="2468880" indent="-93979" algn="l" rtl="0">
              <a:spcBef>
                <a:spcPts val="280"/>
              </a:spcBef>
              <a:buClr>
                <a:schemeClr val="dk2"/>
              </a:buClr>
              <a:buFont typeface="Merriweather"/>
              <a:buChar char="•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gradFill>
          <a:gsLst>
            <a:gs pos="0">
              <a:srgbClr val="37D4FF"/>
            </a:gs>
            <a:gs pos="25000">
              <a:srgbClr val="2BCEFE"/>
            </a:gs>
            <a:gs pos="100000">
              <a:srgbClr val="002E3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54EEC5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Merriweather"/>
              <a:buNone/>
              <a:defRPr/>
            </a:lvl1pPr>
            <a:lvl2pPr rtl="0">
              <a:spcBef>
                <a:spcPts val="0"/>
              </a:spcBef>
              <a:buClr>
                <a:schemeClr val="lt1"/>
              </a:buClr>
              <a:buFont typeface="Merriweather"/>
              <a:buNone/>
              <a:defRPr/>
            </a:lvl2pPr>
            <a:lvl3pPr rtl="0">
              <a:spcBef>
                <a:spcPts val="0"/>
              </a:spcBef>
              <a:buClr>
                <a:schemeClr val="lt1"/>
              </a:buClr>
              <a:buFont typeface="Merriweather"/>
              <a:buNone/>
              <a:defRPr/>
            </a:lvl3pPr>
            <a:lvl4pPr rtl="0">
              <a:spcBef>
                <a:spcPts val="0"/>
              </a:spcBef>
              <a:buClr>
                <a:schemeClr val="lt1"/>
              </a:buClr>
              <a:buFont typeface="Merriweather"/>
              <a:buNone/>
              <a:defRPr/>
            </a:lvl4pPr>
            <a:lvl5pPr rtl="0">
              <a:spcBef>
                <a:spcPts val="0"/>
              </a:spcBef>
              <a:buClr>
                <a:schemeClr val="lt1"/>
              </a:buClr>
              <a:buFont typeface="Merriweather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920084"/>
            <a:ext cx="4038599" cy="4434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920084"/>
            <a:ext cx="4038599" cy="4434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7" cy="6593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chemeClr val="dk2"/>
              </a:buClr>
              <a:buFont typeface="Merriweather"/>
              <a:buNone/>
              <a:defRPr/>
            </a:lvl1pPr>
            <a:lvl2pPr rtl="0">
              <a:spcBef>
                <a:spcPts val="0"/>
              </a:spcBef>
              <a:buFont typeface="Merriweather"/>
              <a:buNone/>
              <a:defRPr/>
            </a:lvl2pPr>
            <a:lvl3pPr rtl="0">
              <a:spcBef>
                <a:spcPts val="0"/>
              </a:spcBef>
              <a:buFont typeface="Merriweather"/>
              <a:buNone/>
              <a:defRPr/>
            </a:lvl3pPr>
            <a:lvl4pPr rtl="0">
              <a:spcBef>
                <a:spcPts val="0"/>
              </a:spcBef>
              <a:buFont typeface="Merriweather"/>
              <a:buNone/>
              <a:defRPr/>
            </a:lvl4pPr>
            <a:lvl5pPr rtl="0">
              <a:spcBef>
                <a:spcPts val="0"/>
              </a:spcBef>
              <a:buFont typeface="Merriweather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4" cy="654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chemeClr val="dk2"/>
              </a:buClr>
              <a:buFont typeface="Merriweather"/>
              <a:buNone/>
              <a:defRPr/>
            </a:lvl1pPr>
            <a:lvl2pPr rtl="0">
              <a:spcBef>
                <a:spcPts val="0"/>
              </a:spcBef>
              <a:buFont typeface="Merriweather"/>
              <a:buNone/>
              <a:defRPr/>
            </a:lvl2pPr>
            <a:lvl3pPr rtl="0">
              <a:spcBef>
                <a:spcPts val="0"/>
              </a:spcBef>
              <a:buFont typeface="Merriweather"/>
              <a:buNone/>
              <a:defRPr/>
            </a:lvl3pPr>
            <a:lvl4pPr rtl="0">
              <a:spcBef>
                <a:spcPts val="0"/>
              </a:spcBef>
              <a:buFont typeface="Merriweather"/>
              <a:buNone/>
              <a:defRPr/>
            </a:lvl4pPr>
            <a:lvl5pPr rtl="0">
              <a:spcBef>
                <a:spcPts val="0"/>
              </a:spcBef>
              <a:buFont typeface="Merriweather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7" cy="3845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4" cy="3845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199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199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Font typeface="Merriweather"/>
              <a:buNone/>
              <a:defRPr/>
            </a:lvl1pPr>
            <a:lvl2pPr indent="0" algn="l" rtl="0">
              <a:spcBef>
                <a:spcPts val="0"/>
              </a:spcBef>
              <a:buFont typeface="Merriweather"/>
              <a:buNone/>
              <a:defRPr/>
            </a:lvl2pPr>
            <a:lvl3pPr indent="0" algn="l" rtl="0">
              <a:spcBef>
                <a:spcPts val="0"/>
              </a:spcBef>
              <a:buFont typeface="Merriweather"/>
              <a:buNone/>
              <a:defRPr/>
            </a:lvl3pPr>
            <a:lvl4pPr indent="0" algn="l" rtl="0">
              <a:spcBef>
                <a:spcPts val="0"/>
              </a:spcBef>
              <a:buFont typeface="Merriweather"/>
              <a:buNone/>
              <a:defRPr/>
            </a:lvl4pPr>
            <a:lvl5pPr indent="0" algn="l" rtl="0">
              <a:spcBef>
                <a:spcPts val="0"/>
              </a:spcBef>
              <a:buFont typeface="Merriweather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rot="-10380000" flipH="1">
            <a:off x="3165753" y="1108076"/>
            <a:ext cx="5257800" cy="4114799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Shape 67"/>
          <p:cNvSpPr/>
          <p:nvPr/>
        </p:nvSpPr>
        <p:spPr>
          <a:xfrm rot="-10379999" flipH="1">
            <a:off x="8004134" y="5359769"/>
            <a:ext cx="155447" cy="155447"/>
          </a:xfrm>
          <a:prstGeom prst="rtTriangle">
            <a:avLst/>
          </a:prstGeom>
          <a:solidFill>
            <a:srgbClr val="FFFFFF"/>
          </a:solidFill>
          <a:ln w="12700" cap="flat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09600" y="1176995"/>
            <a:ext cx="2212848" cy="15826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09600" y="2828784"/>
            <a:ext cx="2209799" cy="2179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250"/>
              </a:spcBef>
              <a:buFont typeface="Merriweather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 rot="420000">
            <a:off x="3485792" y="1199516"/>
            <a:ext cx="4617719" cy="3931919"/>
          </a:xfrm>
          <a:prstGeom prst="rect">
            <a:avLst/>
          </a:prstGeom>
          <a:solidFill>
            <a:schemeClr val="lt2"/>
          </a:solidFill>
          <a:ln w="9525" cap="rnd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0" t="0" r="0" b="0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1476AB">
                  <a:alpha val="44705"/>
                </a:srgbClr>
              </a:gs>
              <a:gs pos="100000">
                <a:srgbClr val="0CE0EC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5" name="Shape 75"/>
          <p:cNvSpPr/>
          <p:nvPr/>
        </p:nvSpPr>
        <p:spPr>
          <a:xfrm rot="10800000" flipH="1">
            <a:off x="4381500" y="6219825"/>
            <a:ext cx="4762500" cy="638174"/>
          </a:xfrm>
          <a:custGeom>
            <a:avLst/>
            <a:gdLst/>
            <a:ahLst/>
            <a:cxnLst/>
            <a:rect l="0" t="0" r="0" b="0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8A7B0">
                  <a:alpha val="29803"/>
                </a:srgbClr>
              </a:gs>
              <a:gs pos="80000">
                <a:srgbClr val="0993DD">
                  <a:alpha val="44705"/>
                </a:srgbClr>
              </a:gs>
              <a:gs pos="100000">
                <a:srgbClr val="0993DD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65000" sy="65000" flip="none" algn="tl"/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0" t="0" r="0" b="0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1476AB">
                  <a:alpha val="44705"/>
                </a:srgbClr>
              </a:gs>
              <a:gs pos="100000">
                <a:srgbClr val="0CE0EC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" name="Shape 6"/>
          <p:cNvSpPr/>
          <p:nvPr/>
        </p:nvSpPr>
        <p:spPr>
          <a:xfrm>
            <a:off x="4381500" y="-7144"/>
            <a:ext cx="4762500" cy="638174"/>
          </a:xfrm>
          <a:custGeom>
            <a:avLst/>
            <a:gdLst/>
            <a:ahLst/>
            <a:cxnLst/>
            <a:rect l="0" t="0" r="0" b="0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8A7B0">
                  <a:alpha val="29803"/>
                </a:srgbClr>
              </a:gs>
              <a:gs pos="80000">
                <a:srgbClr val="0993DD">
                  <a:alpha val="44705"/>
                </a:srgbClr>
              </a:gs>
              <a:gs pos="100000">
                <a:srgbClr val="0993DD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17475" algn="l" rtl="0">
              <a:spcBef>
                <a:spcPts val="520"/>
              </a:spcBef>
              <a:buClr>
                <a:schemeClr val="accent3"/>
              </a:buClr>
              <a:buFont typeface="Noto Symbol"/>
              <a:buChar char="●"/>
              <a:defRPr/>
            </a:lvl1pPr>
            <a:lvl2pPr marL="640080" marR="0" indent="-129540" algn="l" rtl="0">
              <a:spcBef>
                <a:spcPts val="48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marL="914400" marR="0" indent="-160655" algn="l" rtl="0">
              <a:spcBef>
                <a:spcPts val="420"/>
              </a:spcBef>
              <a:buClr>
                <a:schemeClr val="accent2"/>
              </a:buClr>
              <a:buFont typeface="Noto Symbol"/>
              <a:buChar char="●"/>
              <a:defRPr/>
            </a:lvl3pPr>
            <a:lvl4pPr marL="1188720" marR="0" indent="-128269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marL="1463040" marR="0" indent="-135889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5pPr>
            <a:lvl6pPr marL="1737360" marR="0" indent="-121920" algn="l" rtl="0">
              <a:spcBef>
                <a:spcPts val="360"/>
              </a:spcBef>
              <a:buClr>
                <a:schemeClr val="accent5"/>
              </a:buClr>
              <a:buFont typeface="Noto Symbol"/>
              <a:buChar char="●"/>
              <a:defRPr/>
            </a:lvl6pPr>
            <a:lvl7pPr marL="1920240" marR="0" indent="-111760" algn="l" rtl="0">
              <a:spcBef>
                <a:spcPts val="320"/>
              </a:spcBef>
              <a:buClr>
                <a:schemeClr val="accent6"/>
              </a:buClr>
              <a:buFont typeface="Noto Symbol"/>
              <a:buChar char="●"/>
              <a:defRPr/>
            </a:lvl7pPr>
            <a:lvl8pPr marL="2194560" marR="0" indent="-86360" algn="l" rtl="0">
              <a:spcBef>
                <a:spcPts val="320"/>
              </a:spcBef>
              <a:buClr>
                <a:schemeClr val="dk2"/>
              </a:buClr>
              <a:buFont typeface="Merriweather"/>
              <a:buChar char="•"/>
              <a:defRPr/>
            </a:lvl8pPr>
            <a:lvl9pPr marL="2468880" marR="0" indent="-93979" algn="l" rtl="0">
              <a:spcBef>
                <a:spcPts val="280"/>
              </a:spcBef>
              <a:buClr>
                <a:schemeClr val="dk2"/>
              </a:buClr>
              <a:buFont typeface="Merriweather"/>
              <a:buChar char="•"/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-29294" y="-16113"/>
            <a:ext cx="9198254" cy="1086266"/>
            <a:chOff x="-29322" y="-1971"/>
            <a:chExt cx="9198254" cy="1086266"/>
          </a:xfrm>
        </p:grpSpPr>
        <p:sp>
          <p:nvSpPr>
            <p:cNvPr id="13" name="Shape 13"/>
            <p:cNvSpPr/>
            <p:nvPr/>
          </p:nvSpPr>
          <p:spPr>
            <a:xfrm rot="-164307">
              <a:off x="-19044" y="216549"/>
              <a:ext cx="9163050" cy="649224"/>
            </a:xfrm>
            <a:custGeom>
              <a:avLst/>
              <a:gdLst/>
              <a:ahLst/>
              <a:cxnLst/>
              <a:rect l="0" t="0" r="0" b="0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>
              <a:solidFill>
                <a:srgbClr val="33B7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 rot="-164308">
              <a:off x="-14309" y="290002"/>
              <a:ext cx="9175811" cy="530351"/>
            </a:xfrm>
            <a:custGeom>
              <a:avLst/>
              <a:gdLst/>
              <a:ahLst/>
              <a:cxnLst/>
              <a:rect l="0" t="0" r="0" b="0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aspberrypi.org/forums/viewtopic.php?t=58055&amp;p=436622" TargetMode="External"/><Relationship Id="rId13" Type="http://schemas.openxmlformats.org/officeDocument/2006/relationships/hyperlink" Target="http://www.stuffaboutcode.com/2014/06/raspberry-pi-adxl345-accelerometer.html" TargetMode="External"/><Relationship Id="rId3" Type="http://schemas.openxmlformats.org/officeDocument/2006/relationships/hyperlink" Target="http://www.mattiasnorell.com/blog/send-sms-from-a-raspberry-pi/" TargetMode="External"/><Relationship Id="rId7" Type="http://schemas.openxmlformats.org/officeDocument/2006/relationships/hyperlink" Target="http://www.danmandle.com/blog/getting-gpsd-to-work-with-python/" TargetMode="External"/><Relationship Id="rId12" Type="http://schemas.openxmlformats.org/officeDocument/2006/relationships/hyperlink" Target="http://ozzmaker.com/2013/04/29/guide-to-interfacing-a-gyro-and-accelerometer-with-a-raspberry-pi/" TargetMode="External"/><Relationship Id="rId17" Type="http://schemas.openxmlformats.org/officeDocument/2006/relationships/hyperlink" Target="http://hackaday.com/2013/09/30/using-a-raspberry-pi-to-give-your-car-more-features/" TargetMode="External"/><Relationship Id="rId2" Type="http://schemas.openxmlformats.org/officeDocument/2006/relationships/notesSlide" Target="../notesSlides/notesSlide16.xml"/><Relationship Id="rId16" Type="http://schemas.openxmlformats.org/officeDocument/2006/relationships/hyperlink" Target="http://randomnerdtutorials.com/complete-guide-for-ultrasonic-sensor-hc-sr0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bunny2arya/intelligent-autonomous-system-for-cars?related=2" TargetMode="External"/><Relationship Id="rId11" Type="http://schemas.openxmlformats.org/officeDocument/2006/relationships/hyperlink" Target="http://www.instructables.com/id/Accelerometer-Gyro-Tutorial/?ALLSTEPS" TargetMode="External"/><Relationship Id="rId5" Type="http://schemas.openxmlformats.org/officeDocument/2006/relationships/hyperlink" Target="http://ijcsmc.com/docs/papers/March2014/V3I3201499a12.pdf" TargetMode="External"/><Relationship Id="rId15" Type="http://schemas.openxmlformats.org/officeDocument/2006/relationships/hyperlink" Target="http://learn.adafruit.com/downloads/pdf/adafruit-ultimate-gps-on-the-raspberry-pi.pdf" TargetMode="External"/><Relationship Id="rId10" Type="http://schemas.openxmlformats.org/officeDocument/2006/relationships/hyperlink" Target="http://www.adafruit.com/blog/2014/07/04/adxl345-accelerometer-python-for-raspberry-pi/" TargetMode="External"/><Relationship Id="rId4" Type="http://schemas.openxmlformats.org/officeDocument/2006/relationships/hyperlink" Target="http://www.bytecreation.com/blog/2013/10/13/raspberry-pi-ultrasonic-sensor-hc-sr04" TargetMode="External"/><Relationship Id="rId9" Type="http://schemas.openxmlformats.org/officeDocument/2006/relationships/hyperlink" Target="http://www.raspberrypi.org/forums/" TargetMode="External"/><Relationship Id="rId14" Type="http://schemas.openxmlformats.org/officeDocument/2006/relationships/hyperlink" Target="http://en.wikipedia.org/wiki/Inertial_measurement_un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683568" y="2276872"/>
            <a:ext cx="7772400" cy="1340768"/>
          </a:xfrm>
          <a:prstGeom prst="rect">
            <a:avLst/>
          </a:prstGeom>
          <a:noFill/>
          <a:ln>
            <a:noFill/>
          </a:ln>
        </p:spPr>
        <p:txBody>
          <a:bodyPr lIns="0" tIns="0" rIns="18275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92F7DB"/>
              </a:buClr>
              <a:buSzPct val="25000"/>
              <a:buFont typeface="Calibri"/>
              <a:buNone/>
            </a:pP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5050" b="1" i="0" u="none" strike="noStrike" cap="none" baseline="0">
                <a:solidFill>
                  <a:srgbClr val="92F7DB"/>
                </a:solidFill>
                <a:latin typeface="Calibri"/>
                <a:ea typeface="Calibri"/>
                <a:cs typeface="Calibri"/>
                <a:sym typeface="Calibri"/>
              </a:rPr>
              <a:t>EMERGENCY ASSISTANCE SYSTEM FOR VEHICLES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430052"/>
            <a:ext cx="8229600" cy="1417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</a:endParaRPr>
          </a:p>
          <a:p>
            <a:pPr rtl="0">
              <a:spcBef>
                <a:spcPts val="52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520"/>
              </a:spcBef>
              <a:buNone/>
            </a:pPr>
            <a:r>
              <a:rPr lang="en-CA" sz="26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Ultrasonic sensor HC-SR04</a:t>
            </a:r>
          </a:p>
          <a:p>
            <a:pPr>
              <a:spcBef>
                <a:spcPts val="0"/>
              </a:spcBef>
              <a:buNone/>
            </a:pPr>
            <a:endParaRPr sz="4800">
              <a:solidFill>
                <a:srgbClr val="45818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75" y="1935475"/>
            <a:ext cx="8171050" cy="45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CA" sz="2600">
                <a:solidFill>
                  <a:schemeClr val="dk1"/>
                </a:solidFill>
              </a:rPr>
              <a:t>ADXL345 - Triple-Axis Accelerometer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935475"/>
            <a:ext cx="8229600" cy="43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CA" sz="2600">
                <a:solidFill>
                  <a:schemeClr val="dk1"/>
                </a:solidFill>
              </a:rPr>
              <a:t>Adafruit Ultimate GPS Breakout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11025"/>
            <a:ext cx="7909973" cy="3913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CA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Proposed System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900" y="2238550"/>
            <a:ext cx="6858000" cy="377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1905000"/>
            <a:ext cx="6400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6390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CA" sz="5000" b="1" dirty="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Working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457200" y="1678125"/>
            <a:ext cx="8229600" cy="4952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075" y="1678125"/>
            <a:ext cx="3058750" cy="4870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000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Implemented Model</a:t>
            </a:r>
            <a:endParaRPr lang="en-IN" sz="50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6845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133600"/>
            <a:ext cx="46291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74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66226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CA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Limitations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accent3"/>
              </a:buClr>
              <a:buSzPct val="53846"/>
              <a:buFont typeface="Noto Symbol"/>
              <a:buChar char="●"/>
            </a:pPr>
            <a:r>
              <a:rPr lang="en-CA" sz="2600">
                <a:solidFill>
                  <a:schemeClr val="dk2"/>
                </a:solidFill>
              </a:rPr>
              <a:t>System won’t  be able to send sms or call where network is not available.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600">
              <a:solidFill>
                <a:schemeClr val="dk2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chemeClr val="accent3"/>
              </a:buClr>
              <a:buSzPct val="53846"/>
              <a:buFont typeface="Noto Symbol"/>
              <a:buChar char="●"/>
            </a:pPr>
            <a:r>
              <a:rPr lang="en-CA" sz="2600">
                <a:solidFill>
                  <a:schemeClr val="dk2"/>
                </a:solidFill>
              </a:rPr>
              <a:t>System won’t be able to track the vehicle if the system is switched off.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600">
              <a:solidFill>
                <a:schemeClr val="dk2"/>
              </a:solidFill>
            </a:endParaRPr>
          </a:p>
          <a:p>
            <a:pPr marL="457200" lvl="0" indent="-317500">
              <a:spcBef>
                <a:spcPts val="0"/>
              </a:spcBef>
              <a:buClr>
                <a:schemeClr val="accent3"/>
              </a:buClr>
              <a:buSzPct val="53846"/>
              <a:buFont typeface="Noto Symbol"/>
              <a:buChar char="●"/>
            </a:pPr>
            <a:r>
              <a:rPr lang="en-CA" sz="2600">
                <a:solidFill>
                  <a:schemeClr val="dk2"/>
                </a:solidFill>
              </a:rPr>
              <a:t>In rare accident cases there can be a possibility of false alarm. 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CA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r>
              <a:rPr lang="en-CA" sz="5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CA" sz="1200" u="sng">
                <a:solidFill>
                  <a:srgbClr val="1155CC"/>
                </a:solidFill>
                <a:hlinkClick r:id="rId3"/>
              </a:rPr>
              <a:t>http://www.mattiasnorell.com/blog/send-sms-from-a-raspberry-pi/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CA" sz="1200" u="sng">
                <a:solidFill>
                  <a:srgbClr val="1155CC"/>
                </a:solidFill>
                <a:hlinkClick r:id="rId4"/>
              </a:rPr>
              <a:t>http://www.bytecreation.com/blog/2013/10/13/raspberry-pi-ultrasonic-sensor-hc-sr04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CA" sz="1200" u="sng">
                <a:solidFill>
                  <a:srgbClr val="1155CC"/>
                </a:solidFill>
                <a:hlinkClick r:id="rId5"/>
              </a:rPr>
              <a:t>http://ijcsmc.com/docs/papers/March2014/</a:t>
            </a:r>
            <a:r>
              <a:rPr lang="en-CA" sz="1800" u="sng">
                <a:solidFill>
                  <a:srgbClr val="1155CC"/>
                </a:solidFill>
                <a:hlinkClick r:id="rId5"/>
              </a:rPr>
              <a:t>V3I3201499a12</a:t>
            </a:r>
            <a:r>
              <a:rPr lang="en-CA" sz="1200" u="sng">
                <a:solidFill>
                  <a:srgbClr val="1155CC"/>
                </a:solidFill>
                <a:hlinkClick r:id="rId5"/>
              </a:rPr>
              <a:t>.pdf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CA" sz="1200" u="sng">
                <a:solidFill>
                  <a:srgbClr val="1155CC"/>
                </a:solidFill>
                <a:hlinkClick r:id="rId6"/>
              </a:rPr>
              <a:t>http://www.slideshare.net/bunny2arya/intelligent-autonomous-system-for-cars?related=2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CA" sz="1200" u="sng">
                <a:solidFill>
                  <a:srgbClr val="1155CC"/>
                </a:solidFill>
                <a:hlinkClick r:id="rId7"/>
              </a:rPr>
              <a:t>http://www.danmandle.com/blog/getting-gpsd-to-work-with-python/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CA" sz="1200" u="sng">
                <a:solidFill>
                  <a:srgbClr val="1155CC"/>
                </a:solidFill>
                <a:hlinkClick r:id="rId8"/>
              </a:rPr>
              <a:t>http://www.raspberrypi.org/forums/viewtopic.php?t=58055&amp;p=436622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CA" sz="1200" u="sng">
                <a:solidFill>
                  <a:srgbClr val="1155CC"/>
                </a:solidFill>
                <a:hlinkClick r:id="rId9"/>
              </a:rPr>
              <a:t>http://www.raspberrypi.org/forums/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CA" sz="1200" u="sng">
                <a:solidFill>
                  <a:srgbClr val="1155CC"/>
                </a:solidFill>
                <a:hlinkClick r:id="rId10"/>
              </a:rPr>
              <a:t>http://www.adafruit.com/blog/2014/07/04/adxl345-accelerometer-python-for-raspberry-pi/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CA" sz="1200" u="sng">
                <a:solidFill>
                  <a:srgbClr val="1155CC"/>
                </a:solidFill>
                <a:hlinkClick r:id="rId11"/>
              </a:rPr>
              <a:t>http://www.instructables.com/id/Accelerometer-Gyro-Tutorial/?ALLSTEPS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CA" sz="1200" u="sng">
                <a:solidFill>
                  <a:srgbClr val="1155CC"/>
                </a:solidFill>
                <a:hlinkClick r:id="rId12"/>
              </a:rPr>
              <a:t>http://ozzmaker.com/2013/04/29/guide-to-interfacing-a-gyro-and-accelerometer-with-a-raspberry-pi/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CA" sz="1200" u="sng">
                <a:solidFill>
                  <a:srgbClr val="1155CC"/>
                </a:solidFill>
                <a:hlinkClick r:id="rId11"/>
              </a:rPr>
              <a:t>http://www.instructables.com/id/Accelerometer-Gyro-Tutorial/?ALLSTEPS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CA" sz="1200" u="sng">
                <a:solidFill>
                  <a:srgbClr val="1155CC"/>
                </a:solidFill>
                <a:hlinkClick r:id="rId13"/>
              </a:rPr>
              <a:t>http://www.stuffaboutcode.com/2014/06/raspberry-pi-adxl345-accelerometer.html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CA" sz="1200" u="sng">
                <a:solidFill>
                  <a:srgbClr val="1155CC"/>
                </a:solidFill>
                <a:hlinkClick r:id="rId14"/>
              </a:rPr>
              <a:t>http://en.wikipedia.org/wiki/Inertial_measurement_unit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CA" sz="1200" u="sng">
                <a:solidFill>
                  <a:srgbClr val="1155CC"/>
                </a:solidFill>
                <a:hlinkClick r:id="rId15"/>
              </a:rPr>
              <a:t>http://learn.adafruit.com/downloads/pdf/adafruit-ultimate-gps-on-the-raspberry-pi.pdf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CA" sz="1200" u="sng">
                <a:solidFill>
                  <a:srgbClr val="1155CC"/>
                </a:solidFill>
                <a:hlinkClick r:id="rId16"/>
              </a:rPr>
              <a:t>http://randomnerdtutorials.com/complete-guide-for-ultrasonic-sensor-hc-sr04/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CA" sz="1200" u="sng">
                <a:solidFill>
                  <a:srgbClr val="1155CC"/>
                </a:solidFill>
                <a:hlinkClick r:id="rId17"/>
              </a:rPr>
              <a:t>http://hackaday.com/2013/09/30/using-a-raspberry-pi-to-give-your-car-more-features/</a:t>
            </a:r>
          </a:p>
          <a:p>
            <a:pPr marL="0" marR="0" lvl="0" indent="0" algn="l"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CA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06375" algn="l" rtl="0">
              <a:spcBef>
                <a:spcPts val="520"/>
              </a:spcBef>
              <a:buClr>
                <a:schemeClr val="accent3"/>
              </a:buClr>
              <a:buSzPct val="53846"/>
              <a:buFont typeface="Arial"/>
              <a:buChar char="●"/>
            </a:pPr>
            <a:r>
              <a:rPr lang="en-CA" sz="2600" dirty="0" smtClean="0">
                <a:solidFill>
                  <a:schemeClr val="dk1"/>
                </a:solidFill>
              </a:rPr>
              <a:t>Introduction </a:t>
            </a:r>
            <a:r>
              <a:rPr lang="en-CA" sz="2600" dirty="0">
                <a:solidFill>
                  <a:schemeClr val="dk1"/>
                </a:solidFill>
              </a:rPr>
              <a:t>to EASV</a:t>
            </a:r>
          </a:p>
          <a:p>
            <a:pPr marL="274320" marR="0" lvl="0" indent="-206375" algn="l" rtl="0">
              <a:spcBef>
                <a:spcPts val="520"/>
              </a:spcBef>
              <a:buClr>
                <a:schemeClr val="accent3"/>
              </a:buClr>
              <a:buSzPct val="53846"/>
              <a:buFont typeface="Arial"/>
              <a:buChar char="●"/>
            </a:pPr>
            <a:r>
              <a:rPr lang="en-CA" sz="2600" dirty="0">
                <a:solidFill>
                  <a:schemeClr val="dk1"/>
                </a:solidFill>
              </a:rPr>
              <a:t>Aim and Objective</a:t>
            </a:r>
          </a:p>
          <a:p>
            <a:pPr marL="274320" marR="0" lvl="0" indent="-206375" algn="l" rtl="0">
              <a:spcBef>
                <a:spcPts val="520"/>
              </a:spcBef>
              <a:buClr>
                <a:schemeClr val="accent3"/>
              </a:buClr>
              <a:buSzPct val="53846"/>
              <a:buFont typeface="Arial"/>
              <a:buChar char="●"/>
            </a:pPr>
            <a:r>
              <a:rPr lang="en-CA" sz="2600" dirty="0">
                <a:solidFill>
                  <a:schemeClr val="dk1"/>
                </a:solidFill>
              </a:rPr>
              <a:t>Features</a:t>
            </a:r>
          </a:p>
          <a:p>
            <a:pPr marL="274320" marR="0" lvl="0" indent="-206375" algn="l" rtl="0">
              <a:spcBef>
                <a:spcPts val="520"/>
              </a:spcBef>
              <a:buClr>
                <a:schemeClr val="accent3"/>
              </a:buClr>
              <a:buSzPct val="53846"/>
              <a:buFont typeface="Arial"/>
              <a:buChar char="●"/>
            </a:pPr>
            <a:r>
              <a:rPr lang="en-CA" sz="2600" dirty="0">
                <a:solidFill>
                  <a:schemeClr val="dk1"/>
                </a:solidFill>
              </a:rPr>
              <a:t>Hardware and software requirements</a:t>
            </a:r>
          </a:p>
          <a:p>
            <a:pPr marL="274320" marR="0" lvl="0" indent="-206375" algn="l" rtl="0">
              <a:spcBef>
                <a:spcPts val="520"/>
              </a:spcBef>
              <a:buClr>
                <a:schemeClr val="accent3"/>
              </a:buClr>
              <a:buSzPct val="53846"/>
              <a:buFont typeface="Arial"/>
              <a:buChar char="●"/>
            </a:pPr>
            <a:r>
              <a:rPr lang="en-CA" sz="2600" dirty="0">
                <a:solidFill>
                  <a:schemeClr val="dk1"/>
                </a:solidFill>
              </a:rPr>
              <a:t>Proposed system</a:t>
            </a:r>
          </a:p>
          <a:p>
            <a:pPr marL="274320" marR="0" lvl="0" indent="-206375" algn="l" rtl="0">
              <a:spcBef>
                <a:spcPts val="520"/>
              </a:spcBef>
              <a:buClr>
                <a:schemeClr val="accent3"/>
              </a:buClr>
              <a:buSzPct val="53846"/>
              <a:buFont typeface="Arial"/>
              <a:buChar char="●"/>
            </a:pPr>
            <a:r>
              <a:rPr lang="en-CA" sz="2600" dirty="0" smtClean="0">
                <a:solidFill>
                  <a:schemeClr val="dk1"/>
                </a:solidFill>
              </a:rPr>
              <a:t>Working</a:t>
            </a:r>
          </a:p>
          <a:p>
            <a:pPr marL="274320" marR="0" lvl="0" indent="-206375" algn="l" rtl="0">
              <a:spcBef>
                <a:spcPts val="520"/>
              </a:spcBef>
              <a:buClr>
                <a:schemeClr val="accent3"/>
              </a:buClr>
              <a:buSzPct val="53846"/>
              <a:buFont typeface="Arial"/>
              <a:buChar char="●"/>
            </a:pPr>
            <a:r>
              <a:rPr lang="en-CA" sz="2600" dirty="0" smtClean="0">
                <a:solidFill>
                  <a:schemeClr val="dk1"/>
                </a:solidFill>
              </a:rPr>
              <a:t>Implemented model</a:t>
            </a:r>
            <a:endParaRPr lang="en-CA" sz="2600" dirty="0">
              <a:solidFill>
                <a:schemeClr val="dk1"/>
              </a:solidFill>
            </a:endParaRPr>
          </a:p>
          <a:p>
            <a:pPr marL="274320" marR="0" lvl="0" indent="-206375" algn="l" rtl="0">
              <a:spcBef>
                <a:spcPts val="520"/>
              </a:spcBef>
              <a:buClr>
                <a:schemeClr val="accent3"/>
              </a:buClr>
              <a:buSzPct val="53846"/>
              <a:buFont typeface="Arial"/>
              <a:buChar char="●"/>
            </a:pPr>
            <a:r>
              <a:rPr lang="en-CA" sz="2600" dirty="0">
                <a:solidFill>
                  <a:schemeClr val="dk1"/>
                </a:solidFill>
              </a:rPr>
              <a:t>Limitations</a:t>
            </a:r>
          </a:p>
          <a:p>
            <a:pPr marL="274320" marR="0" lvl="0" indent="-206375" algn="l" rtl="0">
              <a:spcBef>
                <a:spcPts val="520"/>
              </a:spcBef>
              <a:buClr>
                <a:schemeClr val="accent3"/>
              </a:buClr>
              <a:buSzPct val="53846"/>
              <a:buFont typeface="Arial"/>
              <a:buChar char="●"/>
            </a:pPr>
            <a:r>
              <a:rPr lang="en-CA" sz="2600" dirty="0">
                <a:solidFill>
                  <a:schemeClr val="dk1"/>
                </a:solidFill>
              </a:rPr>
              <a:t>Reference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CA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2348880"/>
            <a:ext cx="8229600" cy="39757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93700" algn="l" rtl="0">
              <a:spcBef>
                <a:spcPts val="0"/>
              </a:spcBef>
              <a:buClr>
                <a:schemeClr val="accent3"/>
              </a:buClr>
              <a:buSzPct val="100000"/>
              <a:buFont typeface="Noto Symbol"/>
              <a:buChar char="●"/>
            </a:pPr>
            <a:r>
              <a:rPr lang="en-CA" sz="2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EASV is a</a:t>
            </a:r>
            <a:r>
              <a:rPr lang="en-CA" sz="2600" dirty="0"/>
              <a:t> </a:t>
            </a:r>
            <a:r>
              <a:rPr lang="en-CA" sz="2600" dirty="0" smtClean="0"/>
              <a:t>system </a:t>
            </a:r>
            <a:r>
              <a:rPr lang="en-CA" sz="2600" dirty="0"/>
              <a:t>developed for providing emergency assistance to drivers who are met with accidents.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600" dirty="0"/>
          </a:p>
          <a:p>
            <a:pPr marL="457200" marR="0" lvl="0" indent="-393700" algn="l" rtl="0">
              <a:spcBef>
                <a:spcPts val="0"/>
              </a:spcBef>
              <a:buClr>
                <a:schemeClr val="accent3"/>
              </a:buClr>
              <a:buSzPct val="100000"/>
              <a:buFont typeface="Noto Symbol"/>
              <a:buChar char="●"/>
            </a:pPr>
            <a:r>
              <a:rPr lang="en-CA" sz="2600" dirty="0"/>
              <a:t>It provides many other features at lower price than many other car product available in the market that makes this system a cost efficient car utility product.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CA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Aim and Objective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935474"/>
            <a:ext cx="8229600" cy="4587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/>
          </a:p>
          <a:p>
            <a:pPr marL="457200" lvl="0" indent="-317500" rtl="0">
              <a:spcBef>
                <a:spcPts val="0"/>
              </a:spcBef>
              <a:buClr>
                <a:schemeClr val="accent3"/>
              </a:buClr>
              <a:buSzPct val="53846"/>
              <a:buFont typeface="Noto Symbol"/>
              <a:buChar char="●"/>
            </a:pPr>
            <a:r>
              <a:rPr lang="en-CA" sz="2600" dirty="0"/>
              <a:t>Aim of our project is  : </a:t>
            </a:r>
          </a:p>
          <a:p>
            <a:pPr marL="457200" lvl="0" indent="-317500" rtl="0">
              <a:spcBef>
                <a:spcPts val="0"/>
              </a:spcBef>
              <a:buClr>
                <a:schemeClr val="accent3"/>
              </a:buClr>
              <a:buSzPct val="53846"/>
              <a:buFont typeface="Noto Symbol"/>
              <a:buChar char="●"/>
            </a:pPr>
            <a:r>
              <a:rPr lang="en-CA" sz="2600" dirty="0"/>
              <a:t>to provide assistance as quick as possible to people who met with an accident and to provide additional features in same system to make it a good car product</a:t>
            </a:r>
            <a:r>
              <a:rPr lang="en-CA" sz="2600" dirty="0" smtClean="0"/>
              <a:t>.</a:t>
            </a:r>
            <a:endParaRPr lang="en-CA" sz="2600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CA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Aim and Objective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buSzPct val="53846"/>
            </a:pPr>
            <a:r>
              <a:rPr lang="en-CA" sz="2600" dirty="0"/>
              <a:t>The main objective of the project is :</a:t>
            </a:r>
          </a:p>
          <a:p>
            <a:pPr marL="457200" lvl="0" indent="-317500">
              <a:spcBef>
                <a:spcPts val="0"/>
              </a:spcBef>
              <a:buSzPct val="53846"/>
            </a:pPr>
            <a:r>
              <a:rPr lang="en-CA" sz="2600" dirty="0"/>
              <a:t>to provide alert messages about distance of nearby vehicles </a:t>
            </a:r>
          </a:p>
          <a:p>
            <a:pPr marL="457200" lvl="0" indent="-317500" rtl="0">
              <a:spcBef>
                <a:spcPts val="0"/>
              </a:spcBef>
              <a:buClr>
                <a:schemeClr val="accent3"/>
              </a:buClr>
              <a:buSzPct val="53846"/>
              <a:buFont typeface="Noto Symbol"/>
              <a:buChar char="●"/>
            </a:pPr>
            <a:r>
              <a:rPr lang="en-CA" sz="2600" dirty="0" smtClean="0">
                <a:solidFill>
                  <a:schemeClr val="dk1"/>
                </a:solidFill>
              </a:rPr>
              <a:t>to </a:t>
            </a:r>
            <a:r>
              <a:rPr lang="en-CA" sz="2600" dirty="0">
                <a:solidFill>
                  <a:schemeClr val="dk1"/>
                </a:solidFill>
              </a:rPr>
              <a:t>get help to people who met with an accident by sending their location to their family members </a:t>
            </a:r>
          </a:p>
          <a:p>
            <a:pPr marL="457200" lvl="0" indent="-317500" rtl="0">
              <a:spcBef>
                <a:spcPts val="0"/>
              </a:spcBef>
              <a:buClr>
                <a:schemeClr val="accent3"/>
              </a:buClr>
              <a:buSzPct val="53846"/>
              <a:buFont typeface="Noto Symbol"/>
              <a:buChar char="●"/>
            </a:pPr>
            <a:r>
              <a:rPr lang="en-CA" sz="2600" dirty="0">
                <a:solidFill>
                  <a:schemeClr val="dk1"/>
                </a:solidFill>
              </a:rPr>
              <a:t>to enhance car features using additional functions such as media player.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6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CA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r>
              <a:rPr lang="en-CA" sz="5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935474"/>
            <a:ext cx="8229600" cy="4532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dirty="0"/>
          </a:p>
          <a:p>
            <a:pPr marL="274320" marR="0" lvl="0" indent="-206375" algn="l" rtl="0">
              <a:spcBef>
                <a:spcPts val="520"/>
              </a:spcBef>
              <a:buClr>
                <a:schemeClr val="accent3"/>
              </a:buClr>
              <a:buSzPct val="53846"/>
              <a:buFont typeface="Noto Symbol"/>
              <a:buChar char="●"/>
            </a:pPr>
            <a:r>
              <a:rPr lang="en-CA" sz="2600" b="0" i="0" u="none" strike="noStrike" cap="none" baseline="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Accident detection </a:t>
            </a:r>
          </a:p>
          <a:p>
            <a:pPr marL="274320" marR="0" lvl="0" indent="-206375" algn="l" rtl="0">
              <a:spcBef>
                <a:spcPts val="520"/>
              </a:spcBef>
              <a:buClr>
                <a:schemeClr val="accent3"/>
              </a:buClr>
              <a:buSzPct val="53846"/>
              <a:buFont typeface="Noto Symbol"/>
              <a:buChar char="●"/>
            </a:pPr>
            <a:r>
              <a:rPr lang="en-CA" sz="2600" b="0" i="0" u="none" strike="noStrike" cap="none" baseline="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Flip or fall detection</a:t>
            </a:r>
          </a:p>
          <a:p>
            <a:pPr marL="274320" marR="0" lvl="0" indent="-206375" algn="l" rtl="0">
              <a:spcBef>
                <a:spcPts val="520"/>
              </a:spcBef>
              <a:buClr>
                <a:schemeClr val="accent3"/>
              </a:buClr>
              <a:buSzPct val="53846"/>
              <a:buFont typeface="Noto Symbol"/>
              <a:buChar char="●"/>
            </a:pPr>
            <a:r>
              <a:rPr lang="en-CA" sz="2600" b="0" i="0" u="none" strike="noStrike" cap="none" baseline="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Vehicle tracker </a:t>
            </a:r>
          </a:p>
          <a:p>
            <a:pPr marL="274320" marR="0" lvl="0" indent="-206375" algn="l" rtl="0">
              <a:spcBef>
                <a:spcPts val="520"/>
              </a:spcBef>
              <a:buClr>
                <a:schemeClr val="accent3"/>
              </a:buClr>
              <a:buSzPct val="53846"/>
              <a:buFont typeface="Noto Symbol"/>
              <a:buChar char="●"/>
            </a:pPr>
            <a:r>
              <a:rPr lang="en-CA" sz="2600" b="0" i="0" u="none" strike="noStrike" cap="none" baseline="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SMS to relatives with GPS coordinates</a:t>
            </a:r>
          </a:p>
          <a:p>
            <a:pPr marL="274320" marR="0" lvl="0" indent="-206375" algn="l" rtl="0">
              <a:spcBef>
                <a:spcPts val="520"/>
              </a:spcBef>
              <a:buClr>
                <a:schemeClr val="accent3"/>
              </a:buClr>
              <a:buSzPct val="53846"/>
              <a:buFont typeface="Noto Symbol"/>
              <a:buChar char="●"/>
            </a:pPr>
            <a:r>
              <a:rPr lang="en-CA" sz="2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CA" sz="26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Obstacle detection</a:t>
            </a:r>
            <a:endParaRPr lang="en-CA" sz="2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74320" marR="0" lvl="0" indent="-206375" algn="l" rtl="0">
              <a:spcBef>
                <a:spcPts val="520"/>
              </a:spcBef>
              <a:buClr>
                <a:schemeClr val="accent3"/>
              </a:buClr>
              <a:buSzPct val="53846"/>
              <a:buFont typeface="Noto Symbol"/>
              <a:buChar char="●"/>
            </a:pPr>
            <a:r>
              <a:rPr lang="en-CA" sz="2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CA" sz="26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Access </a:t>
            </a:r>
            <a:r>
              <a:rPr lang="en-CA" sz="2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to </a:t>
            </a:r>
            <a:r>
              <a:rPr lang="en-CA" sz="2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Raspbian</a:t>
            </a:r>
            <a:r>
              <a:rPr lang="en-CA" sz="2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OS using LCD touchscreen</a:t>
            </a:r>
          </a:p>
          <a:p>
            <a:pPr marL="274320" marR="0" lvl="0" indent="-206375" algn="l" rtl="0">
              <a:spcBef>
                <a:spcPts val="520"/>
              </a:spcBef>
              <a:buClr>
                <a:schemeClr val="accent3"/>
              </a:buClr>
              <a:buSzPct val="53846"/>
              <a:buFont typeface="Noto Symbol"/>
              <a:buChar char="●"/>
            </a:pPr>
            <a:r>
              <a:rPr lang="en-CA" sz="2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GPS navigation </a:t>
            </a:r>
          </a:p>
          <a:p>
            <a:pPr marL="0" marR="0" lvl="0" indent="0" algn="l" rtl="0">
              <a:spcBef>
                <a:spcPts val="520"/>
              </a:spcBef>
              <a:buNone/>
            </a:pPr>
            <a:endParaRPr sz="2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432102"/>
            <a:ext cx="8229600" cy="141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Font typeface="Calibri"/>
              <a:buNone/>
            </a:pPr>
            <a:endParaRPr sz="5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CA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Hardware and software specifications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520"/>
              </a:spcBef>
              <a:buClr>
                <a:schemeClr val="accent3"/>
              </a:buClr>
              <a:buSzPct val="53846"/>
              <a:buFont typeface="Noto Symbol"/>
              <a:buChar char="●"/>
            </a:pPr>
            <a:r>
              <a:rPr lang="en-CA" sz="2600">
                <a:solidFill>
                  <a:schemeClr val="dk1"/>
                </a:solidFill>
              </a:rPr>
              <a:t>Hardware:</a:t>
            </a:r>
          </a:p>
          <a:p>
            <a:pPr marL="0" marR="0" lvl="0" indent="0" algn="l" rtl="0">
              <a:spcBef>
                <a:spcPts val="520"/>
              </a:spcBef>
              <a:buNone/>
            </a:pPr>
            <a:endParaRPr sz="2600">
              <a:solidFill>
                <a:schemeClr val="dk1"/>
              </a:solidFill>
            </a:endParaRPr>
          </a:p>
          <a:p>
            <a:pPr marL="457200" marR="0" lvl="0" indent="-317500" algn="l" rtl="0">
              <a:spcBef>
                <a:spcPts val="520"/>
              </a:spcBef>
              <a:buClr>
                <a:schemeClr val="accent3"/>
              </a:buClr>
              <a:buSzPct val="53846"/>
              <a:buFont typeface="Noto Symbol"/>
              <a:buChar char="●"/>
            </a:pPr>
            <a:r>
              <a:rPr lang="en-CA" sz="2600">
                <a:solidFill>
                  <a:schemeClr val="dk1"/>
                </a:solidFill>
              </a:rPr>
              <a:t>Raspberry PI Model B</a:t>
            </a:r>
          </a:p>
          <a:p>
            <a:pPr marL="457200" marR="0" lvl="0" indent="-317500" algn="l" rtl="0">
              <a:spcBef>
                <a:spcPts val="520"/>
              </a:spcBef>
              <a:buClr>
                <a:schemeClr val="accent3"/>
              </a:buClr>
              <a:buSzPct val="53846"/>
              <a:buFont typeface="Noto Symbol"/>
              <a:buChar char="●"/>
            </a:pPr>
            <a:r>
              <a:rPr lang="en-CA" sz="2600">
                <a:solidFill>
                  <a:schemeClr val="dk1"/>
                </a:solidFill>
              </a:rPr>
              <a:t>Micro SD card</a:t>
            </a:r>
          </a:p>
          <a:p>
            <a:pPr marL="457200" marR="0" lvl="0" indent="-317500" algn="l" rtl="0">
              <a:spcBef>
                <a:spcPts val="520"/>
              </a:spcBef>
              <a:buClr>
                <a:schemeClr val="accent3"/>
              </a:buClr>
              <a:buSzPct val="53846"/>
              <a:buFont typeface="Noto Symbol"/>
              <a:buChar char="●"/>
            </a:pPr>
            <a:r>
              <a:rPr lang="en-CA" sz="2600">
                <a:solidFill>
                  <a:schemeClr val="dk1"/>
                </a:solidFill>
              </a:rPr>
              <a:t>Ultrasonic sensor HC-SR04</a:t>
            </a:r>
          </a:p>
          <a:p>
            <a:pPr marL="457200" marR="0" lvl="0" indent="-317500" algn="l" rtl="0">
              <a:spcBef>
                <a:spcPts val="520"/>
              </a:spcBef>
              <a:buClr>
                <a:schemeClr val="accent3"/>
              </a:buClr>
              <a:buSzPct val="53846"/>
              <a:buFont typeface="Noto Symbol"/>
              <a:buChar char="●"/>
            </a:pPr>
            <a:r>
              <a:rPr lang="en-CA" sz="2600">
                <a:solidFill>
                  <a:schemeClr val="dk1"/>
                </a:solidFill>
              </a:rPr>
              <a:t>ADXL345 - Triple-Axis Accelerometer</a:t>
            </a:r>
          </a:p>
          <a:p>
            <a:pPr marL="457200" marR="0" lvl="0" indent="-317500" algn="l" rtl="0">
              <a:spcBef>
                <a:spcPts val="520"/>
              </a:spcBef>
              <a:buClr>
                <a:schemeClr val="accent3"/>
              </a:buClr>
              <a:buSzPct val="53846"/>
              <a:buFont typeface="Noto Symbol"/>
              <a:buChar char="●"/>
            </a:pPr>
            <a:r>
              <a:rPr lang="en-CA" sz="2600">
                <a:solidFill>
                  <a:schemeClr val="dk1"/>
                </a:solidFill>
              </a:rPr>
              <a:t>Adafruit Ultimate GPS Breakout</a:t>
            </a:r>
          </a:p>
          <a:p>
            <a:pPr marL="457200" marR="0" lvl="0" indent="-317500" algn="l" rtl="0">
              <a:spcBef>
                <a:spcPts val="520"/>
              </a:spcBef>
              <a:buClr>
                <a:schemeClr val="accent3"/>
              </a:buClr>
              <a:buSzPct val="53846"/>
              <a:buFont typeface="Noto Symbol"/>
              <a:buChar char="●"/>
            </a:pPr>
            <a:r>
              <a:rPr lang="en-CA" sz="2600">
                <a:solidFill>
                  <a:schemeClr val="dk1"/>
                </a:solidFill>
              </a:rPr>
              <a:t>Huawei e173 dongle</a:t>
            </a:r>
          </a:p>
          <a:p>
            <a:pPr marL="457200" marR="0" lvl="0" indent="-317500" algn="l" rtl="0">
              <a:spcBef>
                <a:spcPts val="520"/>
              </a:spcBef>
              <a:buClr>
                <a:schemeClr val="accent3"/>
              </a:buClr>
              <a:buSzPct val="53846"/>
              <a:buFont typeface="Noto Symbol"/>
              <a:buChar char="●"/>
            </a:pPr>
            <a:r>
              <a:rPr lang="en-CA" sz="2600">
                <a:solidFill>
                  <a:schemeClr val="dk1"/>
                </a:solidFill>
              </a:rPr>
              <a:t>Prepaid SIM card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432102"/>
            <a:ext cx="8229600" cy="141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Font typeface="Calibri"/>
              <a:buNone/>
            </a:pPr>
            <a:endParaRPr sz="5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CA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Hardware and software specifications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CA" sz="2600" dirty="0">
                <a:solidFill>
                  <a:schemeClr val="dk1"/>
                </a:solidFill>
              </a:rPr>
              <a:t>Software :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600" dirty="0">
              <a:solidFill>
                <a:schemeClr val="dk1"/>
              </a:solidFill>
            </a:endParaRPr>
          </a:p>
          <a:p>
            <a:pPr marL="457200" lvl="0" indent="-393700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●"/>
            </a:pPr>
            <a:r>
              <a:rPr lang="en-CA" sz="2600" dirty="0" err="1">
                <a:solidFill>
                  <a:schemeClr val="dk1"/>
                </a:solidFill>
              </a:rPr>
              <a:t>Raspbian</a:t>
            </a:r>
            <a:r>
              <a:rPr lang="en-CA" sz="2600" dirty="0">
                <a:solidFill>
                  <a:schemeClr val="dk1"/>
                </a:solidFill>
              </a:rPr>
              <a:t> OS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600" dirty="0">
              <a:solidFill>
                <a:schemeClr val="dk1"/>
              </a:solidFill>
            </a:endParaRPr>
          </a:p>
          <a:p>
            <a:pPr marL="457200" lvl="0" indent="-393700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●"/>
            </a:pPr>
            <a:r>
              <a:rPr lang="en-CA" sz="2600" dirty="0" smtClean="0">
                <a:solidFill>
                  <a:schemeClr val="dk1"/>
                </a:solidFill>
              </a:rPr>
              <a:t>Python</a:t>
            </a:r>
          </a:p>
          <a:p>
            <a:pPr marL="457200" lvl="0" indent="-393700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●"/>
            </a:pPr>
            <a:endParaRPr lang="en-CA" sz="2600" dirty="0">
              <a:solidFill>
                <a:schemeClr val="dk1"/>
              </a:solidFill>
            </a:endParaRPr>
          </a:p>
          <a:p>
            <a:pPr marL="457200" lvl="0" indent="-393700" rtl="0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●"/>
            </a:pPr>
            <a:r>
              <a:rPr lang="en-CA" sz="2600" dirty="0" smtClean="0">
                <a:solidFill>
                  <a:schemeClr val="dk1"/>
                </a:solidFill>
              </a:rPr>
              <a:t>OMX player</a:t>
            </a:r>
            <a:endParaRPr lang="en-CA" sz="26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CA" sz="2600" dirty="0">
                <a:solidFill>
                  <a:schemeClr val="dk1"/>
                </a:solidFill>
              </a:rPr>
              <a:t> </a:t>
            </a:r>
          </a:p>
          <a:p>
            <a:pPr marL="635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CA" sz="2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520"/>
              </a:spcBef>
              <a:buNone/>
            </a:pPr>
            <a:endParaRPr sz="2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29325" y="79246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CA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Raspberry pi</a:t>
            </a:r>
          </a:p>
          <a:p>
            <a:pPr algn="ctr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56845" indent="0">
              <a:spcBef>
                <a:spcPts val="0"/>
              </a:spcBef>
              <a:buNone/>
            </a:pPr>
            <a:r>
              <a:rPr lang="en-CA"/>
              <a:t>                                                             Raspberry PI model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575" y="2062975"/>
            <a:ext cx="6607099" cy="413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359</Words>
  <Application>Microsoft Office PowerPoint</Application>
  <PresentationFormat>On-screen Show (4:3)</PresentationFormat>
  <Paragraphs>126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Merriweather</vt:lpstr>
      <vt:lpstr>Noto Symbol</vt:lpstr>
      <vt:lpstr>Flow</vt:lpstr>
      <vt:lpstr>                                                                                                            EMERGENCY ASSISTANCE SYSTEM FOR VEHICLES</vt:lpstr>
      <vt:lpstr>Content</vt:lpstr>
      <vt:lpstr>Introduction</vt:lpstr>
      <vt:lpstr>Aim and Objective</vt:lpstr>
      <vt:lpstr>Aim and Objective </vt:lpstr>
      <vt:lpstr>                   FEATURES</vt:lpstr>
      <vt:lpstr> Hardware and software specifications</vt:lpstr>
      <vt:lpstr> Hardware and software specifications</vt:lpstr>
      <vt:lpstr>Raspberry pi </vt:lpstr>
      <vt:lpstr>                                                                     Ultrasonic sensor HC-SR04 </vt:lpstr>
      <vt:lpstr>ADXL345 - Triple-Axis Accelerometer</vt:lpstr>
      <vt:lpstr>Adafruit Ultimate GPS Breakout</vt:lpstr>
      <vt:lpstr>           Proposed System</vt:lpstr>
      <vt:lpstr>Working</vt:lpstr>
      <vt:lpstr>Implemented Model</vt:lpstr>
      <vt:lpstr>Limitations</vt:lpstr>
      <vt:lpstr>                 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ASSISTANCE SYSTEM FOR VEHICLES</dc:title>
  <dc:creator>Kedar Patil</dc:creator>
  <cp:lastModifiedBy>Kedar Patil</cp:lastModifiedBy>
  <cp:revision>6</cp:revision>
  <dcterms:modified xsi:type="dcterms:W3CDTF">2015-04-22T19:22:04Z</dcterms:modified>
</cp:coreProperties>
</file>