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90" r:id="rId4"/>
    <p:sldId id="259" r:id="rId5"/>
    <p:sldId id="291" r:id="rId6"/>
    <p:sldId id="260" r:id="rId7"/>
    <p:sldId id="292" r:id="rId8"/>
    <p:sldId id="265" r:id="rId9"/>
    <p:sldId id="293" r:id="rId10"/>
    <p:sldId id="294" r:id="rId11"/>
    <p:sldId id="296" r:id="rId12"/>
    <p:sldId id="295" r:id="rId13"/>
    <p:sldId id="270" r:id="rId14"/>
    <p:sldId id="297" r:id="rId15"/>
    <p:sldId id="271" r:id="rId16"/>
    <p:sldId id="298" r:id="rId17"/>
    <p:sldId id="272" r:id="rId18"/>
    <p:sldId id="299" r:id="rId19"/>
    <p:sldId id="300" r:id="rId20"/>
    <p:sldId id="274" r:id="rId21"/>
    <p:sldId id="306" r:id="rId22"/>
    <p:sldId id="276" r:id="rId23"/>
    <p:sldId id="277" r:id="rId24"/>
    <p:sldId id="307" r:id="rId25"/>
    <p:sldId id="285" r:id="rId26"/>
    <p:sldId id="308" r:id="rId27"/>
    <p:sldId id="286" r:id="rId28"/>
    <p:sldId id="305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 autoAdjust="0"/>
    <p:restoredTop sz="94654"/>
  </p:normalViewPr>
  <p:slideViewPr>
    <p:cSldViewPr>
      <p:cViewPr varScale="1">
        <p:scale>
          <a:sx n="33" d="100"/>
          <a:sy n="33" d="100"/>
        </p:scale>
        <p:origin x="2154" y="24"/>
      </p:cViewPr>
      <p:guideLst>
        <p:guide orient="horz" pos="422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77AE2-809B-4D8D-9D06-820E2DDC802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8482D-0452-4CD6-BCA7-003123D5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2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8482D-0452-4CD6-BCA7-003123D587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6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8482D-0452-4CD6-BCA7-003123D587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3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76" y="579119"/>
            <a:ext cx="437515" cy="475615"/>
          </a:xfrm>
          <a:custGeom>
            <a:avLst/>
            <a:gdLst/>
            <a:ahLst/>
            <a:cxnLst/>
            <a:rect l="l" t="t" r="r" b="b"/>
            <a:pathLst>
              <a:path w="437515" h="475615">
                <a:moveTo>
                  <a:pt x="0" y="475488"/>
                </a:moveTo>
                <a:lnTo>
                  <a:pt x="437387" y="475488"/>
                </a:lnTo>
                <a:lnTo>
                  <a:pt x="437387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579119"/>
            <a:ext cx="329184" cy="4754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019" y="1001267"/>
            <a:ext cx="422275" cy="475615"/>
          </a:xfrm>
          <a:custGeom>
            <a:avLst/>
            <a:gdLst/>
            <a:ahLst/>
            <a:cxnLst/>
            <a:rect l="l" t="t" r="r" b="b"/>
            <a:pathLst>
              <a:path w="422275" h="475615">
                <a:moveTo>
                  <a:pt x="0" y="475488"/>
                </a:moveTo>
                <a:lnTo>
                  <a:pt x="422148" y="475488"/>
                </a:lnTo>
                <a:lnTo>
                  <a:pt x="422148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1352" y="1001267"/>
            <a:ext cx="368808" cy="4754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6492" y="928116"/>
            <a:ext cx="560832" cy="4221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8001" y="47091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5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3483" y="1261872"/>
            <a:ext cx="8226552" cy="320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404" y="560070"/>
            <a:ext cx="8867190" cy="681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500759"/>
            <a:ext cx="8529319" cy="4682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6796" y="6459454"/>
            <a:ext cx="62420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4331"/>
            <a:ext cx="121094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5238" y="6459454"/>
            <a:ext cx="24637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moncriteriaportal.org/c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631" y="1143000"/>
            <a:ext cx="439420" cy="474345"/>
          </a:xfrm>
          <a:custGeom>
            <a:avLst/>
            <a:gdLst/>
            <a:ahLst/>
            <a:cxnLst/>
            <a:rect l="l" t="t" r="r" b="b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6680" y="1143000"/>
            <a:ext cx="327660" cy="473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6076" y="1565147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6408" y="1565147"/>
            <a:ext cx="368808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197" y="1627694"/>
            <a:ext cx="560832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960009" y="1034796"/>
            <a:ext cx="0" cy="1053465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768" y="2098610"/>
            <a:ext cx="8692896" cy="54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2631" y="863409"/>
            <a:ext cx="8266072" cy="187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marR="5080" indent="-180340" algn="ctr">
              <a:lnSpc>
                <a:spcPct val="100000"/>
              </a:lnSpc>
            </a:pPr>
            <a:r>
              <a:rPr lang="en-US" sz="3200" dirty="0"/>
              <a:t>CSE 543 </a:t>
            </a:r>
            <a:br>
              <a:rPr lang="en-US" sz="3200" dirty="0"/>
            </a:br>
            <a:r>
              <a:rPr lang="en-US" sz="3600" dirty="0"/>
              <a:t>Information Assurance and Security</a:t>
            </a:r>
            <a:br>
              <a:rPr lang="en-US" sz="4000" dirty="0"/>
            </a:br>
            <a:endParaRPr sz="5400" dirty="0"/>
          </a:p>
        </p:txBody>
      </p:sp>
      <p:sp>
        <p:nvSpPr>
          <p:cNvPr id="10" name="object 10"/>
          <p:cNvSpPr txBox="1"/>
          <p:nvPr/>
        </p:nvSpPr>
        <p:spPr>
          <a:xfrm>
            <a:off x="451104" y="2912486"/>
            <a:ext cx="8266072" cy="3124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2715" marR="5080" indent="-1390650" algn="ctr">
              <a:lnSpc>
                <a:spcPct val="120100"/>
              </a:lnSpc>
            </a:pPr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Management</a:t>
            </a:r>
            <a:r>
              <a:rPr lang="en-US" sz="4400" b="1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1402715" marR="5080" indent="-1390650" algn="ctr">
              <a:lnSpc>
                <a:spcPct val="120100"/>
              </a:lnSpc>
            </a:pPr>
            <a:endParaRPr lang="en-US" sz="3200" b="1" i="1" spc="-5" dirty="0">
              <a:latin typeface="Times New Roman"/>
              <a:cs typeface="Times New Roman"/>
            </a:endParaRPr>
          </a:p>
          <a:p>
            <a:pPr marL="1402715" marR="5080" indent="-1390650" algn="ctr">
              <a:lnSpc>
                <a:spcPct val="120100"/>
              </a:lnSpc>
            </a:pPr>
            <a:r>
              <a:rPr sz="3200" b="1" i="1" spc="-5" dirty="0">
                <a:latin typeface="Times New Roman"/>
                <a:cs typeface="Times New Roman"/>
              </a:rPr>
              <a:t>Professor Stephen S. Yau</a:t>
            </a:r>
            <a:endParaRPr lang="en-US" sz="3200" b="1" i="1" spc="-5" dirty="0">
              <a:latin typeface="Times New Roman"/>
              <a:cs typeface="Times New Roman"/>
            </a:endParaRPr>
          </a:p>
          <a:p>
            <a:pPr marL="1402715" marR="5080" indent="-1390650" algn="ctr">
              <a:lnSpc>
                <a:spcPct val="120100"/>
              </a:lnSpc>
            </a:pPr>
            <a:endParaRPr lang="en-US" sz="3200" b="1" i="1" spc="-5" dirty="0">
              <a:latin typeface="Times New Roman"/>
              <a:cs typeface="Times New Roman"/>
            </a:endParaRPr>
          </a:p>
          <a:p>
            <a:pPr marL="1402715" marR="5080" indent="-1390650" algn="ctr">
              <a:lnSpc>
                <a:spcPct val="120100"/>
              </a:lnSpc>
            </a:pPr>
            <a:r>
              <a:rPr lang="en-US" sz="3200" b="1" i="1" spc="-5" dirty="0">
                <a:latin typeface="Times New Roman"/>
                <a:cs typeface="Times New Roman"/>
              </a:rPr>
              <a:t>Fall  2022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483870"/>
            <a:ext cx="750824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Identify Weaknesses in 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40435"/>
            <a:ext cx="8455660" cy="4708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8333"/>
              <a:buFont typeface="Wingdings"/>
              <a:buChar char=""/>
              <a:tabLst>
                <a:tab pos="356235" algn="l"/>
              </a:tabLst>
            </a:pPr>
            <a:r>
              <a:rPr sz="4000" b="1" i="1" u="sng" dirty="0">
                <a:latin typeface="Times New Roman"/>
                <a:cs typeface="Times New Roman"/>
              </a:rPr>
              <a:t>Vulnerability scanning</a:t>
            </a:r>
            <a:r>
              <a:rPr sz="4000" b="1" i="1" dirty="0">
                <a:latin typeface="Times New Roman"/>
                <a:cs typeface="Times New Roman"/>
              </a:rPr>
              <a:t>: </a:t>
            </a:r>
            <a:r>
              <a:rPr sz="4000" dirty="0">
                <a:latin typeface="Times New Roman"/>
                <a:cs typeface="Times New Roman"/>
              </a:rPr>
              <a:t>Scan </a:t>
            </a:r>
            <a:r>
              <a:rPr sz="4000" spc="-5" dirty="0">
                <a:latin typeface="Times New Roman"/>
                <a:cs typeface="Times New Roman"/>
              </a:rPr>
              <a:t>for </a:t>
            </a:r>
            <a:r>
              <a:rPr sz="4000" dirty="0">
                <a:latin typeface="Times New Roman"/>
                <a:cs typeface="Times New Roman"/>
              </a:rPr>
              <a:t>unused ports,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unauthorized</a:t>
            </a:r>
            <a:r>
              <a:rPr sz="4000" spc="-1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software</a:t>
            </a:r>
          </a:p>
          <a:p>
            <a:pPr marL="355600" marR="71374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sz="4000" b="1" i="1" u="sng" dirty="0">
                <a:latin typeface="Times New Roman"/>
                <a:cs typeface="Times New Roman"/>
              </a:rPr>
              <a:t>Discovery </a:t>
            </a:r>
            <a:r>
              <a:rPr sz="4000" b="1" i="1" u="sng" spc="-5" dirty="0">
                <a:latin typeface="Times New Roman"/>
                <a:cs typeface="Times New Roman"/>
              </a:rPr>
              <a:t>scanning</a:t>
            </a:r>
            <a:r>
              <a:rPr sz="4000" b="1" i="1" spc="-5" dirty="0">
                <a:latin typeface="Times New Roman"/>
                <a:cs typeface="Times New Roman"/>
              </a:rPr>
              <a:t>: </a:t>
            </a:r>
            <a:r>
              <a:rPr sz="4000" dirty="0">
                <a:latin typeface="Times New Roman"/>
                <a:cs typeface="Times New Roman"/>
              </a:rPr>
              <a:t>Inventory and classification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lang="en-US" sz="4000" spc="-120" dirty="0">
                <a:latin typeface="Times New Roman"/>
                <a:cs typeface="Times New Roman"/>
              </a:rPr>
              <a:t>of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information </a:t>
            </a:r>
            <a:r>
              <a:rPr sz="4000" dirty="0">
                <a:latin typeface="Times New Roman"/>
                <a:cs typeface="Times New Roman"/>
              </a:rPr>
              <a:t>on</a:t>
            </a:r>
            <a:r>
              <a:rPr lang="en-US" sz="4000" dirty="0">
                <a:latin typeface="Times New Roman"/>
                <a:cs typeface="Times New Roman"/>
              </a:rPr>
              <a:t> OS </a:t>
            </a:r>
            <a:r>
              <a:rPr sz="4000" dirty="0">
                <a:latin typeface="Times New Roman"/>
                <a:cs typeface="Times New Roman"/>
              </a:rPr>
              <a:t>and available ports, identification of  running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applications to </a:t>
            </a:r>
            <a:r>
              <a:rPr sz="4000" spc="-5" dirty="0">
                <a:latin typeface="Times New Roman"/>
                <a:cs typeface="Times New Roman"/>
              </a:rPr>
              <a:t>determine </a:t>
            </a:r>
            <a:r>
              <a:rPr sz="4000" dirty="0">
                <a:latin typeface="Times New Roman"/>
                <a:cs typeface="Times New Roman"/>
              </a:rPr>
              <a:t>device</a:t>
            </a:r>
            <a:r>
              <a:rPr sz="4000" spc="-1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functions</a:t>
            </a:r>
          </a:p>
          <a:p>
            <a:pPr marL="355600" marR="389890" indent="-342900">
              <a:lnSpc>
                <a:spcPct val="8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endParaRPr lang="en-US" sz="2000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810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778" y="452957"/>
            <a:ext cx="824922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Identify Weaknesses in System</a:t>
            </a:r>
            <a:r>
              <a:rPr lang="en-US" sz="4000" dirty="0"/>
              <a:t> </a:t>
            </a:r>
            <a:r>
              <a:rPr lang="en-US" sz="3200" dirty="0"/>
              <a:t>(cont.)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5438"/>
            <a:ext cx="8455660" cy="450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8989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Workstation scanning</a:t>
            </a:r>
            <a:r>
              <a:rPr sz="3600" b="1" i="1" dirty="0">
                <a:latin typeface="Times New Roman"/>
                <a:cs typeface="Times New Roman"/>
              </a:rPr>
              <a:t>: </a:t>
            </a:r>
            <a:r>
              <a:rPr sz="3600" dirty="0">
                <a:latin typeface="Times New Roman"/>
                <a:cs typeface="Times New Roman"/>
              </a:rPr>
              <a:t>Make sure standard software configuration is current with latest security patches, locate  unauthorized software</a:t>
            </a:r>
          </a:p>
          <a:p>
            <a:pPr marL="355600" marR="34925" indent="-342900">
              <a:spcBef>
                <a:spcPts val="56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235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Server </a:t>
            </a:r>
            <a:r>
              <a:rPr sz="3600" b="1" i="1" u="sng" spc="-5" dirty="0">
                <a:latin typeface="Times New Roman"/>
                <a:cs typeface="Times New Roman"/>
              </a:rPr>
              <a:t>scanning</a:t>
            </a:r>
            <a:r>
              <a:rPr sz="3600" b="1" i="1" spc="-5" dirty="0">
                <a:latin typeface="Times New Roman"/>
                <a:cs typeface="Times New Roman"/>
              </a:rPr>
              <a:t>: </a:t>
            </a:r>
            <a:r>
              <a:rPr sz="3600" dirty="0">
                <a:latin typeface="Times New Roman"/>
                <a:cs typeface="Times New Roman"/>
              </a:rPr>
              <a:t>Make </a:t>
            </a:r>
            <a:r>
              <a:rPr sz="3600" spc="-5" dirty="0">
                <a:latin typeface="Times New Roman"/>
                <a:cs typeface="Times New Roman"/>
              </a:rPr>
              <a:t>sure </a:t>
            </a:r>
            <a:r>
              <a:rPr sz="3600" dirty="0">
                <a:latin typeface="Times New Roman"/>
                <a:cs typeface="Times New Roman"/>
              </a:rPr>
              <a:t>that software stored on server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updated with latest security patches, locate uncontrolled or  unauthorized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software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36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6059" y="1649590"/>
            <a:ext cx="8345677" cy="4715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423035" indent="-342900">
              <a:lnSpc>
                <a:spcPct val="80000"/>
              </a:lnSpc>
              <a:spcBef>
                <a:spcPts val="6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sz="3600" b="1" i="1" u="sng" dirty="0">
                <a:latin typeface="Times New Roman"/>
                <a:cs typeface="Times New Roman"/>
              </a:rPr>
              <a:t>Port </a:t>
            </a:r>
            <a:r>
              <a:rPr sz="3600" b="1" i="1" u="sng" spc="-5" dirty="0">
                <a:latin typeface="Times New Roman"/>
                <a:cs typeface="Times New Roman"/>
              </a:rPr>
              <a:t>scanning</a:t>
            </a:r>
            <a:r>
              <a:rPr sz="3600" b="1" i="1" spc="-5" dirty="0">
                <a:latin typeface="Times New Roman"/>
                <a:cs typeface="Times New Roman"/>
              </a:rPr>
              <a:t>: </a:t>
            </a:r>
            <a:r>
              <a:rPr sz="3600" dirty="0">
                <a:latin typeface="Times New Roman"/>
                <a:cs typeface="Times New Roman"/>
              </a:rPr>
              <a:t>Scan various active ports used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  </a:t>
            </a:r>
            <a:r>
              <a:rPr sz="3600" spc="-5" dirty="0">
                <a:latin typeface="Times New Roman"/>
                <a:cs typeface="Times New Roman"/>
              </a:rPr>
              <a:t>communication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(TCP/UDP)</a:t>
            </a:r>
            <a:endParaRPr sz="3600" dirty="0">
              <a:latin typeface="Times New Roman"/>
              <a:cs typeface="Times New Roman"/>
            </a:endParaRPr>
          </a:p>
          <a:p>
            <a:pPr marL="812800" lvl="2" indent="-342900">
              <a:buClr>
                <a:srgbClr val="3333CC"/>
              </a:buClr>
              <a:buSzPct val="54166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Stealth scans: also called spoofed scans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3333CC"/>
              </a:buClr>
              <a:buSzPct val="54166"/>
              <a:buFont typeface="Wingdings"/>
              <a:buChar char=""/>
              <a:tabLst>
                <a:tab pos="356235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Vulnerability </a:t>
            </a:r>
            <a:r>
              <a:rPr lang="en-US" sz="3600" b="1" i="1" u="sng" spc="-5" dirty="0">
                <a:latin typeface="Times New Roman"/>
                <a:cs typeface="Times New Roman"/>
              </a:rPr>
              <a:t>testing</a:t>
            </a:r>
          </a:p>
          <a:p>
            <a:pPr marL="812800" marR="1423035" lvl="2" indent="-342900">
              <a:spcBef>
                <a:spcPts val="6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False positives and false negative</a:t>
            </a:r>
          </a:p>
          <a:p>
            <a:pPr marL="812800" marR="1423035" lvl="2" indent="-342900">
              <a:spcBef>
                <a:spcPts val="6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Heavy traffic</a:t>
            </a:r>
          </a:p>
          <a:p>
            <a:pPr marL="812800" marR="1423035" lvl="2" indent="-342900">
              <a:spcBef>
                <a:spcPts val="6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System crash</a:t>
            </a:r>
          </a:p>
          <a:p>
            <a:pPr marL="812800" marR="1423035" lvl="2" indent="-342900">
              <a:spcBef>
                <a:spcPts val="6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Unregistered port numbers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D9D0D78-30C8-C742-B08E-9F68D01337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465051"/>
            <a:ext cx="886719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/>
              <a:t>Identify Weaknesses in</a:t>
            </a:r>
            <a:r>
              <a:rPr lang="en-US" sz="4000" dirty="0"/>
              <a:t> S</a:t>
            </a:r>
            <a:r>
              <a:rPr sz="4000" dirty="0"/>
              <a:t>ystem</a:t>
            </a:r>
            <a:r>
              <a:rPr lang="en-US" sz="4000" dirty="0"/>
              <a:t> </a:t>
            </a:r>
            <a:r>
              <a:rPr lang="en-US" sz="3200" dirty="0"/>
              <a:t>(cont.)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87548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514096"/>
            <a:ext cx="731075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Methods to </a:t>
            </a:r>
            <a:r>
              <a:rPr spc="-5" dirty="0"/>
              <a:t>Promote</a:t>
            </a:r>
            <a:r>
              <a:rPr spc="-45" dirty="0"/>
              <a:t> </a:t>
            </a:r>
            <a:r>
              <a:rPr dirty="0"/>
              <a:t>Awareness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799" y="1676400"/>
            <a:ext cx="8576817" cy="447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marR="5080" lvl="1" indent="-286385">
              <a:spcBef>
                <a:spcPts val="72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4800" b="1" i="1" dirty="0">
                <a:latin typeface="Times New Roman"/>
                <a:cs typeface="Times New Roman"/>
              </a:rPr>
              <a:t>Periodic </a:t>
            </a:r>
            <a:r>
              <a:rPr sz="4800" b="1" i="1" spc="-5" dirty="0">
                <a:latin typeface="Times New Roman"/>
                <a:cs typeface="Times New Roman"/>
              </a:rPr>
              <a:t>awareness sessions </a:t>
            </a:r>
            <a:r>
              <a:rPr sz="4800" spc="-5" dirty="0">
                <a:latin typeface="Times New Roman"/>
                <a:cs typeface="Times New Roman"/>
              </a:rPr>
              <a:t>to orient new  employees and refresh senior employees which are direct, simple </a:t>
            </a:r>
            <a:r>
              <a:rPr sz="4800" spc="-10" dirty="0">
                <a:latin typeface="Times New Roman"/>
                <a:cs typeface="Times New Roman"/>
              </a:rPr>
              <a:t>and</a:t>
            </a:r>
            <a:r>
              <a:rPr sz="4800" spc="-3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clear</a:t>
            </a:r>
            <a:endParaRPr sz="48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29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4800" spc="-5" dirty="0">
                <a:latin typeface="Times New Roman"/>
                <a:cs typeface="Times New Roman"/>
              </a:rPr>
              <a:t>Live/interactive presentations </a:t>
            </a:r>
            <a:r>
              <a:rPr sz="4800" dirty="0">
                <a:latin typeface="Times New Roman"/>
                <a:cs typeface="Times New Roman"/>
              </a:rPr>
              <a:t>thorough</a:t>
            </a:r>
            <a:r>
              <a:rPr sz="4800" spc="-15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lectures</a:t>
            </a:r>
            <a:r>
              <a:rPr lang="en-US" sz="4800" spc="-5" dirty="0">
                <a:latin typeface="Times New Roman"/>
                <a:cs typeface="Times New Roman"/>
              </a:rPr>
              <a:t> and </a:t>
            </a:r>
            <a:r>
              <a:rPr sz="4800" spc="-5" dirty="0">
                <a:latin typeface="Times New Roman"/>
                <a:cs typeface="Times New Roman"/>
              </a:rPr>
              <a:t>videos</a:t>
            </a:r>
            <a:endParaRPr sz="4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438" y="383046"/>
            <a:ext cx="841356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Methods to </a:t>
            </a:r>
            <a:r>
              <a:rPr spc="-5" dirty="0"/>
              <a:t>Promote</a:t>
            </a:r>
            <a:r>
              <a:rPr spc="-45" dirty="0"/>
              <a:t> </a:t>
            </a:r>
            <a:r>
              <a:rPr dirty="0"/>
              <a:t>Awareness</a:t>
            </a:r>
            <a:r>
              <a:rPr lang="en-US" dirty="0"/>
              <a:t> </a:t>
            </a:r>
            <a:r>
              <a:rPr lang="en-US" sz="2800" dirty="0"/>
              <a:t>(cont.)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8057" y="1614152"/>
            <a:ext cx="8167182" cy="4190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lvl="1" indent="-286385">
              <a:spcBef>
                <a:spcPts val="33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4400" spc="-5" dirty="0">
                <a:latin typeface="Times New Roman"/>
                <a:cs typeface="Times New Roman"/>
              </a:rPr>
              <a:t>Publishing/distributing posters,</a:t>
            </a:r>
            <a:r>
              <a:rPr sz="4400" spc="-1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company</a:t>
            </a:r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newsletters</a:t>
            </a:r>
            <a:endParaRPr sz="4400" dirty="0">
              <a:latin typeface="Times New Roman"/>
              <a:cs typeface="Times New Roman"/>
            </a:endParaRPr>
          </a:p>
          <a:p>
            <a:pPr marL="756285" marR="440690" lvl="1" indent="-286385">
              <a:spcBef>
                <a:spcPts val="72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4400" spc="-5" dirty="0">
                <a:latin typeface="Times New Roman"/>
                <a:cs typeface="Times New Roman"/>
              </a:rPr>
              <a:t>Incentives: awards and recognition</a:t>
            </a:r>
            <a:r>
              <a:rPr lang="en-US" sz="4400" spc="-5" dirty="0">
                <a:latin typeface="Times New Roman"/>
                <a:cs typeface="Times New Roman"/>
              </a:rPr>
              <a:t>s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for security-</a:t>
            </a:r>
            <a:r>
              <a:rPr sz="4400" spc="-5" dirty="0">
                <a:latin typeface="Times New Roman"/>
                <a:cs typeface="Times New Roman"/>
              </a:rPr>
              <a:t>related</a:t>
            </a:r>
            <a:r>
              <a:rPr sz="4400" spc="-7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achievement</a:t>
            </a:r>
            <a:endParaRPr sz="44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29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4400" spc="-5" dirty="0">
                <a:latin typeface="Times New Roman"/>
                <a:cs typeface="Times New Roman"/>
              </a:rPr>
              <a:t>Reminders</a:t>
            </a: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984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265">
              <a:lnSpc>
                <a:spcPct val="100000"/>
              </a:lnSpc>
            </a:pPr>
            <a:r>
              <a:rPr dirty="0"/>
              <a:t>Training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61032" y="1524000"/>
            <a:ext cx="8440443" cy="4287071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marR="387985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3600" spc="-5" dirty="0">
                <a:latin typeface="Times New Roman"/>
                <a:cs typeface="Times New Roman"/>
              </a:rPr>
              <a:t>Training often  held in specific classroom or </a:t>
            </a:r>
            <a:r>
              <a:rPr sz="3600" dirty="0">
                <a:latin typeface="Times New Roman"/>
                <a:cs typeface="Times New Roman"/>
              </a:rPr>
              <a:t>through one-on-one  </a:t>
            </a:r>
            <a:r>
              <a:rPr sz="3600" spc="-5" dirty="0">
                <a:latin typeface="Times New Roman"/>
                <a:cs typeface="Times New Roman"/>
              </a:rPr>
              <a:t>training</a:t>
            </a:r>
            <a:endParaRPr sz="36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3600" spc="-5" dirty="0">
                <a:latin typeface="Times New Roman"/>
                <a:cs typeface="Times New Roman"/>
              </a:rPr>
              <a:t>InfoSec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examples: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10"/>
              </a:spcBef>
              <a:buClr>
                <a:srgbClr val="3333CC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Security-related job training </a:t>
            </a:r>
            <a:r>
              <a:rPr sz="3200" spc="-5" dirty="0">
                <a:latin typeface="Times New Roman"/>
                <a:cs typeface="Times New Roman"/>
              </a:rPr>
              <a:t>for operators and</a:t>
            </a:r>
            <a:r>
              <a:rPr sz="3200" spc="20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specific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users</a:t>
            </a:r>
            <a:endParaRPr sz="3200" dirty="0">
              <a:latin typeface="Times New Roman"/>
              <a:cs typeface="Times New Roman"/>
            </a:endParaRPr>
          </a:p>
          <a:p>
            <a:pPr marL="756285" marR="5080" lvl="1" indent="-286385">
              <a:spcBef>
                <a:spcPts val="600"/>
              </a:spcBef>
              <a:buClr>
                <a:srgbClr val="3333CC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Awareness training </a:t>
            </a:r>
            <a:r>
              <a:rPr sz="3200" spc="-5" dirty="0">
                <a:latin typeface="Times New Roman"/>
                <a:cs typeface="Times New Roman"/>
              </a:rPr>
              <a:t>for specific departments or personnel groups with security-sensitive</a:t>
            </a:r>
            <a:r>
              <a:rPr sz="3200" spc="1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positions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265">
              <a:lnSpc>
                <a:spcPct val="100000"/>
              </a:lnSpc>
            </a:pPr>
            <a:r>
              <a:rPr dirty="0"/>
              <a:t>Training</a:t>
            </a:r>
            <a:r>
              <a:rPr lang="en-US" dirty="0"/>
              <a:t> </a:t>
            </a:r>
            <a:r>
              <a:rPr lang="en-US" sz="3200" dirty="0"/>
              <a:t>(cont.)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0200"/>
            <a:ext cx="8545854" cy="410240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4000" spc="-5" dirty="0">
                <a:latin typeface="Times New Roman"/>
                <a:cs typeface="Times New Roman"/>
              </a:rPr>
              <a:t>InfoSec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examples</a:t>
            </a:r>
            <a:r>
              <a:rPr lang="en-US" sz="4000" spc="-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(cont.)</a:t>
            </a:r>
            <a:r>
              <a:rPr sz="4000" spc="-5" dirty="0">
                <a:latin typeface="Times New Roman"/>
                <a:cs typeface="Times New Roman"/>
              </a:rPr>
              <a:t>:</a:t>
            </a:r>
            <a:endParaRPr sz="4000" dirty="0">
              <a:latin typeface="Times New Roman"/>
              <a:cs typeface="Times New Roman"/>
            </a:endParaRPr>
          </a:p>
          <a:p>
            <a:pPr marL="756285" lvl="1" indent="-286385">
              <a:buClr>
                <a:srgbClr val="3333CC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Technical security training</a:t>
            </a:r>
            <a:r>
              <a:rPr sz="3600" spc="-5" dirty="0">
                <a:latin typeface="Times New Roman"/>
                <a:cs typeface="Times New Roman"/>
              </a:rPr>
              <a:t> for IT support personnel</a:t>
            </a:r>
            <a:r>
              <a:rPr sz="3600" spc="2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system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administrators</a:t>
            </a:r>
            <a:endParaRPr sz="3600" dirty="0">
              <a:latin typeface="Times New Roman"/>
              <a:cs typeface="Times New Roman"/>
            </a:endParaRPr>
          </a:p>
          <a:p>
            <a:pPr marL="756285" marR="108585" lvl="1" indent="-286385">
              <a:spcBef>
                <a:spcPts val="600"/>
              </a:spcBef>
              <a:buClr>
                <a:srgbClr val="3333CC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Advanced InfoSec training </a:t>
            </a:r>
            <a:r>
              <a:rPr sz="3600" spc="-5" dirty="0">
                <a:latin typeface="Times New Roman"/>
                <a:cs typeface="Times New Roman"/>
              </a:rPr>
              <a:t>for security practitioners and auditors</a:t>
            </a:r>
            <a:endParaRPr sz="3600" dirty="0">
              <a:latin typeface="Times New Roman"/>
              <a:cs typeface="Times New Roman"/>
            </a:endParaRPr>
          </a:p>
          <a:p>
            <a:pPr marL="756285" lvl="1" indent="-286385">
              <a:buClr>
                <a:srgbClr val="3333CC"/>
              </a:buClr>
              <a:buSzPct val="54000"/>
              <a:buFont typeface="Wingdings"/>
              <a:buChar char=""/>
              <a:tabLst>
                <a:tab pos="756920" algn="l"/>
              </a:tabLst>
            </a:pPr>
            <a:r>
              <a:rPr sz="3600" b="1" i="1" spc="-5" dirty="0">
                <a:latin typeface="Times New Roman"/>
                <a:cs typeface="Times New Roman"/>
              </a:rPr>
              <a:t>Security training </a:t>
            </a:r>
            <a:r>
              <a:rPr sz="3600" spc="-5" dirty="0">
                <a:latin typeface="Times New Roman"/>
                <a:cs typeface="Times New Roman"/>
              </a:rPr>
              <a:t>for senior </a:t>
            </a:r>
            <a:r>
              <a:rPr sz="3600" spc="-10" dirty="0">
                <a:latin typeface="Times New Roman"/>
                <a:cs typeface="Times New Roman"/>
              </a:rPr>
              <a:t>managers,</a:t>
            </a:r>
            <a:r>
              <a:rPr sz="3600" spc="229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functional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managers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768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4610">
              <a:lnSpc>
                <a:spcPct val="100000"/>
              </a:lnSpc>
            </a:pPr>
            <a:r>
              <a:rPr spc="-5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752600"/>
            <a:ext cx="8458200" cy="5010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>
              <a:spcBef>
                <a:spcPts val="725"/>
              </a:spcBef>
              <a:buClr>
                <a:srgbClr val="3333CC"/>
              </a:buClr>
              <a:buSzPct val="80000"/>
              <a:buFont typeface="Wingdings"/>
              <a:buChar char=""/>
              <a:tabLst>
                <a:tab pos="75692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Ensure </a:t>
            </a:r>
            <a:r>
              <a:rPr sz="3600" b="1" i="1" spc="-5" dirty="0">
                <a:latin typeface="Times New Roman"/>
                <a:cs typeface="Times New Roman"/>
              </a:rPr>
              <a:t>security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planned </a:t>
            </a:r>
            <a:r>
              <a:rPr sz="3600" spc="-5" dirty="0">
                <a:latin typeface="Times New Roman"/>
                <a:cs typeface="Times New Roman"/>
              </a:rPr>
              <a:t>and developed into</a:t>
            </a:r>
            <a:r>
              <a:rPr lang="en-US" sz="3600" spc="-5" dirty="0">
                <a:latin typeface="Times New Roman"/>
                <a:cs typeface="Times New Roman"/>
              </a:rPr>
              <a:t> all </a:t>
            </a:r>
            <a:r>
              <a:rPr sz="3600" spc="-5" dirty="0">
                <a:latin typeface="Times New Roman"/>
                <a:cs typeface="Times New Roman"/>
              </a:rPr>
              <a:t>new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system</a:t>
            </a:r>
            <a:r>
              <a:rPr lang="en-US" sz="3600" spc="-5" dirty="0">
                <a:latin typeface="Times New Roman"/>
                <a:cs typeface="Times New Roman"/>
              </a:rPr>
              <a:t>s</a:t>
            </a:r>
            <a:endParaRPr sz="3600" dirty="0">
              <a:latin typeface="Times New Roman"/>
              <a:cs typeface="Times New Roman"/>
            </a:endParaRPr>
          </a:p>
          <a:p>
            <a:pPr marL="299085">
              <a:spcBef>
                <a:spcPts val="29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Certify </a:t>
            </a:r>
            <a:r>
              <a:rPr sz="3600" spc="-5" dirty="0">
                <a:latin typeface="Times New Roman"/>
                <a:cs typeface="Times New Roman"/>
              </a:rPr>
              <a:t>security features performi</a:t>
            </a:r>
            <a:r>
              <a:rPr lang="en-US" sz="3600" spc="-5" dirty="0">
                <a:latin typeface="Times New Roman"/>
                <a:cs typeface="Times New Roman"/>
              </a:rPr>
              <a:t>ng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properly before system </a:t>
            </a:r>
            <a:r>
              <a:rPr sz="3600" spc="-5" dirty="0">
                <a:latin typeface="Times New Roman"/>
                <a:cs typeface="Times New Roman"/>
              </a:rPr>
              <a:t>operate</a:t>
            </a:r>
            <a:endParaRPr sz="3600" dirty="0">
              <a:latin typeface="Times New Roman"/>
              <a:cs typeface="Times New Roman"/>
            </a:endParaRPr>
          </a:p>
          <a:p>
            <a:pPr marL="299085" marR="248285">
              <a:spcBef>
                <a:spcPts val="72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Approve and </a:t>
            </a:r>
            <a:r>
              <a:rPr lang="en-US" sz="3600" b="1" i="1" spc="-5" dirty="0">
                <a:latin typeface="Times New Roman"/>
                <a:cs typeface="Times New Roman"/>
              </a:rPr>
              <a:t>verify </a:t>
            </a:r>
            <a:r>
              <a:rPr sz="3600" b="1" i="1" dirty="0">
                <a:latin typeface="Times New Roman"/>
                <a:cs typeface="Times New Roman"/>
              </a:rPr>
              <a:t>configuration </a:t>
            </a:r>
            <a:r>
              <a:rPr sz="3600" b="1" i="1" spc="-5" dirty="0">
                <a:latin typeface="Times New Roman"/>
                <a:cs typeface="Times New Roman"/>
              </a:rPr>
              <a:t>changes </a:t>
            </a:r>
            <a:r>
              <a:rPr sz="3600" spc="-5" dirty="0">
                <a:latin typeface="Times New Roman"/>
                <a:cs typeface="Times New Roman"/>
              </a:rPr>
              <a:t>to IA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baseline that changes do </a:t>
            </a:r>
            <a:r>
              <a:rPr sz="3600" dirty="0">
                <a:latin typeface="Times New Roman"/>
                <a:cs typeface="Times New Roman"/>
              </a:rPr>
              <a:t>not </a:t>
            </a:r>
            <a:r>
              <a:rPr sz="3600" spc="-5" dirty="0">
                <a:latin typeface="Times New Roman"/>
                <a:cs typeface="Times New Roman"/>
              </a:rPr>
              <a:t>affect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terms of the system’s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accreditation.</a:t>
            </a:r>
            <a:endParaRPr sz="3600" dirty="0">
              <a:latin typeface="Times New Roman"/>
              <a:cs typeface="Times New Roman"/>
            </a:endParaRPr>
          </a:p>
          <a:p>
            <a:pPr marL="299085" marR="164465">
              <a:lnSpc>
                <a:spcPts val="3020"/>
              </a:lnSpc>
              <a:spcBef>
                <a:spcPts val="675"/>
              </a:spcBef>
              <a:buClr>
                <a:srgbClr val="3333CC"/>
              </a:buClr>
              <a:buSzPct val="53571"/>
              <a:tabLst>
                <a:tab pos="75692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4610">
              <a:lnSpc>
                <a:spcPct val="100000"/>
              </a:lnSpc>
            </a:pPr>
            <a:r>
              <a:rPr spc="-5" dirty="0"/>
              <a:t>Summary</a:t>
            </a:r>
            <a:r>
              <a:rPr lang="en-US" spc="-5" dirty="0"/>
              <a:t> (cont.)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3590" y="1620667"/>
            <a:ext cx="8576817" cy="4849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>
              <a:spcBef>
                <a:spcPts val="72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4000" b="1" i="1" spc="-5" dirty="0">
                <a:latin typeface="Times New Roman"/>
                <a:cs typeface="Times New Roman"/>
              </a:rPr>
              <a:t>Assess the status of security features and system vulnerabilities </a:t>
            </a:r>
            <a:r>
              <a:rPr sz="4000" dirty="0">
                <a:latin typeface="Times New Roman"/>
                <a:cs typeface="Times New Roman"/>
              </a:rPr>
              <a:t>through </a:t>
            </a:r>
            <a:r>
              <a:rPr sz="4000" spc="-5" dirty="0">
                <a:latin typeface="Times New Roman"/>
                <a:cs typeface="Times New Roman"/>
              </a:rPr>
              <a:t>manual and automated  reviews</a:t>
            </a:r>
            <a:endParaRPr lang="en-US" sz="4000" spc="-5" dirty="0">
              <a:latin typeface="Times New Roman"/>
              <a:cs typeface="Times New Roman"/>
            </a:endParaRPr>
          </a:p>
          <a:p>
            <a:pPr marL="299085" marR="164465">
              <a:spcBef>
                <a:spcPts val="67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 Dispose hardcopy printouts and nonvolatile storage media in a way that eliminates possible compromise  of sensitive data</a:t>
            </a:r>
          </a:p>
          <a:p>
            <a:pPr marL="299085" marR="164465">
              <a:lnSpc>
                <a:spcPts val="3020"/>
              </a:lnSpc>
              <a:spcBef>
                <a:spcPts val="67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4314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4610">
              <a:lnSpc>
                <a:spcPct val="100000"/>
              </a:lnSpc>
            </a:pPr>
            <a:r>
              <a:rPr spc="-5" dirty="0"/>
              <a:t>Summary</a:t>
            </a:r>
            <a:r>
              <a:rPr lang="en-US" spc="-5" dirty="0"/>
              <a:t> (cont.)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5303" y="1241425"/>
            <a:ext cx="8867190" cy="5526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>
              <a:lnSpc>
                <a:spcPct val="150000"/>
              </a:lnSpc>
              <a:spcBef>
                <a:spcPts val="72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Keep </a:t>
            </a:r>
            <a:r>
              <a:rPr lang="en-US" sz="3600" b="1" i="1" dirty="0">
                <a:latin typeface="Times New Roman"/>
                <a:cs typeface="Times New Roman"/>
              </a:rPr>
              <a:t>system documentation current</a:t>
            </a:r>
            <a:r>
              <a:rPr lang="en-US" sz="3600" dirty="0">
                <a:latin typeface="Times New Roman"/>
                <a:cs typeface="Times New Roman"/>
              </a:rPr>
              <a:t>, reflecting patches, version upgrades, and other baseline changes</a:t>
            </a:r>
          </a:p>
          <a:p>
            <a:pPr marL="299085" marR="164465">
              <a:lnSpc>
                <a:spcPct val="150000"/>
              </a:lnSpc>
              <a:spcBef>
                <a:spcPts val="67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 Ensure that </a:t>
            </a:r>
            <a:r>
              <a:rPr lang="en-US" sz="3600" b="1" i="1" dirty="0">
                <a:latin typeface="Times New Roman"/>
                <a:cs typeface="Times New Roman"/>
              </a:rPr>
              <a:t>HW/SW changes are approved </a:t>
            </a:r>
            <a:r>
              <a:rPr lang="en-US" sz="3600" dirty="0">
                <a:latin typeface="Times New Roman"/>
                <a:cs typeface="Times New Roman"/>
              </a:rPr>
              <a:t>and tested before installation and operation; IA manager is part of approval process</a:t>
            </a:r>
          </a:p>
          <a:p>
            <a:pPr marL="299085" marR="164465">
              <a:lnSpc>
                <a:spcPts val="3020"/>
              </a:lnSpc>
              <a:spcBef>
                <a:spcPts val="67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833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27" y="320903"/>
            <a:ext cx="886719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8410">
              <a:lnSpc>
                <a:spcPct val="100000"/>
              </a:lnSpc>
            </a:pPr>
            <a:r>
              <a:rPr dirty="0"/>
              <a:t>Why Need IA</a:t>
            </a:r>
            <a:r>
              <a:rPr spc="-90" dirty="0"/>
              <a:t> </a:t>
            </a:r>
            <a:r>
              <a:rPr dirty="0"/>
              <a:t>Management?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6212"/>
            <a:ext cx="8482011" cy="5355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255270" indent="-286385">
              <a:spcBef>
                <a:spcPts val="785"/>
              </a:spcBef>
              <a:buClr>
                <a:srgbClr val="3333CC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4000" dirty="0">
                <a:latin typeface="Times New Roman"/>
                <a:cs typeface="Times New Roman"/>
              </a:rPr>
              <a:t>Many managers tend to overloo</a:t>
            </a:r>
            <a:r>
              <a:rPr lang="en-US" sz="4000" dirty="0">
                <a:latin typeface="Times New Roman"/>
                <a:cs typeface="Times New Roman"/>
              </a:rPr>
              <a:t>k </a:t>
            </a:r>
            <a:r>
              <a:rPr sz="4000" dirty="0">
                <a:latin typeface="Times New Roman"/>
                <a:cs typeface="Times New Roman"/>
              </a:rPr>
              <a:t>IA since </a:t>
            </a:r>
            <a:r>
              <a:rPr sz="4000" spc="-10" dirty="0">
                <a:latin typeface="Times New Roman"/>
                <a:cs typeface="Times New Roman"/>
              </a:rPr>
              <a:t>it </a:t>
            </a:r>
            <a:r>
              <a:rPr sz="4000" dirty="0">
                <a:latin typeface="Times New Roman"/>
                <a:cs typeface="Times New Roman"/>
              </a:rPr>
              <a:t>is not directly related to their revenue</a:t>
            </a:r>
          </a:p>
          <a:p>
            <a:pPr marL="299085" indent="-286385">
              <a:buClr>
                <a:srgbClr val="3333CC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4000" dirty="0">
                <a:latin typeface="Times New Roman"/>
                <a:cs typeface="Times New Roman"/>
              </a:rPr>
              <a:t>Two basic factors </a:t>
            </a:r>
            <a:r>
              <a:rPr lang="en-US" sz="4000" dirty="0">
                <a:latin typeface="Times New Roman"/>
                <a:cs typeface="Times New Roman"/>
              </a:rPr>
              <a:t>affecting </a:t>
            </a:r>
            <a:r>
              <a:rPr sz="4000" dirty="0">
                <a:latin typeface="Times New Roman"/>
                <a:cs typeface="Times New Roman"/>
              </a:rPr>
              <a:t>competition</a:t>
            </a:r>
            <a:r>
              <a:rPr lang="en-US" sz="4000" dirty="0">
                <a:latin typeface="Times New Roman"/>
                <a:cs typeface="Times New Roman"/>
              </a:rPr>
              <a:t> for resources</a:t>
            </a:r>
          </a:p>
          <a:p>
            <a:pPr marL="756285" lvl="1" indent="-286385">
              <a:buClr>
                <a:srgbClr val="3333CC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Value of your products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(including  services) to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customers</a:t>
            </a:r>
          </a:p>
          <a:p>
            <a:pPr marL="800735" lvl="1" indent="-330835">
              <a:buClr>
                <a:srgbClr val="3333CC"/>
              </a:buClr>
              <a:buSzPct val="50000"/>
              <a:buFont typeface="Wingdings"/>
              <a:buChar char=""/>
              <a:tabLst>
                <a:tab pos="1258570" algn="l"/>
              </a:tabLst>
            </a:pPr>
            <a:r>
              <a:rPr sz="3600" dirty="0">
                <a:latin typeface="Times New Roman"/>
                <a:cs typeface="Times New Roman"/>
              </a:rPr>
              <a:t>Cost of providing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them</a:t>
            </a:r>
            <a:endParaRPr lang="en-US" sz="3600" dirty="0">
              <a:latin typeface="Times New Roman"/>
              <a:cs typeface="Times New Roman"/>
            </a:endParaRPr>
          </a:p>
          <a:p>
            <a:pPr marL="343535" indent="-330835">
              <a:buClr>
                <a:srgbClr val="3333CC"/>
              </a:buClr>
              <a:buSzPct val="50000"/>
              <a:buFont typeface="Wingdings"/>
              <a:buChar char=""/>
              <a:tabLst>
                <a:tab pos="1258570" algn="l"/>
              </a:tabLst>
            </a:pP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7304431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spc="-5" dirty="0"/>
              <a:t>Evaluation</a:t>
            </a:r>
            <a:r>
              <a:rPr sz="4000" spc="-50" dirty="0"/>
              <a:t> </a:t>
            </a:r>
            <a:r>
              <a:rPr sz="4000" spc="-5" dirty="0"/>
              <a:t>for</a:t>
            </a:r>
            <a:r>
              <a:rPr lang="en-US" sz="4000" spc="-5" dirty="0"/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Functionality and</a:t>
            </a:r>
            <a:r>
              <a:rPr lang="en-US" sz="4000" b="1" i="1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Assurance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624" y="1524000"/>
            <a:ext cx="8531860" cy="4411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25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600" dirty="0">
                <a:latin typeface="Times New Roman"/>
                <a:cs typeface="Times New Roman"/>
              </a:rPr>
              <a:t>A process in which the </a:t>
            </a:r>
            <a:r>
              <a:rPr sz="3600" b="1" i="1" dirty="0">
                <a:latin typeface="Times New Roman"/>
                <a:cs typeface="Times New Roman"/>
              </a:rPr>
              <a:t>evidence for assurance</a:t>
            </a:r>
            <a:r>
              <a:rPr sz="3600" b="1" i="1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  gathered and analyzed against </a:t>
            </a:r>
            <a:r>
              <a:rPr lang="en-US" sz="3600" dirty="0">
                <a:latin typeface="Times New Roman"/>
                <a:cs typeface="Times New Roman"/>
              </a:rPr>
              <a:t>requirements </a:t>
            </a:r>
            <a:r>
              <a:rPr sz="3600" dirty="0">
                <a:latin typeface="Times New Roman"/>
                <a:cs typeface="Times New Roman"/>
              </a:rPr>
              <a:t>for functionality and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assurance.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600" dirty="0">
                <a:latin typeface="Times New Roman"/>
                <a:cs typeface="Times New Roman"/>
              </a:rPr>
              <a:t>Can result in a measure of </a:t>
            </a:r>
            <a:r>
              <a:rPr sz="3600" b="1" i="1" spc="-5" dirty="0">
                <a:latin typeface="Times New Roman"/>
                <a:cs typeface="Times New Roman"/>
              </a:rPr>
              <a:t>trust</a:t>
            </a:r>
            <a:r>
              <a:rPr lang="en-US" sz="3600" b="1" i="1" spc="-5" dirty="0">
                <a:latin typeface="Times New Roman"/>
                <a:cs typeface="Times New Roman"/>
              </a:rPr>
              <a:t> of an information system. </a:t>
            </a:r>
            <a:r>
              <a:rPr sz="3200" spc="-5" dirty="0">
                <a:latin typeface="Times New Roman"/>
                <a:cs typeface="Times New Roman"/>
              </a:rPr>
              <a:t>A system is trusted if it has been shown to </a:t>
            </a:r>
            <a:r>
              <a:rPr sz="3200" b="1" i="1" u="sng" spc="-15" dirty="0">
                <a:latin typeface="Times New Roman"/>
                <a:cs typeface="Times New Roman"/>
              </a:rPr>
              <a:t>meet  </a:t>
            </a:r>
            <a:r>
              <a:rPr sz="3200" b="1" i="1" u="sng" dirty="0">
                <a:latin typeface="Times New Roman"/>
                <a:cs typeface="Times New Roman"/>
              </a:rPr>
              <a:t>users’ </a:t>
            </a:r>
            <a:r>
              <a:rPr sz="3200" b="1" i="1" u="sng" spc="-5" dirty="0">
                <a:latin typeface="Times New Roman"/>
                <a:cs typeface="Times New Roman"/>
              </a:rPr>
              <a:t>security requirements </a:t>
            </a:r>
            <a:r>
              <a:rPr sz="3200" b="1" i="1" u="sng" dirty="0">
                <a:latin typeface="Times New Roman"/>
                <a:cs typeface="Times New Roman"/>
              </a:rPr>
              <a:t>under </a:t>
            </a:r>
            <a:r>
              <a:rPr sz="3200" b="1" i="1" u="sng" spc="-5" dirty="0">
                <a:latin typeface="Times New Roman"/>
                <a:cs typeface="Times New Roman"/>
              </a:rPr>
              <a:t>specific  conditions</a:t>
            </a:r>
            <a:endParaRPr sz="3200" b="1" i="1" u="sng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9757" y="1447800"/>
            <a:ext cx="8531860" cy="5047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600" spc="-5" dirty="0">
                <a:latin typeface="Times New Roman"/>
                <a:cs typeface="Times New Roman"/>
              </a:rPr>
              <a:t>Trust is based</a:t>
            </a:r>
            <a:r>
              <a:rPr sz="3600" spc="-30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on</a:t>
            </a:r>
            <a:r>
              <a:rPr sz="3600" spc="39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assurance</a:t>
            </a:r>
            <a:r>
              <a:rPr lang="en-US"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evidence</a:t>
            </a:r>
            <a:endParaRPr lang="en-US" sz="3600" b="1" i="1" spc="-5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24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6235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An </a:t>
            </a:r>
            <a:r>
              <a:rPr lang="en-US" sz="3600" spc="-5" dirty="0">
                <a:latin typeface="Times New Roman"/>
                <a:cs typeface="Times New Roman"/>
              </a:rPr>
              <a:t>evaluation methodology to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determine whether the </a:t>
            </a:r>
            <a:r>
              <a:rPr lang="en-US" sz="3600" b="1" i="1" u="sng" spc="-5" dirty="0">
                <a:latin typeface="Times New Roman"/>
                <a:cs typeface="Times New Roman"/>
              </a:rPr>
              <a:t>security requirements </a:t>
            </a:r>
            <a:r>
              <a:rPr lang="en-US" sz="3600" spc="-5" dirty="0">
                <a:latin typeface="Times New Roman"/>
                <a:cs typeface="Times New Roman"/>
              </a:rPr>
              <a:t>of an information system are satisfied based </a:t>
            </a:r>
            <a:r>
              <a:rPr lang="en-US" sz="3600" dirty="0">
                <a:latin typeface="Times New Roman"/>
                <a:cs typeface="Times New Roman"/>
              </a:rPr>
              <a:t>on </a:t>
            </a:r>
            <a:r>
              <a:rPr lang="en-US" sz="3600" spc="-5" dirty="0">
                <a:latin typeface="Times New Roman"/>
                <a:cs typeface="Times New Roman"/>
              </a:rPr>
              <a:t>assurance evidence.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24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6235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A </a:t>
            </a:r>
            <a:r>
              <a:rPr lang="en-US" sz="3600" b="1" i="1" spc="-5" dirty="0">
                <a:latin typeface="Times New Roman"/>
                <a:cs typeface="Times New Roman"/>
              </a:rPr>
              <a:t>measure </a:t>
            </a:r>
            <a:r>
              <a:rPr lang="en-US" sz="3600" spc="-5" dirty="0">
                <a:latin typeface="Times New Roman"/>
                <a:cs typeface="Times New Roman"/>
              </a:rPr>
              <a:t>of the evaluation result (called a level of  </a:t>
            </a:r>
            <a:r>
              <a:rPr lang="en-US" sz="3600" dirty="0">
                <a:latin typeface="Times New Roman"/>
                <a:cs typeface="Times New Roman"/>
              </a:rPr>
              <a:t>trust) </a:t>
            </a:r>
            <a:r>
              <a:rPr lang="en-US" sz="3600" spc="-5" dirty="0">
                <a:latin typeface="Times New Roman"/>
                <a:cs typeface="Times New Roman"/>
              </a:rPr>
              <a:t>indicating how </a:t>
            </a:r>
            <a:r>
              <a:rPr lang="en-US" sz="3600" b="1" i="1" dirty="0">
                <a:latin typeface="Times New Roman"/>
                <a:cs typeface="Times New Roman"/>
              </a:rPr>
              <a:t>trustworthy </a:t>
            </a:r>
            <a:r>
              <a:rPr lang="en-US" sz="3600" dirty="0">
                <a:latin typeface="Times New Roman"/>
                <a:cs typeface="Times New Roman"/>
              </a:rPr>
              <a:t>the </a:t>
            </a:r>
            <a:r>
              <a:rPr lang="en-US" sz="3600" spc="-5" dirty="0">
                <a:latin typeface="Times New Roman"/>
                <a:cs typeface="Times New Roman"/>
              </a:rPr>
              <a:t>product or  system</a:t>
            </a:r>
            <a:r>
              <a:rPr lang="en-US" sz="3600" spc="-90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is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E31ADF91-E77E-4A4C-A9AD-215421DC7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7304431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spc="-5" dirty="0"/>
              <a:t>Evaluation</a:t>
            </a:r>
            <a:r>
              <a:rPr sz="4000" spc="-50" dirty="0"/>
              <a:t> </a:t>
            </a:r>
            <a:r>
              <a:rPr sz="4000" spc="-5" dirty="0"/>
              <a:t>for</a:t>
            </a:r>
            <a:r>
              <a:rPr lang="en-US" sz="4000" spc="-5" dirty="0"/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Functionality and</a:t>
            </a:r>
            <a:r>
              <a:rPr lang="en-US" sz="4000" b="1" i="1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Assurance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64929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544512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Trusted Computer System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623061"/>
            <a:ext cx="8608060" cy="5683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2320">
              <a:lnSpc>
                <a:spcPct val="100000"/>
              </a:lnSpc>
            </a:pPr>
            <a:r>
              <a:rPr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Evaluation Criteria</a:t>
            </a:r>
            <a:r>
              <a:rPr sz="4000" b="1" i="1" spc="-1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(TCSEC)</a:t>
            </a: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Developed in 1983-1999 by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DoD</a:t>
            </a:r>
          </a:p>
          <a:p>
            <a:pPr marL="812800" lvl="1" indent="-342900"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Also known as the </a:t>
            </a:r>
            <a:r>
              <a:rPr sz="3200" b="1" i="1" dirty="0">
                <a:latin typeface="Times New Roman"/>
                <a:cs typeface="Times New Roman"/>
              </a:rPr>
              <a:t>Orange</a:t>
            </a:r>
            <a:r>
              <a:rPr sz="3200" b="1" i="1" spc="-7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Book</a:t>
            </a:r>
            <a:endParaRPr sz="3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Emphas</a:t>
            </a:r>
            <a:r>
              <a:rPr lang="en-US" sz="320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lang="en-US" sz="3200" dirty="0">
                <a:latin typeface="Times New Roman"/>
                <a:cs typeface="Times New Roman"/>
              </a:rPr>
              <a:t>on </a:t>
            </a:r>
            <a:r>
              <a:rPr sz="3200" b="1" i="1" dirty="0">
                <a:latin typeface="Times New Roman"/>
                <a:cs typeface="Times New Roman"/>
              </a:rPr>
              <a:t>confidentiality</a:t>
            </a:r>
            <a:r>
              <a:rPr sz="3200" dirty="0">
                <a:latin typeface="Times New Roman"/>
                <a:cs typeface="Times New Roman"/>
              </a:rPr>
              <a:t>, especially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protection  of government classified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information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Limitations:</a:t>
            </a:r>
          </a:p>
          <a:p>
            <a:pPr marL="756285" marR="748665" lvl="1" indent="-28638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Focus on security needs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U.S. government and  military</a:t>
            </a:r>
            <a:endParaRPr sz="2800" dirty="0">
              <a:latin typeface="Times New Roman"/>
              <a:cs typeface="Times New Roman"/>
            </a:endParaRPr>
          </a:p>
          <a:p>
            <a:pPr marL="756285" marR="1034415" lvl="1" indent="-28638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Not address integrity, availability </a:t>
            </a:r>
            <a:r>
              <a:rPr lang="en-US" sz="2800" b="1" i="1" spc="-5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other</a:t>
            </a:r>
            <a:r>
              <a:rPr lang="en-US" sz="2800" b="1" i="1" spc="-5" dirty="0">
                <a:latin typeface="Times New Roman"/>
                <a:cs typeface="Times New Roman"/>
              </a:rPr>
              <a:t>s</a:t>
            </a:r>
            <a:r>
              <a:rPr sz="2800" b="1" i="1" spc="-5" dirty="0">
                <a:latin typeface="Times New Roman"/>
                <a:cs typeface="Times New Roman"/>
              </a:rPr>
              <a:t>  requirements critical to business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applications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70250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dirty="0"/>
              <a:t>Information </a:t>
            </a:r>
            <a:r>
              <a:rPr sz="4000" spc="-5" dirty="0"/>
              <a:t>Technology</a:t>
            </a:r>
            <a:r>
              <a:rPr sz="4000" spc="-30" dirty="0"/>
              <a:t> </a:t>
            </a:r>
            <a:r>
              <a:rPr sz="4000" spc="-5" dirty="0"/>
              <a:t>Security</a:t>
            </a:r>
            <a:r>
              <a:rPr lang="en-US" sz="4000" spc="-5" dirty="0"/>
              <a:t> </a:t>
            </a:r>
            <a:r>
              <a:rPr lang="en-US"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Evaluation Criteria</a:t>
            </a:r>
            <a:r>
              <a:rPr lang="en-US" sz="4000" b="1" i="1" spc="-1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(ITSEC)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4000"/>
            <a:ext cx="8099298" cy="4578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21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</a:tabLst>
            </a:pPr>
            <a:r>
              <a:rPr sz="4000" dirty="0">
                <a:latin typeface="Times New Roman"/>
                <a:cs typeface="Times New Roman"/>
              </a:rPr>
              <a:t>Developed in 1991-2001 by European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Union</a:t>
            </a:r>
          </a:p>
          <a:p>
            <a:pPr marL="299085" marR="246379" indent="-286385">
              <a:spcBef>
                <a:spcPts val="72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4000" spc="-5" dirty="0">
                <a:latin typeface="Times New Roman"/>
                <a:cs typeface="Times New Roman"/>
              </a:rPr>
              <a:t>ITSEC emphasizes </a:t>
            </a:r>
            <a:r>
              <a:rPr sz="4000" b="1" i="1" spc="-5" dirty="0">
                <a:latin typeface="Times New Roman"/>
                <a:cs typeface="Times New Roman"/>
              </a:rPr>
              <a:t>integrity and </a:t>
            </a:r>
            <a:r>
              <a:rPr sz="4000" b="1" i="1" dirty="0">
                <a:latin typeface="Times New Roman"/>
                <a:cs typeface="Times New Roman"/>
              </a:rPr>
              <a:t>availability</a:t>
            </a:r>
            <a:endParaRPr lang="en-US" sz="4000" b="1" i="1" dirty="0">
              <a:latin typeface="Times New Roman"/>
              <a:cs typeface="Times New Roman"/>
            </a:endParaRPr>
          </a:p>
          <a:p>
            <a:pPr marL="299085" marR="246379" indent="-286385">
              <a:spcBef>
                <a:spcPts val="72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4000" b="1" dirty="0">
                <a:latin typeface="Times New Roman"/>
                <a:cs typeface="Times New Roman"/>
              </a:rPr>
              <a:t>Impact</a:t>
            </a:r>
            <a:r>
              <a:rPr lang="en-US" sz="4000" dirty="0">
                <a:latin typeface="Times New Roman"/>
                <a:cs typeface="Times New Roman"/>
              </a:rPr>
              <a:t>:</a:t>
            </a:r>
          </a:p>
          <a:p>
            <a:pPr marL="756285" marR="246379" lvl="1" indent="-286385">
              <a:spcBef>
                <a:spcPts val="72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4000" spc="-10" dirty="0">
                <a:latin typeface="Times New Roman"/>
                <a:cs typeface="Times New Roman"/>
              </a:rPr>
              <a:t>Can </a:t>
            </a:r>
            <a:r>
              <a:rPr lang="en-US" sz="4000" dirty="0">
                <a:latin typeface="Times New Roman"/>
                <a:cs typeface="Times New Roman"/>
              </a:rPr>
              <a:t>be </a:t>
            </a:r>
            <a:r>
              <a:rPr lang="en-US" sz="4000" spc="-5" dirty="0">
                <a:latin typeface="Times New Roman"/>
                <a:cs typeface="Times New Roman"/>
              </a:rPr>
              <a:t>used to evaluate </a:t>
            </a:r>
            <a:r>
              <a:rPr lang="en-US" sz="4000" spc="-10" dirty="0">
                <a:latin typeface="Times New Roman"/>
                <a:cs typeface="Times New Roman"/>
              </a:rPr>
              <a:t>any </a:t>
            </a:r>
            <a:r>
              <a:rPr lang="en-US" sz="4000" spc="-5" dirty="0">
                <a:latin typeface="Times New Roman"/>
                <a:cs typeface="Times New Roman"/>
              </a:rPr>
              <a:t>kinds of </a:t>
            </a:r>
            <a:r>
              <a:rPr lang="en-US" sz="4000" dirty="0">
                <a:latin typeface="Times New Roman"/>
                <a:cs typeface="Times New Roman"/>
              </a:rPr>
              <a:t>products </a:t>
            </a:r>
            <a:r>
              <a:rPr lang="en-US" sz="4000" spc="-5" dirty="0">
                <a:latin typeface="Times New Roman"/>
                <a:cs typeface="Times New Roman"/>
              </a:rPr>
              <a:t>or  systems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3208"/>
            <a:ext cx="70250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dirty="0"/>
              <a:t>Information </a:t>
            </a:r>
            <a:r>
              <a:rPr sz="4000" spc="-5" dirty="0"/>
              <a:t>Technology</a:t>
            </a:r>
            <a:r>
              <a:rPr sz="4000" spc="-30" dirty="0"/>
              <a:t> </a:t>
            </a:r>
            <a:r>
              <a:rPr sz="4000" spc="-5" dirty="0"/>
              <a:t>Security</a:t>
            </a:r>
            <a:r>
              <a:rPr lang="en-US" sz="4000" spc="-5" dirty="0"/>
              <a:t> </a:t>
            </a:r>
            <a:r>
              <a:rPr lang="en-US"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Evaluation Criteria</a:t>
            </a:r>
            <a:r>
              <a:rPr lang="en-US" sz="4000" b="1" i="1" spc="-1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(ITSEC)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76400"/>
            <a:ext cx="7846060" cy="3031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246379" indent="-286385">
              <a:spcBef>
                <a:spcPts val="72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4800" b="1" spc="-5" dirty="0">
                <a:latin typeface="Times New Roman"/>
                <a:cs typeface="Times New Roman"/>
              </a:rPr>
              <a:t>Limitations</a:t>
            </a:r>
            <a:endParaRPr sz="4800" b="1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340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4800" spc="-5" dirty="0">
                <a:latin typeface="Times New Roman"/>
                <a:cs typeface="Times New Roman"/>
              </a:rPr>
              <a:t>C</a:t>
            </a:r>
            <a:r>
              <a:rPr sz="4800" spc="-5" dirty="0">
                <a:latin typeface="Times New Roman"/>
                <a:cs typeface="Times New Roman"/>
              </a:rPr>
              <a:t>onsidered technically </a:t>
            </a:r>
            <a:r>
              <a:rPr sz="4800" spc="-10" dirty="0">
                <a:latin typeface="Times New Roman"/>
                <a:cs typeface="Times New Roman"/>
              </a:rPr>
              <a:t>weak </a:t>
            </a:r>
            <a:r>
              <a:rPr sz="4800" spc="-5" dirty="0">
                <a:latin typeface="Times New Roman"/>
                <a:cs typeface="Times New Roman"/>
              </a:rPr>
              <a:t>compared to</a:t>
            </a:r>
            <a:r>
              <a:rPr sz="4800" spc="30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TCSEC</a:t>
            </a:r>
            <a:endParaRPr sz="4800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335"/>
              </a:spcBef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4800" spc="-5" dirty="0">
                <a:latin typeface="Times New Roman"/>
                <a:cs typeface="Times New Roman"/>
              </a:rPr>
              <a:t>Not used in Canada and</a:t>
            </a:r>
            <a:r>
              <a:rPr sz="4800" spc="-60" dirty="0">
                <a:latin typeface="Times New Roman"/>
                <a:cs typeface="Times New Roman"/>
              </a:rPr>
              <a:t> </a:t>
            </a:r>
            <a:r>
              <a:rPr sz="4800" spc="-5" dirty="0">
                <a:latin typeface="Times New Roman"/>
                <a:cs typeface="Times New Roman"/>
              </a:rPr>
              <a:t>US</a:t>
            </a:r>
            <a:endParaRPr sz="4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6448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265">
              <a:lnSpc>
                <a:spcPct val="100000"/>
              </a:lnSpc>
            </a:pPr>
            <a:r>
              <a:rPr dirty="0"/>
              <a:t>Federal Criteria</a:t>
            </a:r>
            <a:r>
              <a:rPr spc="-105" dirty="0"/>
              <a:t> </a:t>
            </a:r>
            <a:r>
              <a:rPr dirty="0"/>
              <a:t>(FC)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7340" y="1500759"/>
            <a:ext cx="8529319" cy="4462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508634" algn="l"/>
              </a:tabLst>
            </a:pPr>
            <a:r>
              <a:rPr sz="4000" spc="-5" dirty="0"/>
              <a:t>Developed </a:t>
            </a:r>
            <a:r>
              <a:rPr sz="4000" dirty="0"/>
              <a:t>by </a:t>
            </a:r>
            <a:r>
              <a:rPr sz="4000" spc="-5" dirty="0"/>
              <a:t>NIST and</a:t>
            </a:r>
            <a:r>
              <a:rPr sz="4000" spc="-30" dirty="0"/>
              <a:t> </a:t>
            </a:r>
            <a:r>
              <a:rPr sz="4000" spc="-5" dirty="0"/>
              <a:t>NSA</a:t>
            </a:r>
          </a:p>
          <a:p>
            <a:pPr marL="908685" marR="281940" lvl="1" indent="-286385">
              <a:lnSpc>
                <a:spcPct val="100000"/>
              </a:lnSpc>
              <a:spcBef>
                <a:spcPts val="63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909319" algn="l"/>
              </a:tabLst>
            </a:pPr>
            <a:r>
              <a:rPr sz="4000" dirty="0">
                <a:latin typeface="Times New Roman"/>
                <a:cs typeface="Times New Roman"/>
              </a:rPr>
              <a:t>FC never </a:t>
            </a:r>
            <a:r>
              <a:rPr sz="4000" spc="-5" dirty="0">
                <a:latin typeface="Times New Roman"/>
                <a:cs typeface="Times New Roman"/>
              </a:rPr>
              <a:t>completed </a:t>
            </a:r>
            <a:r>
              <a:rPr sz="4000" dirty="0">
                <a:latin typeface="Times New Roman"/>
                <a:cs typeface="Times New Roman"/>
              </a:rPr>
              <a:t>(the </a:t>
            </a:r>
            <a:r>
              <a:rPr sz="4000" spc="-5" dirty="0">
                <a:latin typeface="Times New Roman"/>
                <a:cs typeface="Times New Roman"/>
              </a:rPr>
              <a:t>last </a:t>
            </a:r>
            <a:r>
              <a:rPr sz="4000" dirty="0">
                <a:latin typeface="Times New Roman"/>
                <a:cs typeface="Times New Roman"/>
              </a:rPr>
              <a:t>draft </a:t>
            </a:r>
            <a:r>
              <a:rPr sz="4000" spc="-5" dirty="0">
                <a:latin typeface="Times New Roman"/>
                <a:cs typeface="Times New Roman"/>
              </a:rPr>
              <a:t>version </a:t>
            </a:r>
            <a:r>
              <a:rPr sz="4000" dirty="0">
                <a:latin typeface="Times New Roman"/>
                <a:cs typeface="Times New Roman"/>
              </a:rPr>
              <a:t>was </a:t>
            </a:r>
            <a:r>
              <a:rPr sz="4000" spc="-5" dirty="0">
                <a:latin typeface="Times New Roman"/>
                <a:cs typeface="Times New Roman"/>
              </a:rPr>
              <a:t>released  </a:t>
            </a:r>
            <a:r>
              <a:rPr sz="4000" dirty="0">
                <a:latin typeface="Times New Roman"/>
                <a:cs typeface="Times New Roman"/>
              </a:rPr>
              <a:t>in 1992), </a:t>
            </a:r>
            <a:r>
              <a:rPr lang="en-US" sz="4000" spc="5" dirty="0">
                <a:latin typeface="Times New Roman"/>
                <a:cs typeface="Times New Roman"/>
              </a:rPr>
              <a:t>and</a:t>
            </a:r>
            <a:r>
              <a:rPr sz="4000" dirty="0">
                <a:latin typeface="Times New Roman"/>
                <a:cs typeface="Times New Roman"/>
              </a:rPr>
              <a:t> supplanted by </a:t>
            </a:r>
            <a:r>
              <a:rPr sz="4000" b="1" i="1" u="heavy" dirty="0">
                <a:latin typeface="Times New Roman"/>
                <a:cs typeface="Times New Roman"/>
              </a:rPr>
              <a:t>Common </a:t>
            </a:r>
            <a:r>
              <a:rPr sz="4000" b="1" i="1" u="heavy" spc="-5" dirty="0">
                <a:latin typeface="Times New Roman"/>
                <a:cs typeface="Times New Roman"/>
              </a:rPr>
              <a:t>Criteria </a:t>
            </a:r>
            <a:r>
              <a:rPr sz="4000" dirty="0">
                <a:latin typeface="Times New Roman"/>
                <a:cs typeface="Times New Roman"/>
              </a:rPr>
              <a:t>in  </a:t>
            </a:r>
            <a:r>
              <a:rPr sz="4000" spc="5" dirty="0">
                <a:latin typeface="Times New Roman"/>
                <a:cs typeface="Times New Roman"/>
              </a:rPr>
              <a:t>1998</a:t>
            </a:r>
            <a:endParaRPr sz="4000" dirty="0">
              <a:latin typeface="Times New Roman"/>
              <a:cs typeface="Times New Roman"/>
            </a:endParaRPr>
          </a:p>
          <a:p>
            <a:pPr marL="908685" lvl="1" indent="-28638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3846"/>
              <a:buFont typeface="Wingdings"/>
              <a:buChar char=""/>
              <a:tabLst>
                <a:tab pos="909319" algn="l"/>
              </a:tabLst>
            </a:pPr>
            <a:r>
              <a:rPr sz="4000" dirty="0">
                <a:latin typeface="Times New Roman"/>
                <a:cs typeface="Times New Roman"/>
              </a:rPr>
              <a:t>Many ideas of FC were adopted by the Common</a:t>
            </a:r>
            <a:r>
              <a:rPr sz="4000" spc="-13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Criteria.</a:t>
            </a:r>
            <a:endParaRPr lang="en-US" sz="4000"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265">
              <a:lnSpc>
                <a:spcPct val="100000"/>
              </a:lnSpc>
            </a:pPr>
            <a:r>
              <a:rPr dirty="0"/>
              <a:t>Federal Criteria</a:t>
            </a:r>
            <a:r>
              <a:rPr spc="-105" dirty="0"/>
              <a:t> </a:t>
            </a:r>
            <a:r>
              <a:rPr dirty="0"/>
              <a:t>(FC)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7340" y="1500759"/>
            <a:ext cx="8529319" cy="450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900" marR="807085" lvl="1" indent="-228600" algn="l">
              <a:spcBef>
                <a:spcPts val="58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308735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The concept of </a:t>
            </a:r>
            <a:r>
              <a:rPr lang="en-US" sz="3600" b="1" i="1" dirty="0">
                <a:latin typeface="Times New Roman"/>
                <a:cs typeface="Times New Roman"/>
              </a:rPr>
              <a:t>protection profile (PP)</a:t>
            </a:r>
            <a:r>
              <a:rPr lang="en-US" sz="3600" dirty="0">
                <a:latin typeface="Times New Roman"/>
                <a:cs typeface="Times New Roman"/>
              </a:rPr>
              <a:t>, which </a:t>
            </a:r>
            <a:r>
              <a:rPr lang="en-US" sz="3600" spc="-5" dirty="0">
                <a:latin typeface="Times New Roman"/>
                <a:cs typeface="Times New Roman"/>
              </a:rPr>
              <a:t>is </a:t>
            </a:r>
            <a:r>
              <a:rPr lang="en-US" sz="3600" dirty="0">
                <a:latin typeface="Times New Roman"/>
                <a:cs typeface="Times New Roman"/>
              </a:rPr>
              <a:t>an  abstract specification of the security aspects of an</a:t>
            </a:r>
            <a:r>
              <a:rPr lang="en-US" sz="3600" spc="-200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IT  product</a:t>
            </a:r>
          </a:p>
          <a:p>
            <a:pPr marL="850900" marR="389890" lvl="1" indent="-228600" algn="l">
              <a:spcBef>
                <a:spcPts val="57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308735" algn="l"/>
                <a:tab pos="328676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The</a:t>
            </a:r>
            <a:r>
              <a:rPr lang="en-US" sz="3600" spc="58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concept</a:t>
            </a:r>
            <a:r>
              <a:rPr lang="en-US" sz="3600" spc="58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of </a:t>
            </a:r>
            <a:r>
              <a:rPr lang="en-US" sz="3600" b="1" i="1" dirty="0">
                <a:latin typeface="Times New Roman"/>
                <a:cs typeface="Times New Roman"/>
              </a:rPr>
              <a:t>profile registry</a:t>
            </a:r>
            <a:r>
              <a:rPr lang="en-US" sz="3600" dirty="0">
                <a:latin typeface="Times New Roman"/>
                <a:cs typeface="Times New Roman"/>
              </a:rPr>
              <a:t>, which </a:t>
            </a:r>
            <a:r>
              <a:rPr lang="en-US" sz="3600" spc="-5" dirty="0">
                <a:latin typeface="Times New Roman"/>
                <a:cs typeface="Times New Roman"/>
              </a:rPr>
              <a:t>is </a:t>
            </a:r>
            <a:r>
              <a:rPr lang="en-US" sz="3600" dirty="0">
                <a:latin typeface="Times New Roman"/>
                <a:cs typeface="Times New Roman"/>
              </a:rPr>
              <a:t>a</a:t>
            </a:r>
            <a:r>
              <a:rPr lang="en-US" sz="3600" spc="-7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collection</a:t>
            </a:r>
            <a:r>
              <a:rPr lang="en-US" sz="3600" spc="-4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of  </a:t>
            </a:r>
            <a:r>
              <a:rPr lang="en-US" sz="3600" spc="-5" dirty="0">
                <a:latin typeface="Times New Roman"/>
                <a:cs typeface="Times New Roman"/>
              </a:rPr>
              <a:t>FC-approved </a:t>
            </a:r>
            <a:r>
              <a:rPr lang="en-US" sz="3600" dirty="0">
                <a:latin typeface="Times New Roman"/>
                <a:cs typeface="Times New Roman"/>
              </a:rPr>
              <a:t>protection profiles available to public for  general</a:t>
            </a:r>
            <a:r>
              <a:rPr lang="en-US" sz="3600" spc="-114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use</a:t>
            </a:r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7578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900559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265">
              <a:lnSpc>
                <a:spcPct val="100000"/>
              </a:lnSpc>
            </a:pPr>
            <a:r>
              <a:rPr dirty="0"/>
              <a:t>Common Criteria</a:t>
            </a:r>
            <a:r>
              <a:rPr spc="-80" dirty="0"/>
              <a:t> </a:t>
            </a:r>
            <a:r>
              <a:rPr dirty="0"/>
              <a:t>(CC)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73741"/>
            <a:ext cx="7922260" cy="405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3600" spc="-5" dirty="0">
                <a:latin typeface="Times New Roman"/>
                <a:cs typeface="Times New Roman"/>
              </a:rPr>
              <a:t>Developed </a:t>
            </a:r>
            <a:r>
              <a:rPr sz="3600" dirty="0">
                <a:latin typeface="Times New Roman"/>
                <a:cs typeface="Times New Roman"/>
              </a:rPr>
              <a:t>by </a:t>
            </a:r>
            <a:r>
              <a:rPr sz="3600" spc="-5" dirty="0">
                <a:latin typeface="Times New Roman"/>
                <a:cs typeface="Times New Roman"/>
              </a:rPr>
              <a:t>Canada, France, Germany,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Netherlands,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United Kingdom </a:t>
            </a:r>
            <a:r>
              <a:rPr sz="3600" spc="-10" dirty="0">
                <a:latin typeface="Times New Roman"/>
                <a:cs typeface="Times New Roman"/>
              </a:rPr>
              <a:t>and </a:t>
            </a:r>
            <a:r>
              <a:rPr sz="3600" spc="-5" dirty="0">
                <a:latin typeface="Times New Roman"/>
                <a:cs typeface="Times New Roman"/>
              </a:rPr>
              <a:t>United States, starting</a:t>
            </a:r>
            <a:r>
              <a:rPr sz="3600" spc="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1998</a:t>
            </a: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3600" spc="-5" dirty="0">
                <a:latin typeface="Times New Roman"/>
                <a:cs typeface="Times New Roman"/>
              </a:rPr>
              <a:t>An </a:t>
            </a:r>
            <a:r>
              <a:rPr sz="3600" b="1" i="1" dirty="0">
                <a:latin typeface="Times New Roman"/>
                <a:cs typeface="Times New Roman"/>
              </a:rPr>
              <a:t>international standard</a:t>
            </a:r>
            <a:r>
              <a:rPr sz="3600" dirty="0">
                <a:latin typeface="Times New Roman"/>
                <a:cs typeface="Times New Roman"/>
              </a:rPr>
              <a:t>, </a:t>
            </a:r>
            <a:r>
              <a:rPr sz="3600" spc="-5" dirty="0">
                <a:latin typeface="Times New Roman"/>
                <a:cs typeface="Times New Roman"/>
              </a:rPr>
              <a:t>also </a:t>
            </a:r>
            <a:r>
              <a:rPr sz="3600" dirty="0">
                <a:latin typeface="Times New Roman"/>
                <a:cs typeface="Times New Roman"/>
              </a:rPr>
              <a:t>known </a:t>
            </a:r>
            <a:r>
              <a:rPr sz="3600" spc="-5" dirty="0">
                <a:latin typeface="Times New Roman"/>
                <a:cs typeface="Times New Roman"/>
              </a:rPr>
              <a:t>as </a:t>
            </a:r>
            <a:r>
              <a:rPr sz="3600" b="1" i="1" u="sng" spc="-5" dirty="0">
                <a:latin typeface="Times New Roman"/>
                <a:cs typeface="Times New Roman"/>
              </a:rPr>
              <a:t>ISO</a:t>
            </a:r>
            <a:r>
              <a:rPr sz="3600" b="1" i="1" u="sng" spc="-80" dirty="0">
                <a:latin typeface="Times New Roman"/>
                <a:cs typeface="Times New Roman"/>
              </a:rPr>
              <a:t> </a:t>
            </a:r>
            <a:r>
              <a:rPr sz="3600" b="1" i="1" u="sng" dirty="0">
                <a:latin typeface="Times New Roman"/>
                <a:cs typeface="Times New Roman"/>
              </a:rPr>
              <a:t>15408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3600" spc="-5" dirty="0">
                <a:latin typeface="Times New Roman"/>
                <a:cs typeface="Times New Roman"/>
              </a:rPr>
              <a:t>Combines best features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5" dirty="0">
                <a:latin typeface="Times New Roman"/>
                <a:cs typeface="Times New Roman"/>
              </a:rPr>
              <a:t>TCSEC, ITSEC and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FC</a:t>
            </a:r>
            <a:endParaRPr lang="en-US" sz="3600" spc="-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900559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265">
              <a:lnSpc>
                <a:spcPct val="100000"/>
              </a:lnSpc>
            </a:pPr>
            <a:r>
              <a:rPr lang="en-US" dirty="0"/>
              <a:t>  </a:t>
            </a:r>
            <a:r>
              <a:rPr dirty="0"/>
              <a:t>Common Criteria</a:t>
            </a:r>
            <a:r>
              <a:rPr spc="-80" dirty="0"/>
              <a:t> </a:t>
            </a:r>
            <a:r>
              <a:rPr dirty="0"/>
              <a:t>(CC)</a:t>
            </a:r>
            <a:r>
              <a:rPr lang="en-US" dirty="0"/>
              <a:t> </a:t>
            </a:r>
            <a:r>
              <a:rPr lang="en-US" sz="3600" dirty="0"/>
              <a:t>(cont.)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1810"/>
            <a:ext cx="8564115" cy="4516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8194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3600" dirty="0">
                <a:latin typeface="Times New Roman"/>
                <a:cs typeface="Times New Roman"/>
              </a:rPr>
              <a:t>Provides </a:t>
            </a:r>
            <a:r>
              <a:rPr sz="3600" spc="-5" dirty="0">
                <a:latin typeface="Times New Roman"/>
                <a:cs typeface="Times New Roman"/>
              </a:rPr>
              <a:t>a </a:t>
            </a:r>
            <a:r>
              <a:rPr sz="3600" spc="-10" dirty="0">
                <a:latin typeface="Times New Roman"/>
                <a:cs typeface="Times New Roman"/>
              </a:rPr>
              <a:t>common </a:t>
            </a:r>
            <a:r>
              <a:rPr sz="3600" spc="-5" dirty="0">
                <a:latin typeface="Times New Roman"/>
                <a:cs typeface="Times New Roman"/>
              </a:rPr>
              <a:t>language and structure to express  </a:t>
            </a:r>
            <a:r>
              <a:rPr sz="3600" dirty="0">
                <a:latin typeface="Times New Roman"/>
                <a:cs typeface="Times New Roman"/>
              </a:rPr>
              <a:t>both </a:t>
            </a:r>
            <a:r>
              <a:rPr sz="3600" spc="-5" dirty="0">
                <a:latin typeface="Times New Roman"/>
                <a:cs typeface="Times New Roman"/>
              </a:rPr>
              <a:t>security </a:t>
            </a:r>
            <a:r>
              <a:rPr sz="3600" dirty="0">
                <a:latin typeface="Times New Roman"/>
                <a:cs typeface="Times New Roman"/>
              </a:rPr>
              <a:t>functional </a:t>
            </a:r>
            <a:r>
              <a:rPr sz="3600" spc="-5" dirty="0">
                <a:latin typeface="Times New Roman"/>
                <a:cs typeface="Times New Roman"/>
              </a:rPr>
              <a:t>requirements and security  assurance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requirements</a:t>
            </a:r>
            <a:endParaRPr sz="3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3600" dirty="0">
                <a:latin typeface="Times New Roman"/>
                <a:cs typeface="Times New Roman"/>
              </a:rPr>
              <a:t>Protection profile used in CC </a:t>
            </a:r>
            <a:r>
              <a:rPr sz="3600" spc="-10" dirty="0">
                <a:latin typeface="Times New Roman"/>
                <a:cs typeface="Times New Roman"/>
              </a:rPr>
              <a:t>may </a:t>
            </a:r>
            <a:r>
              <a:rPr sz="3600" dirty="0">
                <a:latin typeface="Times New Roman"/>
                <a:cs typeface="Times New Roman"/>
              </a:rPr>
              <a:t>not</a:t>
            </a:r>
            <a:r>
              <a:rPr lang="en-US" sz="3600" dirty="0">
                <a:latin typeface="Times New Roman"/>
                <a:cs typeface="Times New Roman"/>
              </a:rPr>
              <a:t> be</a:t>
            </a:r>
            <a:r>
              <a:rPr sz="3600" dirty="0">
                <a:latin typeface="Times New Roman"/>
                <a:cs typeface="Times New Roman"/>
              </a:rPr>
              <a:t> as strong as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TCSEC</a:t>
            </a:r>
            <a:endParaRPr lang="en-US" sz="3600" spc="-5" dirty="0">
              <a:latin typeface="Times New Roman"/>
              <a:cs typeface="Times New Roman"/>
            </a:endParaRPr>
          </a:p>
          <a:p>
            <a:pPr marL="12700">
              <a:spcBef>
                <a:spcPts val="670"/>
              </a:spcBef>
              <a:buClr>
                <a:srgbClr val="3333CC"/>
              </a:buClr>
              <a:buSzPct val="58928"/>
              <a:tabLst>
                <a:tab pos="356235" algn="l"/>
              </a:tabLst>
            </a:pPr>
            <a:r>
              <a:rPr lang="en-US" sz="3600" spc="-200" dirty="0">
                <a:latin typeface="Georgia"/>
                <a:cs typeface="Georgia"/>
              </a:rPr>
              <a:t>* </a:t>
            </a:r>
            <a:r>
              <a:rPr lang="en-US" sz="2400" spc="-210" dirty="0">
                <a:latin typeface="Georgia"/>
                <a:cs typeface="Georgia"/>
              </a:rPr>
              <a:t> </a:t>
            </a:r>
            <a:r>
              <a:rPr lang="en-US" sz="2400" i="1" u="heavy" spc="-170" dirty="0">
                <a:solidFill>
                  <a:srgbClr val="3333CC"/>
                </a:solidFill>
                <a:latin typeface="Georgia"/>
                <a:cs typeface="Georgia"/>
                <a:hlinkClick r:id="rId2"/>
              </a:rPr>
              <a:t>http://www.commoncriteriaportal.org/cc/</a:t>
            </a:r>
            <a:endParaRPr lang="en-US" sz="2400" i="1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768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51779" y="381000"/>
            <a:ext cx="94957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8410">
              <a:lnSpc>
                <a:spcPct val="100000"/>
              </a:lnSpc>
            </a:pPr>
            <a:r>
              <a:rPr dirty="0"/>
              <a:t>Why Need IA</a:t>
            </a:r>
            <a:r>
              <a:rPr spc="-90" dirty="0"/>
              <a:t> </a:t>
            </a:r>
            <a:r>
              <a:rPr dirty="0"/>
              <a:t>Management?</a:t>
            </a:r>
            <a:r>
              <a:rPr lang="en-US" dirty="0"/>
              <a:t> (cont.)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568468"/>
            <a:ext cx="8763000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535" indent="-330835">
              <a:buClr>
                <a:srgbClr val="3333CC"/>
              </a:buClr>
              <a:buSzPct val="50000"/>
              <a:buFont typeface="Wingdings"/>
              <a:buChar char=""/>
              <a:tabLst>
                <a:tab pos="125857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IA management staff needs to </a:t>
            </a:r>
            <a:r>
              <a:rPr lang="en-US" sz="4000" b="1" i="1" u="sng" dirty="0">
                <a:latin typeface="Times New Roman"/>
                <a:cs typeface="Times New Roman"/>
              </a:rPr>
              <a:t>persuade senior  managers </a:t>
            </a:r>
            <a:r>
              <a:rPr lang="en-US" sz="4000" dirty="0">
                <a:latin typeface="Times New Roman"/>
                <a:cs typeface="Times New Roman"/>
              </a:rPr>
              <a:t>that IA comes with a price tag, and  has a return for saving cost for damages due  to information lost or misused</a:t>
            </a:r>
          </a:p>
          <a:p>
            <a:pPr marL="343535" indent="-330835">
              <a:buClr>
                <a:srgbClr val="3333CC"/>
              </a:buClr>
              <a:buSzPct val="50000"/>
              <a:buFont typeface="Wingdings"/>
              <a:buChar char=""/>
              <a:tabLst>
                <a:tab pos="1258570" algn="l"/>
              </a:tabLst>
            </a:pPr>
            <a:r>
              <a:rPr lang="en-US" sz="4000" b="1" i="1" u="sng" dirty="0">
                <a:latin typeface="Times New Roman"/>
                <a:cs typeface="Times New Roman"/>
              </a:rPr>
              <a:t>Outsourcing</a:t>
            </a:r>
            <a:r>
              <a:rPr lang="en-US" sz="4000" dirty="0">
                <a:latin typeface="Times New Roman"/>
                <a:cs typeface="Times New Roman"/>
              </a:rPr>
              <a:t> is more popular, but it causes more threats and vulnerabilities</a:t>
            </a:r>
          </a:p>
          <a:p>
            <a:pPr marL="343535" indent="-330835">
              <a:buClr>
                <a:srgbClr val="3333CC"/>
              </a:buClr>
              <a:buSzPct val="50000"/>
              <a:buFont typeface="Wingdings"/>
              <a:buChar char=""/>
              <a:tabLst>
                <a:tab pos="1258570" algn="l"/>
              </a:tabLst>
            </a:pP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25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8410">
              <a:lnSpc>
                <a:spcPct val="100000"/>
              </a:lnSpc>
            </a:pPr>
            <a:r>
              <a:rPr dirty="0"/>
              <a:t>IA Management</a:t>
            </a:r>
            <a:r>
              <a:rPr spc="-80" dirty="0"/>
              <a:t> </a:t>
            </a:r>
            <a:r>
              <a:rPr dirty="0"/>
              <a:t>Personnel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4036" y="1447800"/>
            <a:ext cx="8327581" cy="458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695"/>
              <a:buFont typeface="Wingdings"/>
              <a:buChar char=""/>
              <a:tabLst>
                <a:tab pos="356235" algn="l"/>
              </a:tabLst>
            </a:pPr>
            <a:r>
              <a:rPr sz="3200" b="1" u="sng" dirty="0">
                <a:latin typeface="Times New Roman"/>
                <a:cs typeface="Times New Roman"/>
              </a:rPr>
              <a:t>Information Systems Security Officer</a:t>
            </a:r>
            <a:r>
              <a:rPr sz="3200" b="1" u="sng" spc="-135" dirty="0">
                <a:latin typeface="Times New Roman"/>
                <a:cs typeface="Times New Roman"/>
              </a:rPr>
              <a:t> </a:t>
            </a:r>
            <a:r>
              <a:rPr sz="3200" b="1" u="sng" dirty="0">
                <a:latin typeface="Times New Roman"/>
                <a:cs typeface="Times New Roman"/>
              </a:rPr>
              <a:t>(ISSO)</a:t>
            </a:r>
            <a:endParaRPr sz="3200" u="sng" dirty="0">
              <a:latin typeface="Times New Roman"/>
              <a:cs typeface="Times New Roman"/>
            </a:endParaRPr>
          </a:p>
          <a:p>
            <a:pPr marL="756285" marR="226695" lvl="1" indent="-286385">
              <a:spcBef>
                <a:spcPts val="550"/>
              </a:spcBef>
              <a:buClr>
                <a:srgbClr val="3333CC"/>
              </a:buClr>
              <a:buSzPct val="54347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Responsible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DAA who ensures </a:t>
            </a:r>
            <a:r>
              <a:rPr sz="3200" spc="-5" dirty="0">
                <a:latin typeface="Times New Roman"/>
                <a:cs typeface="Times New Roman"/>
              </a:rPr>
              <a:t>that security </a:t>
            </a:r>
            <a:r>
              <a:rPr sz="3200" dirty="0">
                <a:latin typeface="Times New Roman"/>
                <a:cs typeface="Times New Roman"/>
              </a:rPr>
              <a:t>of an  </a:t>
            </a:r>
            <a:r>
              <a:rPr sz="3200" spc="-5" dirty="0">
                <a:latin typeface="Times New Roman"/>
                <a:cs typeface="Times New Roman"/>
              </a:rPr>
              <a:t>information </a:t>
            </a:r>
            <a:r>
              <a:rPr sz="3200" dirty="0">
                <a:latin typeface="Times New Roman"/>
                <a:cs typeface="Times New Roman"/>
              </a:rPr>
              <a:t>system is </a:t>
            </a:r>
            <a:r>
              <a:rPr sz="3200" spc="-5" dirty="0">
                <a:latin typeface="Times New Roman"/>
                <a:cs typeface="Times New Roman"/>
              </a:rPr>
              <a:t>implemented </a:t>
            </a:r>
            <a:r>
              <a:rPr sz="3200" dirty="0">
                <a:latin typeface="Times New Roman"/>
                <a:cs typeface="Times New Roman"/>
              </a:rPr>
              <a:t>properly and throughout  </a:t>
            </a:r>
            <a:r>
              <a:rPr sz="3200" spc="-5" dirty="0">
                <a:latin typeface="Times New Roman"/>
                <a:cs typeface="Times New Roman"/>
              </a:rPr>
              <a:t>its entire life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cycle</a:t>
            </a: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lr>
                <a:srgbClr val="3333CC"/>
              </a:buClr>
              <a:buSzPct val="58695"/>
              <a:buFont typeface="Wingdings"/>
              <a:buChar char=""/>
              <a:tabLst>
                <a:tab pos="356235" algn="l"/>
              </a:tabLst>
            </a:pPr>
            <a:r>
              <a:rPr sz="3200" b="1" u="sng" dirty="0">
                <a:latin typeface="Times New Roman"/>
                <a:cs typeface="Times New Roman"/>
              </a:rPr>
              <a:t>Operation Security (OPSEC)</a:t>
            </a:r>
            <a:r>
              <a:rPr sz="3200" b="1" u="sng" spc="-135" dirty="0">
                <a:latin typeface="Times New Roman"/>
                <a:cs typeface="Times New Roman"/>
              </a:rPr>
              <a:t> </a:t>
            </a:r>
            <a:r>
              <a:rPr sz="3200" b="1" u="sng" dirty="0">
                <a:latin typeface="Times New Roman"/>
                <a:cs typeface="Times New Roman"/>
              </a:rPr>
              <a:t>Manager</a:t>
            </a:r>
            <a:endParaRPr sz="3200" u="sng" dirty="0">
              <a:latin typeface="Times New Roman"/>
              <a:cs typeface="Times New Roman"/>
            </a:endParaRPr>
          </a:p>
          <a:p>
            <a:pPr marL="756285" lvl="1" indent="-286385">
              <a:spcBef>
                <a:spcPts val="275"/>
              </a:spcBef>
              <a:buClr>
                <a:srgbClr val="3333CC"/>
              </a:buClr>
              <a:buSzPct val="54347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Responsible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ISSO who prevents sensitive </a:t>
            </a:r>
            <a:r>
              <a:rPr sz="3200" spc="-5" dirty="0">
                <a:latin typeface="Times New Roman"/>
                <a:cs typeface="Times New Roman"/>
              </a:rPr>
              <a:t>information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being available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potential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adversaries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763" y="231389"/>
            <a:ext cx="886719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8410">
              <a:lnSpc>
                <a:spcPct val="100000"/>
              </a:lnSpc>
            </a:pPr>
            <a:r>
              <a:rPr dirty="0"/>
              <a:t>IA Management</a:t>
            </a:r>
            <a:r>
              <a:rPr spc="-80" dirty="0"/>
              <a:t> </a:t>
            </a:r>
            <a:r>
              <a:rPr dirty="0"/>
              <a:t>Personnel</a:t>
            </a:r>
            <a:r>
              <a:rPr lang="en-US" dirty="0"/>
              <a:t> </a:t>
            </a:r>
            <a:r>
              <a:rPr lang="en-US" sz="3600" dirty="0"/>
              <a:t>(cont.)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25763"/>
            <a:ext cx="8469654" cy="5139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75"/>
              </a:spcBef>
              <a:buClr>
                <a:srgbClr val="3333CC"/>
              </a:buClr>
              <a:buSzPct val="58695"/>
              <a:buFont typeface="Wingdings"/>
              <a:buChar char=""/>
              <a:tabLst>
                <a:tab pos="356235" algn="l"/>
              </a:tabLst>
            </a:pPr>
            <a:r>
              <a:rPr sz="3600" b="1" dirty="0">
                <a:latin typeface="Times New Roman"/>
                <a:cs typeface="Times New Roman"/>
              </a:rPr>
              <a:t>System</a:t>
            </a:r>
            <a:r>
              <a:rPr sz="3600" b="1" spc="-10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Manager</a:t>
            </a:r>
            <a:endParaRPr sz="3600" dirty="0">
              <a:latin typeface="Times New Roman"/>
              <a:cs typeface="Times New Roman"/>
            </a:endParaRPr>
          </a:p>
          <a:p>
            <a:pPr marL="756285" marR="425450" lvl="1" indent="-286385">
              <a:spcBef>
                <a:spcPts val="550"/>
              </a:spcBef>
              <a:buClr>
                <a:srgbClr val="3333CC"/>
              </a:buClr>
              <a:buSzPct val="54347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Responsible for proper operations and </a:t>
            </a:r>
            <a:r>
              <a:rPr sz="3600" spc="-5" dirty="0">
                <a:latin typeface="Times New Roman"/>
                <a:cs typeface="Times New Roman"/>
              </a:rPr>
              <a:t>management </a:t>
            </a:r>
            <a:r>
              <a:rPr sz="3600" dirty="0">
                <a:latin typeface="Times New Roman"/>
                <a:cs typeface="Times New Roman"/>
              </a:rPr>
              <a:t>of classified and unclassified </a:t>
            </a:r>
            <a:r>
              <a:rPr sz="3600" spc="-5" dirty="0">
                <a:latin typeface="Times New Roman"/>
                <a:cs typeface="Times New Roman"/>
              </a:rPr>
              <a:t>Automated </a:t>
            </a:r>
            <a:r>
              <a:rPr sz="3600" dirty="0">
                <a:latin typeface="Times New Roman"/>
                <a:cs typeface="Times New Roman"/>
              </a:rPr>
              <a:t>Information System (AIS).</a:t>
            </a:r>
          </a:p>
          <a:p>
            <a:pPr marL="756285" marR="289560" lvl="1" indent="-286385">
              <a:spcBef>
                <a:spcPts val="590"/>
              </a:spcBef>
              <a:buClr>
                <a:srgbClr val="3333CC"/>
              </a:buClr>
              <a:buSzPct val="54347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Supervises system staff in </a:t>
            </a:r>
            <a:r>
              <a:rPr sz="3600" spc="-5" dirty="0">
                <a:latin typeface="Times New Roman"/>
                <a:cs typeface="Times New Roman"/>
              </a:rPr>
              <a:t>implementing </a:t>
            </a:r>
            <a:r>
              <a:rPr sz="3600" dirty="0">
                <a:latin typeface="Times New Roman"/>
                <a:cs typeface="Times New Roman"/>
              </a:rPr>
              <a:t>AIS security </a:t>
            </a:r>
            <a:r>
              <a:rPr sz="3600" spc="-5" dirty="0">
                <a:latin typeface="Times New Roman"/>
                <a:cs typeface="Times New Roman"/>
              </a:rPr>
              <a:t>policies, </a:t>
            </a:r>
            <a:r>
              <a:rPr sz="3600" dirty="0">
                <a:latin typeface="Times New Roman"/>
                <a:cs typeface="Times New Roman"/>
              </a:rPr>
              <a:t>provides advices</a:t>
            </a:r>
            <a:r>
              <a:rPr lang="en-US" sz="3600" dirty="0">
                <a:latin typeface="Times New Roman"/>
                <a:cs typeface="Times New Roman"/>
              </a:rPr>
              <a:t>,</a:t>
            </a:r>
            <a:r>
              <a:rPr sz="3600" dirty="0">
                <a:latin typeface="Times New Roman"/>
                <a:cs typeface="Times New Roman"/>
              </a:rPr>
              <a:t> and supports to ISSO on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AIS security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issues.</a:t>
            </a:r>
          </a:p>
        </p:txBody>
      </p:sp>
    </p:spTree>
    <p:extLst>
      <p:ext uri="{BB962C8B-B14F-4D97-AF65-F5344CB8AC3E}">
        <p14:creationId xmlns:p14="http://schemas.microsoft.com/office/powerpoint/2010/main" val="369485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8410">
              <a:lnSpc>
                <a:spcPct val="100000"/>
              </a:lnSpc>
            </a:pPr>
            <a:r>
              <a:rPr dirty="0"/>
              <a:t>IA Management Personnel</a:t>
            </a:r>
            <a:r>
              <a:rPr spc="-65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600200"/>
            <a:ext cx="8613887" cy="4054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4000" b="1" spc="-5" dirty="0">
                <a:latin typeface="Times New Roman"/>
                <a:cs typeface="Times New Roman"/>
              </a:rPr>
              <a:t>Program </a:t>
            </a:r>
            <a:r>
              <a:rPr sz="4000" b="1" dirty="0">
                <a:latin typeface="Times New Roman"/>
                <a:cs typeface="Times New Roman"/>
              </a:rPr>
              <a:t>or </a:t>
            </a:r>
            <a:r>
              <a:rPr sz="4000" b="1" spc="-5" dirty="0">
                <a:latin typeface="Times New Roman"/>
                <a:cs typeface="Times New Roman"/>
              </a:rPr>
              <a:t>Functional</a:t>
            </a:r>
            <a:r>
              <a:rPr sz="4000" b="1" spc="-2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Manager</a:t>
            </a:r>
          </a:p>
          <a:p>
            <a:pPr marL="756285" marR="22860" lvl="1" indent="-286385">
              <a:spcBef>
                <a:spcPts val="635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Responsible for </a:t>
            </a:r>
            <a:r>
              <a:rPr sz="3600" spc="-5" dirty="0">
                <a:latin typeface="Times New Roman"/>
                <a:cs typeface="Times New Roman"/>
              </a:rPr>
              <a:t>determining, </a:t>
            </a:r>
            <a:r>
              <a:rPr sz="3600" dirty="0">
                <a:latin typeface="Times New Roman"/>
                <a:cs typeface="Times New Roman"/>
              </a:rPr>
              <a:t>with system </a:t>
            </a:r>
            <a:r>
              <a:rPr sz="3600" spc="-5" dirty="0">
                <a:latin typeface="Times New Roman"/>
                <a:cs typeface="Times New Roman"/>
              </a:rPr>
              <a:t>manager,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which  users have verified needs </a:t>
            </a:r>
            <a:r>
              <a:rPr sz="3600" spc="5" dirty="0">
                <a:latin typeface="Times New Roman"/>
                <a:cs typeface="Times New Roman"/>
              </a:rPr>
              <a:t>to </a:t>
            </a:r>
            <a:r>
              <a:rPr sz="3600" dirty="0">
                <a:latin typeface="Times New Roman"/>
                <a:cs typeface="Times New Roman"/>
              </a:rPr>
              <a:t>access their</a:t>
            </a:r>
            <a:r>
              <a:rPr sz="3600" spc="-1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applications.</a:t>
            </a:r>
          </a:p>
          <a:p>
            <a:pPr marL="756285" lvl="1" indent="-286385">
              <a:spcBef>
                <a:spcPts val="250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600" dirty="0">
                <a:latin typeface="Times New Roman"/>
                <a:cs typeface="Times New Roman"/>
              </a:rPr>
              <a:t>Responsible for </a:t>
            </a:r>
            <a:r>
              <a:rPr sz="3600" spc="-5" dirty="0">
                <a:latin typeface="Times New Roman"/>
                <a:cs typeface="Times New Roman"/>
              </a:rPr>
              <a:t>informing </a:t>
            </a:r>
            <a:r>
              <a:rPr sz="3600" dirty="0">
                <a:latin typeface="Times New Roman"/>
                <a:cs typeface="Times New Roman"/>
              </a:rPr>
              <a:t>ISSO of any security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incidents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related to the application or the </a:t>
            </a:r>
            <a:r>
              <a:rPr sz="3600" spc="-5" dirty="0">
                <a:latin typeface="Times New Roman"/>
                <a:cs typeface="Times New Roman"/>
              </a:rPr>
              <a:t>users </a:t>
            </a:r>
            <a:r>
              <a:rPr sz="3600" dirty="0">
                <a:latin typeface="Times New Roman"/>
                <a:cs typeface="Times New Roman"/>
              </a:rPr>
              <a:t>of the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application</a:t>
            </a:r>
            <a:r>
              <a:rPr sz="3200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8410">
              <a:lnSpc>
                <a:spcPct val="100000"/>
              </a:lnSpc>
            </a:pPr>
            <a:r>
              <a:rPr dirty="0"/>
              <a:t>IA Management Personnel</a:t>
            </a:r>
            <a:r>
              <a:rPr spc="-65" dirty="0"/>
              <a:t> </a:t>
            </a:r>
            <a:r>
              <a:rPr sz="3200" dirty="0"/>
              <a:t>(cont.)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5345" y="1361837"/>
            <a:ext cx="8608060" cy="5301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3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3600" b="1" u="sng" spc="-5" dirty="0">
                <a:latin typeface="Times New Roman"/>
                <a:cs typeface="Times New Roman"/>
              </a:rPr>
              <a:t>Communication Security (COMSEC)</a:t>
            </a:r>
            <a:r>
              <a:rPr sz="3600" b="1" u="sng" spc="90" dirty="0">
                <a:latin typeface="Times New Roman"/>
                <a:cs typeface="Times New Roman"/>
              </a:rPr>
              <a:t> </a:t>
            </a:r>
            <a:r>
              <a:rPr sz="3600" b="1" u="sng" spc="-5" dirty="0">
                <a:latin typeface="Times New Roman"/>
                <a:cs typeface="Times New Roman"/>
              </a:rPr>
              <a:t>Custodian</a:t>
            </a:r>
            <a:endParaRPr sz="3600" u="sng" dirty="0">
              <a:latin typeface="Times New Roman"/>
              <a:cs typeface="Times New Roman"/>
            </a:endParaRPr>
          </a:p>
          <a:p>
            <a:pPr marL="756285" marR="873760" lvl="1" indent="-286385">
              <a:spcBef>
                <a:spcPts val="630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Responsible for the receipt, transfer, accounting, safeguarding and destruction of </a:t>
            </a:r>
            <a:r>
              <a:rPr sz="3200" spc="-5" dirty="0">
                <a:latin typeface="Times New Roman"/>
                <a:cs typeface="Times New Roman"/>
              </a:rPr>
              <a:t>COMSEC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material </a:t>
            </a:r>
            <a:r>
              <a:rPr sz="3200" dirty="0">
                <a:latin typeface="Times New Roman"/>
                <a:cs typeface="Times New Roman"/>
              </a:rPr>
              <a:t>assigned to a </a:t>
            </a:r>
            <a:r>
              <a:rPr sz="3200" spc="-5" dirty="0">
                <a:latin typeface="Times New Roman"/>
                <a:cs typeface="Times New Roman"/>
              </a:rPr>
              <a:t>COMSEC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account.</a:t>
            </a:r>
          </a:p>
          <a:p>
            <a:pPr marL="355600" indent="-342900">
              <a:spcBef>
                <a:spcPts val="2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6235" algn="l"/>
              </a:tabLst>
            </a:pPr>
            <a:r>
              <a:rPr sz="3600" b="1" spc="-5" dirty="0">
                <a:latin typeface="Times New Roman"/>
                <a:cs typeface="Times New Roman"/>
              </a:rPr>
              <a:t>Telecommunications</a:t>
            </a:r>
            <a:r>
              <a:rPr sz="3600" b="1" spc="-2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Officer</a:t>
            </a:r>
            <a:endParaRPr sz="3600" dirty="0">
              <a:latin typeface="Times New Roman"/>
              <a:cs typeface="Times New Roman"/>
            </a:endParaRPr>
          </a:p>
          <a:p>
            <a:pPr marL="756285" marR="5080" lvl="1" indent="-286385">
              <a:spcBef>
                <a:spcPts val="630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Responsible for receipt, transfer, accounting,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safeguarding </a:t>
            </a:r>
            <a:r>
              <a:rPr sz="3200" spc="-5" dirty="0">
                <a:latin typeface="Times New Roman"/>
                <a:cs typeface="Times New Roman"/>
              </a:rPr>
              <a:t>telecommunication </a:t>
            </a:r>
            <a:r>
              <a:rPr sz="3200" dirty="0">
                <a:latin typeface="Times New Roman"/>
                <a:cs typeface="Times New Roman"/>
              </a:rPr>
              <a:t>processes in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223719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483870"/>
            <a:ext cx="656272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Security Review and</a:t>
            </a:r>
            <a:r>
              <a:rPr spc="-90" dirty="0"/>
              <a:t> </a:t>
            </a:r>
            <a:r>
              <a:rPr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295400"/>
            <a:ext cx="8686800" cy="5071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6235" algn="l"/>
              </a:tabLst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onducted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</a:t>
            </a:r>
            <a:r>
              <a:rPr sz="40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4000" b="1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life-cycle:</a:t>
            </a:r>
          </a:p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sz="4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</a:p>
          <a:p>
            <a:pPr marL="756285" lvl="1" indent="-286385">
              <a:lnSpc>
                <a:spcPct val="150000"/>
              </a:lnSpc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sz="3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policies, documents, patches and updates,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6385">
              <a:lnSpc>
                <a:spcPct val="150000"/>
              </a:lnSpc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security matrix summarizing threats and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3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5433" y="456323"/>
            <a:ext cx="7936167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Security Review and</a:t>
            </a:r>
            <a:r>
              <a:rPr spc="-90" dirty="0"/>
              <a:t> </a:t>
            </a:r>
            <a:r>
              <a:rPr dirty="0"/>
              <a:t>Testing</a:t>
            </a:r>
            <a:r>
              <a:rPr lang="en-US" dirty="0"/>
              <a:t> </a:t>
            </a:r>
            <a:r>
              <a:rPr lang="en-US" sz="3600" dirty="0"/>
              <a:t>(cont.) 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Stephen </a:t>
            </a:r>
            <a:r>
              <a:rPr spc="-10" dirty="0"/>
              <a:t>S.</a:t>
            </a:r>
            <a:r>
              <a:rPr spc="-135" dirty="0"/>
              <a:t> </a:t>
            </a:r>
            <a:r>
              <a:rPr spc="-35" dirty="0"/>
              <a:t>Yau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dirty="0"/>
              <a:t>C</a:t>
            </a:r>
            <a:r>
              <a:rPr spc="-10" dirty="0"/>
              <a:t>S</a:t>
            </a:r>
            <a:r>
              <a:rPr dirty="0"/>
              <a:t>E543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4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8804"/>
            <a:ext cx="8345677" cy="450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sz="4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(cont.):</a:t>
            </a:r>
          </a:p>
          <a:p>
            <a:pPr marL="756285" lvl="1" indent="-286385"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audit capability and</a:t>
            </a:r>
            <a:r>
              <a:rPr lang="en-US" sz="3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6385"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analysis</a:t>
            </a:r>
            <a:r>
              <a:rPr lang="en-US" sz="3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marL="756285" lvl="1" indent="-286385"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all</a:t>
            </a:r>
            <a:r>
              <a:rPr lang="en-US" sz="3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6385"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en-US" sz="3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</a:p>
          <a:p>
            <a:pPr marL="756285" lvl="1" indent="-286385">
              <a:buClr>
                <a:srgbClr val="3333CC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recommendations to correct</a:t>
            </a:r>
            <a:r>
              <a:rPr lang="en-US"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814069" indent="-286385">
              <a:lnSpc>
                <a:spcPts val="3890"/>
              </a:lnSpc>
              <a:spcBef>
                <a:spcPts val="919"/>
              </a:spcBef>
              <a:buClr>
                <a:srgbClr val="3333CC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3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4868</TotalTime>
  <Words>1292</Words>
  <Application>Microsoft Office PowerPoint</Application>
  <PresentationFormat>On-screen Show (4:3)</PresentationFormat>
  <Paragraphs>207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Georgia</vt:lpstr>
      <vt:lpstr>Tahoma</vt:lpstr>
      <vt:lpstr>Times New Roman</vt:lpstr>
      <vt:lpstr>Wingdings</vt:lpstr>
      <vt:lpstr>Office Theme</vt:lpstr>
      <vt:lpstr>CSE 543  Information Assurance and Security </vt:lpstr>
      <vt:lpstr>Why Need IA Management?</vt:lpstr>
      <vt:lpstr>Why Need IA Management? (cont.)</vt:lpstr>
      <vt:lpstr>IA Management Personnel</vt:lpstr>
      <vt:lpstr>IA Management Personnel (cont.)</vt:lpstr>
      <vt:lpstr>IA Management Personnel (cont.)</vt:lpstr>
      <vt:lpstr>IA Management Personnel (cont.)</vt:lpstr>
      <vt:lpstr>Security Review and Testing</vt:lpstr>
      <vt:lpstr>Security Review and Testing (cont.) </vt:lpstr>
      <vt:lpstr>Identify Weaknesses in System</vt:lpstr>
      <vt:lpstr>Identify Weaknesses in System (cont.)</vt:lpstr>
      <vt:lpstr>Identify Weaknesses in System (cont.)</vt:lpstr>
      <vt:lpstr>Methods to Promote Awareness</vt:lpstr>
      <vt:lpstr>Methods to Promote Awareness (cont.)</vt:lpstr>
      <vt:lpstr>Training</vt:lpstr>
      <vt:lpstr>Training (cont.)</vt:lpstr>
      <vt:lpstr>Summary</vt:lpstr>
      <vt:lpstr>Summary (cont.)</vt:lpstr>
      <vt:lpstr>Summary (cont.)</vt:lpstr>
      <vt:lpstr>Evaluation for Functionality and Assurance</vt:lpstr>
      <vt:lpstr>Evaluation for Functionality and Assurance</vt:lpstr>
      <vt:lpstr>Trusted Computer System</vt:lpstr>
      <vt:lpstr>Information Technology Security Evaluation Criteria (ITSEC)</vt:lpstr>
      <vt:lpstr>Information Technology Security Evaluation Criteria (ITSEC)</vt:lpstr>
      <vt:lpstr>Federal Criteria (FC)</vt:lpstr>
      <vt:lpstr>Federal Criteria (FC)</vt:lpstr>
      <vt:lpstr>Common Criteria (CC)</vt:lpstr>
      <vt:lpstr>  Common Criteria (CC)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Abstract Model for AS3 Systems</dc:title>
  <dc:creator>Dazhi Huang</dc:creator>
  <cp:lastModifiedBy>Sik-Sang</cp:lastModifiedBy>
  <cp:revision>142</cp:revision>
  <dcterms:created xsi:type="dcterms:W3CDTF">2016-01-07T22:43:49Z</dcterms:created>
  <dcterms:modified xsi:type="dcterms:W3CDTF">2022-10-25T19:41:13Z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2016-01-07T00:00:00Z</vt:filetime>
  </property>
</Properties>
</file>