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9"/>
  </p:notesMasterIdLst>
  <p:sldIdLst>
    <p:sldId id="281" r:id="rId3"/>
    <p:sldId id="257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82" r:id="rId12"/>
    <p:sldId id="266" r:id="rId13"/>
    <p:sldId id="268" r:id="rId14"/>
    <p:sldId id="270" r:id="rId15"/>
    <p:sldId id="274" r:id="rId16"/>
    <p:sldId id="277" r:id="rId17"/>
    <p:sldId id="28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33" d="100"/>
          <a:sy n="33" d="100"/>
        </p:scale>
        <p:origin x="2172" y="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B3BE-B9F1-4C6A-8838-6B7F12F378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BF605-6C40-424E-B8BD-8825C006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BF605-6C40-424E-B8BD-8825C006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1699E-C434-4293-BE55-EEEC392D4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67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F839-BF75-4762-BCEA-322FB481A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7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A0E50-CFF8-4459-83AA-F57DD95EA4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6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25C06-FF9A-4B60-9317-5563678C99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4ECC5-DADE-4D1E-BE44-F31AE0E65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80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13208"/>
            <a:ext cx="6699910" cy="620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434338"/>
            <a:ext cx="8529319" cy="456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02558" y="6459504"/>
            <a:ext cx="18903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417513" y="579438"/>
            <a:ext cx="438150" cy="474662"/>
          </a:xfrm>
          <a:custGeom>
            <a:avLst/>
            <a:gdLst>
              <a:gd name="T0" fmla="*/ 0 w 438150"/>
              <a:gd name="T1" fmla="*/ 474344 h 474980"/>
              <a:gd name="T2" fmla="*/ 438150 w 438150"/>
              <a:gd name="T3" fmla="*/ 474344 h 474980"/>
              <a:gd name="T4" fmla="*/ 438150 w 438150"/>
              <a:gd name="T5" fmla="*/ 0 h 474980"/>
              <a:gd name="T6" fmla="*/ 0 w 438150"/>
              <a:gd name="T7" fmla="*/ 0 h 474980"/>
              <a:gd name="T8" fmla="*/ 0 w 438150"/>
              <a:gd name="T9" fmla="*/ 474344 h 474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51" name="bk object 17"/>
          <p:cNvSpPr>
            <a:spLocks noChangeArrowheads="1"/>
          </p:cNvSpPr>
          <p:nvPr/>
        </p:nvSpPr>
        <p:spPr bwMode="auto">
          <a:xfrm>
            <a:off x="800100" y="579438"/>
            <a:ext cx="328613" cy="4746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2" name="bk object 18"/>
          <p:cNvSpPr>
            <a:spLocks/>
          </p:cNvSpPr>
          <p:nvPr/>
        </p:nvSpPr>
        <p:spPr bwMode="auto">
          <a:xfrm>
            <a:off x="541338" y="1001713"/>
            <a:ext cx="422275" cy="474662"/>
          </a:xfrm>
          <a:custGeom>
            <a:avLst/>
            <a:gdLst>
              <a:gd name="T0" fmla="*/ 0 w 422275"/>
              <a:gd name="T1" fmla="*/ 474344 h 474980"/>
              <a:gd name="T2" fmla="*/ 422275 w 422275"/>
              <a:gd name="T3" fmla="*/ 474344 h 474980"/>
              <a:gd name="T4" fmla="*/ 422275 w 422275"/>
              <a:gd name="T5" fmla="*/ 0 h 474980"/>
              <a:gd name="T6" fmla="*/ 0 w 422275"/>
              <a:gd name="T7" fmla="*/ 0 h 474980"/>
              <a:gd name="T8" fmla="*/ 0 w 422275"/>
              <a:gd name="T9" fmla="*/ 474344 h 474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53" name="bk object 19"/>
          <p:cNvSpPr>
            <a:spLocks noChangeArrowheads="1"/>
          </p:cNvSpPr>
          <p:nvPr/>
        </p:nvSpPr>
        <p:spPr bwMode="auto">
          <a:xfrm>
            <a:off x="911225" y="1001713"/>
            <a:ext cx="368300" cy="4746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4" name="bk object 20"/>
          <p:cNvSpPr>
            <a:spLocks noChangeArrowheads="1"/>
          </p:cNvSpPr>
          <p:nvPr/>
        </p:nvSpPr>
        <p:spPr bwMode="auto">
          <a:xfrm>
            <a:off x="127000" y="928688"/>
            <a:ext cx="560388" cy="4222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5" name="bk object 21"/>
          <p:cNvSpPr>
            <a:spLocks/>
          </p:cNvSpPr>
          <p:nvPr/>
        </p:nvSpPr>
        <p:spPr bwMode="auto">
          <a:xfrm>
            <a:off x="777875" y="471488"/>
            <a:ext cx="0" cy="1052512"/>
          </a:xfrm>
          <a:custGeom>
            <a:avLst/>
            <a:gdLst>
              <a:gd name="T0" fmla="*/ 0 h 1052830"/>
              <a:gd name="T1" fmla="*/ 1052194 h 105283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noFill/>
          <a:ln w="31750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56" name="bk object 22"/>
          <p:cNvSpPr>
            <a:spLocks noChangeArrowheads="1"/>
          </p:cNvSpPr>
          <p:nvPr/>
        </p:nvSpPr>
        <p:spPr bwMode="auto">
          <a:xfrm>
            <a:off x="442913" y="1262063"/>
            <a:ext cx="8226425" cy="31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7" name="Holder 2"/>
          <p:cNvSpPr>
            <a:spLocks noGrp="1"/>
          </p:cNvSpPr>
          <p:nvPr>
            <p:ph type="title"/>
          </p:nvPr>
        </p:nvSpPr>
        <p:spPr bwMode="auto">
          <a:xfrm>
            <a:off x="1044575" y="622300"/>
            <a:ext cx="705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2058" name="Holder 3"/>
          <p:cNvSpPr>
            <a:spLocks noGrp="1"/>
          </p:cNvSpPr>
          <p:nvPr>
            <p:ph type="body" idx="1"/>
          </p:nvPr>
        </p:nvSpPr>
        <p:spPr bwMode="auto">
          <a:xfrm>
            <a:off x="439738" y="1557338"/>
            <a:ext cx="826452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06775" y="6459538"/>
            <a:ext cx="2481263" cy="20478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2700" eaLnBrk="1" hangingPunct="1">
              <a:lnSpc>
                <a:spcPts val="1550"/>
              </a:lnSpc>
              <a:defRPr sz="1400">
                <a:solidFill>
                  <a:srgbClr val="000000"/>
                </a:solidFill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ea typeface="宋体" pitchFamily="2" charset="-122"/>
              </a:rPr>
              <a:t>CSE543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000" y="6459538"/>
            <a:ext cx="246063" cy="20478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5400" eaLnBrk="1" hangingPunct="1">
              <a:lnSpc>
                <a:spcPts val="1550"/>
              </a:lnSpc>
              <a:defRPr sz="1400">
                <a:solidFill>
                  <a:srgbClr val="000000"/>
                </a:solidFill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2DBE3-AAEE-43F8-9011-2C5BA690E138}" type="slidenum">
              <a:rPr lang="en-US" alt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29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3"/>
          <p:cNvSpPr>
            <a:spLocks noChangeArrowheads="1"/>
          </p:cNvSpPr>
          <p:nvPr/>
        </p:nvSpPr>
        <p:spPr bwMode="auto">
          <a:xfrm>
            <a:off x="5233988" y="1552575"/>
            <a:ext cx="714375" cy="1012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075" name="object 5"/>
          <p:cNvSpPr>
            <a:spLocks noChangeArrowheads="1"/>
          </p:cNvSpPr>
          <p:nvPr/>
        </p:nvSpPr>
        <p:spPr bwMode="auto">
          <a:xfrm>
            <a:off x="7734300" y="2101850"/>
            <a:ext cx="714375" cy="1011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076" name="object 6"/>
          <p:cNvSpPr>
            <a:spLocks noChangeArrowheads="1"/>
          </p:cNvSpPr>
          <p:nvPr/>
        </p:nvSpPr>
        <p:spPr bwMode="auto">
          <a:xfrm>
            <a:off x="4256088" y="2635250"/>
            <a:ext cx="792162" cy="1120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077" name="object 8"/>
          <p:cNvSpPr>
            <a:spLocks noChangeArrowheads="1"/>
          </p:cNvSpPr>
          <p:nvPr/>
        </p:nvSpPr>
        <p:spPr bwMode="auto">
          <a:xfrm>
            <a:off x="6408738" y="3227388"/>
            <a:ext cx="868362" cy="1231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078" name="object 9"/>
          <p:cNvSpPr>
            <a:spLocks noChangeArrowheads="1"/>
          </p:cNvSpPr>
          <p:nvPr/>
        </p:nvSpPr>
        <p:spPr bwMode="auto">
          <a:xfrm>
            <a:off x="4256088" y="3914775"/>
            <a:ext cx="792162" cy="1122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86972" y="183356"/>
            <a:ext cx="7292787" cy="1327150"/>
          </a:xfrm>
        </p:spPr>
        <p:txBody>
          <a:bodyPr/>
          <a:lstStyle/>
          <a:p>
            <a:pPr marL="1588" eaLnBrk="1" hangingPunct="1"/>
            <a:r>
              <a:rPr lang="en-US" altLang="en-US" sz="3600" dirty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CSE 543</a:t>
            </a:r>
            <a:br>
              <a:rPr lang="en-US" altLang="en-US" sz="3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en-US" sz="3600" dirty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Information Assurance  and Security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80" name="object 12"/>
          <p:cNvSpPr txBox="1">
            <a:spLocks noChangeArrowheads="1"/>
          </p:cNvSpPr>
          <p:nvPr/>
        </p:nvSpPr>
        <p:spPr bwMode="auto">
          <a:xfrm>
            <a:off x="304800" y="1828800"/>
            <a:ext cx="83439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5400" b="1" i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Information Assurance 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5400" b="1" i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Cloud Computing Systems</a:t>
            </a:r>
            <a:endParaRPr lang="en-US" altLang="ko-KR" sz="5400" b="1" i="1" dirty="0">
              <a:solidFill>
                <a:srgbClr val="333399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i="1" dirty="0">
                <a:solidFill>
                  <a:srgbClr val="333399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Professor Stephen S. Yau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400" b="1" i="1" dirty="0">
              <a:solidFill>
                <a:srgbClr val="333399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i="1" dirty="0">
                <a:solidFill>
                  <a:srgbClr val="333399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Fall 2022</a:t>
            </a:r>
            <a:endParaRPr lang="en-US" altLang="en-US" sz="4400" dirty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8392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40" y="1434338"/>
            <a:ext cx="8529319" cy="5355312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Centers</a:t>
            </a:r>
          </a:p>
          <a:p>
            <a:pPr algn="ctr"/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</a:t>
            </a:r>
          </a:p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Devices</a:t>
            </a:r>
          </a:p>
          <a:p>
            <a:pPr algn="ctr"/>
            <a:endParaRPr 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(Fog Computing)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38F359F0-6989-499D-9F22-0EA78C866EC9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35835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353" y="44365"/>
            <a:ext cx="735507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Concerns</a:t>
            </a:r>
            <a:r>
              <a:rPr spc="-65" dirty="0"/>
              <a:t> </a:t>
            </a:r>
            <a:r>
              <a:rPr spc="-5" dirty="0"/>
              <a:t>of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Cloud and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Mobile Cloud</a:t>
            </a:r>
            <a:r>
              <a:rPr lang="en-US" sz="4000" b="1" i="1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Users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422" y="1600200"/>
            <a:ext cx="7971155" cy="45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3025" indent="-342900">
              <a:lnSpc>
                <a:spcPct val="100000"/>
              </a:lnSpc>
              <a:spcBef>
                <a:spcPts val="25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Most cloud users are concerned with </a:t>
            </a:r>
            <a:r>
              <a:rPr sz="3200" b="1" i="1" u="sng" dirty="0">
                <a:latin typeface="Times New Roman"/>
                <a:cs typeface="Times New Roman"/>
              </a:rPr>
              <a:t>leakage  of </a:t>
            </a:r>
            <a:r>
              <a:rPr sz="3200" b="1" i="1" u="sng" spc="-5" dirty="0">
                <a:latin typeface="Times New Roman"/>
                <a:cs typeface="Times New Roman"/>
              </a:rPr>
              <a:t>their </a:t>
            </a:r>
            <a:r>
              <a:rPr sz="3200" b="1" i="1" u="sng" dirty="0">
                <a:latin typeface="Times New Roman"/>
                <a:cs typeface="Times New Roman"/>
              </a:rPr>
              <a:t>sensitive data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the cloud because  their data is processed and stored 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machines  owned and operated by various service  providers, not controlled by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users.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Due to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severe limitation of resources  available in </a:t>
            </a:r>
            <a:r>
              <a:rPr sz="3200" b="1" i="1" dirty="0">
                <a:latin typeface="Times New Roman"/>
                <a:cs typeface="Times New Roman"/>
              </a:rPr>
              <a:t>mobile devices</a:t>
            </a:r>
            <a:r>
              <a:rPr sz="3200" dirty="0">
                <a:latin typeface="Times New Roman"/>
                <a:cs typeface="Times New Roman"/>
              </a:rPr>
              <a:t> and characteristics  of mobile cloud computing, </a:t>
            </a:r>
            <a:r>
              <a:rPr sz="3200" b="1" i="1" u="sng" dirty="0">
                <a:latin typeface="Times New Roman"/>
                <a:cs typeface="Times New Roman"/>
              </a:rPr>
              <a:t>security</a:t>
            </a:r>
            <a:r>
              <a:rPr sz="3200" dirty="0">
                <a:latin typeface="Times New Roman"/>
                <a:cs typeface="Times New Roman"/>
              </a:rPr>
              <a:t> for mobile cloud computing are </a:t>
            </a:r>
            <a:r>
              <a:rPr sz="3200" b="1" i="1" dirty="0">
                <a:latin typeface="Times New Roman"/>
                <a:cs typeface="Times New Roman"/>
              </a:rPr>
              <a:t>more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spc="5" dirty="0">
                <a:latin typeface="Times New Roman"/>
                <a:cs typeface="Times New Roman"/>
              </a:rPr>
              <a:t>severe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55DEAD4A-2CDF-45B2-8E91-0DFDDBFC2E80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531"/>
            <a:ext cx="791911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ct val="100000"/>
              </a:lnSpc>
            </a:pPr>
            <a:r>
              <a:rPr lang="en-US" spc="-5" dirty="0"/>
              <a:t>Challenges:</a:t>
            </a:r>
            <a:br>
              <a:rPr lang="en-US" spc="-5" dirty="0"/>
            </a:br>
            <a:r>
              <a:rPr lang="en-US" spc="-5" dirty="0"/>
              <a:t>IA in Cloud Computing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11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298" y="1465867"/>
            <a:ext cx="8298180" cy="4539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18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How to protect </a:t>
            </a:r>
            <a:r>
              <a:rPr lang="en-US" sz="4000" b="1" i="1" u="sng" spc="-5" dirty="0">
                <a:latin typeface="Times New Roman"/>
                <a:cs typeface="Times New Roman"/>
              </a:rPr>
              <a:t>confidentiality </a:t>
            </a:r>
            <a:r>
              <a:rPr lang="en-US" sz="4000" b="1" i="1" u="sng" dirty="0">
                <a:latin typeface="Times New Roman"/>
                <a:cs typeface="Times New Roman"/>
              </a:rPr>
              <a:t>and privacy</a:t>
            </a:r>
            <a:r>
              <a:rPr lang="en-US" sz="4000" b="1" i="1" dirty="0">
                <a:latin typeface="Times New Roman"/>
                <a:cs typeface="Times New Roman"/>
              </a:rPr>
              <a:t>  </a:t>
            </a:r>
            <a:r>
              <a:rPr lang="en-US" sz="4000" dirty="0">
                <a:latin typeface="Times New Roman"/>
                <a:cs typeface="Times New Roman"/>
              </a:rPr>
              <a:t>of users’ </a:t>
            </a:r>
            <a:r>
              <a:rPr lang="en-US" sz="4000" spc="-5" dirty="0">
                <a:latin typeface="Times New Roman"/>
                <a:cs typeface="Times New Roman"/>
              </a:rPr>
              <a:t>sensitive </a:t>
            </a:r>
            <a:r>
              <a:rPr lang="en-US" sz="4000" dirty="0">
                <a:latin typeface="Times New Roman"/>
                <a:cs typeface="Times New Roman"/>
              </a:rPr>
              <a:t>data </a:t>
            </a:r>
            <a:r>
              <a:rPr lang="en-US" sz="4000" b="1" i="1" u="sng" dirty="0">
                <a:latin typeface="Times New Roman"/>
                <a:cs typeface="Times New Roman"/>
              </a:rPr>
              <a:t>from </a:t>
            </a:r>
            <a:r>
              <a:rPr lang="en-US" sz="4000" b="1" i="1" u="sng" spc="-5" dirty="0">
                <a:latin typeface="Times New Roman"/>
                <a:cs typeface="Times New Roman"/>
              </a:rPr>
              <a:t>service  </a:t>
            </a:r>
            <a:r>
              <a:rPr lang="en-US" sz="4000" b="1" i="1" u="sng" dirty="0">
                <a:latin typeface="Times New Roman"/>
                <a:cs typeface="Times New Roman"/>
              </a:rPr>
              <a:t>providers</a:t>
            </a:r>
            <a:r>
              <a:rPr lang="en-US" sz="4000" u="sng" dirty="0">
                <a:latin typeface="Times New Roman"/>
                <a:cs typeface="Times New Roman"/>
              </a:rPr>
              <a:t>?</a:t>
            </a:r>
            <a:endParaRPr lang="en-US" sz="4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8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How to </a:t>
            </a:r>
            <a:r>
              <a:rPr lang="en-US" sz="4000" spc="-5" dirty="0">
                <a:latin typeface="Times New Roman"/>
                <a:cs typeface="Times New Roman"/>
              </a:rPr>
              <a:t>protect </a:t>
            </a:r>
            <a:r>
              <a:rPr lang="en-US" sz="4000" b="1" i="1" u="sng" spc="-5" dirty="0">
                <a:latin typeface="Times New Roman"/>
                <a:cs typeface="Times New Roman"/>
              </a:rPr>
              <a:t>integrity </a:t>
            </a:r>
            <a:r>
              <a:rPr lang="en-US" sz="4000" b="1" i="1" u="sng" dirty="0">
                <a:latin typeface="Times New Roman"/>
                <a:cs typeface="Times New Roman"/>
              </a:rPr>
              <a:t>of </a:t>
            </a:r>
            <a:r>
              <a:rPr lang="en-US" sz="4000" b="1" i="1" u="sng" spc="-5" dirty="0">
                <a:latin typeface="Times New Roman"/>
                <a:cs typeface="Times New Roman"/>
              </a:rPr>
              <a:t>users' </a:t>
            </a:r>
            <a:r>
              <a:rPr lang="en-US" sz="4000" b="1" i="1" u="sng" dirty="0">
                <a:latin typeface="Times New Roman"/>
                <a:cs typeface="Times New Roman"/>
              </a:rPr>
              <a:t>data</a:t>
            </a:r>
            <a:r>
              <a:rPr lang="en-US" sz="4000" b="1" i="1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within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cloud?</a:t>
            </a:r>
            <a:endParaRPr lang="en-US" sz="40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How </a:t>
            </a:r>
            <a:r>
              <a:rPr lang="en-US" sz="4000" dirty="0">
                <a:latin typeface="Times New Roman"/>
                <a:cs typeface="Times New Roman"/>
              </a:rPr>
              <a:t>to ensure that </a:t>
            </a:r>
            <a:r>
              <a:rPr lang="en-US" sz="4000" b="1" i="1" u="sng" spc="-5" dirty="0">
                <a:latin typeface="Times New Roman"/>
                <a:cs typeface="Times New Roman"/>
              </a:rPr>
              <a:t>service providers </a:t>
            </a:r>
            <a:r>
              <a:rPr lang="en-US" sz="4000" u="sng" spc="-5" dirty="0">
                <a:latin typeface="Times New Roman"/>
                <a:cs typeface="Times New Roman"/>
              </a:rPr>
              <a:t>will</a:t>
            </a:r>
            <a:r>
              <a:rPr lang="en-US" sz="4000" u="sng" spc="75" dirty="0">
                <a:latin typeface="Times New Roman"/>
                <a:cs typeface="Times New Roman"/>
              </a:rPr>
              <a:t> </a:t>
            </a:r>
            <a:r>
              <a:rPr lang="en-US" sz="4000" b="1" i="1" u="sng" spc="-5" dirty="0">
                <a:latin typeface="Times New Roman"/>
                <a:cs typeface="Times New Roman"/>
              </a:rPr>
              <a:t>comply</a:t>
            </a:r>
            <a:r>
              <a:rPr lang="en-US" sz="4000" u="sng" dirty="0">
                <a:latin typeface="Times New Roman"/>
                <a:cs typeface="Times New Roman"/>
              </a:rPr>
              <a:t> </a:t>
            </a:r>
            <a:r>
              <a:rPr lang="en-US" sz="4000" b="1" i="1" u="sng" spc="-5" dirty="0">
                <a:latin typeface="Times New Roman"/>
                <a:cs typeface="Times New Roman"/>
              </a:rPr>
              <a:t>with security</a:t>
            </a:r>
            <a:r>
              <a:rPr lang="en-US" sz="4000" b="1" i="1" u="sng" spc="-10" dirty="0">
                <a:latin typeface="Times New Roman"/>
                <a:cs typeface="Times New Roman"/>
              </a:rPr>
              <a:t> </a:t>
            </a:r>
            <a:r>
              <a:rPr lang="en-US" sz="4000" b="1" i="1" u="sng" spc="-5" dirty="0">
                <a:latin typeface="Times New Roman"/>
                <a:cs typeface="Times New Roman"/>
              </a:rPr>
              <a:t>policies</a:t>
            </a:r>
            <a:r>
              <a:rPr lang="en-US" sz="4000" spc="-5" dirty="0">
                <a:latin typeface="Times New Roman"/>
                <a:cs typeface="Times New Roman"/>
              </a:rPr>
              <a:t>?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0F8DAA67-83D4-43DD-AB6F-6195AF5414AB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3208"/>
            <a:ext cx="669991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/>
            <a:r>
              <a:rPr spc="-5" dirty="0"/>
              <a:t>Challenges:</a:t>
            </a:r>
            <a:br>
              <a:rPr lang="en-US" spc="-5" dirty="0"/>
            </a:b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IA in Cloud</a:t>
            </a:r>
            <a:r>
              <a:rPr lang="en-US"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Computing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1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4772" y="1676400"/>
            <a:ext cx="8235950" cy="4578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8580" indent="-342900">
              <a:lnSpc>
                <a:spcPts val="3460"/>
              </a:lnSpc>
              <a:spcBef>
                <a:spcPts val="14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How to ensure the </a:t>
            </a:r>
            <a:r>
              <a:rPr sz="3200" b="1" i="1" u="sng" dirty="0">
                <a:latin typeface="Times New Roman"/>
                <a:cs typeface="Times New Roman"/>
              </a:rPr>
              <a:t>availability and reliability</a:t>
            </a:r>
            <a:r>
              <a:rPr sz="3200" b="1" i="1" u="sng" spc="-100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of  </a:t>
            </a:r>
            <a:r>
              <a:rPr sz="3200" u="sng" spc="5" dirty="0">
                <a:latin typeface="Times New Roman"/>
                <a:cs typeface="Times New Roman"/>
              </a:rPr>
              <a:t>each </a:t>
            </a:r>
            <a:r>
              <a:rPr sz="3200" b="1" i="1" u="sng" dirty="0">
                <a:latin typeface="Times New Roman"/>
                <a:cs typeface="Times New Roman"/>
              </a:rPr>
              <a:t>third-party</a:t>
            </a:r>
            <a:r>
              <a:rPr sz="3200" b="1" i="1" u="sng" spc="-95" dirty="0">
                <a:latin typeface="Times New Roman"/>
                <a:cs typeface="Times New Roman"/>
              </a:rPr>
              <a:t> </a:t>
            </a:r>
            <a:r>
              <a:rPr sz="3200" b="1" i="1" u="sng" dirty="0">
                <a:latin typeface="Times New Roman"/>
                <a:cs typeface="Times New Roman"/>
              </a:rPr>
              <a:t>service</a:t>
            </a:r>
            <a:r>
              <a:rPr sz="3200" dirty="0">
                <a:latin typeface="Times New Roman"/>
                <a:cs typeface="Times New Roman"/>
              </a:rPr>
              <a:t>?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68580" indent="-342900">
              <a:lnSpc>
                <a:spcPts val="3460"/>
              </a:lnSpc>
              <a:spcBef>
                <a:spcPts val="14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How to support </a:t>
            </a:r>
            <a:r>
              <a:rPr lang="en-US" sz="3200" b="1" i="1" dirty="0">
                <a:latin typeface="Times New Roman"/>
                <a:cs typeface="Times New Roman"/>
              </a:rPr>
              <a:t>QoS adaptation </a:t>
            </a:r>
            <a:r>
              <a:rPr lang="en-US" sz="3200" dirty="0">
                <a:latin typeface="Times New Roman"/>
                <a:cs typeface="Times New Roman"/>
              </a:rPr>
              <a:t>in</a:t>
            </a:r>
            <a:r>
              <a:rPr lang="en-US" sz="3200" spc="-10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dynamic  situation of the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cloud?</a:t>
            </a:r>
          </a:p>
          <a:p>
            <a:pPr marL="355600" marR="68580" indent="-342900">
              <a:lnSpc>
                <a:spcPts val="3460"/>
              </a:lnSpc>
              <a:spcBef>
                <a:spcPts val="14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How to improve </a:t>
            </a:r>
            <a:r>
              <a:rPr lang="en-US" sz="3200" b="1" i="1" u="sng" spc="-5" dirty="0">
                <a:latin typeface="Times New Roman"/>
                <a:cs typeface="Times New Roman"/>
              </a:rPr>
              <a:t>authentication and  authorization of mobile </a:t>
            </a:r>
            <a:r>
              <a:rPr lang="en-US" sz="3200" b="1" i="1" u="sng" dirty="0">
                <a:latin typeface="Times New Roman"/>
                <a:cs typeface="Times New Roman"/>
              </a:rPr>
              <a:t>devices</a:t>
            </a:r>
            <a:r>
              <a:rPr lang="en-US" sz="3200" b="1" i="1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in mobile  </a:t>
            </a:r>
            <a:r>
              <a:rPr lang="en-US" sz="3200" dirty="0">
                <a:latin typeface="Times New Roman"/>
                <a:cs typeface="Times New Roman"/>
              </a:rPr>
              <a:t>cloud?</a:t>
            </a:r>
          </a:p>
          <a:p>
            <a:pPr marL="355600" marR="68580" indent="-342900">
              <a:lnSpc>
                <a:spcPts val="3460"/>
              </a:lnSpc>
              <a:spcBef>
                <a:spcPts val="14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How </a:t>
            </a:r>
            <a:r>
              <a:rPr lang="en-US" sz="3200" dirty="0">
                <a:latin typeface="Times New Roman"/>
                <a:cs typeface="Times New Roman"/>
              </a:rPr>
              <a:t>to </a:t>
            </a:r>
            <a:r>
              <a:rPr lang="en-US" sz="3200" spc="-5" dirty="0">
                <a:latin typeface="Times New Roman"/>
                <a:cs typeface="Times New Roman"/>
              </a:rPr>
              <a:t>improve </a:t>
            </a:r>
            <a:r>
              <a:rPr lang="en-US" sz="3200" b="1" i="1" u="sng" dirty="0">
                <a:latin typeface="Times New Roman"/>
                <a:cs typeface="Times New Roman"/>
              </a:rPr>
              <a:t>network </a:t>
            </a:r>
            <a:r>
              <a:rPr lang="en-US" sz="3200" b="1" i="1" u="sng" spc="-5" dirty="0">
                <a:latin typeface="Times New Roman"/>
                <a:cs typeface="Times New Roman"/>
              </a:rPr>
              <a:t>security</a:t>
            </a:r>
            <a:r>
              <a:rPr lang="en-US" sz="3200" b="1" i="1" spc="-5" dirty="0">
                <a:latin typeface="Times New Roman"/>
                <a:cs typeface="Times New Roman"/>
              </a:rPr>
              <a:t>, </a:t>
            </a:r>
            <a:r>
              <a:rPr lang="en-US" sz="3200" spc="-5" dirty="0">
                <a:latin typeface="Times New Roman"/>
                <a:cs typeface="Times New Roman"/>
              </a:rPr>
              <a:t>including mobile </a:t>
            </a:r>
            <a:r>
              <a:rPr lang="en-US" sz="3200" dirty="0">
                <a:latin typeface="Times New Roman"/>
                <a:cs typeface="Times New Roman"/>
              </a:rPr>
              <a:t>networks?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BD6F0244-02FE-41F8-80F7-334A97D00722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5147"/>
            <a:ext cx="669991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 algn="l"/>
            <a:r>
              <a:rPr spc="-5" dirty="0"/>
              <a:t>Challenges:</a:t>
            </a:r>
            <a:br>
              <a:rPr lang="en-US" spc="-5" dirty="0"/>
            </a:b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IA in Cloud Computing</a:t>
            </a:r>
            <a:r>
              <a:rPr lang="en-US" sz="4000" b="1" i="1" spc="-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</a:t>
            </a: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cont.)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8482" y="1600200"/>
            <a:ext cx="8027034" cy="4211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83590" indent="-342900">
              <a:spcBef>
                <a:spcPts val="13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How to avoid </a:t>
            </a:r>
            <a:r>
              <a:rPr sz="3600" b="1" i="1" u="sng" dirty="0">
                <a:latin typeface="Times New Roman"/>
                <a:cs typeface="Times New Roman"/>
              </a:rPr>
              <a:t>threat of malwares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cloud  computing, especially in mobile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cloud?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783590" indent="-342900">
              <a:spcBef>
                <a:spcPts val="13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Protection of </a:t>
            </a:r>
            <a:r>
              <a:rPr lang="en-US" sz="3600" b="1" i="1" dirty="0">
                <a:latin typeface="Times New Roman"/>
                <a:cs typeface="Times New Roman"/>
              </a:rPr>
              <a:t>confidentiality and privacy</a:t>
            </a:r>
            <a:r>
              <a:rPr lang="en-US" sz="3600" b="1" i="1" spc="-114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of  users’ sensitive data </a:t>
            </a:r>
            <a:r>
              <a:rPr lang="en-US" sz="3600" b="1" i="1" dirty="0">
                <a:latin typeface="Times New Roman"/>
                <a:cs typeface="Times New Roman"/>
              </a:rPr>
              <a:t>from service</a:t>
            </a:r>
            <a:r>
              <a:rPr lang="en-US" sz="3600" b="1" i="1" spc="-40" dirty="0">
                <a:latin typeface="Times New Roman"/>
                <a:cs typeface="Times New Roman"/>
              </a:rPr>
              <a:t> </a:t>
            </a:r>
            <a:r>
              <a:rPr lang="en-US" sz="3600" b="1" i="1" dirty="0">
                <a:latin typeface="Times New Roman"/>
                <a:cs typeface="Times New Roman"/>
              </a:rPr>
              <a:t>providers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1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Protection </a:t>
            </a:r>
            <a:r>
              <a:rPr lang="en-US" sz="3600" dirty="0">
                <a:latin typeface="Times New Roman"/>
                <a:cs typeface="Times New Roman"/>
              </a:rPr>
              <a:t>of </a:t>
            </a:r>
            <a:r>
              <a:rPr lang="en-US" sz="3600" b="1" i="1" spc="-5" dirty="0">
                <a:latin typeface="Times New Roman"/>
                <a:cs typeface="Times New Roman"/>
              </a:rPr>
              <a:t>integrity </a:t>
            </a:r>
            <a:r>
              <a:rPr lang="en-US" sz="3600" b="1" i="1" dirty="0">
                <a:latin typeface="Times New Roman"/>
                <a:cs typeface="Times New Roman"/>
              </a:rPr>
              <a:t>of</a:t>
            </a:r>
            <a:r>
              <a:rPr lang="en-US" sz="3600" b="1" i="1" spc="1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cloud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EBFBBDF-6455-4E1C-A1D3-F7ED10EC661C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pc="-5" dirty="0"/>
              <a:t>Current State of</a:t>
            </a:r>
            <a:r>
              <a:rPr spc="-30" dirty="0"/>
              <a:t> </a:t>
            </a:r>
            <a:r>
              <a:rPr spc="-5" dirty="0"/>
              <a:t>Art: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623061"/>
            <a:ext cx="606488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IA in Cloud Computing</a:t>
            </a:r>
            <a:r>
              <a:rPr sz="4000" b="1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(cont.)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988" y="1524000"/>
            <a:ext cx="8481060" cy="450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3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Assurance </a:t>
            </a:r>
            <a:r>
              <a:rPr lang="en-US" sz="4000" dirty="0">
                <a:latin typeface="Times New Roman"/>
                <a:cs typeface="Times New Roman"/>
              </a:rPr>
              <a:t>that </a:t>
            </a:r>
            <a:r>
              <a:rPr lang="en-US" sz="4000" spc="-5" dirty="0">
                <a:latin typeface="Times New Roman"/>
                <a:cs typeface="Times New Roman"/>
              </a:rPr>
              <a:t>service providers will </a:t>
            </a:r>
            <a:r>
              <a:rPr lang="en-US" sz="4000" b="1" i="1" spc="-5" dirty="0">
                <a:latin typeface="Times New Roman"/>
                <a:cs typeface="Times New Roman"/>
              </a:rPr>
              <a:t>comply</a:t>
            </a:r>
            <a:r>
              <a:rPr lang="en-US" sz="4000" b="1" i="1" spc="150" dirty="0"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latin typeface="Times New Roman"/>
                <a:cs typeface="Times New Roman"/>
              </a:rPr>
              <a:t>with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latin typeface="Times New Roman"/>
                <a:cs typeface="Times New Roman"/>
              </a:rPr>
              <a:t>security</a:t>
            </a:r>
            <a:r>
              <a:rPr lang="en-US" sz="4000" b="1" i="1" spc="-40" dirty="0"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latin typeface="Times New Roman"/>
                <a:cs typeface="Times New Roman"/>
              </a:rPr>
              <a:t>policies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Assurance </a:t>
            </a:r>
            <a:r>
              <a:rPr sz="4000" dirty="0">
                <a:latin typeface="Times New Roman"/>
                <a:cs typeface="Times New Roman"/>
              </a:rPr>
              <a:t>of </a:t>
            </a:r>
            <a:r>
              <a:rPr sz="4000" b="1" i="1" spc="-5" dirty="0">
                <a:latin typeface="Times New Roman"/>
                <a:cs typeface="Times New Roman"/>
              </a:rPr>
              <a:t>availability </a:t>
            </a:r>
            <a:r>
              <a:rPr sz="4000" b="1" i="1" dirty="0">
                <a:latin typeface="Times New Roman"/>
                <a:cs typeface="Times New Roman"/>
              </a:rPr>
              <a:t>and </a:t>
            </a:r>
            <a:r>
              <a:rPr sz="4000" b="1" i="1" spc="-5" dirty="0">
                <a:latin typeface="Times New Roman"/>
                <a:cs typeface="Times New Roman"/>
              </a:rPr>
              <a:t>reliability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third</a:t>
            </a:r>
            <a:r>
              <a:rPr lang="en-US"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party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services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Support</a:t>
            </a:r>
            <a:r>
              <a:rPr lang="en-US" sz="4000" dirty="0">
                <a:latin typeface="Times New Roman"/>
                <a:cs typeface="Times New Roman"/>
              </a:rPr>
              <a:t> for </a:t>
            </a:r>
            <a:r>
              <a:rPr lang="en-US" sz="4000" b="1" i="1" dirty="0">
                <a:latin typeface="Times New Roman"/>
                <a:cs typeface="Times New Roman"/>
              </a:rPr>
              <a:t>QoS adaptation </a:t>
            </a:r>
            <a:r>
              <a:rPr lang="en-US" sz="4000" dirty="0">
                <a:latin typeface="Times New Roman"/>
                <a:cs typeface="Times New Roman"/>
              </a:rPr>
              <a:t>in</a:t>
            </a:r>
            <a:r>
              <a:rPr lang="en-US" sz="4000" spc="-125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cloud</a:t>
            </a:r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515800EF-751F-44E8-A388-F5EC8AB868B4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pc="-5" dirty="0"/>
              <a:t>Current State of</a:t>
            </a:r>
            <a:r>
              <a:rPr spc="-30" dirty="0"/>
              <a:t> </a:t>
            </a:r>
            <a:r>
              <a:rPr spc="-5" dirty="0"/>
              <a:t>Art: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14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623061"/>
            <a:ext cx="606488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IA in Cloud Computing</a:t>
            </a:r>
            <a:r>
              <a:rPr sz="4000" b="1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(cont.)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382" y="1646375"/>
            <a:ext cx="8619236" cy="4588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40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lang="en-US" sz="3800" dirty="0">
                <a:latin typeface="Times New Roman"/>
                <a:cs typeface="Times New Roman"/>
              </a:rPr>
              <a:t>Improve </a:t>
            </a:r>
            <a:r>
              <a:rPr lang="en-US" sz="3800" b="1" i="1" spc="-5" dirty="0">
                <a:latin typeface="Times New Roman"/>
                <a:cs typeface="Times New Roman"/>
              </a:rPr>
              <a:t>authentication </a:t>
            </a:r>
            <a:r>
              <a:rPr lang="en-US" sz="3800" b="1" i="1" dirty="0">
                <a:latin typeface="Times New Roman"/>
                <a:cs typeface="Times New Roman"/>
              </a:rPr>
              <a:t>and</a:t>
            </a:r>
            <a:r>
              <a:rPr lang="en-US" sz="3800" b="1" i="1" spc="20" dirty="0">
                <a:latin typeface="Times New Roman"/>
                <a:cs typeface="Times New Roman"/>
              </a:rPr>
              <a:t> </a:t>
            </a:r>
            <a:r>
              <a:rPr lang="en-US" sz="3800" b="1" i="1" spc="-5" dirty="0">
                <a:latin typeface="Times New Roman"/>
                <a:cs typeface="Times New Roman"/>
              </a:rPr>
              <a:t>authorization</a:t>
            </a:r>
            <a:endParaRPr lang="en-US" sz="3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sz="3800" b="1" i="1" spc="-5" dirty="0">
                <a:latin typeface="Times New Roman"/>
                <a:cs typeface="Times New Roman"/>
              </a:rPr>
              <a:t>for </a:t>
            </a:r>
            <a:r>
              <a:rPr lang="en-US" sz="3800" spc="-5" dirty="0">
                <a:latin typeface="Times New Roman"/>
                <a:cs typeface="Times New Roman"/>
              </a:rPr>
              <a:t>mobile</a:t>
            </a:r>
            <a:r>
              <a:rPr lang="en-US" sz="3800" spc="-65" dirty="0">
                <a:latin typeface="Times New Roman"/>
                <a:cs typeface="Times New Roman"/>
              </a:rPr>
              <a:t> </a:t>
            </a:r>
            <a:r>
              <a:rPr lang="en-US" sz="3800" dirty="0">
                <a:latin typeface="Times New Roman"/>
                <a:cs typeface="Times New Roman"/>
              </a:rPr>
              <a:t>cloud</a:t>
            </a:r>
          </a:p>
          <a:p>
            <a:pPr marL="355600" indent="-342900">
              <a:lnSpc>
                <a:spcPct val="150000"/>
              </a:lnSpc>
              <a:spcBef>
                <a:spcPts val="1570"/>
              </a:spcBef>
              <a:buClr>
                <a:srgbClr val="3333CC"/>
              </a:buClr>
              <a:buSzPct val="59677"/>
              <a:buFont typeface="Wingdings"/>
              <a:buChar char=""/>
              <a:tabLst>
                <a:tab pos="355600" algn="l"/>
              </a:tabLst>
            </a:pPr>
            <a:r>
              <a:rPr lang="en-US" sz="3800" spc="-5" dirty="0">
                <a:latin typeface="Times New Roman"/>
                <a:cs typeface="Times New Roman"/>
              </a:rPr>
              <a:t>Improve </a:t>
            </a:r>
            <a:r>
              <a:rPr lang="en-US" sz="3800" b="1" i="1" spc="-5" dirty="0">
                <a:latin typeface="Times New Roman"/>
                <a:cs typeface="Times New Roman"/>
              </a:rPr>
              <a:t>mobile network</a:t>
            </a:r>
            <a:r>
              <a:rPr lang="en-US" sz="3800" b="1" i="1" spc="15" dirty="0">
                <a:latin typeface="Times New Roman"/>
                <a:cs typeface="Times New Roman"/>
              </a:rPr>
              <a:t> </a:t>
            </a:r>
            <a:r>
              <a:rPr lang="en-US" sz="3800" b="1" i="1" dirty="0">
                <a:latin typeface="Times New Roman"/>
                <a:cs typeface="Times New Roman"/>
              </a:rPr>
              <a:t>security</a:t>
            </a:r>
            <a:r>
              <a:rPr lang="en-US" sz="38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50000"/>
              </a:lnSpc>
              <a:spcBef>
                <a:spcPts val="359"/>
              </a:spcBef>
              <a:buClr>
                <a:srgbClr val="3333CC"/>
              </a:buClr>
              <a:buSzPct val="59677"/>
              <a:buFont typeface="Wingdings"/>
              <a:buChar char=""/>
              <a:tabLst>
                <a:tab pos="355600" algn="l"/>
              </a:tabLst>
            </a:pPr>
            <a:r>
              <a:rPr lang="en-US" sz="3800" spc="-5" dirty="0">
                <a:latin typeface="Times New Roman"/>
                <a:cs typeface="Times New Roman"/>
              </a:rPr>
              <a:t>Reduce </a:t>
            </a:r>
            <a:r>
              <a:rPr lang="en-US" sz="3800" b="1" i="1" spc="-5" dirty="0">
                <a:latin typeface="Times New Roman"/>
                <a:cs typeface="Times New Roman"/>
              </a:rPr>
              <a:t>threat of malware </a:t>
            </a:r>
            <a:r>
              <a:rPr lang="en-US" sz="3800" spc="-5" dirty="0">
                <a:latin typeface="Times New Roman"/>
                <a:cs typeface="Times New Roman"/>
              </a:rPr>
              <a:t>in </a:t>
            </a:r>
            <a:r>
              <a:rPr lang="en-US" sz="3800" dirty="0">
                <a:latin typeface="Times New Roman"/>
                <a:cs typeface="Times New Roman"/>
              </a:rPr>
              <a:t>mobile</a:t>
            </a:r>
            <a:r>
              <a:rPr lang="en-US" sz="3800" spc="50" dirty="0">
                <a:latin typeface="Times New Roman"/>
                <a:cs typeface="Times New Roman"/>
              </a:rPr>
              <a:t> </a:t>
            </a:r>
            <a:r>
              <a:rPr lang="en-US" sz="3800" spc="-5" dirty="0">
                <a:latin typeface="Times New Roman"/>
                <a:cs typeface="Times New Roman"/>
              </a:rPr>
              <a:t>cloud</a:t>
            </a:r>
          </a:p>
          <a:p>
            <a:pPr marL="355600" indent="-342900">
              <a:lnSpc>
                <a:spcPct val="150000"/>
              </a:lnSpc>
              <a:spcBef>
                <a:spcPts val="359"/>
              </a:spcBef>
              <a:buClr>
                <a:srgbClr val="3333CC"/>
              </a:buClr>
              <a:buSzPct val="59677"/>
              <a:buFont typeface="Wingdings"/>
              <a:buChar char=""/>
              <a:tabLst>
                <a:tab pos="355600" algn="l"/>
              </a:tabLst>
            </a:pPr>
            <a:r>
              <a:rPr lang="en-US" sz="3800" spc="-5" dirty="0">
                <a:latin typeface="Times New Roman"/>
                <a:cs typeface="Times New Roman"/>
              </a:rPr>
              <a:t> </a:t>
            </a:r>
            <a:r>
              <a:rPr lang="en-US" sz="3800" b="1" spc="-5" dirty="0">
                <a:latin typeface="Times New Roman"/>
                <a:cs typeface="Times New Roman"/>
              </a:rPr>
              <a:t>…</a:t>
            </a:r>
            <a:endParaRPr lang="en-US" sz="3800" b="1" dirty="0">
              <a:latin typeface="Times New Roman"/>
              <a:cs typeface="Times New Roman"/>
            </a:endParaRPr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7F426A90-ABF3-481E-A119-47A541883B60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12915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46861"/>
            <a:ext cx="749300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Evolution </a:t>
            </a:r>
            <a:r>
              <a:rPr spc="-5" dirty="0"/>
              <a:t>of Computing</a:t>
            </a:r>
            <a:r>
              <a:rPr spc="-50" dirty="0"/>
              <a:t> </a:t>
            </a:r>
            <a:r>
              <a:rPr dirty="0"/>
              <a:t>Paradigms</a:t>
            </a:r>
          </a:p>
        </p:txBody>
      </p:sp>
      <p:sp>
        <p:nvSpPr>
          <p:cNvPr id="3" name="object 3"/>
          <p:cNvSpPr/>
          <p:nvPr/>
        </p:nvSpPr>
        <p:spPr>
          <a:xfrm>
            <a:off x="268846" y="1789938"/>
            <a:ext cx="765810" cy="774065"/>
          </a:xfrm>
          <a:custGeom>
            <a:avLst/>
            <a:gdLst/>
            <a:ahLst/>
            <a:cxnLst/>
            <a:rect l="l" t="t" r="r" b="b"/>
            <a:pathLst>
              <a:path w="765810" h="774064">
                <a:moveTo>
                  <a:pt x="382638" y="0"/>
                </a:moveTo>
                <a:lnTo>
                  <a:pt x="334640" y="3014"/>
                </a:lnTo>
                <a:lnTo>
                  <a:pt x="288421" y="11816"/>
                </a:lnTo>
                <a:lnTo>
                  <a:pt x="244341" y="26042"/>
                </a:lnTo>
                <a:lnTo>
                  <a:pt x="202756" y="45331"/>
                </a:lnTo>
                <a:lnTo>
                  <a:pt x="164027" y="69318"/>
                </a:lnTo>
                <a:lnTo>
                  <a:pt x="128511" y="97641"/>
                </a:lnTo>
                <a:lnTo>
                  <a:pt x="96568" y="129938"/>
                </a:lnTo>
                <a:lnTo>
                  <a:pt x="68555" y="165845"/>
                </a:lnTo>
                <a:lnTo>
                  <a:pt x="44831" y="205000"/>
                </a:lnTo>
                <a:lnTo>
                  <a:pt x="25755" y="247040"/>
                </a:lnTo>
                <a:lnTo>
                  <a:pt x="11685" y="291602"/>
                </a:lnTo>
                <a:lnTo>
                  <a:pt x="2981" y="338323"/>
                </a:lnTo>
                <a:lnTo>
                  <a:pt x="0" y="386841"/>
                </a:lnTo>
                <a:lnTo>
                  <a:pt x="2981" y="435360"/>
                </a:lnTo>
                <a:lnTo>
                  <a:pt x="11685" y="482081"/>
                </a:lnTo>
                <a:lnTo>
                  <a:pt x="25755" y="526643"/>
                </a:lnTo>
                <a:lnTo>
                  <a:pt x="44831" y="568683"/>
                </a:lnTo>
                <a:lnTo>
                  <a:pt x="68555" y="607838"/>
                </a:lnTo>
                <a:lnTo>
                  <a:pt x="96568" y="643745"/>
                </a:lnTo>
                <a:lnTo>
                  <a:pt x="128511" y="676042"/>
                </a:lnTo>
                <a:lnTo>
                  <a:pt x="164027" y="704365"/>
                </a:lnTo>
                <a:lnTo>
                  <a:pt x="202756" y="728352"/>
                </a:lnTo>
                <a:lnTo>
                  <a:pt x="244341" y="747641"/>
                </a:lnTo>
                <a:lnTo>
                  <a:pt x="288421" y="761867"/>
                </a:lnTo>
                <a:lnTo>
                  <a:pt x="334640" y="770669"/>
                </a:lnTo>
                <a:lnTo>
                  <a:pt x="382638" y="773684"/>
                </a:lnTo>
                <a:lnTo>
                  <a:pt x="430636" y="770669"/>
                </a:lnTo>
                <a:lnTo>
                  <a:pt x="476854" y="761867"/>
                </a:lnTo>
                <a:lnTo>
                  <a:pt x="520935" y="747641"/>
                </a:lnTo>
                <a:lnTo>
                  <a:pt x="562519" y="728352"/>
                </a:lnTo>
                <a:lnTo>
                  <a:pt x="601248" y="704365"/>
                </a:lnTo>
                <a:lnTo>
                  <a:pt x="636764" y="676042"/>
                </a:lnTo>
                <a:lnTo>
                  <a:pt x="668708" y="643745"/>
                </a:lnTo>
                <a:lnTo>
                  <a:pt x="696721" y="607838"/>
                </a:lnTo>
                <a:lnTo>
                  <a:pt x="720445" y="568683"/>
                </a:lnTo>
                <a:lnTo>
                  <a:pt x="739521" y="526643"/>
                </a:lnTo>
                <a:lnTo>
                  <a:pt x="753590" y="482081"/>
                </a:lnTo>
                <a:lnTo>
                  <a:pt x="762295" y="435360"/>
                </a:lnTo>
                <a:lnTo>
                  <a:pt x="765276" y="386841"/>
                </a:lnTo>
                <a:lnTo>
                  <a:pt x="762295" y="338323"/>
                </a:lnTo>
                <a:lnTo>
                  <a:pt x="753590" y="291602"/>
                </a:lnTo>
                <a:lnTo>
                  <a:pt x="739521" y="247040"/>
                </a:lnTo>
                <a:lnTo>
                  <a:pt x="720445" y="205000"/>
                </a:lnTo>
                <a:lnTo>
                  <a:pt x="696721" y="165845"/>
                </a:lnTo>
                <a:lnTo>
                  <a:pt x="668708" y="129938"/>
                </a:lnTo>
                <a:lnTo>
                  <a:pt x="636764" y="97641"/>
                </a:lnTo>
                <a:lnTo>
                  <a:pt x="601248" y="69318"/>
                </a:lnTo>
                <a:lnTo>
                  <a:pt x="562519" y="45331"/>
                </a:lnTo>
                <a:lnTo>
                  <a:pt x="520935" y="26042"/>
                </a:lnTo>
                <a:lnTo>
                  <a:pt x="476854" y="11816"/>
                </a:lnTo>
                <a:lnTo>
                  <a:pt x="430636" y="3014"/>
                </a:lnTo>
                <a:lnTo>
                  <a:pt x="382638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846" y="1789938"/>
            <a:ext cx="765810" cy="774065"/>
          </a:xfrm>
          <a:custGeom>
            <a:avLst/>
            <a:gdLst/>
            <a:ahLst/>
            <a:cxnLst/>
            <a:rect l="l" t="t" r="r" b="b"/>
            <a:pathLst>
              <a:path w="765810" h="774064">
                <a:moveTo>
                  <a:pt x="0" y="386841"/>
                </a:moveTo>
                <a:lnTo>
                  <a:pt x="2981" y="338323"/>
                </a:lnTo>
                <a:lnTo>
                  <a:pt x="11685" y="291602"/>
                </a:lnTo>
                <a:lnTo>
                  <a:pt x="25755" y="247040"/>
                </a:lnTo>
                <a:lnTo>
                  <a:pt x="44831" y="205000"/>
                </a:lnTo>
                <a:lnTo>
                  <a:pt x="68555" y="165845"/>
                </a:lnTo>
                <a:lnTo>
                  <a:pt x="96568" y="129938"/>
                </a:lnTo>
                <a:lnTo>
                  <a:pt x="128511" y="97641"/>
                </a:lnTo>
                <a:lnTo>
                  <a:pt x="164027" y="69318"/>
                </a:lnTo>
                <a:lnTo>
                  <a:pt x="202756" y="45331"/>
                </a:lnTo>
                <a:lnTo>
                  <a:pt x="244341" y="26042"/>
                </a:lnTo>
                <a:lnTo>
                  <a:pt x="288421" y="11816"/>
                </a:lnTo>
                <a:lnTo>
                  <a:pt x="334640" y="3014"/>
                </a:lnTo>
                <a:lnTo>
                  <a:pt x="382638" y="0"/>
                </a:lnTo>
                <a:lnTo>
                  <a:pt x="430636" y="3014"/>
                </a:lnTo>
                <a:lnTo>
                  <a:pt x="476854" y="11816"/>
                </a:lnTo>
                <a:lnTo>
                  <a:pt x="520935" y="26042"/>
                </a:lnTo>
                <a:lnTo>
                  <a:pt x="562519" y="45331"/>
                </a:lnTo>
                <a:lnTo>
                  <a:pt x="601248" y="69318"/>
                </a:lnTo>
                <a:lnTo>
                  <a:pt x="636764" y="97641"/>
                </a:lnTo>
                <a:lnTo>
                  <a:pt x="668708" y="129938"/>
                </a:lnTo>
                <a:lnTo>
                  <a:pt x="696721" y="165845"/>
                </a:lnTo>
                <a:lnTo>
                  <a:pt x="720445" y="205000"/>
                </a:lnTo>
                <a:lnTo>
                  <a:pt x="739521" y="247040"/>
                </a:lnTo>
                <a:lnTo>
                  <a:pt x="753590" y="291602"/>
                </a:lnTo>
                <a:lnTo>
                  <a:pt x="762295" y="338323"/>
                </a:lnTo>
                <a:lnTo>
                  <a:pt x="765276" y="386841"/>
                </a:lnTo>
                <a:lnTo>
                  <a:pt x="762295" y="435360"/>
                </a:lnTo>
                <a:lnTo>
                  <a:pt x="753590" y="482081"/>
                </a:lnTo>
                <a:lnTo>
                  <a:pt x="739521" y="526643"/>
                </a:lnTo>
                <a:lnTo>
                  <a:pt x="720445" y="568683"/>
                </a:lnTo>
                <a:lnTo>
                  <a:pt x="696721" y="607838"/>
                </a:lnTo>
                <a:lnTo>
                  <a:pt x="668708" y="643745"/>
                </a:lnTo>
                <a:lnTo>
                  <a:pt x="636764" y="676042"/>
                </a:lnTo>
                <a:lnTo>
                  <a:pt x="601248" y="704365"/>
                </a:lnTo>
                <a:lnTo>
                  <a:pt x="562519" y="728352"/>
                </a:lnTo>
                <a:lnTo>
                  <a:pt x="520935" y="747641"/>
                </a:lnTo>
                <a:lnTo>
                  <a:pt x="476854" y="761867"/>
                </a:lnTo>
                <a:lnTo>
                  <a:pt x="430636" y="770669"/>
                </a:lnTo>
                <a:lnTo>
                  <a:pt x="382638" y="773684"/>
                </a:lnTo>
                <a:lnTo>
                  <a:pt x="334640" y="770669"/>
                </a:lnTo>
                <a:lnTo>
                  <a:pt x="288421" y="761867"/>
                </a:lnTo>
                <a:lnTo>
                  <a:pt x="244341" y="747641"/>
                </a:lnTo>
                <a:lnTo>
                  <a:pt x="202756" y="728352"/>
                </a:lnTo>
                <a:lnTo>
                  <a:pt x="164027" y="704365"/>
                </a:lnTo>
                <a:lnTo>
                  <a:pt x="128511" y="676042"/>
                </a:lnTo>
                <a:lnTo>
                  <a:pt x="96568" y="643745"/>
                </a:lnTo>
                <a:lnTo>
                  <a:pt x="68555" y="607838"/>
                </a:lnTo>
                <a:lnTo>
                  <a:pt x="44831" y="568683"/>
                </a:lnTo>
                <a:lnTo>
                  <a:pt x="25755" y="526643"/>
                </a:lnTo>
                <a:lnTo>
                  <a:pt x="11685" y="482081"/>
                </a:lnTo>
                <a:lnTo>
                  <a:pt x="2981" y="435360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830" y="1911858"/>
            <a:ext cx="61277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Main  Frame  Co</a:t>
            </a:r>
            <a:r>
              <a:rPr sz="1050" b="1" spc="-15" dirty="0">
                <a:latin typeface="Times New Roman"/>
                <a:cs typeface="Times New Roman"/>
              </a:rPr>
              <a:t>m</a:t>
            </a:r>
            <a:r>
              <a:rPr sz="1050" b="1" dirty="0">
                <a:latin typeface="Times New Roman"/>
                <a:cs typeface="Times New Roman"/>
              </a:rPr>
              <a:t>puter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5532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4582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9507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49" y="76200"/>
                </a:lnTo>
                <a:lnTo>
                  <a:pt x="104749" y="0"/>
                </a:lnTo>
                <a:lnTo>
                  <a:pt x="257149" y="152400"/>
                </a:lnTo>
                <a:lnTo>
                  <a:pt x="104749" y="304800"/>
                </a:lnTo>
                <a:lnTo>
                  <a:pt x="104749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572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381253" y="0"/>
                </a:moveTo>
                <a:lnTo>
                  <a:pt x="333429" y="3014"/>
                </a:lnTo>
                <a:lnTo>
                  <a:pt x="287377" y="11816"/>
                </a:lnTo>
                <a:lnTo>
                  <a:pt x="243456" y="26042"/>
                </a:lnTo>
                <a:lnTo>
                  <a:pt x="202022" y="45331"/>
                </a:lnTo>
                <a:lnTo>
                  <a:pt x="163433" y="69318"/>
                </a:lnTo>
                <a:lnTo>
                  <a:pt x="128045" y="97641"/>
                </a:lnTo>
                <a:lnTo>
                  <a:pt x="96218" y="129938"/>
                </a:lnTo>
                <a:lnTo>
                  <a:pt x="68306" y="165845"/>
                </a:lnTo>
                <a:lnTo>
                  <a:pt x="44668" y="205000"/>
                </a:lnTo>
                <a:lnTo>
                  <a:pt x="25662" y="247040"/>
                </a:lnTo>
                <a:lnTo>
                  <a:pt x="11643" y="291602"/>
                </a:lnTo>
                <a:lnTo>
                  <a:pt x="2970" y="338323"/>
                </a:lnTo>
                <a:lnTo>
                  <a:pt x="0" y="386841"/>
                </a:lnTo>
                <a:lnTo>
                  <a:pt x="2970" y="435358"/>
                </a:lnTo>
                <a:lnTo>
                  <a:pt x="11643" y="482073"/>
                </a:lnTo>
                <a:lnTo>
                  <a:pt x="25662" y="526626"/>
                </a:lnTo>
                <a:lnTo>
                  <a:pt x="44668" y="568655"/>
                </a:lnTo>
                <a:lnTo>
                  <a:pt x="68306" y="607796"/>
                </a:lnTo>
                <a:lnTo>
                  <a:pt x="96218" y="643689"/>
                </a:lnTo>
                <a:lnTo>
                  <a:pt x="128045" y="675971"/>
                </a:lnTo>
                <a:lnTo>
                  <a:pt x="163433" y="704280"/>
                </a:lnTo>
                <a:lnTo>
                  <a:pt x="202022" y="728254"/>
                </a:lnTo>
                <a:lnTo>
                  <a:pt x="243456" y="747531"/>
                </a:lnTo>
                <a:lnTo>
                  <a:pt x="287377" y="761748"/>
                </a:lnTo>
                <a:lnTo>
                  <a:pt x="333429" y="770544"/>
                </a:lnTo>
                <a:lnTo>
                  <a:pt x="381253" y="773556"/>
                </a:lnTo>
                <a:lnTo>
                  <a:pt x="429051" y="770544"/>
                </a:lnTo>
                <a:lnTo>
                  <a:pt x="475080" y="761748"/>
                </a:lnTo>
                <a:lnTo>
                  <a:pt x="518982" y="747531"/>
                </a:lnTo>
                <a:lnTo>
                  <a:pt x="560400" y="728254"/>
                </a:lnTo>
                <a:lnTo>
                  <a:pt x="598977" y="704280"/>
                </a:lnTo>
                <a:lnTo>
                  <a:pt x="634354" y="675971"/>
                </a:lnTo>
                <a:lnTo>
                  <a:pt x="666175" y="643689"/>
                </a:lnTo>
                <a:lnTo>
                  <a:pt x="694081" y="607796"/>
                </a:lnTo>
                <a:lnTo>
                  <a:pt x="717715" y="568655"/>
                </a:lnTo>
                <a:lnTo>
                  <a:pt x="736720" y="526626"/>
                </a:lnTo>
                <a:lnTo>
                  <a:pt x="750737" y="482073"/>
                </a:lnTo>
                <a:lnTo>
                  <a:pt x="759410" y="435358"/>
                </a:lnTo>
                <a:lnTo>
                  <a:pt x="762381" y="386841"/>
                </a:lnTo>
                <a:lnTo>
                  <a:pt x="759410" y="338323"/>
                </a:lnTo>
                <a:lnTo>
                  <a:pt x="750737" y="291602"/>
                </a:lnTo>
                <a:lnTo>
                  <a:pt x="736720" y="247040"/>
                </a:lnTo>
                <a:lnTo>
                  <a:pt x="717715" y="205000"/>
                </a:lnTo>
                <a:lnTo>
                  <a:pt x="694081" y="165845"/>
                </a:lnTo>
                <a:lnTo>
                  <a:pt x="666175" y="129938"/>
                </a:lnTo>
                <a:lnTo>
                  <a:pt x="634354" y="97641"/>
                </a:lnTo>
                <a:lnTo>
                  <a:pt x="598977" y="69318"/>
                </a:lnTo>
                <a:lnTo>
                  <a:pt x="560400" y="45331"/>
                </a:lnTo>
                <a:lnTo>
                  <a:pt x="518982" y="26042"/>
                </a:lnTo>
                <a:lnTo>
                  <a:pt x="475080" y="11816"/>
                </a:lnTo>
                <a:lnTo>
                  <a:pt x="429051" y="3014"/>
                </a:lnTo>
                <a:lnTo>
                  <a:pt x="381253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6572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0" y="386841"/>
                </a:moveTo>
                <a:lnTo>
                  <a:pt x="2970" y="338323"/>
                </a:lnTo>
                <a:lnTo>
                  <a:pt x="11643" y="291602"/>
                </a:lnTo>
                <a:lnTo>
                  <a:pt x="25662" y="247040"/>
                </a:lnTo>
                <a:lnTo>
                  <a:pt x="44668" y="205000"/>
                </a:lnTo>
                <a:lnTo>
                  <a:pt x="68306" y="165845"/>
                </a:lnTo>
                <a:lnTo>
                  <a:pt x="96218" y="129938"/>
                </a:lnTo>
                <a:lnTo>
                  <a:pt x="128045" y="97641"/>
                </a:lnTo>
                <a:lnTo>
                  <a:pt x="163433" y="69318"/>
                </a:lnTo>
                <a:lnTo>
                  <a:pt x="202022" y="45331"/>
                </a:lnTo>
                <a:lnTo>
                  <a:pt x="243456" y="26042"/>
                </a:lnTo>
                <a:lnTo>
                  <a:pt x="287377" y="11816"/>
                </a:lnTo>
                <a:lnTo>
                  <a:pt x="333429" y="3014"/>
                </a:lnTo>
                <a:lnTo>
                  <a:pt x="381253" y="0"/>
                </a:lnTo>
                <a:lnTo>
                  <a:pt x="429051" y="3014"/>
                </a:lnTo>
                <a:lnTo>
                  <a:pt x="475080" y="11816"/>
                </a:lnTo>
                <a:lnTo>
                  <a:pt x="518982" y="26042"/>
                </a:lnTo>
                <a:lnTo>
                  <a:pt x="560400" y="45331"/>
                </a:lnTo>
                <a:lnTo>
                  <a:pt x="598977" y="69318"/>
                </a:lnTo>
                <a:lnTo>
                  <a:pt x="634354" y="97641"/>
                </a:lnTo>
                <a:lnTo>
                  <a:pt x="666175" y="129938"/>
                </a:lnTo>
                <a:lnTo>
                  <a:pt x="694081" y="165845"/>
                </a:lnTo>
                <a:lnTo>
                  <a:pt x="717715" y="205000"/>
                </a:lnTo>
                <a:lnTo>
                  <a:pt x="736720" y="247040"/>
                </a:lnTo>
                <a:lnTo>
                  <a:pt x="750737" y="291602"/>
                </a:lnTo>
                <a:lnTo>
                  <a:pt x="759410" y="338323"/>
                </a:lnTo>
                <a:lnTo>
                  <a:pt x="762381" y="386841"/>
                </a:lnTo>
                <a:lnTo>
                  <a:pt x="759410" y="435358"/>
                </a:lnTo>
                <a:lnTo>
                  <a:pt x="750737" y="482073"/>
                </a:lnTo>
                <a:lnTo>
                  <a:pt x="736720" y="526626"/>
                </a:lnTo>
                <a:lnTo>
                  <a:pt x="717715" y="568655"/>
                </a:lnTo>
                <a:lnTo>
                  <a:pt x="694081" y="607796"/>
                </a:lnTo>
                <a:lnTo>
                  <a:pt x="666175" y="643689"/>
                </a:lnTo>
                <a:lnTo>
                  <a:pt x="634354" y="675971"/>
                </a:lnTo>
                <a:lnTo>
                  <a:pt x="598977" y="704280"/>
                </a:lnTo>
                <a:lnTo>
                  <a:pt x="560400" y="728254"/>
                </a:lnTo>
                <a:lnTo>
                  <a:pt x="518982" y="747531"/>
                </a:lnTo>
                <a:lnTo>
                  <a:pt x="475080" y="761748"/>
                </a:lnTo>
                <a:lnTo>
                  <a:pt x="429051" y="770544"/>
                </a:lnTo>
                <a:lnTo>
                  <a:pt x="381253" y="773556"/>
                </a:lnTo>
                <a:lnTo>
                  <a:pt x="333429" y="770544"/>
                </a:lnTo>
                <a:lnTo>
                  <a:pt x="287377" y="761748"/>
                </a:lnTo>
                <a:lnTo>
                  <a:pt x="243456" y="747531"/>
                </a:lnTo>
                <a:lnTo>
                  <a:pt x="202022" y="728254"/>
                </a:lnTo>
                <a:lnTo>
                  <a:pt x="163433" y="704280"/>
                </a:lnTo>
                <a:lnTo>
                  <a:pt x="128045" y="675971"/>
                </a:lnTo>
                <a:lnTo>
                  <a:pt x="96218" y="643689"/>
                </a:lnTo>
                <a:lnTo>
                  <a:pt x="68306" y="607796"/>
                </a:lnTo>
                <a:lnTo>
                  <a:pt x="44668" y="568655"/>
                </a:lnTo>
                <a:lnTo>
                  <a:pt x="25662" y="526626"/>
                </a:lnTo>
                <a:lnTo>
                  <a:pt x="11643" y="482073"/>
                </a:lnTo>
                <a:lnTo>
                  <a:pt x="2970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9658" y="1992121"/>
            <a:ext cx="69215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Personal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pu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7952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7002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1927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6672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381253" y="0"/>
                </a:moveTo>
                <a:lnTo>
                  <a:pt x="333429" y="3014"/>
                </a:lnTo>
                <a:lnTo>
                  <a:pt x="287377" y="11816"/>
                </a:lnTo>
                <a:lnTo>
                  <a:pt x="243456" y="26042"/>
                </a:lnTo>
                <a:lnTo>
                  <a:pt x="202022" y="45331"/>
                </a:lnTo>
                <a:lnTo>
                  <a:pt x="163433" y="69318"/>
                </a:lnTo>
                <a:lnTo>
                  <a:pt x="128045" y="97641"/>
                </a:lnTo>
                <a:lnTo>
                  <a:pt x="96218" y="129938"/>
                </a:lnTo>
                <a:lnTo>
                  <a:pt x="68306" y="165845"/>
                </a:lnTo>
                <a:lnTo>
                  <a:pt x="44668" y="205000"/>
                </a:lnTo>
                <a:lnTo>
                  <a:pt x="25662" y="247040"/>
                </a:lnTo>
                <a:lnTo>
                  <a:pt x="11643" y="291602"/>
                </a:lnTo>
                <a:lnTo>
                  <a:pt x="2970" y="338323"/>
                </a:lnTo>
                <a:lnTo>
                  <a:pt x="0" y="386841"/>
                </a:lnTo>
                <a:lnTo>
                  <a:pt x="2970" y="435358"/>
                </a:lnTo>
                <a:lnTo>
                  <a:pt x="11643" y="482073"/>
                </a:lnTo>
                <a:lnTo>
                  <a:pt x="25662" y="526626"/>
                </a:lnTo>
                <a:lnTo>
                  <a:pt x="44668" y="568655"/>
                </a:lnTo>
                <a:lnTo>
                  <a:pt x="68306" y="607796"/>
                </a:lnTo>
                <a:lnTo>
                  <a:pt x="96218" y="643689"/>
                </a:lnTo>
                <a:lnTo>
                  <a:pt x="128045" y="675971"/>
                </a:lnTo>
                <a:lnTo>
                  <a:pt x="163433" y="704280"/>
                </a:lnTo>
                <a:lnTo>
                  <a:pt x="202022" y="728254"/>
                </a:lnTo>
                <a:lnTo>
                  <a:pt x="243456" y="747531"/>
                </a:lnTo>
                <a:lnTo>
                  <a:pt x="287377" y="761748"/>
                </a:lnTo>
                <a:lnTo>
                  <a:pt x="333429" y="770544"/>
                </a:lnTo>
                <a:lnTo>
                  <a:pt x="381253" y="773556"/>
                </a:lnTo>
                <a:lnTo>
                  <a:pt x="429051" y="770544"/>
                </a:lnTo>
                <a:lnTo>
                  <a:pt x="475080" y="761748"/>
                </a:lnTo>
                <a:lnTo>
                  <a:pt x="518982" y="747531"/>
                </a:lnTo>
                <a:lnTo>
                  <a:pt x="560400" y="728254"/>
                </a:lnTo>
                <a:lnTo>
                  <a:pt x="598977" y="704280"/>
                </a:lnTo>
                <a:lnTo>
                  <a:pt x="634354" y="675971"/>
                </a:lnTo>
                <a:lnTo>
                  <a:pt x="666175" y="643689"/>
                </a:lnTo>
                <a:lnTo>
                  <a:pt x="694081" y="607796"/>
                </a:lnTo>
                <a:lnTo>
                  <a:pt x="717715" y="568655"/>
                </a:lnTo>
                <a:lnTo>
                  <a:pt x="736720" y="526626"/>
                </a:lnTo>
                <a:lnTo>
                  <a:pt x="750737" y="482073"/>
                </a:lnTo>
                <a:lnTo>
                  <a:pt x="759410" y="435358"/>
                </a:lnTo>
                <a:lnTo>
                  <a:pt x="762380" y="386841"/>
                </a:lnTo>
                <a:lnTo>
                  <a:pt x="759410" y="338323"/>
                </a:lnTo>
                <a:lnTo>
                  <a:pt x="750737" y="291602"/>
                </a:lnTo>
                <a:lnTo>
                  <a:pt x="736720" y="247040"/>
                </a:lnTo>
                <a:lnTo>
                  <a:pt x="717715" y="205000"/>
                </a:lnTo>
                <a:lnTo>
                  <a:pt x="694081" y="165845"/>
                </a:lnTo>
                <a:lnTo>
                  <a:pt x="666175" y="129938"/>
                </a:lnTo>
                <a:lnTo>
                  <a:pt x="634354" y="97641"/>
                </a:lnTo>
                <a:lnTo>
                  <a:pt x="598977" y="69318"/>
                </a:lnTo>
                <a:lnTo>
                  <a:pt x="560400" y="45331"/>
                </a:lnTo>
                <a:lnTo>
                  <a:pt x="518982" y="26042"/>
                </a:lnTo>
                <a:lnTo>
                  <a:pt x="475080" y="11816"/>
                </a:lnTo>
                <a:lnTo>
                  <a:pt x="429051" y="3014"/>
                </a:lnTo>
                <a:lnTo>
                  <a:pt x="381253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6672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0" y="386841"/>
                </a:moveTo>
                <a:lnTo>
                  <a:pt x="2970" y="338323"/>
                </a:lnTo>
                <a:lnTo>
                  <a:pt x="11643" y="291602"/>
                </a:lnTo>
                <a:lnTo>
                  <a:pt x="25662" y="247040"/>
                </a:lnTo>
                <a:lnTo>
                  <a:pt x="44668" y="205000"/>
                </a:lnTo>
                <a:lnTo>
                  <a:pt x="68306" y="165845"/>
                </a:lnTo>
                <a:lnTo>
                  <a:pt x="96218" y="129938"/>
                </a:lnTo>
                <a:lnTo>
                  <a:pt x="128045" y="97641"/>
                </a:lnTo>
                <a:lnTo>
                  <a:pt x="163433" y="69318"/>
                </a:lnTo>
                <a:lnTo>
                  <a:pt x="202022" y="45331"/>
                </a:lnTo>
                <a:lnTo>
                  <a:pt x="243456" y="26042"/>
                </a:lnTo>
                <a:lnTo>
                  <a:pt x="287377" y="11816"/>
                </a:lnTo>
                <a:lnTo>
                  <a:pt x="333429" y="3014"/>
                </a:lnTo>
                <a:lnTo>
                  <a:pt x="381253" y="0"/>
                </a:lnTo>
                <a:lnTo>
                  <a:pt x="429051" y="3014"/>
                </a:lnTo>
                <a:lnTo>
                  <a:pt x="475080" y="11816"/>
                </a:lnTo>
                <a:lnTo>
                  <a:pt x="518982" y="26042"/>
                </a:lnTo>
                <a:lnTo>
                  <a:pt x="560400" y="45331"/>
                </a:lnTo>
                <a:lnTo>
                  <a:pt x="598977" y="69318"/>
                </a:lnTo>
                <a:lnTo>
                  <a:pt x="634354" y="97641"/>
                </a:lnTo>
                <a:lnTo>
                  <a:pt x="666175" y="129938"/>
                </a:lnTo>
                <a:lnTo>
                  <a:pt x="694081" y="165845"/>
                </a:lnTo>
                <a:lnTo>
                  <a:pt x="717715" y="205000"/>
                </a:lnTo>
                <a:lnTo>
                  <a:pt x="736720" y="247040"/>
                </a:lnTo>
                <a:lnTo>
                  <a:pt x="750737" y="291602"/>
                </a:lnTo>
                <a:lnTo>
                  <a:pt x="759410" y="338323"/>
                </a:lnTo>
                <a:lnTo>
                  <a:pt x="762380" y="386841"/>
                </a:lnTo>
                <a:lnTo>
                  <a:pt x="759410" y="435358"/>
                </a:lnTo>
                <a:lnTo>
                  <a:pt x="750737" y="482073"/>
                </a:lnTo>
                <a:lnTo>
                  <a:pt x="736720" y="526626"/>
                </a:lnTo>
                <a:lnTo>
                  <a:pt x="717715" y="568655"/>
                </a:lnTo>
                <a:lnTo>
                  <a:pt x="694081" y="607796"/>
                </a:lnTo>
                <a:lnTo>
                  <a:pt x="666175" y="643689"/>
                </a:lnTo>
                <a:lnTo>
                  <a:pt x="634354" y="675971"/>
                </a:lnTo>
                <a:lnTo>
                  <a:pt x="598977" y="704280"/>
                </a:lnTo>
                <a:lnTo>
                  <a:pt x="560400" y="728254"/>
                </a:lnTo>
                <a:lnTo>
                  <a:pt x="518982" y="747531"/>
                </a:lnTo>
                <a:lnTo>
                  <a:pt x="475080" y="761748"/>
                </a:lnTo>
                <a:lnTo>
                  <a:pt x="429051" y="770544"/>
                </a:lnTo>
                <a:lnTo>
                  <a:pt x="381253" y="773556"/>
                </a:lnTo>
                <a:lnTo>
                  <a:pt x="333429" y="770544"/>
                </a:lnTo>
                <a:lnTo>
                  <a:pt x="287377" y="761748"/>
                </a:lnTo>
                <a:lnTo>
                  <a:pt x="243456" y="747531"/>
                </a:lnTo>
                <a:lnTo>
                  <a:pt x="202022" y="728254"/>
                </a:lnTo>
                <a:lnTo>
                  <a:pt x="163433" y="704280"/>
                </a:lnTo>
                <a:lnTo>
                  <a:pt x="128045" y="675971"/>
                </a:lnTo>
                <a:lnTo>
                  <a:pt x="96218" y="643689"/>
                </a:lnTo>
                <a:lnTo>
                  <a:pt x="68306" y="607796"/>
                </a:lnTo>
                <a:lnTo>
                  <a:pt x="44668" y="568655"/>
                </a:lnTo>
                <a:lnTo>
                  <a:pt x="25662" y="526626"/>
                </a:lnTo>
                <a:lnTo>
                  <a:pt x="11643" y="482073"/>
                </a:lnTo>
                <a:lnTo>
                  <a:pt x="2970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67660" y="1886584"/>
            <a:ext cx="70358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4445"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Object  Oriented  </a:t>
            </a:r>
            <a:r>
              <a:rPr sz="1100" b="1" spc="-10" dirty="0">
                <a:latin typeface="Times New Roman"/>
                <a:cs typeface="Times New Roman"/>
              </a:rPr>
              <a:t>C</a:t>
            </a:r>
            <a:r>
              <a:rPr sz="1100" b="1" dirty="0">
                <a:latin typeface="Times New Roman"/>
                <a:cs typeface="Times New Roman"/>
              </a:rPr>
              <a:t>omp</a:t>
            </a:r>
            <a:r>
              <a:rPr sz="1100" b="1" spc="-5" dirty="0">
                <a:latin typeface="Times New Roman"/>
                <a:cs typeface="Times New Roman"/>
              </a:rPr>
              <a:t>u</a:t>
            </a:r>
            <a:r>
              <a:rPr sz="1100" b="1" dirty="0">
                <a:latin typeface="Times New Roman"/>
                <a:cs typeface="Times New Roman"/>
              </a:rPr>
              <a:t>ting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0271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9321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4246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8990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381254" y="0"/>
                </a:moveTo>
                <a:lnTo>
                  <a:pt x="333429" y="3014"/>
                </a:lnTo>
                <a:lnTo>
                  <a:pt x="287377" y="11816"/>
                </a:lnTo>
                <a:lnTo>
                  <a:pt x="243456" y="26042"/>
                </a:lnTo>
                <a:lnTo>
                  <a:pt x="202022" y="45331"/>
                </a:lnTo>
                <a:lnTo>
                  <a:pt x="163433" y="69318"/>
                </a:lnTo>
                <a:lnTo>
                  <a:pt x="128045" y="97641"/>
                </a:lnTo>
                <a:lnTo>
                  <a:pt x="96218" y="129938"/>
                </a:lnTo>
                <a:lnTo>
                  <a:pt x="68306" y="165845"/>
                </a:lnTo>
                <a:lnTo>
                  <a:pt x="44668" y="205000"/>
                </a:lnTo>
                <a:lnTo>
                  <a:pt x="25662" y="247040"/>
                </a:lnTo>
                <a:lnTo>
                  <a:pt x="11643" y="291602"/>
                </a:lnTo>
                <a:lnTo>
                  <a:pt x="2970" y="338323"/>
                </a:lnTo>
                <a:lnTo>
                  <a:pt x="0" y="386841"/>
                </a:lnTo>
                <a:lnTo>
                  <a:pt x="2970" y="435358"/>
                </a:lnTo>
                <a:lnTo>
                  <a:pt x="11643" y="482073"/>
                </a:lnTo>
                <a:lnTo>
                  <a:pt x="25662" y="526626"/>
                </a:lnTo>
                <a:lnTo>
                  <a:pt x="44668" y="568655"/>
                </a:lnTo>
                <a:lnTo>
                  <a:pt x="68306" y="607796"/>
                </a:lnTo>
                <a:lnTo>
                  <a:pt x="96218" y="643689"/>
                </a:lnTo>
                <a:lnTo>
                  <a:pt x="128045" y="675971"/>
                </a:lnTo>
                <a:lnTo>
                  <a:pt x="163433" y="704280"/>
                </a:lnTo>
                <a:lnTo>
                  <a:pt x="202022" y="728254"/>
                </a:lnTo>
                <a:lnTo>
                  <a:pt x="243456" y="747531"/>
                </a:lnTo>
                <a:lnTo>
                  <a:pt x="287377" y="761748"/>
                </a:lnTo>
                <a:lnTo>
                  <a:pt x="333429" y="770544"/>
                </a:lnTo>
                <a:lnTo>
                  <a:pt x="381254" y="773556"/>
                </a:lnTo>
                <a:lnTo>
                  <a:pt x="429078" y="770544"/>
                </a:lnTo>
                <a:lnTo>
                  <a:pt x="475130" y="761748"/>
                </a:lnTo>
                <a:lnTo>
                  <a:pt x="519051" y="747531"/>
                </a:lnTo>
                <a:lnTo>
                  <a:pt x="560485" y="728254"/>
                </a:lnTo>
                <a:lnTo>
                  <a:pt x="599074" y="704280"/>
                </a:lnTo>
                <a:lnTo>
                  <a:pt x="634462" y="675971"/>
                </a:lnTo>
                <a:lnTo>
                  <a:pt x="666289" y="643689"/>
                </a:lnTo>
                <a:lnTo>
                  <a:pt x="694201" y="607796"/>
                </a:lnTo>
                <a:lnTo>
                  <a:pt x="717839" y="568655"/>
                </a:lnTo>
                <a:lnTo>
                  <a:pt x="736845" y="526626"/>
                </a:lnTo>
                <a:lnTo>
                  <a:pt x="750864" y="482073"/>
                </a:lnTo>
                <a:lnTo>
                  <a:pt x="759537" y="435358"/>
                </a:lnTo>
                <a:lnTo>
                  <a:pt x="762508" y="386841"/>
                </a:lnTo>
                <a:lnTo>
                  <a:pt x="759537" y="338323"/>
                </a:lnTo>
                <a:lnTo>
                  <a:pt x="750864" y="291602"/>
                </a:lnTo>
                <a:lnTo>
                  <a:pt x="736845" y="247040"/>
                </a:lnTo>
                <a:lnTo>
                  <a:pt x="717839" y="205000"/>
                </a:lnTo>
                <a:lnTo>
                  <a:pt x="694201" y="165845"/>
                </a:lnTo>
                <a:lnTo>
                  <a:pt x="666289" y="129938"/>
                </a:lnTo>
                <a:lnTo>
                  <a:pt x="634462" y="97641"/>
                </a:lnTo>
                <a:lnTo>
                  <a:pt x="599074" y="69318"/>
                </a:lnTo>
                <a:lnTo>
                  <a:pt x="560485" y="45331"/>
                </a:lnTo>
                <a:lnTo>
                  <a:pt x="519051" y="26042"/>
                </a:lnTo>
                <a:lnTo>
                  <a:pt x="475130" y="11816"/>
                </a:lnTo>
                <a:lnTo>
                  <a:pt x="429078" y="3014"/>
                </a:lnTo>
                <a:lnTo>
                  <a:pt x="381254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18990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0" y="386841"/>
                </a:moveTo>
                <a:lnTo>
                  <a:pt x="2970" y="338323"/>
                </a:lnTo>
                <a:lnTo>
                  <a:pt x="11643" y="291602"/>
                </a:lnTo>
                <a:lnTo>
                  <a:pt x="25662" y="247040"/>
                </a:lnTo>
                <a:lnTo>
                  <a:pt x="44668" y="205000"/>
                </a:lnTo>
                <a:lnTo>
                  <a:pt x="68306" y="165845"/>
                </a:lnTo>
                <a:lnTo>
                  <a:pt x="96218" y="129938"/>
                </a:lnTo>
                <a:lnTo>
                  <a:pt x="128045" y="97641"/>
                </a:lnTo>
                <a:lnTo>
                  <a:pt x="163433" y="69318"/>
                </a:lnTo>
                <a:lnTo>
                  <a:pt x="202022" y="45331"/>
                </a:lnTo>
                <a:lnTo>
                  <a:pt x="243456" y="26042"/>
                </a:lnTo>
                <a:lnTo>
                  <a:pt x="287377" y="11816"/>
                </a:lnTo>
                <a:lnTo>
                  <a:pt x="333429" y="3014"/>
                </a:lnTo>
                <a:lnTo>
                  <a:pt x="381254" y="0"/>
                </a:lnTo>
                <a:lnTo>
                  <a:pt x="429078" y="3014"/>
                </a:lnTo>
                <a:lnTo>
                  <a:pt x="475130" y="11816"/>
                </a:lnTo>
                <a:lnTo>
                  <a:pt x="519051" y="26042"/>
                </a:lnTo>
                <a:lnTo>
                  <a:pt x="560485" y="45331"/>
                </a:lnTo>
                <a:lnTo>
                  <a:pt x="599074" y="69318"/>
                </a:lnTo>
                <a:lnTo>
                  <a:pt x="634462" y="97641"/>
                </a:lnTo>
                <a:lnTo>
                  <a:pt x="666289" y="129938"/>
                </a:lnTo>
                <a:lnTo>
                  <a:pt x="694201" y="165845"/>
                </a:lnTo>
                <a:lnTo>
                  <a:pt x="717839" y="205000"/>
                </a:lnTo>
                <a:lnTo>
                  <a:pt x="736845" y="247040"/>
                </a:lnTo>
                <a:lnTo>
                  <a:pt x="750864" y="291602"/>
                </a:lnTo>
                <a:lnTo>
                  <a:pt x="759537" y="338323"/>
                </a:lnTo>
                <a:lnTo>
                  <a:pt x="762508" y="386841"/>
                </a:lnTo>
                <a:lnTo>
                  <a:pt x="759537" y="435358"/>
                </a:lnTo>
                <a:lnTo>
                  <a:pt x="750864" y="482073"/>
                </a:lnTo>
                <a:lnTo>
                  <a:pt x="736845" y="526626"/>
                </a:lnTo>
                <a:lnTo>
                  <a:pt x="717839" y="568655"/>
                </a:lnTo>
                <a:lnTo>
                  <a:pt x="694201" y="607796"/>
                </a:lnTo>
                <a:lnTo>
                  <a:pt x="666289" y="643689"/>
                </a:lnTo>
                <a:lnTo>
                  <a:pt x="634462" y="675971"/>
                </a:lnTo>
                <a:lnTo>
                  <a:pt x="599074" y="704280"/>
                </a:lnTo>
                <a:lnTo>
                  <a:pt x="560485" y="728254"/>
                </a:lnTo>
                <a:lnTo>
                  <a:pt x="519051" y="747531"/>
                </a:lnTo>
                <a:lnTo>
                  <a:pt x="475130" y="761748"/>
                </a:lnTo>
                <a:lnTo>
                  <a:pt x="429078" y="770544"/>
                </a:lnTo>
                <a:lnTo>
                  <a:pt x="381254" y="773556"/>
                </a:lnTo>
                <a:lnTo>
                  <a:pt x="333429" y="770544"/>
                </a:lnTo>
                <a:lnTo>
                  <a:pt x="287377" y="761748"/>
                </a:lnTo>
                <a:lnTo>
                  <a:pt x="243456" y="747531"/>
                </a:lnTo>
                <a:lnTo>
                  <a:pt x="202022" y="728254"/>
                </a:lnTo>
                <a:lnTo>
                  <a:pt x="163433" y="704280"/>
                </a:lnTo>
                <a:lnTo>
                  <a:pt x="128045" y="675971"/>
                </a:lnTo>
                <a:lnTo>
                  <a:pt x="96218" y="643689"/>
                </a:lnTo>
                <a:lnTo>
                  <a:pt x="68306" y="607796"/>
                </a:lnTo>
                <a:lnTo>
                  <a:pt x="44668" y="568655"/>
                </a:lnTo>
                <a:lnTo>
                  <a:pt x="25662" y="526626"/>
                </a:lnTo>
                <a:lnTo>
                  <a:pt x="11643" y="482073"/>
                </a:lnTo>
                <a:lnTo>
                  <a:pt x="2970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65219" y="1959990"/>
            <a:ext cx="67310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6055">
              <a:lnSpc>
                <a:spcPct val="100000"/>
              </a:lnSpc>
            </a:pPr>
            <a:r>
              <a:rPr sz="1050" b="1" spc="-5" dirty="0">
                <a:latin typeface="Times New Roman"/>
                <a:cs typeface="Times New Roman"/>
              </a:rPr>
              <a:t>Grid  </a:t>
            </a:r>
            <a:r>
              <a:rPr sz="1050" b="1" spc="5" dirty="0">
                <a:latin typeface="Times New Roman"/>
                <a:cs typeface="Times New Roman"/>
              </a:rPr>
              <a:t>C</a:t>
            </a:r>
            <a:r>
              <a:rPr sz="1050" b="1" dirty="0">
                <a:latin typeface="Times New Roman"/>
                <a:cs typeface="Times New Roman"/>
              </a:rPr>
              <a:t>o</a:t>
            </a:r>
            <a:r>
              <a:rPr sz="1050" b="1" spc="-10" dirty="0">
                <a:latin typeface="Times New Roman"/>
                <a:cs typeface="Times New Roman"/>
              </a:rPr>
              <a:t>m</a:t>
            </a:r>
            <a:r>
              <a:rPr sz="1050" b="1" dirty="0">
                <a:latin typeface="Times New Roman"/>
                <a:cs typeface="Times New Roman"/>
              </a:rPr>
              <a:t>pu</a:t>
            </a:r>
            <a:r>
              <a:rPr sz="1050" b="1" spc="-5" dirty="0">
                <a:latin typeface="Times New Roman"/>
                <a:cs typeface="Times New Roman"/>
              </a:rPr>
              <a:t>t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88990" y="1792985"/>
            <a:ext cx="760730" cy="774065"/>
          </a:xfrm>
          <a:custGeom>
            <a:avLst/>
            <a:gdLst/>
            <a:ahLst/>
            <a:cxnLst/>
            <a:rect l="l" t="t" r="r" b="b"/>
            <a:pathLst>
              <a:path w="760729" h="774064">
                <a:moveTo>
                  <a:pt x="380238" y="0"/>
                </a:moveTo>
                <a:lnTo>
                  <a:pt x="332555" y="3014"/>
                </a:lnTo>
                <a:lnTo>
                  <a:pt x="286636" y="11816"/>
                </a:lnTo>
                <a:lnTo>
                  <a:pt x="242837" y="26042"/>
                </a:lnTo>
                <a:lnTo>
                  <a:pt x="201516" y="45331"/>
                </a:lnTo>
                <a:lnTo>
                  <a:pt x="163029" y="69318"/>
                </a:lnTo>
                <a:lnTo>
                  <a:pt x="127734" y="97641"/>
                </a:lnTo>
                <a:lnTo>
                  <a:pt x="95987" y="129938"/>
                </a:lnTo>
                <a:lnTo>
                  <a:pt x="68144" y="165845"/>
                </a:lnTo>
                <a:lnTo>
                  <a:pt x="44564" y="205000"/>
                </a:lnTo>
                <a:lnTo>
                  <a:pt x="25602" y="247040"/>
                </a:lnTo>
                <a:lnTo>
                  <a:pt x="11616" y="291602"/>
                </a:lnTo>
                <a:lnTo>
                  <a:pt x="2963" y="338323"/>
                </a:lnTo>
                <a:lnTo>
                  <a:pt x="0" y="386841"/>
                </a:lnTo>
                <a:lnTo>
                  <a:pt x="2963" y="435358"/>
                </a:lnTo>
                <a:lnTo>
                  <a:pt x="11616" y="482073"/>
                </a:lnTo>
                <a:lnTo>
                  <a:pt x="25602" y="526626"/>
                </a:lnTo>
                <a:lnTo>
                  <a:pt x="44564" y="568655"/>
                </a:lnTo>
                <a:lnTo>
                  <a:pt x="68144" y="607796"/>
                </a:lnTo>
                <a:lnTo>
                  <a:pt x="95987" y="643689"/>
                </a:lnTo>
                <a:lnTo>
                  <a:pt x="127734" y="675971"/>
                </a:lnTo>
                <a:lnTo>
                  <a:pt x="163029" y="704280"/>
                </a:lnTo>
                <a:lnTo>
                  <a:pt x="201516" y="728254"/>
                </a:lnTo>
                <a:lnTo>
                  <a:pt x="242837" y="747531"/>
                </a:lnTo>
                <a:lnTo>
                  <a:pt x="286636" y="761748"/>
                </a:lnTo>
                <a:lnTo>
                  <a:pt x="332555" y="770544"/>
                </a:lnTo>
                <a:lnTo>
                  <a:pt x="380238" y="773556"/>
                </a:lnTo>
                <a:lnTo>
                  <a:pt x="427945" y="770544"/>
                </a:lnTo>
                <a:lnTo>
                  <a:pt x="473881" y="761748"/>
                </a:lnTo>
                <a:lnTo>
                  <a:pt x="517690" y="747531"/>
                </a:lnTo>
                <a:lnTo>
                  <a:pt x="559015" y="728254"/>
                </a:lnTo>
                <a:lnTo>
                  <a:pt x="597501" y="704280"/>
                </a:lnTo>
                <a:lnTo>
                  <a:pt x="632792" y="675971"/>
                </a:lnTo>
                <a:lnTo>
                  <a:pt x="664532" y="643689"/>
                </a:lnTo>
                <a:lnTo>
                  <a:pt x="692365" y="607796"/>
                </a:lnTo>
                <a:lnTo>
                  <a:pt x="715936" y="568655"/>
                </a:lnTo>
                <a:lnTo>
                  <a:pt x="734888" y="526626"/>
                </a:lnTo>
                <a:lnTo>
                  <a:pt x="748866" y="482073"/>
                </a:lnTo>
                <a:lnTo>
                  <a:pt x="757514" y="435358"/>
                </a:lnTo>
                <a:lnTo>
                  <a:pt x="760476" y="386841"/>
                </a:lnTo>
                <a:lnTo>
                  <a:pt x="757514" y="338323"/>
                </a:lnTo>
                <a:lnTo>
                  <a:pt x="748866" y="291602"/>
                </a:lnTo>
                <a:lnTo>
                  <a:pt x="734888" y="247040"/>
                </a:lnTo>
                <a:lnTo>
                  <a:pt x="715936" y="205000"/>
                </a:lnTo>
                <a:lnTo>
                  <a:pt x="692365" y="165845"/>
                </a:lnTo>
                <a:lnTo>
                  <a:pt x="664532" y="129938"/>
                </a:lnTo>
                <a:lnTo>
                  <a:pt x="632792" y="97641"/>
                </a:lnTo>
                <a:lnTo>
                  <a:pt x="597501" y="69318"/>
                </a:lnTo>
                <a:lnTo>
                  <a:pt x="559015" y="45331"/>
                </a:lnTo>
                <a:lnTo>
                  <a:pt x="517690" y="26042"/>
                </a:lnTo>
                <a:lnTo>
                  <a:pt x="473881" y="11816"/>
                </a:lnTo>
                <a:lnTo>
                  <a:pt x="427945" y="3014"/>
                </a:lnTo>
                <a:lnTo>
                  <a:pt x="380238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8990" y="1792985"/>
            <a:ext cx="760730" cy="774065"/>
          </a:xfrm>
          <a:custGeom>
            <a:avLst/>
            <a:gdLst/>
            <a:ahLst/>
            <a:cxnLst/>
            <a:rect l="l" t="t" r="r" b="b"/>
            <a:pathLst>
              <a:path w="760729" h="774064">
                <a:moveTo>
                  <a:pt x="0" y="386841"/>
                </a:moveTo>
                <a:lnTo>
                  <a:pt x="2963" y="338323"/>
                </a:lnTo>
                <a:lnTo>
                  <a:pt x="11616" y="291602"/>
                </a:lnTo>
                <a:lnTo>
                  <a:pt x="25602" y="247040"/>
                </a:lnTo>
                <a:lnTo>
                  <a:pt x="44564" y="205000"/>
                </a:lnTo>
                <a:lnTo>
                  <a:pt x="68144" y="165845"/>
                </a:lnTo>
                <a:lnTo>
                  <a:pt x="95987" y="129938"/>
                </a:lnTo>
                <a:lnTo>
                  <a:pt x="127734" y="97641"/>
                </a:lnTo>
                <a:lnTo>
                  <a:pt x="163029" y="69318"/>
                </a:lnTo>
                <a:lnTo>
                  <a:pt x="201516" y="45331"/>
                </a:lnTo>
                <a:lnTo>
                  <a:pt x="242837" y="26042"/>
                </a:lnTo>
                <a:lnTo>
                  <a:pt x="286636" y="11816"/>
                </a:lnTo>
                <a:lnTo>
                  <a:pt x="332555" y="3014"/>
                </a:lnTo>
                <a:lnTo>
                  <a:pt x="380238" y="0"/>
                </a:lnTo>
                <a:lnTo>
                  <a:pt x="427945" y="3014"/>
                </a:lnTo>
                <a:lnTo>
                  <a:pt x="473881" y="11816"/>
                </a:lnTo>
                <a:lnTo>
                  <a:pt x="517690" y="26042"/>
                </a:lnTo>
                <a:lnTo>
                  <a:pt x="559015" y="45331"/>
                </a:lnTo>
                <a:lnTo>
                  <a:pt x="597501" y="69318"/>
                </a:lnTo>
                <a:lnTo>
                  <a:pt x="632792" y="97641"/>
                </a:lnTo>
                <a:lnTo>
                  <a:pt x="664532" y="129938"/>
                </a:lnTo>
                <a:lnTo>
                  <a:pt x="692365" y="165845"/>
                </a:lnTo>
                <a:lnTo>
                  <a:pt x="715936" y="205000"/>
                </a:lnTo>
                <a:lnTo>
                  <a:pt x="734888" y="247040"/>
                </a:lnTo>
                <a:lnTo>
                  <a:pt x="748866" y="291602"/>
                </a:lnTo>
                <a:lnTo>
                  <a:pt x="757514" y="338323"/>
                </a:lnTo>
                <a:lnTo>
                  <a:pt x="760476" y="386841"/>
                </a:lnTo>
                <a:lnTo>
                  <a:pt x="757514" y="435358"/>
                </a:lnTo>
                <a:lnTo>
                  <a:pt x="748866" y="482073"/>
                </a:lnTo>
                <a:lnTo>
                  <a:pt x="734888" y="526626"/>
                </a:lnTo>
                <a:lnTo>
                  <a:pt x="715936" y="568655"/>
                </a:lnTo>
                <a:lnTo>
                  <a:pt x="692365" y="607796"/>
                </a:lnTo>
                <a:lnTo>
                  <a:pt x="664532" y="643689"/>
                </a:lnTo>
                <a:lnTo>
                  <a:pt x="632792" y="675971"/>
                </a:lnTo>
                <a:lnTo>
                  <a:pt x="597501" y="704280"/>
                </a:lnTo>
                <a:lnTo>
                  <a:pt x="559015" y="728254"/>
                </a:lnTo>
                <a:lnTo>
                  <a:pt x="517690" y="747531"/>
                </a:lnTo>
                <a:lnTo>
                  <a:pt x="473881" y="761748"/>
                </a:lnTo>
                <a:lnTo>
                  <a:pt x="427945" y="770544"/>
                </a:lnTo>
                <a:lnTo>
                  <a:pt x="380238" y="773556"/>
                </a:lnTo>
                <a:lnTo>
                  <a:pt x="332555" y="770544"/>
                </a:lnTo>
                <a:lnTo>
                  <a:pt x="286636" y="761748"/>
                </a:lnTo>
                <a:lnTo>
                  <a:pt x="242837" y="747531"/>
                </a:lnTo>
                <a:lnTo>
                  <a:pt x="201516" y="728254"/>
                </a:lnTo>
                <a:lnTo>
                  <a:pt x="163029" y="704280"/>
                </a:lnTo>
                <a:lnTo>
                  <a:pt x="127734" y="675971"/>
                </a:lnTo>
                <a:lnTo>
                  <a:pt x="95987" y="643689"/>
                </a:lnTo>
                <a:lnTo>
                  <a:pt x="68144" y="607796"/>
                </a:lnTo>
                <a:lnTo>
                  <a:pt x="44564" y="568655"/>
                </a:lnTo>
                <a:lnTo>
                  <a:pt x="25602" y="526626"/>
                </a:lnTo>
                <a:lnTo>
                  <a:pt x="11616" y="482073"/>
                </a:lnTo>
                <a:lnTo>
                  <a:pt x="2963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46903" y="1950211"/>
            <a:ext cx="67183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Service  Co</a:t>
            </a:r>
            <a:r>
              <a:rPr sz="1050" b="1" spc="-15" dirty="0">
                <a:latin typeface="Times New Roman"/>
                <a:cs typeface="Times New Roman"/>
              </a:rPr>
              <a:t>m</a:t>
            </a:r>
            <a:r>
              <a:rPr sz="1050" b="1" dirty="0">
                <a:latin typeface="Times New Roman"/>
                <a:cs typeface="Times New Roman"/>
              </a:rPr>
              <a:t>put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62751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1801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16726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1343" y="1792985"/>
            <a:ext cx="759460" cy="774065"/>
          </a:xfrm>
          <a:custGeom>
            <a:avLst/>
            <a:gdLst/>
            <a:ahLst/>
            <a:cxnLst/>
            <a:rect l="l" t="t" r="r" b="b"/>
            <a:pathLst>
              <a:path w="759459" h="774064">
                <a:moveTo>
                  <a:pt x="379475" y="0"/>
                </a:moveTo>
                <a:lnTo>
                  <a:pt x="331881" y="3014"/>
                </a:lnTo>
                <a:lnTo>
                  <a:pt x="286048" y="11816"/>
                </a:lnTo>
                <a:lnTo>
                  <a:pt x="242334" y="26042"/>
                </a:lnTo>
                <a:lnTo>
                  <a:pt x="201095" y="45331"/>
                </a:lnTo>
                <a:lnTo>
                  <a:pt x="162685" y="69318"/>
                </a:lnTo>
                <a:lnTo>
                  <a:pt x="127462" y="97641"/>
                </a:lnTo>
                <a:lnTo>
                  <a:pt x="95781" y="129938"/>
                </a:lnTo>
                <a:lnTo>
                  <a:pt x="67997" y="165845"/>
                </a:lnTo>
                <a:lnTo>
                  <a:pt x="44467" y="205000"/>
                </a:lnTo>
                <a:lnTo>
                  <a:pt x="25546" y="247040"/>
                </a:lnTo>
                <a:lnTo>
                  <a:pt x="11591" y="291602"/>
                </a:lnTo>
                <a:lnTo>
                  <a:pt x="2957" y="338323"/>
                </a:lnTo>
                <a:lnTo>
                  <a:pt x="0" y="386841"/>
                </a:lnTo>
                <a:lnTo>
                  <a:pt x="2957" y="435358"/>
                </a:lnTo>
                <a:lnTo>
                  <a:pt x="11591" y="482073"/>
                </a:lnTo>
                <a:lnTo>
                  <a:pt x="25546" y="526626"/>
                </a:lnTo>
                <a:lnTo>
                  <a:pt x="44467" y="568655"/>
                </a:lnTo>
                <a:lnTo>
                  <a:pt x="67997" y="607796"/>
                </a:lnTo>
                <a:lnTo>
                  <a:pt x="95781" y="643689"/>
                </a:lnTo>
                <a:lnTo>
                  <a:pt x="127462" y="675971"/>
                </a:lnTo>
                <a:lnTo>
                  <a:pt x="162685" y="704280"/>
                </a:lnTo>
                <a:lnTo>
                  <a:pt x="201095" y="728254"/>
                </a:lnTo>
                <a:lnTo>
                  <a:pt x="242334" y="747531"/>
                </a:lnTo>
                <a:lnTo>
                  <a:pt x="286048" y="761748"/>
                </a:lnTo>
                <a:lnTo>
                  <a:pt x="331881" y="770544"/>
                </a:lnTo>
                <a:lnTo>
                  <a:pt x="379475" y="773556"/>
                </a:lnTo>
                <a:lnTo>
                  <a:pt x="427098" y="770544"/>
                </a:lnTo>
                <a:lnTo>
                  <a:pt x="472953" y="761748"/>
                </a:lnTo>
                <a:lnTo>
                  <a:pt x="516686" y="747531"/>
                </a:lnTo>
                <a:lnTo>
                  <a:pt x="557941" y="728254"/>
                </a:lnTo>
                <a:lnTo>
                  <a:pt x="596363" y="704280"/>
                </a:lnTo>
                <a:lnTo>
                  <a:pt x="631596" y="675971"/>
                </a:lnTo>
                <a:lnTo>
                  <a:pt x="663285" y="643689"/>
                </a:lnTo>
                <a:lnTo>
                  <a:pt x="691074" y="607796"/>
                </a:lnTo>
                <a:lnTo>
                  <a:pt x="714608" y="568655"/>
                </a:lnTo>
                <a:lnTo>
                  <a:pt x="733530" y="526626"/>
                </a:lnTo>
                <a:lnTo>
                  <a:pt x="747487" y="482073"/>
                </a:lnTo>
                <a:lnTo>
                  <a:pt x="756121" y="435358"/>
                </a:lnTo>
                <a:lnTo>
                  <a:pt x="759078" y="386841"/>
                </a:lnTo>
                <a:lnTo>
                  <a:pt x="756121" y="338323"/>
                </a:lnTo>
                <a:lnTo>
                  <a:pt x="747487" y="291602"/>
                </a:lnTo>
                <a:lnTo>
                  <a:pt x="733530" y="247040"/>
                </a:lnTo>
                <a:lnTo>
                  <a:pt x="714608" y="205000"/>
                </a:lnTo>
                <a:lnTo>
                  <a:pt x="691074" y="165845"/>
                </a:lnTo>
                <a:lnTo>
                  <a:pt x="663285" y="129938"/>
                </a:lnTo>
                <a:lnTo>
                  <a:pt x="631596" y="97641"/>
                </a:lnTo>
                <a:lnTo>
                  <a:pt x="596363" y="69318"/>
                </a:lnTo>
                <a:lnTo>
                  <a:pt x="557941" y="45331"/>
                </a:lnTo>
                <a:lnTo>
                  <a:pt x="516686" y="26042"/>
                </a:lnTo>
                <a:lnTo>
                  <a:pt x="472953" y="11816"/>
                </a:lnTo>
                <a:lnTo>
                  <a:pt x="427098" y="3014"/>
                </a:lnTo>
                <a:lnTo>
                  <a:pt x="379475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1343" y="1792985"/>
            <a:ext cx="759460" cy="774065"/>
          </a:xfrm>
          <a:custGeom>
            <a:avLst/>
            <a:gdLst/>
            <a:ahLst/>
            <a:cxnLst/>
            <a:rect l="l" t="t" r="r" b="b"/>
            <a:pathLst>
              <a:path w="759459" h="774064">
                <a:moveTo>
                  <a:pt x="0" y="386841"/>
                </a:moveTo>
                <a:lnTo>
                  <a:pt x="2957" y="338323"/>
                </a:lnTo>
                <a:lnTo>
                  <a:pt x="11591" y="291602"/>
                </a:lnTo>
                <a:lnTo>
                  <a:pt x="25546" y="247040"/>
                </a:lnTo>
                <a:lnTo>
                  <a:pt x="44467" y="205000"/>
                </a:lnTo>
                <a:lnTo>
                  <a:pt x="67997" y="165845"/>
                </a:lnTo>
                <a:lnTo>
                  <a:pt x="95781" y="129938"/>
                </a:lnTo>
                <a:lnTo>
                  <a:pt x="127462" y="97641"/>
                </a:lnTo>
                <a:lnTo>
                  <a:pt x="162685" y="69318"/>
                </a:lnTo>
                <a:lnTo>
                  <a:pt x="201095" y="45331"/>
                </a:lnTo>
                <a:lnTo>
                  <a:pt x="242334" y="26042"/>
                </a:lnTo>
                <a:lnTo>
                  <a:pt x="286048" y="11816"/>
                </a:lnTo>
                <a:lnTo>
                  <a:pt x="331881" y="3014"/>
                </a:lnTo>
                <a:lnTo>
                  <a:pt x="379475" y="0"/>
                </a:lnTo>
                <a:lnTo>
                  <a:pt x="427098" y="3014"/>
                </a:lnTo>
                <a:lnTo>
                  <a:pt x="472953" y="11816"/>
                </a:lnTo>
                <a:lnTo>
                  <a:pt x="516686" y="26042"/>
                </a:lnTo>
                <a:lnTo>
                  <a:pt x="557941" y="45331"/>
                </a:lnTo>
                <a:lnTo>
                  <a:pt x="596363" y="69318"/>
                </a:lnTo>
                <a:lnTo>
                  <a:pt x="631596" y="97641"/>
                </a:lnTo>
                <a:lnTo>
                  <a:pt x="663285" y="129938"/>
                </a:lnTo>
                <a:lnTo>
                  <a:pt x="691074" y="165845"/>
                </a:lnTo>
                <a:lnTo>
                  <a:pt x="714608" y="205000"/>
                </a:lnTo>
                <a:lnTo>
                  <a:pt x="733530" y="247040"/>
                </a:lnTo>
                <a:lnTo>
                  <a:pt x="747487" y="291602"/>
                </a:lnTo>
                <a:lnTo>
                  <a:pt x="756121" y="338323"/>
                </a:lnTo>
                <a:lnTo>
                  <a:pt x="759078" y="386841"/>
                </a:lnTo>
                <a:lnTo>
                  <a:pt x="756121" y="435358"/>
                </a:lnTo>
                <a:lnTo>
                  <a:pt x="747487" y="482073"/>
                </a:lnTo>
                <a:lnTo>
                  <a:pt x="733530" y="526626"/>
                </a:lnTo>
                <a:lnTo>
                  <a:pt x="714608" y="568655"/>
                </a:lnTo>
                <a:lnTo>
                  <a:pt x="691074" y="607796"/>
                </a:lnTo>
                <a:lnTo>
                  <a:pt x="663285" y="643689"/>
                </a:lnTo>
                <a:lnTo>
                  <a:pt x="631596" y="675971"/>
                </a:lnTo>
                <a:lnTo>
                  <a:pt x="596363" y="704280"/>
                </a:lnTo>
                <a:lnTo>
                  <a:pt x="557941" y="728254"/>
                </a:lnTo>
                <a:lnTo>
                  <a:pt x="516686" y="747531"/>
                </a:lnTo>
                <a:lnTo>
                  <a:pt x="472953" y="761748"/>
                </a:lnTo>
                <a:lnTo>
                  <a:pt x="427098" y="770544"/>
                </a:lnTo>
                <a:lnTo>
                  <a:pt x="379475" y="773556"/>
                </a:lnTo>
                <a:lnTo>
                  <a:pt x="331881" y="770544"/>
                </a:lnTo>
                <a:lnTo>
                  <a:pt x="286048" y="761748"/>
                </a:lnTo>
                <a:lnTo>
                  <a:pt x="242334" y="747531"/>
                </a:lnTo>
                <a:lnTo>
                  <a:pt x="201095" y="728254"/>
                </a:lnTo>
                <a:lnTo>
                  <a:pt x="162685" y="704280"/>
                </a:lnTo>
                <a:lnTo>
                  <a:pt x="127462" y="675971"/>
                </a:lnTo>
                <a:lnTo>
                  <a:pt x="95781" y="643689"/>
                </a:lnTo>
                <a:lnTo>
                  <a:pt x="67997" y="607796"/>
                </a:lnTo>
                <a:lnTo>
                  <a:pt x="44467" y="568655"/>
                </a:lnTo>
                <a:lnTo>
                  <a:pt x="25546" y="526626"/>
                </a:lnTo>
                <a:lnTo>
                  <a:pt x="11591" y="482073"/>
                </a:lnTo>
                <a:lnTo>
                  <a:pt x="2957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25539" y="1979167"/>
            <a:ext cx="67183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7320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Cloud  Co</a:t>
            </a:r>
            <a:r>
              <a:rPr sz="1050" b="1" spc="-15" dirty="0">
                <a:latin typeface="Times New Roman"/>
                <a:cs typeface="Times New Roman"/>
              </a:rPr>
              <a:t>m</a:t>
            </a:r>
            <a:r>
              <a:rPr sz="1050" b="1" dirty="0">
                <a:latin typeface="Times New Roman"/>
                <a:cs typeface="Times New Roman"/>
              </a:rPr>
              <a:t>put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1302" y="2804795"/>
            <a:ext cx="5721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1950s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0105" y="2817240"/>
            <a:ext cx="57213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Early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1970s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14014" y="2789554"/>
            <a:ext cx="57150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Early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1980s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44771" y="2812415"/>
            <a:ext cx="57213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Mid  1990s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17260" y="2817240"/>
            <a:ext cx="4826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2001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34631" y="2819146"/>
            <a:ext cx="4826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2005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17926" y="5626493"/>
            <a:ext cx="4643755" cy="609600"/>
          </a:xfrm>
          <a:custGeom>
            <a:avLst/>
            <a:gdLst/>
            <a:ahLst/>
            <a:cxnLst/>
            <a:rect l="l" t="t" r="r" b="b"/>
            <a:pathLst>
              <a:path w="4643755" h="609600">
                <a:moveTo>
                  <a:pt x="0" y="609599"/>
                </a:moveTo>
                <a:lnTo>
                  <a:pt x="4643755" y="609599"/>
                </a:lnTo>
                <a:lnTo>
                  <a:pt x="4643755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D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17926" y="5626493"/>
            <a:ext cx="4643755" cy="609600"/>
          </a:xfrm>
          <a:custGeom>
            <a:avLst/>
            <a:gdLst/>
            <a:ahLst/>
            <a:cxnLst/>
            <a:rect l="l" t="t" r="r" b="b"/>
            <a:pathLst>
              <a:path w="4643755" h="609600">
                <a:moveTo>
                  <a:pt x="0" y="609599"/>
                </a:moveTo>
                <a:lnTo>
                  <a:pt x="4643755" y="609599"/>
                </a:lnTo>
                <a:lnTo>
                  <a:pt x="4643755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5">
            <a:solidFill>
              <a:srgbClr val="C566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27930" y="5665927"/>
            <a:ext cx="218503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Internet and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LAN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Times New Roman"/>
                <a:cs typeface="Times New Roman"/>
              </a:rPr>
              <a:t>(Distributed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Computing)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90620" y="3657600"/>
            <a:ext cx="0" cy="2584450"/>
          </a:xfrm>
          <a:custGeom>
            <a:avLst/>
            <a:gdLst/>
            <a:ahLst/>
            <a:cxnLst/>
            <a:rect l="l" t="t" r="r" b="b"/>
            <a:pathLst>
              <a:path h="2584450">
                <a:moveTo>
                  <a:pt x="0" y="258445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00245" y="5029200"/>
            <a:ext cx="3669665" cy="457200"/>
          </a:xfrm>
          <a:custGeom>
            <a:avLst/>
            <a:gdLst/>
            <a:ahLst/>
            <a:cxnLst/>
            <a:rect l="l" t="t" r="r" b="b"/>
            <a:pathLst>
              <a:path w="3669665" h="457200">
                <a:moveTo>
                  <a:pt x="0" y="457200"/>
                </a:moveTo>
                <a:lnTo>
                  <a:pt x="3669283" y="457200"/>
                </a:lnTo>
                <a:lnTo>
                  <a:pt x="366928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DF8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00245" y="5029200"/>
            <a:ext cx="3669665" cy="457200"/>
          </a:xfrm>
          <a:custGeom>
            <a:avLst/>
            <a:gdLst/>
            <a:ahLst/>
            <a:cxnLst/>
            <a:rect l="l" t="t" r="r" b="b"/>
            <a:pathLst>
              <a:path w="3669665" h="457200">
                <a:moveTo>
                  <a:pt x="0" y="457200"/>
                </a:moveTo>
                <a:lnTo>
                  <a:pt x="3669283" y="457200"/>
                </a:lnTo>
                <a:lnTo>
                  <a:pt x="366928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C09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078984" y="5128895"/>
            <a:ext cx="255016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Virtualization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00245" y="3626865"/>
            <a:ext cx="0" cy="1859914"/>
          </a:xfrm>
          <a:custGeom>
            <a:avLst/>
            <a:gdLst/>
            <a:ahLst/>
            <a:cxnLst/>
            <a:rect l="l" t="t" r="r" b="b"/>
            <a:pathLst>
              <a:path h="1859914">
                <a:moveTo>
                  <a:pt x="0" y="1859533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91961" y="4531359"/>
            <a:ext cx="2679065" cy="390525"/>
          </a:xfrm>
          <a:custGeom>
            <a:avLst/>
            <a:gdLst/>
            <a:ahLst/>
            <a:cxnLst/>
            <a:rect l="l" t="t" r="r" b="b"/>
            <a:pathLst>
              <a:path w="2679065" h="390525">
                <a:moveTo>
                  <a:pt x="0" y="390525"/>
                </a:moveTo>
                <a:lnTo>
                  <a:pt x="2678684" y="390525"/>
                </a:lnTo>
                <a:lnTo>
                  <a:pt x="2678684" y="0"/>
                </a:lnTo>
                <a:lnTo>
                  <a:pt x="0" y="0"/>
                </a:lnTo>
                <a:lnTo>
                  <a:pt x="0" y="390525"/>
                </a:lnTo>
                <a:close/>
              </a:path>
            </a:pathLst>
          </a:custGeom>
          <a:solidFill>
            <a:srgbClr val="CCF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91961" y="4531359"/>
            <a:ext cx="2679065" cy="390525"/>
          </a:xfrm>
          <a:custGeom>
            <a:avLst/>
            <a:gdLst/>
            <a:ahLst/>
            <a:cxnLst/>
            <a:rect l="l" t="t" r="r" b="b"/>
            <a:pathLst>
              <a:path w="2679065" h="390525">
                <a:moveTo>
                  <a:pt x="0" y="390525"/>
                </a:moveTo>
                <a:lnTo>
                  <a:pt x="2678684" y="390525"/>
                </a:lnTo>
                <a:lnTo>
                  <a:pt x="2678684" y="0"/>
                </a:lnTo>
                <a:lnTo>
                  <a:pt x="0" y="0"/>
                </a:lnTo>
                <a:lnTo>
                  <a:pt x="0" y="390525"/>
                </a:lnTo>
                <a:close/>
              </a:path>
            </a:pathLst>
          </a:custGeom>
          <a:ln w="9525">
            <a:solidFill>
              <a:srgbClr val="C09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154292" y="4591811"/>
            <a:ext cx="201676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Wireless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69228" y="3552444"/>
            <a:ext cx="3810" cy="1324610"/>
          </a:xfrm>
          <a:custGeom>
            <a:avLst/>
            <a:gdLst/>
            <a:ahLst/>
            <a:cxnLst/>
            <a:rect l="l" t="t" r="r" b="b"/>
            <a:pathLst>
              <a:path w="3810" h="1324610">
                <a:moveTo>
                  <a:pt x="0" y="1324355"/>
                </a:moveTo>
                <a:lnTo>
                  <a:pt x="3683" y="0"/>
                </a:lnTo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1386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0436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95361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59979" y="1771142"/>
            <a:ext cx="759460" cy="774065"/>
          </a:xfrm>
          <a:custGeom>
            <a:avLst/>
            <a:gdLst/>
            <a:ahLst/>
            <a:cxnLst/>
            <a:rect l="l" t="t" r="r" b="b"/>
            <a:pathLst>
              <a:path w="759459" h="774064">
                <a:moveTo>
                  <a:pt x="379475" y="0"/>
                </a:moveTo>
                <a:lnTo>
                  <a:pt x="331881" y="3014"/>
                </a:lnTo>
                <a:lnTo>
                  <a:pt x="286048" y="11816"/>
                </a:lnTo>
                <a:lnTo>
                  <a:pt x="242334" y="26042"/>
                </a:lnTo>
                <a:lnTo>
                  <a:pt x="201095" y="45331"/>
                </a:lnTo>
                <a:lnTo>
                  <a:pt x="162685" y="69318"/>
                </a:lnTo>
                <a:lnTo>
                  <a:pt x="127462" y="97641"/>
                </a:lnTo>
                <a:lnTo>
                  <a:pt x="95781" y="129938"/>
                </a:lnTo>
                <a:lnTo>
                  <a:pt x="67997" y="165845"/>
                </a:lnTo>
                <a:lnTo>
                  <a:pt x="44467" y="205000"/>
                </a:lnTo>
                <a:lnTo>
                  <a:pt x="25546" y="247040"/>
                </a:lnTo>
                <a:lnTo>
                  <a:pt x="11591" y="291602"/>
                </a:lnTo>
                <a:lnTo>
                  <a:pt x="2957" y="338323"/>
                </a:lnTo>
                <a:lnTo>
                  <a:pt x="0" y="386842"/>
                </a:lnTo>
                <a:lnTo>
                  <a:pt x="2957" y="435360"/>
                </a:lnTo>
                <a:lnTo>
                  <a:pt x="11591" y="482081"/>
                </a:lnTo>
                <a:lnTo>
                  <a:pt x="25546" y="526643"/>
                </a:lnTo>
                <a:lnTo>
                  <a:pt x="44467" y="568683"/>
                </a:lnTo>
                <a:lnTo>
                  <a:pt x="67997" y="607838"/>
                </a:lnTo>
                <a:lnTo>
                  <a:pt x="95781" y="643745"/>
                </a:lnTo>
                <a:lnTo>
                  <a:pt x="127462" y="676042"/>
                </a:lnTo>
                <a:lnTo>
                  <a:pt x="162685" y="704365"/>
                </a:lnTo>
                <a:lnTo>
                  <a:pt x="201095" y="728352"/>
                </a:lnTo>
                <a:lnTo>
                  <a:pt x="242334" y="747641"/>
                </a:lnTo>
                <a:lnTo>
                  <a:pt x="286048" y="761867"/>
                </a:lnTo>
                <a:lnTo>
                  <a:pt x="331881" y="770669"/>
                </a:lnTo>
                <a:lnTo>
                  <a:pt x="379475" y="773684"/>
                </a:lnTo>
                <a:lnTo>
                  <a:pt x="427098" y="770669"/>
                </a:lnTo>
                <a:lnTo>
                  <a:pt x="472953" y="761867"/>
                </a:lnTo>
                <a:lnTo>
                  <a:pt x="516686" y="747641"/>
                </a:lnTo>
                <a:lnTo>
                  <a:pt x="557941" y="728352"/>
                </a:lnTo>
                <a:lnTo>
                  <a:pt x="596363" y="704365"/>
                </a:lnTo>
                <a:lnTo>
                  <a:pt x="631596" y="676042"/>
                </a:lnTo>
                <a:lnTo>
                  <a:pt x="663285" y="643745"/>
                </a:lnTo>
                <a:lnTo>
                  <a:pt x="691074" y="607838"/>
                </a:lnTo>
                <a:lnTo>
                  <a:pt x="714608" y="568683"/>
                </a:lnTo>
                <a:lnTo>
                  <a:pt x="733530" y="526643"/>
                </a:lnTo>
                <a:lnTo>
                  <a:pt x="747487" y="482081"/>
                </a:lnTo>
                <a:lnTo>
                  <a:pt x="756121" y="435360"/>
                </a:lnTo>
                <a:lnTo>
                  <a:pt x="759078" y="386842"/>
                </a:lnTo>
                <a:lnTo>
                  <a:pt x="756121" y="338323"/>
                </a:lnTo>
                <a:lnTo>
                  <a:pt x="747487" y="291602"/>
                </a:lnTo>
                <a:lnTo>
                  <a:pt x="733530" y="247040"/>
                </a:lnTo>
                <a:lnTo>
                  <a:pt x="714608" y="205000"/>
                </a:lnTo>
                <a:lnTo>
                  <a:pt x="691074" y="165845"/>
                </a:lnTo>
                <a:lnTo>
                  <a:pt x="663285" y="129938"/>
                </a:lnTo>
                <a:lnTo>
                  <a:pt x="631596" y="97641"/>
                </a:lnTo>
                <a:lnTo>
                  <a:pt x="596363" y="69318"/>
                </a:lnTo>
                <a:lnTo>
                  <a:pt x="557941" y="45331"/>
                </a:lnTo>
                <a:lnTo>
                  <a:pt x="516686" y="26042"/>
                </a:lnTo>
                <a:lnTo>
                  <a:pt x="472953" y="11816"/>
                </a:lnTo>
                <a:lnTo>
                  <a:pt x="427098" y="3014"/>
                </a:lnTo>
                <a:lnTo>
                  <a:pt x="379475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59979" y="1771142"/>
            <a:ext cx="759460" cy="774065"/>
          </a:xfrm>
          <a:custGeom>
            <a:avLst/>
            <a:gdLst/>
            <a:ahLst/>
            <a:cxnLst/>
            <a:rect l="l" t="t" r="r" b="b"/>
            <a:pathLst>
              <a:path w="759459" h="774064">
                <a:moveTo>
                  <a:pt x="0" y="386842"/>
                </a:moveTo>
                <a:lnTo>
                  <a:pt x="2957" y="338323"/>
                </a:lnTo>
                <a:lnTo>
                  <a:pt x="11591" y="291602"/>
                </a:lnTo>
                <a:lnTo>
                  <a:pt x="25546" y="247040"/>
                </a:lnTo>
                <a:lnTo>
                  <a:pt x="44467" y="205000"/>
                </a:lnTo>
                <a:lnTo>
                  <a:pt x="67997" y="165845"/>
                </a:lnTo>
                <a:lnTo>
                  <a:pt x="95781" y="129938"/>
                </a:lnTo>
                <a:lnTo>
                  <a:pt x="127462" y="97641"/>
                </a:lnTo>
                <a:lnTo>
                  <a:pt x="162685" y="69318"/>
                </a:lnTo>
                <a:lnTo>
                  <a:pt x="201095" y="45331"/>
                </a:lnTo>
                <a:lnTo>
                  <a:pt x="242334" y="26042"/>
                </a:lnTo>
                <a:lnTo>
                  <a:pt x="286048" y="11816"/>
                </a:lnTo>
                <a:lnTo>
                  <a:pt x="331881" y="3014"/>
                </a:lnTo>
                <a:lnTo>
                  <a:pt x="379475" y="0"/>
                </a:lnTo>
                <a:lnTo>
                  <a:pt x="427098" y="3014"/>
                </a:lnTo>
                <a:lnTo>
                  <a:pt x="472953" y="11816"/>
                </a:lnTo>
                <a:lnTo>
                  <a:pt x="516686" y="26042"/>
                </a:lnTo>
                <a:lnTo>
                  <a:pt x="557941" y="45331"/>
                </a:lnTo>
                <a:lnTo>
                  <a:pt x="596363" y="69318"/>
                </a:lnTo>
                <a:lnTo>
                  <a:pt x="631596" y="97641"/>
                </a:lnTo>
                <a:lnTo>
                  <a:pt x="663285" y="129938"/>
                </a:lnTo>
                <a:lnTo>
                  <a:pt x="691074" y="165845"/>
                </a:lnTo>
                <a:lnTo>
                  <a:pt x="714608" y="205000"/>
                </a:lnTo>
                <a:lnTo>
                  <a:pt x="733530" y="247040"/>
                </a:lnTo>
                <a:lnTo>
                  <a:pt x="747487" y="291602"/>
                </a:lnTo>
                <a:lnTo>
                  <a:pt x="756121" y="338323"/>
                </a:lnTo>
                <a:lnTo>
                  <a:pt x="759078" y="386842"/>
                </a:lnTo>
                <a:lnTo>
                  <a:pt x="756121" y="435360"/>
                </a:lnTo>
                <a:lnTo>
                  <a:pt x="747487" y="482081"/>
                </a:lnTo>
                <a:lnTo>
                  <a:pt x="733530" y="526643"/>
                </a:lnTo>
                <a:lnTo>
                  <a:pt x="714608" y="568683"/>
                </a:lnTo>
                <a:lnTo>
                  <a:pt x="691074" y="607838"/>
                </a:lnTo>
                <a:lnTo>
                  <a:pt x="663285" y="643745"/>
                </a:lnTo>
                <a:lnTo>
                  <a:pt x="631596" y="676042"/>
                </a:lnTo>
                <a:lnTo>
                  <a:pt x="596363" y="704365"/>
                </a:lnTo>
                <a:lnTo>
                  <a:pt x="557941" y="728352"/>
                </a:lnTo>
                <a:lnTo>
                  <a:pt x="516686" y="747641"/>
                </a:lnTo>
                <a:lnTo>
                  <a:pt x="472953" y="761867"/>
                </a:lnTo>
                <a:lnTo>
                  <a:pt x="427098" y="770669"/>
                </a:lnTo>
                <a:lnTo>
                  <a:pt x="379475" y="773684"/>
                </a:lnTo>
                <a:lnTo>
                  <a:pt x="331881" y="770669"/>
                </a:lnTo>
                <a:lnTo>
                  <a:pt x="286048" y="761867"/>
                </a:lnTo>
                <a:lnTo>
                  <a:pt x="242334" y="747641"/>
                </a:lnTo>
                <a:lnTo>
                  <a:pt x="201095" y="728352"/>
                </a:lnTo>
                <a:lnTo>
                  <a:pt x="162685" y="704365"/>
                </a:lnTo>
                <a:lnTo>
                  <a:pt x="127462" y="676042"/>
                </a:lnTo>
                <a:lnTo>
                  <a:pt x="95781" y="643745"/>
                </a:lnTo>
                <a:lnTo>
                  <a:pt x="67997" y="607838"/>
                </a:lnTo>
                <a:lnTo>
                  <a:pt x="44467" y="568683"/>
                </a:lnTo>
                <a:lnTo>
                  <a:pt x="25546" y="526643"/>
                </a:lnTo>
                <a:lnTo>
                  <a:pt x="11591" y="482081"/>
                </a:lnTo>
                <a:lnTo>
                  <a:pt x="2957" y="435360"/>
                </a:lnTo>
                <a:lnTo>
                  <a:pt x="0" y="386842"/>
                </a:lnTo>
                <a:close/>
              </a:path>
            </a:pathLst>
          </a:custGeom>
          <a:ln w="15874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021193" y="2026411"/>
            <a:ext cx="63754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Internet</a:t>
            </a:r>
            <a:r>
              <a:rPr sz="1050" b="1" spc="-10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of</a:t>
            </a:r>
            <a:endParaRPr sz="10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Things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54720" y="2819146"/>
            <a:ext cx="4826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2009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982717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01767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36692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00136" y="3390772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01280" y="3879875"/>
            <a:ext cx="1370965" cy="425450"/>
          </a:xfrm>
          <a:custGeom>
            <a:avLst/>
            <a:gdLst/>
            <a:ahLst/>
            <a:cxnLst/>
            <a:rect l="l" t="t" r="r" b="b"/>
            <a:pathLst>
              <a:path w="1370965" h="425450">
                <a:moveTo>
                  <a:pt x="0" y="425297"/>
                </a:moveTo>
                <a:lnTo>
                  <a:pt x="1370583" y="425297"/>
                </a:lnTo>
                <a:lnTo>
                  <a:pt x="1370583" y="0"/>
                </a:lnTo>
                <a:lnTo>
                  <a:pt x="0" y="0"/>
                </a:lnTo>
                <a:lnTo>
                  <a:pt x="0" y="425297"/>
                </a:lnTo>
                <a:close/>
              </a:path>
            </a:pathLst>
          </a:custGeom>
          <a:solidFill>
            <a:srgbClr val="D29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1280" y="3879875"/>
            <a:ext cx="1370965" cy="425450"/>
          </a:xfrm>
          <a:custGeom>
            <a:avLst/>
            <a:gdLst/>
            <a:ahLst/>
            <a:cxnLst/>
            <a:rect l="l" t="t" r="r" b="b"/>
            <a:pathLst>
              <a:path w="1370965" h="425450">
                <a:moveTo>
                  <a:pt x="0" y="425297"/>
                </a:moveTo>
                <a:lnTo>
                  <a:pt x="1370583" y="425297"/>
                </a:lnTo>
                <a:lnTo>
                  <a:pt x="1370583" y="0"/>
                </a:lnTo>
                <a:lnTo>
                  <a:pt x="0" y="0"/>
                </a:lnTo>
                <a:lnTo>
                  <a:pt x="0" y="425297"/>
                </a:lnTo>
                <a:close/>
              </a:path>
            </a:pathLst>
          </a:custGeom>
          <a:ln w="9525">
            <a:solidFill>
              <a:srgbClr val="C566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90433" y="3963416"/>
            <a:ext cx="127317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Smart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Devices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 dirty="0"/>
              <a:t>CSE543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2</a:t>
            </a:r>
            <a:endParaRPr dirty="0"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AA457706-C421-4650-9EBF-F1EFE0A47B4B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259334"/>
            <a:ext cx="74834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/>
              <a:t>Major New </a:t>
            </a:r>
            <a:r>
              <a:rPr sz="3600" spc="-5" dirty="0"/>
              <a:t>Computing Paradigms </a:t>
            </a:r>
            <a:r>
              <a:rPr sz="2500" spc="-5" dirty="0"/>
              <a:t>(cont.)</a:t>
            </a:r>
            <a:br>
              <a:rPr lang="en-US" sz="2500" spc="-5" dirty="0"/>
            </a:b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- Service-oriented</a:t>
            </a:r>
            <a:r>
              <a:rPr lang="en-US" sz="2800" b="1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Computing</a:t>
            </a:r>
            <a:endParaRPr sz="25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162" y="1638417"/>
            <a:ext cx="8067675" cy="4473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2070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Service-oriented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computing</a:t>
            </a:r>
            <a:endParaRPr sz="4400" dirty="0">
              <a:latin typeface="Times New Roman"/>
              <a:cs typeface="Times New Roman"/>
            </a:endParaRPr>
          </a:p>
          <a:p>
            <a:pPr marL="756285" marR="73025" lvl="1" indent="-286385">
              <a:spcBef>
                <a:spcPts val="78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  <a:tab pos="5409565" algn="l"/>
              </a:tabLst>
            </a:pPr>
            <a:r>
              <a:rPr sz="4000" dirty="0">
                <a:latin typeface="Times New Roman"/>
                <a:cs typeface="Times New Roman"/>
              </a:rPr>
              <a:t>Abstraction of functional units as software services with discoverable and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interoperable  interfaces, which can be described using common standards,</a:t>
            </a:r>
            <a:r>
              <a:rPr sz="4000" spc="25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such</a:t>
            </a:r>
            <a:r>
              <a:rPr lang="en-US" sz="4000" spc="5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	</a:t>
            </a:r>
            <a:r>
              <a:rPr sz="4000" spc="-5" dirty="0">
                <a:latin typeface="Times New Roman"/>
                <a:cs typeface="Times New Roman"/>
              </a:rPr>
              <a:t>WSDL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A03921E2-5E6F-428D-98D2-58BDDAC52DDB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735812"/>
            <a:ext cx="8553069" cy="4113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spcBef>
                <a:spcPts val="3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Major characteristics: loosely-coupling,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late-</a:t>
            </a:r>
          </a:p>
          <a:p>
            <a:pPr marL="756285"/>
            <a:r>
              <a:rPr sz="4400" dirty="0">
                <a:latin typeface="Times New Roman"/>
                <a:cs typeface="Times New Roman"/>
              </a:rPr>
              <a:t>binding, autonomy,</a:t>
            </a:r>
            <a:r>
              <a:rPr sz="4400" spc="-9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composability</a:t>
            </a:r>
          </a:p>
          <a:p>
            <a:pPr marL="756285" lvl="1" indent="-286385">
              <a:spcBef>
                <a:spcPts val="38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Realize workflows (business processes)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by</a:t>
            </a:r>
          </a:p>
          <a:p>
            <a:pPr marL="756285"/>
            <a:r>
              <a:rPr sz="4400" dirty="0">
                <a:latin typeface="Times New Roman"/>
                <a:cs typeface="Times New Roman"/>
              </a:rPr>
              <a:t>service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composition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DDD4D40-D2AA-4D81-AF28-61DAB6FF2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8194" y="259334"/>
            <a:ext cx="74834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/>
              <a:t>Major New </a:t>
            </a:r>
            <a:r>
              <a:rPr sz="3600" spc="-5" dirty="0"/>
              <a:t>Computing Paradigms </a:t>
            </a:r>
            <a:r>
              <a:rPr sz="2500" spc="-5" dirty="0"/>
              <a:t>(cont.)</a:t>
            </a:r>
            <a:br>
              <a:rPr lang="en-US" sz="2500" spc="-5" dirty="0"/>
            </a:b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- Service-oriented</a:t>
            </a:r>
            <a:r>
              <a:rPr lang="en-US" sz="2800" b="1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Computing</a:t>
            </a:r>
            <a:endParaRPr sz="2500" dirty="0"/>
          </a:p>
        </p:txBody>
      </p:sp>
      <p:sp>
        <p:nvSpPr>
          <p:cNvPr id="10" name="object 65">
            <a:extLst>
              <a:ext uri="{FF2B5EF4-FFF2-40B4-BE49-F238E27FC236}">
                <a16:creationId xmlns:a16="http://schemas.microsoft.com/office/drawing/2014/main" id="{1D672598-28DF-4D7F-8F4D-CC69802F3CC3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364394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914" y="546861"/>
            <a:ext cx="376682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Cloud</a:t>
            </a:r>
            <a:r>
              <a:rPr spc="-80" dirty="0"/>
              <a:t> </a:t>
            </a:r>
            <a:r>
              <a:rPr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042" y="1558804"/>
            <a:ext cx="8209915" cy="472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Derived from </a:t>
            </a:r>
            <a:r>
              <a:rPr sz="3200" b="1" i="1" dirty="0">
                <a:latin typeface="Times New Roman"/>
                <a:cs typeface="Times New Roman"/>
              </a:rPr>
              <a:t>service computing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resource</a:t>
            </a:r>
            <a:endParaRPr sz="3200" dirty="0">
              <a:latin typeface="Times New Roman"/>
              <a:cs typeface="Times New Roman"/>
            </a:endParaRPr>
          </a:p>
          <a:p>
            <a:pPr marL="355600"/>
            <a:r>
              <a:rPr sz="3200" b="1" i="1" dirty="0">
                <a:latin typeface="Times New Roman"/>
                <a:cs typeface="Times New Roman"/>
              </a:rPr>
              <a:t>virtualization </a:t>
            </a:r>
            <a:r>
              <a:rPr sz="3200" dirty="0">
                <a:latin typeface="Times New Roman"/>
                <a:cs typeface="Times New Roman"/>
              </a:rPr>
              <a:t>technologies (including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Internet</a:t>
            </a:r>
            <a:r>
              <a:rPr sz="3200" dirty="0">
                <a:latin typeface="Times New Roman"/>
                <a:cs typeface="Times New Roman"/>
              </a:rPr>
              <a:t>)</a:t>
            </a:r>
          </a:p>
          <a:p>
            <a:pPr marL="355600" marR="479425" indent="-342900">
              <a:spcBef>
                <a:spcPts val="81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Massively scalable computing capabilities  </a:t>
            </a:r>
            <a:r>
              <a:rPr sz="3200" dirty="0">
                <a:latin typeface="Times New Roman"/>
                <a:cs typeface="Times New Roman"/>
              </a:rPr>
              <a:t>provided </a:t>
            </a:r>
            <a:r>
              <a:rPr sz="3200" spc="5" dirty="0">
                <a:latin typeface="Times New Roman"/>
                <a:cs typeface="Times New Roman"/>
              </a:rPr>
              <a:t>‘</a:t>
            </a:r>
            <a:r>
              <a:rPr sz="3200" b="1" i="1" spc="5" dirty="0">
                <a:latin typeface="Times New Roman"/>
                <a:cs typeface="Times New Roman"/>
              </a:rPr>
              <a:t>as </a:t>
            </a:r>
            <a:r>
              <a:rPr sz="3200" b="1" i="1" dirty="0">
                <a:latin typeface="Times New Roman"/>
                <a:cs typeface="Times New Roman"/>
              </a:rPr>
              <a:t>a service</a:t>
            </a:r>
            <a:r>
              <a:rPr sz="3200" dirty="0">
                <a:latin typeface="Times New Roman"/>
                <a:cs typeface="Times New Roman"/>
              </a:rPr>
              <a:t>’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multiple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customers  simultaneously</a:t>
            </a:r>
          </a:p>
          <a:p>
            <a:pPr marL="355600" marR="5080" indent="-342900"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IT resources across the Internet are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dynamically  configured and</a:t>
            </a:r>
            <a:r>
              <a:rPr sz="3200" b="1" i="1" spc="-10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virtualized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3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IT as an </a:t>
            </a:r>
            <a:r>
              <a:rPr sz="3200" b="1" i="1" dirty="0">
                <a:latin typeface="Times New Roman"/>
                <a:cs typeface="Times New Roman"/>
              </a:rPr>
              <a:t>on-demand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</a:t>
            </a:r>
          </a:p>
          <a:p>
            <a:pPr marL="355600" indent="-342900"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Private, public and hybrid </a:t>
            </a:r>
            <a:r>
              <a:rPr sz="3200" dirty="0">
                <a:latin typeface="Times New Roman"/>
                <a:cs typeface="Times New Roman"/>
              </a:rPr>
              <a:t>cloud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18554A89-0B2A-4E60-A905-607CBCEAF3E1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772" y="76200"/>
            <a:ext cx="516445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pc="-5" dirty="0"/>
              <a:t>Major </a:t>
            </a:r>
            <a:r>
              <a:rPr dirty="0"/>
              <a:t>Characteristics</a:t>
            </a:r>
            <a:r>
              <a:rPr spc="-60" dirty="0"/>
              <a:t> </a:t>
            </a:r>
            <a:r>
              <a:rPr spc="-5" dirty="0"/>
              <a:t>of</a:t>
            </a:r>
            <a:br>
              <a:rPr lang="en-US" spc="-5" dirty="0"/>
            </a:b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Cloud</a:t>
            </a:r>
            <a:r>
              <a:rPr lang="en-US" sz="4000" b="1" i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Computing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6799" y="1518921"/>
            <a:ext cx="4470400" cy="479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Resource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pooling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Heterogeneity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Broad network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access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Agility</a:t>
            </a: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Usability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On-demand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service</a:t>
            </a: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Usage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accounting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Automation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53289ECF-ACFF-4275-8D90-707FE645491F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221" y="165861"/>
            <a:ext cx="713359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Cloud </a:t>
            </a:r>
            <a:r>
              <a:rPr dirty="0"/>
              <a:t>Computing Paradigms</a:t>
            </a:r>
            <a:r>
              <a:rPr spc="-55" dirty="0"/>
              <a:t> </a:t>
            </a:r>
            <a:r>
              <a:rPr sz="2500" spc="-5" dirty="0"/>
              <a:t>(cont.)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838200" y="1223193"/>
            <a:ext cx="7244842" cy="478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6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DAED9654-1883-4017-88B4-11FE12DA8446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36561"/>
            <a:ext cx="6365621" cy="523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0318" y="165861"/>
            <a:ext cx="811212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Cloud </a:t>
            </a:r>
            <a:r>
              <a:rPr dirty="0"/>
              <a:t>Computing </a:t>
            </a:r>
            <a:r>
              <a:rPr spc="-5" dirty="0"/>
              <a:t>System</a:t>
            </a:r>
            <a:r>
              <a:rPr spc="-55" dirty="0"/>
              <a:t> </a:t>
            </a:r>
            <a:r>
              <a:rPr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1543050"/>
            <a:ext cx="8458200" cy="1905"/>
          </a:xfrm>
          <a:custGeom>
            <a:avLst/>
            <a:gdLst/>
            <a:ahLst/>
            <a:cxnLst/>
            <a:rect l="l" t="t" r="r" b="b"/>
            <a:pathLst>
              <a:path w="8458200" h="1905">
                <a:moveTo>
                  <a:pt x="0" y="0"/>
                </a:moveTo>
                <a:lnTo>
                  <a:pt x="8458200" y="1650"/>
                </a:lnTo>
              </a:path>
            </a:pathLst>
          </a:custGeom>
          <a:ln w="15875">
            <a:solidFill>
              <a:srgbClr val="00E3A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5257800"/>
            <a:ext cx="8458200" cy="1905"/>
          </a:xfrm>
          <a:custGeom>
            <a:avLst/>
            <a:gdLst/>
            <a:ahLst/>
            <a:cxnLst/>
            <a:rect l="l" t="t" r="r" b="b"/>
            <a:pathLst>
              <a:path w="8458200" h="1904">
                <a:moveTo>
                  <a:pt x="0" y="0"/>
                </a:moveTo>
                <a:lnTo>
                  <a:pt x="8458200" y="1524"/>
                </a:lnTo>
              </a:path>
            </a:pathLst>
          </a:custGeom>
          <a:ln w="15875">
            <a:solidFill>
              <a:srgbClr val="00E3A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00009" y="1081278"/>
            <a:ext cx="7785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SaaS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00009" y="2939034"/>
            <a:ext cx="7950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PaaS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2409" y="5530392"/>
            <a:ext cx="7175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65">
            <a:extLst>
              <a:ext uri="{FF2B5EF4-FFF2-40B4-BE49-F238E27FC236}">
                <a16:creationId xmlns:a16="http://schemas.microsoft.com/office/drawing/2014/main" id="{8744597A-6E51-4FDF-823C-CFDECB1D37D0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741" y="546861"/>
            <a:ext cx="53606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Mobile </a:t>
            </a:r>
            <a:r>
              <a:rPr spc="-5" dirty="0"/>
              <a:t>Cloud</a:t>
            </a:r>
            <a:r>
              <a:rPr spc="-40" dirty="0"/>
              <a:t> </a:t>
            </a:r>
            <a:r>
              <a:rPr spc="-5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9930"/>
            <a:ext cx="7938770" cy="465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05130" indent="-342900">
              <a:lnSpc>
                <a:spcPct val="100000"/>
              </a:lnSpc>
              <a:buClr>
                <a:srgbClr val="3333CC"/>
              </a:buClr>
              <a:buSzPct val="58823"/>
              <a:buFont typeface="Wingdings"/>
              <a:buChar char=""/>
              <a:tabLst>
                <a:tab pos="355600" algn="l"/>
              </a:tabLst>
            </a:pPr>
            <a:r>
              <a:rPr sz="3400" spc="-5" dirty="0">
                <a:latin typeface="Times New Roman"/>
                <a:cs typeface="Times New Roman"/>
              </a:rPr>
              <a:t>Emerging and </a:t>
            </a:r>
            <a:r>
              <a:rPr sz="3400" dirty="0">
                <a:latin typeface="Times New Roman"/>
                <a:cs typeface="Times New Roman"/>
              </a:rPr>
              <a:t>considered </a:t>
            </a:r>
            <a:r>
              <a:rPr sz="3400" spc="-5" dirty="0">
                <a:latin typeface="Times New Roman"/>
                <a:cs typeface="Times New Roman"/>
              </a:rPr>
              <a:t>as a </a:t>
            </a:r>
            <a:r>
              <a:rPr sz="3400" b="1" i="1" dirty="0">
                <a:latin typeface="Times New Roman"/>
                <a:cs typeface="Times New Roman"/>
              </a:rPr>
              <a:t>cloud </a:t>
            </a:r>
            <a:r>
              <a:rPr sz="3400" i="1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computing </a:t>
            </a:r>
            <a:r>
              <a:rPr sz="3400" b="1" i="1" spc="-5" dirty="0">
                <a:latin typeface="Times New Roman"/>
                <a:cs typeface="Times New Roman"/>
              </a:rPr>
              <a:t>infrastructure</a:t>
            </a:r>
            <a:r>
              <a:rPr sz="3400" spc="-5" dirty="0">
                <a:latin typeface="Times New Roman"/>
                <a:cs typeface="Times New Roman"/>
              </a:rPr>
              <a:t>, where </a:t>
            </a:r>
            <a:r>
              <a:rPr sz="3400" b="1" i="1" dirty="0">
                <a:latin typeface="Times New Roman"/>
                <a:cs typeface="Times New Roman"/>
              </a:rPr>
              <a:t>data </a:t>
            </a:r>
            <a:r>
              <a:rPr sz="3400" spc="-5" dirty="0">
                <a:latin typeface="Times New Roman"/>
                <a:cs typeface="Times New Roman"/>
              </a:rPr>
              <a:t>and  </a:t>
            </a:r>
            <a:r>
              <a:rPr sz="3400" b="1" i="1" spc="-5" dirty="0">
                <a:latin typeface="Times New Roman"/>
                <a:cs typeface="Times New Roman"/>
              </a:rPr>
              <a:t>processing </a:t>
            </a:r>
            <a:r>
              <a:rPr sz="3400" dirty="0">
                <a:latin typeface="Times New Roman"/>
                <a:cs typeface="Times New Roman"/>
              </a:rPr>
              <a:t>occur outside </a:t>
            </a:r>
            <a:r>
              <a:rPr sz="3400" spc="-5" dirty="0">
                <a:latin typeface="Times New Roman"/>
                <a:cs typeface="Times New Roman"/>
              </a:rPr>
              <a:t>mobile</a:t>
            </a:r>
            <a:r>
              <a:rPr sz="3400" spc="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devices</a:t>
            </a:r>
          </a:p>
          <a:p>
            <a:pPr marL="756285" marR="5080" lvl="1" indent="-286385">
              <a:lnSpc>
                <a:spcPct val="100000"/>
              </a:lnSpc>
              <a:spcBef>
                <a:spcPts val="77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enabling new types of applications  involving use of mobile devices, including  handset centric features and network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related  features, such as GPS and/or </a:t>
            </a:r>
            <a:r>
              <a:rPr sz="3200" spc="5" dirty="0">
                <a:latin typeface="Times New Roman"/>
                <a:cs typeface="Times New Roman"/>
              </a:rPr>
              <a:t>cell-based  </a:t>
            </a:r>
            <a:r>
              <a:rPr sz="3200" dirty="0">
                <a:latin typeface="Times New Roman"/>
                <a:cs typeface="Times New Roman"/>
              </a:rPr>
              <a:t>location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information.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9913753-B4A7-4F3A-82C8-2F354D5490C3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</TotalTime>
  <Words>664</Words>
  <Application>Microsoft Office PowerPoint</Application>
  <PresentationFormat>On-screen Show (4:3)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Garamond</vt:lpstr>
      <vt:lpstr>Tahoma</vt:lpstr>
      <vt:lpstr>Times New Roman</vt:lpstr>
      <vt:lpstr>Wingdings</vt:lpstr>
      <vt:lpstr>Office Theme</vt:lpstr>
      <vt:lpstr>1_Office Theme</vt:lpstr>
      <vt:lpstr>CSE 543 Information Assurance  and Security</vt:lpstr>
      <vt:lpstr>Evolution of Computing Paradigms</vt:lpstr>
      <vt:lpstr>Major New Computing Paradigms (cont.) - Service-oriented Computing</vt:lpstr>
      <vt:lpstr>Major New Computing Paradigms (cont.) - Service-oriented Computing</vt:lpstr>
      <vt:lpstr>Cloud Computing</vt:lpstr>
      <vt:lpstr>Major Characteristics of Cloud Computing</vt:lpstr>
      <vt:lpstr>Cloud Computing Paradigms (cont.)</vt:lpstr>
      <vt:lpstr>Cloud Computing System Architecture</vt:lpstr>
      <vt:lpstr>Mobile Cloud Computing</vt:lpstr>
      <vt:lpstr>PowerPoint Presentation</vt:lpstr>
      <vt:lpstr>Concerns of Cloud and Mobile Cloud Users</vt:lpstr>
      <vt:lpstr>Challenges: IA in Cloud Computing </vt:lpstr>
      <vt:lpstr>Challenges: IA in Cloud Computing</vt:lpstr>
      <vt:lpstr>Challenges: IA in Cloud Computing (cont.)</vt:lpstr>
      <vt:lpstr>Current State of Art:</vt:lpstr>
      <vt:lpstr>Current State of Art: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Confidentiality in Cloud Computing Systems</dc:title>
  <dc:creator>Ho Guen An</dc:creator>
  <cp:lastModifiedBy>Sik-Sang</cp:lastModifiedBy>
  <cp:revision>54</cp:revision>
  <dcterms:created xsi:type="dcterms:W3CDTF">2016-01-07T22:39:33Z</dcterms:created>
  <dcterms:modified xsi:type="dcterms:W3CDTF">2022-10-27T18:58:55Z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2016-01-07T00:00:00Z</vt:filetime>
  </property>
</Properties>
</file>