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257" r:id="rId3"/>
    <p:sldId id="283" r:id="rId4"/>
    <p:sldId id="260" r:id="rId5"/>
    <p:sldId id="265" r:id="rId6"/>
    <p:sldId id="266" r:id="rId7"/>
    <p:sldId id="284" r:id="rId8"/>
    <p:sldId id="267" r:id="rId9"/>
    <p:sldId id="268" r:id="rId10"/>
    <p:sldId id="285" r:id="rId11"/>
    <p:sldId id="269" r:id="rId12"/>
    <p:sldId id="270" r:id="rId13"/>
    <p:sldId id="273" r:id="rId14"/>
    <p:sldId id="286" r:id="rId15"/>
    <p:sldId id="274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33" d="100"/>
          <a:sy n="33" d="100"/>
        </p:scale>
        <p:origin x="2172" y="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79E87-F085-4251-A79F-81770276FB4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50EC-0C74-453A-8148-F1040096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50EC-0C74-453A-8148-F104009607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8F7F-6024-46A7-83C4-59C5447EAC9E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1310-DED4-4B7A-BCF0-49EFE7B7E890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632C-7DB7-4CE4-B5C8-498FF5A2D91A}" type="datetime1">
              <a:rPr lang="en-US" smtClean="0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2A0FC-C312-4061-A09C-FA023EF4E705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77B7-2A14-4892-ADB9-563691DE7C86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235" y="623061"/>
            <a:ext cx="7053529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054" y="1556639"/>
            <a:ext cx="826389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556F-6E7E-43F5-A720-BAA9D8B3BB1E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759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3"/>
          <p:cNvSpPr>
            <a:spLocks noChangeArrowheads="1"/>
          </p:cNvSpPr>
          <p:nvPr/>
        </p:nvSpPr>
        <p:spPr bwMode="auto">
          <a:xfrm>
            <a:off x="5233988" y="1552575"/>
            <a:ext cx="714375" cy="1012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5" name="object 5"/>
          <p:cNvSpPr>
            <a:spLocks noChangeArrowheads="1"/>
          </p:cNvSpPr>
          <p:nvPr/>
        </p:nvSpPr>
        <p:spPr bwMode="auto">
          <a:xfrm>
            <a:off x="7734300" y="2101850"/>
            <a:ext cx="714375" cy="1011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6" name="object 6"/>
          <p:cNvSpPr>
            <a:spLocks noChangeArrowheads="1"/>
          </p:cNvSpPr>
          <p:nvPr/>
        </p:nvSpPr>
        <p:spPr bwMode="auto">
          <a:xfrm>
            <a:off x="4256088" y="2635250"/>
            <a:ext cx="792162" cy="1120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7" name="object 8"/>
          <p:cNvSpPr>
            <a:spLocks noChangeArrowheads="1"/>
          </p:cNvSpPr>
          <p:nvPr/>
        </p:nvSpPr>
        <p:spPr bwMode="auto">
          <a:xfrm>
            <a:off x="6408738" y="3227388"/>
            <a:ext cx="868362" cy="1231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8" name="object 9"/>
          <p:cNvSpPr>
            <a:spLocks noChangeArrowheads="1"/>
          </p:cNvSpPr>
          <p:nvPr/>
        </p:nvSpPr>
        <p:spPr bwMode="auto">
          <a:xfrm>
            <a:off x="4256088" y="3914775"/>
            <a:ext cx="792162" cy="11223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4781" y="187068"/>
            <a:ext cx="7686675" cy="1143000"/>
          </a:xfrm>
        </p:spPr>
        <p:txBody>
          <a:bodyPr wrap="square" lIns="0" tIns="0" rIns="0" bIns="0">
            <a:spAutoFit/>
          </a:bodyPr>
          <a:lstStyle/>
          <a:p>
            <a:pPr marL="1588" algn="ctr">
              <a:defRPr/>
            </a:pPr>
            <a:r>
              <a:rPr lang="en-US" altLang="en-US" sz="3600" dirty="0">
                <a:solidFill>
                  <a:srgbClr val="333399"/>
                </a:solidFill>
              </a:rPr>
              <a:t>CSE 543</a:t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333399"/>
                </a:solidFill>
              </a:rPr>
              <a:t>Information Assurance  and Security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80" name="object 12"/>
          <p:cNvSpPr txBox="1">
            <a:spLocks noChangeArrowheads="1"/>
          </p:cNvSpPr>
          <p:nvPr/>
        </p:nvSpPr>
        <p:spPr bwMode="auto">
          <a:xfrm>
            <a:off x="647700" y="1698783"/>
            <a:ext cx="78486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>
              <a:spcBef>
                <a:spcPts val="0"/>
              </a:spcBef>
              <a:buClrTx/>
              <a:buSzTx/>
              <a:buNone/>
            </a:pPr>
            <a:r>
              <a:rPr lang="en-US" sz="5400" b="1" i="1" dirty="0">
                <a:solidFill>
                  <a:srgbClr val="333399"/>
                </a:solidFill>
                <a:latin typeface="Times New Roman"/>
                <a:ea typeface="+mj-ea"/>
                <a:cs typeface="Times New Roman"/>
              </a:rPr>
              <a:t>Information Assurance in</a:t>
            </a:r>
          </a:p>
          <a:p>
            <a:pPr lvl="0" algn="ctr">
              <a:spcBef>
                <a:spcPts val="0"/>
              </a:spcBef>
              <a:buClrTx/>
              <a:buSzTx/>
              <a:buNone/>
            </a:pPr>
            <a:r>
              <a:rPr lang="en-US" sz="5400" b="1" i="1" dirty="0">
                <a:solidFill>
                  <a:srgbClr val="333399"/>
                </a:solidFill>
                <a:latin typeface="Times New Roman"/>
                <a:ea typeface="+mj-ea"/>
                <a:cs typeface="Times New Roman"/>
              </a:rPr>
              <a:t>Social Computing</a:t>
            </a:r>
            <a:endParaRPr lang="en-US" altLang="ko-KR" sz="5400" b="1" i="1" dirty="0">
              <a:solidFill>
                <a:srgbClr val="333399"/>
              </a:solidFill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800" dirty="0"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i="1" dirty="0">
                <a:solidFill>
                  <a:srgbClr val="333399"/>
                </a:solidFill>
                <a:ea typeface="굴림" pitchFamily="50" charset="-127"/>
                <a:cs typeface="Times New Roman" pitchFamily="18" charset="0"/>
              </a:rPr>
              <a:t>Professor Stephen S. Yau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b="1" i="1" dirty="0">
              <a:solidFill>
                <a:srgbClr val="333399"/>
              </a:solidFill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i="1" dirty="0">
                <a:solidFill>
                  <a:srgbClr val="333399"/>
                </a:solidFill>
                <a:ea typeface="굴림" pitchFamily="50" charset="-127"/>
                <a:cs typeface="Times New Roman" pitchFamily="18" charset="0"/>
              </a:rPr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98615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5890"/>
            <a:ext cx="8421877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Difficult</a:t>
            </a: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Ownership </a:t>
            </a:r>
            <a:r>
              <a:rPr sz="3600" dirty="0">
                <a:latin typeface="Times New Roman"/>
                <a:cs typeface="Times New Roman"/>
              </a:rPr>
              <a:t>of data </a:t>
            </a:r>
            <a:r>
              <a:rPr sz="3600" spc="-5" dirty="0">
                <a:latin typeface="Times New Roman"/>
                <a:cs typeface="Times New Roman"/>
              </a:rPr>
              <a:t>is difficult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manage</a:t>
            </a:r>
            <a:endParaRPr sz="3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Contents can be downloaded and republished on other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social</a:t>
            </a:r>
            <a:endParaRPr sz="32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networks without owner’s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consent.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Integrity </a:t>
            </a:r>
            <a:r>
              <a:rPr sz="3600" dirty="0">
                <a:latin typeface="Times New Roman"/>
                <a:cs typeface="Times New Roman"/>
              </a:rPr>
              <a:t>of data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difficult to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protect</a:t>
            </a:r>
          </a:p>
          <a:p>
            <a:pPr marL="1155700" lvl="2" indent="-228600">
              <a:lnSpc>
                <a:spcPct val="100000"/>
              </a:lnSpc>
              <a:spcBef>
                <a:spcPts val="30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Contents can be downloaded and easily modified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without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owner’s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consent.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6C62CAE-4B8A-4587-85BF-92DED611FC4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402066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Data Management</a:t>
            </a:r>
            <a:r>
              <a:rPr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846" y="1600200"/>
            <a:ext cx="8486154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What need to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lang="en-US" sz="3000" spc="-80" dirty="0">
                <a:latin typeface="Times New Roman"/>
                <a:cs typeface="Times New Roman"/>
              </a:rPr>
              <a:t>be </a:t>
            </a:r>
            <a:r>
              <a:rPr sz="3000" dirty="0">
                <a:latin typeface="Times New Roman"/>
                <a:cs typeface="Times New Roman"/>
              </a:rPr>
              <a:t>done?</a:t>
            </a:r>
          </a:p>
          <a:p>
            <a:pPr marL="756285" lvl="1" indent="-286385">
              <a:lnSpc>
                <a:spcPct val="100000"/>
              </a:lnSpc>
              <a:spcBef>
                <a:spcPts val="640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Efficient </a:t>
            </a:r>
            <a:r>
              <a:rPr sz="2600" b="1" i="1" spc="-5" dirty="0">
                <a:latin typeface="Times New Roman"/>
                <a:cs typeface="Times New Roman"/>
              </a:rPr>
              <a:t>filtering </a:t>
            </a:r>
            <a:r>
              <a:rPr sz="2600" b="1" i="1" dirty="0">
                <a:latin typeface="Times New Roman"/>
                <a:cs typeface="Times New Roman"/>
              </a:rPr>
              <a:t>for contents</a:t>
            </a:r>
            <a:r>
              <a:rPr sz="2600" dirty="0">
                <a:latin typeface="Times New Roman"/>
                <a:cs typeface="Times New Roman"/>
              </a:rPr>
              <a:t> against </a:t>
            </a:r>
            <a:r>
              <a:rPr sz="2600" spc="-5" dirty="0">
                <a:latin typeface="Times New Roman"/>
                <a:cs typeface="Times New Roman"/>
              </a:rPr>
              <a:t>laws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regulations</a:t>
            </a:r>
          </a:p>
          <a:p>
            <a:pPr marL="838835" lvl="1" indent="-36893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839469" algn="l"/>
              </a:tabLst>
            </a:pPr>
            <a:r>
              <a:rPr sz="2600" spc="-5" dirty="0">
                <a:latin typeface="Times New Roman"/>
                <a:cs typeface="Times New Roman"/>
              </a:rPr>
              <a:t>Efficient </a:t>
            </a:r>
            <a:r>
              <a:rPr sz="2600" b="1" i="1" dirty="0">
                <a:latin typeface="Times New Roman"/>
                <a:cs typeface="Times New Roman"/>
              </a:rPr>
              <a:t>data quality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control</a:t>
            </a:r>
          </a:p>
          <a:p>
            <a:pPr marL="1155700" marR="71755" lvl="2" indent="-2286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way to control data quality in social networks 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b="1" i="1" u="sng" dirty="0">
                <a:latin typeface="Times New Roman"/>
                <a:cs typeface="Times New Roman"/>
              </a:rPr>
              <a:t>a reputation system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user’s </a:t>
            </a:r>
            <a:r>
              <a:rPr sz="2400" spc="-5" dirty="0">
                <a:latin typeface="Times New Roman"/>
                <a:cs typeface="Times New Roman"/>
              </a:rPr>
              <a:t>reputation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scored  by other users’ feedbacks on the content he/she published.  (</a:t>
            </a:r>
            <a:r>
              <a:rPr lang="en-US" sz="2400" dirty="0">
                <a:latin typeface="Times New Roman"/>
                <a:cs typeface="Times New Roman"/>
              </a:rPr>
              <a:t>e.g.,</a:t>
            </a:r>
            <a:r>
              <a:rPr sz="2400" dirty="0">
                <a:latin typeface="Times New Roman"/>
                <a:cs typeface="Times New Roman"/>
              </a:rPr>
              <a:t> seller rating system 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eBay)</a:t>
            </a:r>
          </a:p>
          <a:p>
            <a:pPr marL="756285" marR="1255395" lvl="1" indent="-286385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Proper protection for copyrights and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intellectual  </a:t>
            </a:r>
            <a:r>
              <a:rPr sz="2600" dirty="0">
                <a:latin typeface="Times New Roman"/>
                <a:cs typeface="Times New Roman"/>
              </a:rPr>
              <a:t>properties </a:t>
            </a:r>
            <a:r>
              <a:rPr sz="2600" spc="-5" dirty="0">
                <a:latin typeface="Times New Roman"/>
                <a:cs typeface="Times New Roman"/>
              </a:rPr>
              <a:t>(e.g.</a:t>
            </a:r>
            <a:r>
              <a:rPr lang="en-US" sz="2600" spc="-5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watermarking)</a:t>
            </a: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Proper protection for data integrity (e.g.</a:t>
            </a:r>
            <a:r>
              <a:rPr lang="en-US" sz="260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 digital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signature)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D2A3FA0E-9613-43F1-B2F2-513ADA4A00EE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Privacy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80946"/>
            <a:ext cx="8394700" cy="443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Two types of user-supplied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</a:t>
            </a:r>
            <a:endParaRPr sz="3200">
              <a:latin typeface="Times New Roman"/>
              <a:cs typeface="Times New Roman"/>
            </a:endParaRPr>
          </a:p>
          <a:p>
            <a:pPr marL="756285" marR="464184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Intentional </a:t>
            </a:r>
            <a:r>
              <a:rPr sz="2600" b="1" i="1" spc="-5" dirty="0">
                <a:latin typeface="Times New Roman"/>
                <a:cs typeface="Times New Roman"/>
              </a:rPr>
              <a:t>content: </a:t>
            </a:r>
            <a:r>
              <a:rPr sz="2600" dirty="0">
                <a:latin typeface="Times New Roman"/>
                <a:cs typeface="Times New Roman"/>
              </a:rPr>
              <a:t>Contents that users </a:t>
            </a:r>
            <a:r>
              <a:rPr sz="2600" spc="-5" dirty="0">
                <a:latin typeface="Times New Roman"/>
                <a:cs typeface="Times New Roman"/>
              </a:rPr>
              <a:t>are willing </a:t>
            </a:r>
            <a:r>
              <a:rPr sz="2600" dirty="0">
                <a:latin typeface="Times New Roman"/>
                <a:cs typeface="Times New Roman"/>
              </a:rPr>
              <a:t>to  publish </a:t>
            </a:r>
            <a:r>
              <a:rPr sz="2600" spc="-5" dirty="0">
                <a:latin typeface="Times New Roman"/>
                <a:cs typeface="Times New Roman"/>
              </a:rPr>
              <a:t>(e.g. </a:t>
            </a:r>
            <a:r>
              <a:rPr sz="2600" dirty="0">
                <a:latin typeface="Times New Roman"/>
                <a:cs typeface="Times New Roman"/>
              </a:rPr>
              <a:t>blog posts, </a:t>
            </a:r>
            <a:r>
              <a:rPr sz="2600" spc="-5" dirty="0">
                <a:latin typeface="Times New Roman"/>
                <a:cs typeface="Times New Roman"/>
              </a:rPr>
              <a:t>comments, </a:t>
            </a:r>
            <a:r>
              <a:rPr sz="2600" dirty="0">
                <a:latin typeface="Times New Roman"/>
                <a:cs typeface="Times New Roman"/>
              </a:rPr>
              <a:t>reviews, ratings,  links, RSS subscriptions, podcasts, and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video).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Unintentional content: </a:t>
            </a:r>
            <a:r>
              <a:rPr sz="2600" dirty="0">
                <a:latin typeface="Times New Roman"/>
                <a:cs typeface="Times New Roman"/>
              </a:rPr>
              <a:t>Byproducts of the intentional  contents or the </a:t>
            </a:r>
            <a:r>
              <a:rPr sz="2600" spc="-5" dirty="0">
                <a:latin typeface="Times New Roman"/>
                <a:cs typeface="Times New Roman"/>
              </a:rPr>
              <a:t>actions </a:t>
            </a:r>
            <a:r>
              <a:rPr sz="2600" dirty="0">
                <a:latin typeface="Times New Roman"/>
                <a:cs typeface="Times New Roman"/>
              </a:rPr>
              <a:t>of users </a:t>
            </a:r>
            <a:r>
              <a:rPr sz="2600" spc="-5" dirty="0">
                <a:latin typeface="Times New Roman"/>
                <a:cs typeface="Times New Roman"/>
              </a:rPr>
              <a:t>(e.g. metadata </a:t>
            </a:r>
            <a:r>
              <a:rPr sz="2600" dirty="0">
                <a:latin typeface="Times New Roman"/>
                <a:cs typeface="Times New Roman"/>
              </a:rPr>
              <a:t>of  intentional content, </a:t>
            </a:r>
            <a:r>
              <a:rPr sz="2600" spc="-5" dirty="0">
                <a:latin typeface="Times New Roman"/>
                <a:cs typeface="Times New Roman"/>
              </a:rPr>
              <a:t>clickstreams, </a:t>
            </a:r>
            <a:r>
              <a:rPr sz="2600" dirty="0">
                <a:latin typeface="Times New Roman"/>
                <a:cs typeface="Times New Roman"/>
              </a:rPr>
              <a:t>purchase history,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search  </a:t>
            </a:r>
            <a:r>
              <a:rPr sz="2600" dirty="0">
                <a:latin typeface="Times New Roman"/>
                <a:cs typeface="Times New Roman"/>
              </a:rPr>
              <a:t>history, and other </a:t>
            </a:r>
            <a:r>
              <a:rPr sz="2600" spc="-5" dirty="0">
                <a:latin typeface="Times New Roman"/>
                <a:cs typeface="Times New Roman"/>
              </a:rPr>
              <a:t>artifacts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behaviors).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Privacy violation </a:t>
            </a:r>
            <a:r>
              <a:rPr sz="3000" dirty="0">
                <a:latin typeface="Times New Roman"/>
                <a:cs typeface="Times New Roman"/>
              </a:rPr>
              <a:t>can occur on both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intentional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contents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unintentional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contents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object 65">
            <a:extLst>
              <a:ext uri="{FF2B5EF4-FFF2-40B4-BE49-F238E27FC236}">
                <a16:creationId xmlns:a16="http://schemas.microsoft.com/office/drawing/2014/main" id="{BF19042D-4208-4D36-9F82-50746382077D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6861"/>
            <a:ext cx="56527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Privacy Management</a:t>
            </a:r>
            <a:r>
              <a:rPr spc="10"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05890"/>
            <a:ext cx="8327898" cy="468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What need to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be d</a:t>
            </a:r>
            <a:r>
              <a:rPr sz="4000" dirty="0">
                <a:latin typeface="Times New Roman"/>
                <a:cs typeface="Times New Roman"/>
              </a:rPr>
              <a:t>one?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User-centric </a:t>
            </a:r>
            <a:r>
              <a:rPr sz="4000" b="1" i="1" spc="-5" dirty="0">
                <a:latin typeface="Times New Roman"/>
                <a:cs typeface="Times New Roman"/>
              </a:rPr>
              <a:t>privacy</a:t>
            </a:r>
            <a:r>
              <a:rPr sz="4000" b="1" i="1" spc="-90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management</a:t>
            </a:r>
            <a:endParaRPr sz="4000" b="1" i="1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600" spc="-5" dirty="0">
                <a:latin typeface="Times New Roman"/>
                <a:cs typeface="Times New Roman"/>
              </a:rPr>
              <a:t>User has control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over</a:t>
            </a:r>
            <a:endParaRPr sz="3600" dirty="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10"/>
              </a:spcBef>
              <a:buClr>
                <a:srgbClr val="FFCF00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3600" spc="5" dirty="0">
                <a:latin typeface="Times New Roman"/>
                <a:cs typeface="Times New Roman"/>
              </a:rPr>
              <a:t>Who </a:t>
            </a:r>
            <a:r>
              <a:rPr sz="3600" dirty="0">
                <a:latin typeface="Times New Roman"/>
                <a:cs typeface="Times New Roman"/>
              </a:rPr>
              <a:t>can access </a:t>
            </a:r>
            <a:r>
              <a:rPr sz="3600" spc="-10" dirty="0">
                <a:latin typeface="Times New Roman"/>
                <a:cs typeface="Times New Roman"/>
              </a:rPr>
              <a:t>my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content</a:t>
            </a:r>
          </a:p>
          <a:p>
            <a:pPr marL="1612900" lvl="3" indent="-228600">
              <a:lnSpc>
                <a:spcPct val="100000"/>
              </a:lnSpc>
              <a:spcBef>
                <a:spcPts val="204"/>
              </a:spcBef>
              <a:buClr>
                <a:srgbClr val="FFCF00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3600" spc="5" dirty="0">
                <a:latin typeface="Times New Roman"/>
                <a:cs typeface="Times New Roman"/>
              </a:rPr>
              <a:t>How </a:t>
            </a:r>
            <a:r>
              <a:rPr sz="3600" spc="-10" dirty="0">
                <a:latin typeface="Times New Roman"/>
                <a:cs typeface="Times New Roman"/>
              </a:rPr>
              <a:t>my </a:t>
            </a:r>
            <a:r>
              <a:rPr sz="3600" dirty="0">
                <a:latin typeface="Times New Roman"/>
                <a:cs typeface="Times New Roman"/>
              </a:rPr>
              <a:t>personal information is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collected</a:t>
            </a:r>
            <a:endParaRPr sz="3600" dirty="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190"/>
              </a:spcBef>
              <a:buClr>
                <a:srgbClr val="FFCF00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3600" dirty="0">
                <a:latin typeface="Times New Roman"/>
                <a:cs typeface="Times New Roman"/>
              </a:rPr>
              <a:t>What kinds of unintentional content will be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generated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0E72669A-6E82-44AB-94CD-5D8084A15BA5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6861"/>
            <a:ext cx="56527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Privacy Management</a:t>
            </a:r>
            <a:r>
              <a:rPr spc="10"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846" y="1676400"/>
            <a:ext cx="8486154" cy="452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What need to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be d</a:t>
            </a:r>
            <a:r>
              <a:rPr sz="2600" dirty="0">
                <a:latin typeface="Times New Roman"/>
                <a:cs typeface="Times New Roman"/>
              </a:rPr>
              <a:t>one?</a:t>
            </a:r>
          </a:p>
          <a:p>
            <a:pPr marL="756285" lvl="1" indent="-286385">
              <a:lnSpc>
                <a:spcPct val="100000"/>
              </a:lnSpc>
              <a:spcBef>
                <a:spcPts val="18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Fundamental </a:t>
            </a:r>
            <a:r>
              <a:rPr sz="2600" b="1" i="1" dirty="0">
                <a:latin typeface="Times New Roman"/>
                <a:cs typeface="Times New Roman"/>
              </a:rPr>
              <a:t>principles for privacy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protection</a:t>
            </a:r>
          </a:p>
          <a:p>
            <a:pPr marL="1155700" marR="473709" lvl="2" indent="-228600">
              <a:lnSpc>
                <a:spcPct val="100000"/>
              </a:lnSpc>
              <a:spcBef>
                <a:spcPts val="2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b="1" i="1" u="heavy" spc="-5" dirty="0">
                <a:latin typeface="Times New Roman"/>
                <a:cs typeface="Times New Roman"/>
              </a:rPr>
              <a:t>Notify users </a:t>
            </a:r>
            <a:r>
              <a:rPr sz="2600" spc="-5" dirty="0">
                <a:latin typeface="Times New Roman"/>
                <a:cs typeface="Times New Roman"/>
              </a:rPr>
              <a:t>regarding </a:t>
            </a:r>
            <a:r>
              <a:rPr sz="2600" b="1" i="1" spc="-5" dirty="0">
                <a:latin typeface="Times New Roman"/>
                <a:cs typeface="Times New Roman"/>
              </a:rPr>
              <a:t>collection, use and disclosure of  personally identifiable information</a:t>
            </a:r>
            <a:r>
              <a:rPr sz="2600" b="1" i="1" spc="5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(PII)</a:t>
            </a:r>
            <a:endParaRPr sz="2600" b="1" i="1" dirty="0">
              <a:latin typeface="Times New Roman"/>
              <a:cs typeface="Times New Roman"/>
            </a:endParaRPr>
          </a:p>
          <a:p>
            <a:pPr marL="1155700" marR="592455" lvl="2" indent="-228600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spc="-5" dirty="0">
                <a:latin typeface="Times New Roman"/>
                <a:cs typeface="Times New Roman"/>
              </a:rPr>
              <a:t>Provide users </a:t>
            </a:r>
            <a:r>
              <a:rPr sz="2600" b="1" i="1" u="sng" dirty="0">
                <a:latin typeface="Times New Roman"/>
                <a:cs typeface="Times New Roman"/>
              </a:rPr>
              <a:t>the </a:t>
            </a:r>
            <a:r>
              <a:rPr sz="2600" b="1" i="1" u="sng" spc="-5" dirty="0">
                <a:latin typeface="Times New Roman"/>
                <a:cs typeface="Times New Roman"/>
              </a:rPr>
              <a:t>choice to </a:t>
            </a:r>
            <a:r>
              <a:rPr sz="2600" b="1" i="1" u="sng" dirty="0">
                <a:latin typeface="Times New Roman"/>
                <a:cs typeface="Times New Roman"/>
              </a:rPr>
              <a:t>opt </a:t>
            </a:r>
            <a:r>
              <a:rPr sz="2600" b="1" i="1" u="sng" spc="-5" dirty="0">
                <a:latin typeface="Times New Roman"/>
                <a:cs typeface="Times New Roman"/>
              </a:rPr>
              <a:t>out </a:t>
            </a:r>
            <a:r>
              <a:rPr sz="2600" b="1" i="1" u="sng" dirty="0">
                <a:latin typeface="Times New Roman"/>
                <a:cs typeface="Times New Roman"/>
              </a:rPr>
              <a:t>or opt </a:t>
            </a:r>
            <a:r>
              <a:rPr sz="2600" b="1" i="1" u="sng" spc="-5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regarding  disclosure of PII to third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parties</a:t>
            </a:r>
            <a:endParaRPr sz="2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dirty="0">
                <a:latin typeface="Times New Roman"/>
                <a:cs typeface="Times New Roman"/>
              </a:rPr>
              <a:t>Provide </a:t>
            </a:r>
            <a:r>
              <a:rPr sz="2600" spc="-5" dirty="0">
                <a:latin typeface="Times New Roman"/>
                <a:cs typeface="Times New Roman"/>
              </a:rPr>
              <a:t>users the </a:t>
            </a:r>
            <a:r>
              <a:rPr sz="2600" b="1" i="1" u="heavy" spc="-5" dirty="0">
                <a:latin typeface="Times New Roman"/>
                <a:cs typeface="Times New Roman"/>
              </a:rPr>
              <a:t>security to protect PII</a:t>
            </a:r>
            <a:r>
              <a:rPr sz="2600" u="heavy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unauthorized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access</a:t>
            </a:r>
            <a:endParaRPr sz="2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b="1" i="1" u="heavy" spc="-5" dirty="0">
                <a:latin typeface="Times New Roman"/>
                <a:cs typeface="Times New Roman"/>
              </a:rPr>
              <a:t>Enforce </a:t>
            </a:r>
            <a:r>
              <a:rPr sz="2600" spc="-5" dirty="0">
                <a:latin typeface="Times New Roman"/>
                <a:cs typeface="Times New Roman"/>
              </a:rPr>
              <a:t>applicable privacy policies, laws and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regulations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0E72669A-6E82-44AB-94CD-5D8084A15BA5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76664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44024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9179" algn="l"/>
              </a:tabLst>
            </a:pPr>
            <a:r>
              <a:rPr spc="-5" dirty="0"/>
              <a:t>Viru</a:t>
            </a:r>
            <a:r>
              <a:rPr dirty="0"/>
              <a:t>s</a:t>
            </a:r>
            <a:r>
              <a:rPr spc="-5" dirty="0"/>
              <a:t>es,</a:t>
            </a:r>
            <a:r>
              <a:rPr spc="5" dirty="0"/>
              <a:t> </a:t>
            </a:r>
            <a:r>
              <a:rPr spc="-5" dirty="0"/>
              <a:t>Worms</a:t>
            </a:r>
            <a:r>
              <a:rPr dirty="0"/>
              <a:t>	</a:t>
            </a:r>
            <a:r>
              <a:rPr spc="-5" dirty="0"/>
              <a:t>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2384" y="533400"/>
            <a:ext cx="8605094" cy="5665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34995" algn="ctr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Malicious</a:t>
            </a:r>
            <a:r>
              <a:rPr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Scripts</a:t>
            </a:r>
            <a:endParaRPr lang="en-US" sz="4000" b="1" i="1" spc="-5" dirty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marR="3134995" algn="ctr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Online social networks are easy target 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viruses,</a:t>
            </a:r>
          </a:p>
          <a:p>
            <a:pPr marR="325247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worms or malicious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scripts</a:t>
            </a:r>
          </a:p>
          <a:p>
            <a:pPr marL="756285" marR="273050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Malicious users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easily </a:t>
            </a:r>
            <a:r>
              <a:rPr sz="2800" dirty="0">
                <a:latin typeface="Times New Roman"/>
                <a:cs typeface="Times New Roman"/>
              </a:rPr>
              <a:t>publish </a:t>
            </a:r>
            <a:r>
              <a:rPr sz="2800" spc="-5" dirty="0">
                <a:latin typeface="Times New Roman"/>
                <a:cs typeface="Times New Roman"/>
              </a:rPr>
              <a:t>contents  containing viruses, worms or malicious scripts (e.g.  </a:t>
            </a:r>
            <a:r>
              <a:rPr sz="2800" dirty="0">
                <a:latin typeface="Times New Roman"/>
                <a:cs typeface="Times New Roman"/>
              </a:rPr>
              <a:t>cross-site </a:t>
            </a:r>
            <a:r>
              <a:rPr sz="2800" spc="-5" dirty="0">
                <a:latin typeface="Times New Roman"/>
                <a:cs typeface="Times New Roman"/>
              </a:rPr>
              <a:t>scripting) which can quickly propagate 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the social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What need 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lang="en-US" sz="3200" spc="-8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done?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Sanitizing/validating </a:t>
            </a:r>
            <a:r>
              <a:rPr sz="2800" dirty="0">
                <a:latin typeface="Times New Roman"/>
                <a:cs typeface="Times New Roman"/>
              </a:rPr>
              <a:t>user-supplied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Intrusion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C6730F67-E147-4E2B-9C1E-F4E41F690AF7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What is Social</a:t>
            </a:r>
            <a:r>
              <a:rPr dirty="0"/>
              <a:t> </a:t>
            </a:r>
            <a:r>
              <a:rPr spc="-5"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090" y="1524000"/>
            <a:ext cx="8619233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4600" b="1" spc="-5" dirty="0">
                <a:latin typeface="Times New Roman"/>
                <a:cs typeface="Times New Roman"/>
              </a:rPr>
              <a:t>Social computing </a:t>
            </a:r>
            <a:r>
              <a:rPr sz="4600" spc="-5" dirty="0">
                <a:latin typeface="Times New Roman"/>
                <a:cs typeface="Times New Roman"/>
              </a:rPr>
              <a:t>is </a:t>
            </a:r>
            <a:r>
              <a:rPr sz="4600" b="1" i="1" spc="-5" dirty="0">
                <a:latin typeface="Times New Roman"/>
                <a:cs typeface="Times New Roman"/>
              </a:rPr>
              <a:t>a collection of technologies  </a:t>
            </a:r>
            <a:r>
              <a:rPr sz="4600" dirty="0">
                <a:latin typeface="Times New Roman"/>
                <a:cs typeface="Times New Roman"/>
              </a:rPr>
              <a:t>supporting </a:t>
            </a:r>
            <a:r>
              <a:rPr sz="4600" b="1" i="1" spc="-5" dirty="0">
                <a:latin typeface="Times New Roman"/>
                <a:cs typeface="Times New Roman"/>
              </a:rPr>
              <a:t>collaborative </a:t>
            </a:r>
            <a:r>
              <a:rPr sz="4600" spc="-5" dirty="0">
                <a:latin typeface="Times New Roman"/>
                <a:cs typeface="Times New Roman"/>
              </a:rPr>
              <a:t>and </a:t>
            </a:r>
            <a:r>
              <a:rPr sz="4600" b="1" i="1" spc="-5" dirty="0">
                <a:latin typeface="Times New Roman"/>
                <a:cs typeface="Times New Roman"/>
              </a:rPr>
              <a:t>interactive online social communications and related activities </a:t>
            </a:r>
            <a:r>
              <a:rPr sz="4600" spc="-10" dirty="0">
                <a:latin typeface="Times New Roman"/>
                <a:cs typeface="Times New Roman"/>
              </a:rPr>
              <a:t>among </a:t>
            </a:r>
            <a:r>
              <a:rPr sz="4600" spc="-5" dirty="0">
                <a:latin typeface="Times New Roman"/>
                <a:cs typeface="Times New Roman"/>
              </a:rPr>
              <a:t>users </a:t>
            </a:r>
            <a:r>
              <a:rPr sz="4600" dirty="0">
                <a:latin typeface="Times New Roman"/>
                <a:cs typeface="Times New Roman"/>
              </a:rPr>
              <a:t>through </a:t>
            </a:r>
            <a:r>
              <a:rPr sz="4600" b="1" i="1" dirty="0">
                <a:latin typeface="Times New Roman"/>
                <a:cs typeface="Times New Roman"/>
              </a:rPr>
              <a:t>online social</a:t>
            </a:r>
            <a:r>
              <a:rPr sz="4600" b="1" i="1" spc="-114" dirty="0">
                <a:latin typeface="Times New Roman"/>
                <a:cs typeface="Times New Roman"/>
              </a:rPr>
              <a:t> </a:t>
            </a:r>
            <a:r>
              <a:rPr sz="4600" b="1" i="1" dirty="0">
                <a:latin typeface="Times New Roman"/>
                <a:cs typeface="Times New Roman"/>
              </a:rPr>
              <a:t>networks</a:t>
            </a:r>
            <a:r>
              <a:rPr sz="4600" b="1" dirty="0">
                <a:latin typeface="Times New Roman"/>
                <a:cs typeface="Times New Roman"/>
              </a:rPr>
              <a:t>.</a:t>
            </a:r>
            <a:endParaRPr lang="en-US" sz="460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29000" y="6477000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880A2A97-B34E-4EF8-B3F5-95B57115D865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What is Social</a:t>
            </a:r>
            <a:r>
              <a:rPr dirty="0"/>
              <a:t> </a:t>
            </a:r>
            <a:r>
              <a:rPr spc="-5"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3820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4400" dirty="0">
                <a:latin typeface="Times New Roman"/>
                <a:cs typeface="Times New Roman"/>
              </a:rPr>
              <a:t>A </a:t>
            </a:r>
            <a:r>
              <a:rPr lang="en-US" sz="4400" b="1" i="1" dirty="0">
                <a:latin typeface="Times New Roman"/>
                <a:cs typeface="Times New Roman"/>
              </a:rPr>
              <a:t>social network</a:t>
            </a:r>
            <a:r>
              <a:rPr lang="en-US" sz="4400" dirty="0">
                <a:latin typeface="Times New Roman"/>
                <a:cs typeface="Times New Roman"/>
              </a:rPr>
              <a:t> is a </a:t>
            </a:r>
            <a:r>
              <a:rPr lang="en-US" sz="4400" b="1" i="1" dirty="0">
                <a:latin typeface="Times New Roman"/>
                <a:cs typeface="Times New Roman"/>
              </a:rPr>
              <a:t>social structure among social actors,</a:t>
            </a:r>
            <a:r>
              <a:rPr lang="en-US" sz="4400" dirty="0">
                <a:latin typeface="Times New Roman"/>
                <a:cs typeface="Times New Roman"/>
              </a:rPr>
              <a:t> such as individuals, groups</a:t>
            </a:r>
            <a:r>
              <a:rPr sz="4400" spc="-5" dirty="0">
                <a:latin typeface="Times New Roman"/>
                <a:cs typeface="Times New Roman"/>
              </a:rPr>
              <a:t>,</a:t>
            </a:r>
            <a:r>
              <a:rPr lang="en-US" sz="4400" spc="-5" dirty="0">
                <a:latin typeface="Times New Roman"/>
                <a:cs typeface="Times New Roman"/>
              </a:rPr>
              <a:t> or organizations, which indicates </a:t>
            </a:r>
            <a:r>
              <a:rPr lang="en-US" sz="4400" b="1" i="1" spc="-5" dirty="0">
                <a:latin typeface="Times New Roman"/>
                <a:cs typeface="Times New Roman"/>
              </a:rPr>
              <a:t>specific types of social relationships or interdependencies</a:t>
            </a:r>
            <a:r>
              <a:rPr lang="en-US" sz="4400" spc="-5" dirty="0">
                <a:latin typeface="Times New Roman"/>
                <a:cs typeface="Times New Roman"/>
              </a:rPr>
              <a:t> in which the actors are connected.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29000" y="6477000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8FFA494E-1048-4461-8D91-3FE758763CD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1970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373697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Characteristics</a:t>
            </a:r>
            <a:r>
              <a:rPr spc="-105" dirty="0"/>
              <a:t> </a:t>
            </a:r>
            <a:r>
              <a:rPr spc="-5" dirty="0"/>
              <a:t>of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49923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Online Social</a:t>
            </a:r>
            <a:r>
              <a:rPr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531" y="1676400"/>
            <a:ext cx="8148320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000" b="1" u="sng" spc="-5" dirty="0">
                <a:latin typeface="Times New Roman"/>
                <a:cs typeface="Times New Roman"/>
              </a:rPr>
              <a:t>User-created</a:t>
            </a:r>
            <a:endParaRPr lang="en-US" sz="4000" b="1" u="sng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dirty="0">
                <a:latin typeface="Times New Roman"/>
                <a:cs typeface="Times New Roman"/>
              </a:rPr>
              <a:t>Interactive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spc="-5" dirty="0">
                <a:latin typeface="Times New Roman"/>
                <a:cs typeface="Times New Roman"/>
              </a:rPr>
              <a:t>Community-driven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dirty="0">
                <a:latin typeface="Times New Roman"/>
                <a:cs typeface="Times New Roman"/>
              </a:rPr>
              <a:t>Relationship-driven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spc="-5" dirty="0">
                <a:latin typeface="Times New Roman"/>
                <a:cs typeface="Times New Roman"/>
              </a:rPr>
              <a:t>Heavily involving human</a:t>
            </a:r>
            <a:r>
              <a:rPr lang="en-US" sz="4000" b="1" i="1" u="sng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factors</a:t>
            </a:r>
            <a:endParaRPr lang="en-US" sz="4000" u="sng" dirty="0">
              <a:latin typeface="Times New Roman"/>
              <a:cs typeface="Times New Roman"/>
            </a:endParaRPr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0165B39A-836C-4A94-A157-21B969FE4603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265303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IA Issues</a:t>
            </a:r>
            <a:r>
              <a:rPr spc="-45" dirty="0"/>
              <a:t> </a:t>
            </a:r>
            <a:r>
              <a:rPr spc="-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633603"/>
            <a:ext cx="7922260" cy="5506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Online Social</a:t>
            </a:r>
            <a:r>
              <a:rPr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Easy targets of cyber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attacks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Security and privacy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issues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User</a:t>
            </a:r>
            <a:r>
              <a:rPr sz="3600" b="1" i="1" u="sng" spc="-50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management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Data</a:t>
            </a:r>
            <a:r>
              <a:rPr sz="3600" b="1" i="1" u="sng" spc="-5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management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Privacy</a:t>
            </a:r>
            <a:r>
              <a:rPr sz="3600" b="1" i="1" u="sng" spc="-6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management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Virus / worms / malicious</a:t>
            </a:r>
            <a:r>
              <a:rPr sz="3600" b="1" i="1" u="sng" spc="-9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scripts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Social</a:t>
            </a:r>
            <a:r>
              <a:rPr sz="3600" b="1" i="1" u="sng" spc="-7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engineering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DBAF1196-4C9D-4122-9EB3-435D40FA2EBF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User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846" y="1620846"/>
            <a:ext cx="8388999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u="sng" spc="-5" dirty="0">
                <a:latin typeface="Times New Roman"/>
                <a:cs typeface="Times New Roman"/>
              </a:rPr>
              <a:t>Difficult.</a:t>
            </a:r>
            <a:endParaRPr sz="3600" b="1" i="1" u="sng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Social networks involve </a:t>
            </a:r>
            <a:r>
              <a:rPr sz="3600" b="1" i="1" dirty="0">
                <a:latin typeface="Times New Roman"/>
                <a:cs typeface="Times New Roman"/>
              </a:rPr>
              <a:t>unpredictable </a:t>
            </a:r>
            <a:r>
              <a:rPr sz="3600" b="1" i="1" spc="-5" dirty="0">
                <a:latin typeface="Times New Roman"/>
                <a:cs typeface="Times New Roman"/>
              </a:rPr>
              <a:t>sets </a:t>
            </a:r>
            <a:r>
              <a:rPr sz="3600" b="1" i="1" dirty="0">
                <a:latin typeface="Times New Roman"/>
                <a:cs typeface="Times New Roman"/>
              </a:rPr>
              <a:t>of  participants</a:t>
            </a:r>
            <a:r>
              <a:rPr sz="3600" dirty="0">
                <a:latin typeface="Times New Roman"/>
                <a:cs typeface="Times New Roman"/>
              </a:rPr>
              <a:t>, including </a:t>
            </a:r>
            <a:r>
              <a:rPr sz="3600" spc="-5" dirty="0">
                <a:latin typeface="Times New Roman"/>
                <a:cs typeface="Times New Roman"/>
              </a:rPr>
              <a:t>malicious </a:t>
            </a:r>
            <a:r>
              <a:rPr sz="3600" dirty="0">
                <a:latin typeface="Times New Roman"/>
                <a:cs typeface="Times New Roman"/>
              </a:rPr>
              <a:t>users (hackers,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private  </a:t>
            </a:r>
            <a:r>
              <a:rPr sz="3600" spc="-5" dirty="0">
                <a:latin typeface="Times New Roman"/>
                <a:cs typeface="Times New Roman"/>
              </a:rPr>
              <a:t>information collectors, </a:t>
            </a:r>
            <a:r>
              <a:rPr sz="3600" dirty="0">
                <a:latin typeface="Times New Roman"/>
                <a:cs typeface="Times New Roman"/>
              </a:rPr>
              <a:t>phishers, or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terrorists)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Users’ </a:t>
            </a:r>
            <a:r>
              <a:rPr sz="3600" spc="-5" dirty="0">
                <a:latin typeface="Times New Roman"/>
                <a:cs typeface="Times New Roman"/>
              </a:rPr>
              <a:t>memberships, </a:t>
            </a:r>
            <a:r>
              <a:rPr sz="3600" dirty="0">
                <a:latin typeface="Times New Roman"/>
                <a:cs typeface="Times New Roman"/>
              </a:rPr>
              <a:t>roles and privileges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dynamically</a:t>
            </a:r>
            <a:r>
              <a:rPr sz="3600" b="1" i="1" spc="-8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changed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BC8997A6-CC32-4FDA-8175-EAF6176DD3CA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User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1" y="1600200"/>
            <a:ext cx="8254238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161290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A user </a:t>
            </a:r>
            <a:r>
              <a:rPr sz="4400" spc="-5" dirty="0">
                <a:latin typeface="Times New Roman"/>
                <a:cs typeface="Times New Roman"/>
              </a:rPr>
              <a:t>may </a:t>
            </a:r>
            <a:r>
              <a:rPr sz="4400" dirty="0">
                <a:latin typeface="Times New Roman"/>
                <a:cs typeface="Times New Roman"/>
              </a:rPr>
              <a:t>have </a:t>
            </a:r>
            <a:r>
              <a:rPr sz="4400" b="1" i="1" dirty="0">
                <a:latin typeface="Times New Roman"/>
                <a:cs typeface="Times New Roman"/>
              </a:rPr>
              <a:t>multiple </a:t>
            </a:r>
            <a:r>
              <a:rPr sz="4400" b="1" i="1" spc="-5" dirty="0">
                <a:latin typeface="Times New Roman"/>
                <a:cs typeface="Times New Roman"/>
              </a:rPr>
              <a:t>identities </a:t>
            </a:r>
            <a:r>
              <a:rPr sz="4400" dirty="0">
                <a:latin typeface="Times New Roman"/>
                <a:cs typeface="Times New Roman"/>
              </a:rPr>
              <a:t>for different </a:t>
            </a:r>
            <a:r>
              <a:rPr sz="4400" spc="-5" dirty="0">
                <a:latin typeface="Times New Roman"/>
                <a:cs typeface="Times New Roman"/>
              </a:rPr>
              <a:t>social  </a:t>
            </a:r>
            <a:r>
              <a:rPr sz="4400" dirty="0">
                <a:latin typeface="Times New Roman"/>
                <a:cs typeface="Times New Roman"/>
              </a:rPr>
              <a:t>networks or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communities</a:t>
            </a:r>
            <a:endParaRPr sz="4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Establishing </a:t>
            </a:r>
            <a:r>
              <a:rPr sz="4400" b="1" i="1" dirty="0">
                <a:latin typeface="Times New Roman"/>
                <a:cs typeface="Times New Roman"/>
              </a:rPr>
              <a:t>trustworthiness </a:t>
            </a:r>
            <a:r>
              <a:rPr sz="4400" dirty="0">
                <a:latin typeface="Times New Roman"/>
                <a:cs typeface="Times New Roman"/>
              </a:rPr>
              <a:t>among users in a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social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network is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difficult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BC8997A6-CC32-4FDA-8175-EAF6176DD3CA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21498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User Management</a:t>
            </a:r>
            <a:r>
              <a:rPr spc="10"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524001"/>
            <a:ext cx="8399144" cy="5109603"/>
          </a:xfrm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7528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75285" algn="l"/>
              </a:tabLst>
            </a:pPr>
            <a:r>
              <a:rPr sz="3600" dirty="0"/>
              <a:t>What need to</a:t>
            </a:r>
            <a:r>
              <a:rPr sz="3600" spc="-65" dirty="0"/>
              <a:t> </a:t>
            </a:r>
            <a:r>
              <a:rPr lang="en-US" sz="3600" spc="-65" dirty="0"/>
              <a:t>be </a:t>
            </a:r>
            <a:r>
              <a:rPr sz="3600" dirty="0"/>
              <a:t>done?</a:t>
            </a:r>
          </a:p>
          <a:p>
            <a:pPr marL="775970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Proper </a:t>
            </a:r>
            <a:r>
              <a:rPr sz="3200" b="1" i="1" spc="-5" dirty="0">
                <a:latin typeface="Times New Roman"/>
                <a:cs typeface="Times New Roman"/>
              </a:rPr>
              <a:t>digital identity</a:t>
            </a:r>
            <a:r>
              <a:rPr sz="3200" b="1" i="1" spc="-10" dirty="0">
                <a:latin typeface="Times New Roman"/>
                <a:cs typeface="Times New Roman"/>
              </a:rPr>
              <a:t> manage</a:t>
            </a:r>
            <a:r>
              <a:rPr sz="3200" spc="-10" dirty="0">
                <a:latin typeface="Times New Roman"/>
                <a:cs typeface="Times New Roman"/>
              </a:rPr>
              <a:t>ment</a:t>
            </a:r>
            <a:endParaRPr sz="3200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spc="-5" dirty="0">
                <a:latin typeface="Times New Roman"/>
                <a:cs typeface="Times New Roman"/>
              </a:rPr>
              <a:t>Watch for </a:t>
            </a:r>
            <a:r>
              <a:rPr sz="3200" b="1" i="1" spc="-5" dirty="0">
                <a:latin typeface="Times New Roman"/>
                <a:cs typeface="Times New Roman"/>
              </a:rPr>
              <a:t>anonymous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access</a:t>
            </a:r>
            <a:endParaRPr sz="3200" b="1" i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Trust</a:t>
            </a:r>
            <a:r>
              <a:rPr sz="3200" b="1" i="1" spc="-4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management</a:t>
            </a:r>
            <a:endParaRPr sz="3200" b="1" i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spc="-5" dirty="0">
                <a:latin typeface="Times New Roman"/>
                <a:cs typeface="Times New Roman"/>
              </a:rPr>
              <a:t>Efficient </a:t>
            </a:r>
            <a:r>
              <a:rPr sz="3200" b="1" i="1" spc="-5" dirty="0">
                <a:latin typeface="Times New Roman"/>
                <a:cs typeface="Times New Roman"/>
              </a:rPr>
              <a:t>user authentication and</a:t>
            </a:r>
            <a:r>
              <a:rPr sz="3200" b="1" i="1" spc="4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authorization</a:t>
            </a:r>
            <a:endParaRPr sz="3200" b="1" i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dirty="0">
                <a:latin typeface="Times New Roman"/>
                <a:cs typeface="Times New Roman"/>
              </a:rPr>
              <a:t>Proper </a:t>
            </a:r>
            <a:r>
              <a:rPr sz="3200" spc="-10" dirty="0">
                <a:latin typeface="Times New Roman"/>
                <a:cs typeface="Times New Roman"/>
              </a:rPr>
              <a:t>access </a:t>
            </a:r>
            <a:r>
              <a:rPr sz="3200" dirty="0">
                <a:latin typeface="Times New Roman"/>
                <a:cs typeface="Times New Roman"/>
              </a:rPr>
              <a:t>control for </a:t>
            </a:r>
            <a:r>
              <a:rPr sz="3200" b="1" i="1" spc="-5" dirty="0">
                <a:latin typeface="Times New Roman"/>
                <a:cs typeface="Times New Roman"/>
              </a:rPr>
              <a:t>dynamic </a:t>
            </a:r>
            <a:r>
              <a:rPr sz="3200" b="1" i="1" dirty="0">
                <a:latin typeface="Times New Roman"/>
                <a:cs typeface="Times New Roman"/>
              </a:rPr>
              <a:t>user</a:t>
            </a:r>
            <a:r>
              <a:rPr sz="3200" b="1" i="1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privileges</a:t>
            </a:r>
            <a:endParaRPr sz="3200" b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Detection of </a:t>
            </a:r>
            <a:r>
              <a:rPr sz="3200" spc="-5" dirty="0">
                <a:latin typeface="Times New Roman"/>
                <a:cs typeface="Times New Roman"/>
              </a:rPr>
              <a:t>malicious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behaviors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D1AD7EE-F5C6-4C0F-9D8B-448B76B9EFE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5890"/>
            <a:ext cx="8407414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200" b="1" i="1" u="sng" dirty="0">
                <a:latin typeface="Times New Roman"/>
                <a:cs typeface="Times New Roman"/>
              </a:rPr>
              <a:t>Difficult</a:t>
            </a: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User-supplied data </a:t>
            </a:r>
            <a:r>
              <a:rPr sz="3200" spc="-10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violate laws or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regulations</a:t>
            </a: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Violent/sexual contents, </a:t>
            </a:r>
            <a:r>
              <a:rPr sz="2800" dirty="0">
                <a:latin typeface="Times New Roman"/>
                <a:cs typeface="Times New Roman"/>
              </a:rPr>
              <a:t>copyright-protected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contents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Quality </a:t>
            </a:r>
            <a:r>
              <a:rPr sz="3200" dirty="0">
                <a:latin typeface="Times New Roman"/>
                <a:cs typeface="Times New Roman"/>
              </a:rPr>
              <a:t>of user-supplied data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difficult to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</a:p>
          <a:p>
            <a:pPr marL="1155700" lvl="2" indent="-228600">
              <a:lnSpc>
                <a:spcPct val="100000"/>
              </a:lnSpc>
              <a:spcBef>
                <a:spcPts val="30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Anyone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publish his/her </a:t>
            </a:r>
            <a:r>
              <a:rPr sz="2800" spc="-5" dirty="0">
                <a:latin typeface="Times New Roman"/>
                <a:cs typeface="Times New Roman"/>
              </a:rPr>
              <a:t>contents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social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networks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Rumors / gossips / incitements / false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6C62CAE-4B8A-4587-85BF-92DED611FC4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783</Words>
  <Application>Microsoft Office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Garamond</vt:lpstr>
      <vt:lpstr>Tahoma</vt:lpstr>
      <vt:lpstr>Times New Roman</vt:lpstr>
      <vt:lpstr>Wingdings</vt:lpstr>
      <vt:lpstr>Office Theme</vt:lpstr>
      <vt:lpstr>CSE 543 Information Assurance  and Security</vt:lpstr>
      <vt:lpstr>What is Social Computing?</vt:lpstr>
      <vt:lpstr>What is Social Computing?</vt:lpstr>
      <vt:lpstr>Characteristics of</vt:lpstr>
      <vt:lpstr>IA Issues on</vt:lpstr>
      <vt:lpstr>User Management</vt:lpstr>
      <vt:lpstr>User Management</vt:lpstr>
      <vt:lpstr>User Management (cont.)</vt:lpstr>
      <vt:lpstr>Data Management</vt:lpstr>
      <vt:lpstr>Data Management</vt:lpstr>
      <vt:lpstr>Data Management (cont.)</vt:lpstr>
      <vt:lpstr>Privacy Management</vt:lpstr>
      <vt:lpstr>Privacy Management (cont.)</vt:lpstr>
      <vt:lpstr>Privacy Management (cont.)</vt:lpstr>
      <vt:lpstr>Viruses, Worms 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ssyau</dc:creator>
  <cp:lastModifiedBy>Sik-Sang</cp:lastModifiedBy>
  <cp:revision>58</cp:revision>
  <dcterms:created xsi:type="dcterms:W3CDTF">2016-01-07T22:39:18Z</dcterms:created>
  <dcterms:modified xsi:type="dcterms:W3CDTF">2022-10-28T00:37:09Z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