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2" r:id="rId8"/>
    <p:sldId id="264" r:id="rId9"/>
    <p:sldId id="288" r:id="rId10"/>
    <p:sldId id="266" r:id="rId11"/>
    <p:sldId id="289" r:id="rId12"/>
    <p:sldId id="269" r:id="rId13"/>
    <p:sldId id="270" r:id="rId14"/>
    <p:sldId id="272" r:id="rId15"/>
    <p:sldId id="282" r:id="rId16"/>
    <p:sldId id="273" r:id="rId17"/>
    <p:sldId id="274" r:id="rId18"/>
    <p:sldId id="290" r:id="rId19"/>
    <p:sldId id="283" r:id="rId20"/>
    <p:sldId id="284" r:id="rId21"/>
    <p:sldId id="285" r:id="rId22"/>
    <p:sldId id="286" r:id="rId23"/>
    <p:sldId id="281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45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33" d="100"/>
          <a:sy n="33" d="100"/>
        </p:scale>
        <p:origin x="2172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59994" y="514096"/>
            <a:ext cx="9263989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704" y="1481073"/>
            <a:ext cx="8530590" cy="470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541" y="6459759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046144"/>
            <a:ext cx="1210945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759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LOVEYO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g-effitas.com/" TargetMode="External"/><Relationship Id="rId2" Type="http://schemas.openxmlformats.org/officeDocument/2006/relationships/hyperlink" Target="http://www.microsoft.com/security/por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xpl/conhome/8653251/proceeding" TargetMode="External"/><Relationship Id="rId4" Type="http://schemas.openxmlformats.org/officeDocument/2006/relationships/hyperlink" Target="https://www.webroot.com/us/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" y="717677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219" y="717677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237" y="1139952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125" y="1139952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589" y="1192339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6096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73" y="1671863"/>
            <a:ext cx="8229600" cy="45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401" y="533400"/>
            <a:ext cx="7391400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4373245" algn="l"/>
              </a:tabLst>
            </a:pPr>
            <a:r>
              <a:rPr lang="en-US" sz="3600" kern="1200" spc="-5" dirty="0"/>
              <a:t>CSE 543</a:t>
            </a:r>
            <a:br>
              <a:rPr lang="en-US" sz="3600" kern="1200" spc="-5" dirty="0"/>
            </a:br>
            <a:r>
              <a:rPr lang="en-US" sz="3600" kern="1200" spc="-5" dirty="0"/>
              <a:t>Information Assurance and Security</a:t>
            </a:r>
            <a:br>
              <a:rPr lang="en-US" sz="3600" spc="-5" dirty="0"/>
            </a:br>
            <a:br>
              <a:rPr lang="en-US" sz="6000" spc="-5" dirty="0"/>
            </a:b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592770" y="4287697"/>
            <a:ext cx="595845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Professor Stephen S. Yau</a:t>
            </a:r>
            <a:endParaRPr lang="en-US" sz="4000" b="1" i="1" spc="-5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endParaRPr lang="en-US" sz="4000" b="1" i="1" spc="-5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4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Fall 2022</a:t>
            </a:r>
            <a:r>
              <a:rPr lang="en-US" sz="4000" b="1" i="1" spc="-5" dirty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23D59-75DB-4835-980A-501E9217658A}"/>
              </a:ext>
            </a:extLst>
          </p:cNvPr>
          <p:cNvSpPr txBox="1"/>
          <p:nvPr/>
        </p:nvSpPr>
        <p:spPr>
          <a:xfrm>
            <a:off x="457199" y="2292279"/>
            <a:ext cx="8229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/>
            <a:r>
              <a:rPr lang="en-US" sz="6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Malware and Defense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1" y="1447800"/>
            <a:ext cx="8839200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i="1" spc="-5" dirty="0">
                <a:solidFill>
                  <a:srgbClr val="1700C0"/>
                </a:solidFill>
                <a:latin typeface="Times New Roman"/>
                <a:cs typeface="Times New Roman"/>
              </a:rPr>
              <a:t>Worms: </a:t>
            </a:r>
            <a:r>
              <a:rPr lang="en-US" sz="3600" spc="-5" dirty="0">
                <a:solidFill>
                  <a:srgbClr val="4502BE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Program that </a:t>
            </a:r>
            <a:r>
              <a:rPr sz="3600" b="1" i="1" spc="-5" dirty="0">
                <a:latin typeface="Times New Roman"/>
                <a:cs typeface="Times New Roman"/>
              </a:rPr>
              <a:t>propagates and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reproduces</a:t>
            </a:r>
            <a:r>
              <a:rPr lang="en-US" sz="3600" b="1" i="1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itself </a:t>
            </a:r>
            <a:r>
              <a:rPr sz="3600" spc="-5" dirty="0">
                <a:latin typeface="Times New Roman"/>
                <a:cs typeface="Times New Roman"/>
              </a:rPr>
              <a:t>as it goes over</a:t>
            </a:r>
            <a:r>
              <a:rPr lang="en-US"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network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C</a:t>
            </a:r>
            <a:r>
              <a:rPr sz="3600" spc="-5" dirty="0">
                <a:latin typeface="Times New Roman"/>
                <a:cs typeface="Times New Roman"/>
              </a:rPr>
              <a:t>apab</a:t>
            </a:r>
            <a:r>
              <a:rPr lang="en-US" sz="3600" spc="-5" dirty="0">
                <a:latin typeface="Times New Roman"/>
                <a:cs typeface="Times New Roman"/>
              </a:rPr>
              <a:t>le</a:t>
            </a:r>
            <a:r>
              <a:rPr sz="3600" spc="-5" dirty="0">
                <a:latin typeface="Times New Roman"/>
                <a:cs typeface="Times New Roman"/>
              </a:rPr>
              <a:t> of </a:t>
            </a:r>
            <a:r>
              <a:rPr sz="3600" b="1" i="1" u="heavy" spc="-5" dirty="0">
                <a:latin typeface="Times New Roman"/>
                <a:cs typeface="Times New Roman"/>
              </a:rPr>
              <a:t>self-replicating and propagating without any  human action</a:t>
            </a:r>
            <a:r>
              <a:rPr sz="3600" spc="-5" dirty="0">
                <a:latin typeface="Times New Roman"/>
                <a:cs typeface="Times New Roman"/>
              </a:rPr>
              <a:t>. The biggest danger is its  capability to </a:t>
            </a:r>
            <a:r>
              <a:rPr sz="3600" b="1" i="1" spc="-5" dirty="0">
                <a:latin typeface="Times New Roman"/>
                <a:cs typeface="Times New Roman"/>
              </a:rPr>
              <a:t>replicate itself</a:t>
            </a:r>
            <a:r>
              <a:rPr sz="3600" spc="-5" dirty="0">
                <a:latin typeface="Times New Roman"/>
                <a:cs typeface="Times New Roman"/>
              </a:rPr>
              <a:t> on your </a:t>
            </a:r>
            <a:r>
              <a:rPr sz="3600" spc="-10" dirty="0">
                <a:latin typeface="Times New Roman"/>
                <a:cs typeface="Times New Roman"/>
              </a:rPr>
              <a:t>system, </a:t>
            </a:r>
            <a:r>
              <a:rPr sz="3600" spc="-5" dirty="0">
                <a:latin typeface="Times New Roman"/>
                <a:cs typeface="Times New Roman"/>
              </a:rPr>
              <a:t>rather than your  computer sending out a single </a:t>
            </a:r>
            <a:r>
              <a:rPr sz="3600" spc="-10" dirty="0">
                <a:latin typeface="Times New Roman"/>
                <a:cs typeface="Times New Roman"/>
              </a:rPr>
              <a:t>worm, </a:t>
            </a:r>
            <a:r>
              <a:rPr sz="3600" spc="-5" dirty="0">
                <a:latin typeface="Times New Roman"/>
                <a:cs typeface="Times New Roman"/>
              </a:rPr>
              <a:t>it could send out  thousands of copies of itself, creating a huge devastating  effect.</a:t>
            </a:r>
            <a:endParaRPr lang="en-US" sz="36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839200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Example:  </a:t>
            </a:r>
            <a:r>
              <a:rPr lang="en-US" sz="3600" b="1" spc="-10" dirty="0">
                <a:latin typeface="Times New Roman"/>
                <a:cs typeface="Times New Roman"/>
              </a:rPr>
              <a:t>ILOVEYOU</a:t>
            </a:r>
            <a:r>
              <a:rPr lang="en-US" sz="3600" spc="-10" dirty="0">
                <a:latin typeface="Times New Roman"/>
                <a:cs typeface="Times New Roman"/>
              </a:rPr>
              <a:t>: Came </a:t>
            </a:r>
            <a:r>
              <a:rPr lang="en-US" sz="3600" spc="-5" dirty="0">
                <a:latin typeface="Times New Roman"/>
                <a:cs typeface="Times New Roman"/>
              </a:rPr>
              <a:t>in an email with "I LOVE YOU" in  subject and contained an attachment that, when </a:t>
            </a:r>
            <a:r>
              <a:rPr lang="en-US" sz="3600" dirty="0">
                <a:latin typeface="Times New Roman"/>
                <a:cs typeface="Times New Roman"/>
              </a:rPr>
              <a:t>opened, </a:t>
            </a:r>
            <a:r>
              <a:rPr lang="en-US" sz="3600" spc="-5" dirty="0">
                <a:latin typeface="Times New Roman"/>
                <a:cs typeface="Times New Roman"/>
              </a:rPr>
              <a:t>would  result in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10" dirty="0">
                <a:latin typeface="Times New Roman"/>
                <a:cs typeface="Times New Roman"/>
              </a:rPr>
              <a:t>message </a:t>
            </a:r>
            <a:r>
              <a:rPr lang="en-US" sz="3600" spc="-5" dirty="0">
                <a:latin typeface="Times New Roman"/>
                <a:cs typeface="Times New Roman"/>
              </a:rPr>
              <a:t>being re-sent to </a:t>
            </a:r>
            <a:r>
              <a:rPr lang="en-US" sz="3600" dirty="0">
                <a:latin typeface="Times New Roman"/>
                <a:cs typeface="Times New Roman"/>
              </a:rPr>
              <a:t>everyone </a:t>
            </a:r>
            <a:r>
              <a:rPr lang="en-US" sz="3600" spc="-5" dirty="0">
                <a:latin typeface="Times New Roman"/>
                <a:cs typeface="Times New Roman"/>
              </a:rPr>
              <a:t>in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5" dirty="0">
                <a:latin typeface="Times New Roman"/>
                <a:cs typeface="Times New Roman"/>
              </a:rPr>
              <a:t>recipient's  Microsoft </a:t>
            </a:r>
            <a:r>
              <a:rPr lang="en-US" sz="3600" b="1" i="1" spc="-5" dirty="0">
                <a:latin typeface="Times New Roman"/>
                <a:cs typeface="Times New Roman"/>
              </a:rPr>
              <a:t>Outlook address </a:t>
            </a:r>
            <a:r>
              <a:rPr lang="en-US" sz="3600" b="1" i="1" dirty="0">
                <a:latin typeface="Times New Roman"/>
                <a:cs typeface="Times New Roman"/>
              </a:rPr>
              <a:t>book, </a:t>
            </a:r>
            <a:r>
              <a:rPr lang="en-US" sz="3600" spc="-5" dirty="0">
                <a:latin typeface="Times New Roman"/>
                <a:cs typeface="Times New Roman"/>
              </a:rPr>
              <a:t>and the loss of every JPEG,  </a:t>
            </a:r>
            <a:r>
              <a:rPr lang="en-US" sz="3600" dirty="0">
                <a:latin typeface="Times New Roman"/>
                <a:cs typeface="Times New Roman"/>
              </a:rPr>
              <a:t>MP3, </a:t>
            </a:r>
            <a:r>
              <a:rPr lang="en-US" sz="3600" spc="-5" dirty="0">
                <a:latin typeface="Times New Roman"/>
                <a:cs typeface="Times New Roman"/>
              </a:rPr>
              <a:t>and other files on recipient's hard disk. Reached 45 million users in a</a:t>
            </a:r>
            <a:r>
              <a:rPr lang="en-US" sz="3600" spc="-3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day.</a:t>
            </a: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lang="en-US" sz="36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http://en.wikipedia.org/wiki/ILOVEYOU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02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dirty="0"/>
              <a:t>Botnet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76399"/>
            <a:ext cx="8181340" cy="435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solidFill>
                  <a:srgbClr val="0033CC"/>
                </a:solidFill>
                <a:latin typeface="Times New Roman"/>
                <a:cs typeface="Times New Roman"/>
              </a:rPr>
              <a:t>Botnet: </a:t>
            </a:r>
            <a:r>
              <a:rPr sz="3600" dirty="0">
                <a:latin typeface="Times New Roman"/>
                <a:cs typeface="Times New Roman"/>
              </a:rPr>
              <a:t>a group of computers </a:t>
            </a:r>
            <a:r>
              <a:rPr sz="3600" b="1" i="1" u="heavy" dirty="0">
                <a:latin typeface="Times New Roman"/>
                <a:cs typeface="Times New Roman"/>
              </a:rPr>
              <a:t>compromised</a:t>
            </a:r>
            <a:r>
              <a:rPr sz="3600" b="1" i="1" u="heavy" spc="-11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malware controlled remotely by an attacker to carry out various attacks against targeted  computer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systems</a:t>
            </a:r>
          </a:p>
          <a:p>
            <a:pPr marL="756285" marR="26987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botnet </a:t>
            </a:r>
            <a:r>
              <a:rPr sz="3200" spc="-5" dirty="0">
                <a:latin typeface="Times New Roman"/>
                <a:cs typeface="Times New Roman"/>
              </a:rPr>
              <a:t>usually consists of </a:t>
            </a:r>
            <a:r>
              <a:rPr sz="3200" b="1" i="1" u="heavy" spc="-5" dirty="0">
                <a:latin typeface="Times New Roman"/>
                <a:cs typeface="Times New Roman"/>
              </a:rPr>
              <a:t>tens </a:t>
            </a:r>
            <a:r>
              <a:rPr sz="3200" b="1" i="1" u="heavy" dirty="0">
                <a:latin typeface="Times New Roman"/>
                <a:cs typeface="Times New Roman"/>
              </a:rPr>
              <a:t>of thousands </a:t>
            </a:r>
            <a:r>
              <a:rPr sz="3200" spc="-5" dirty="0">
                <a:latin typeface="Times New Roman"/>
                <a:cs typeface="Times New Roman"/>
              </a:rPr>
              <a:t>of compromised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computers</a:t>
            </a:r>
            <a:endParaRPr sz="3200" dirty="0">
              <a:latin typeface="Times New Roman"/>
              <a:cs typeface="Times New Roman"/>
            </a:endParaRPr>
          </a:p>
          <a:p>
            <a:pPr marL="355600" marR="1452880" indent="-342900">
              <a:lnSpc>
                <a:spcPct val="100000"/>
              </a:lnSpc>
              <a:spcBef>
                <a:spcPts val="59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>
              <a:lnSpc>
                <a:spcPct val="100000"/>
              </a:lnSpc>
            </a:pPr>
            <a:r>
              <a:rPr dirty="0"/>
              <a:t>Attacks Using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967" y="1524000"/>
            <a:ext cx="8375650" cy="441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Distributed Denial of Service</a:t>
            </a:r>
            <a:r>
              <a:rPr sz="3600" b="1" i="1" spc="-5" dirty="0">
                <a:latin typeface="Times New Roman"/>
                <a:cs typeface="Times New Roman"/>
              </a:rPr>
              <a:t> (DDoS)</a:t>
            </a:r>
            <a:r>
              <a:rPr sz="3600" b="1" i="1" spc="120" dirty="0">
                <a:latin typeface="Times New Roman"/>
                <a:cs typeface="Times New Roman"/>
              </a:rPr>
              <a:t> 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Compromising </a:t>
            </a:r>
            <a:r>
              <a:rPr sz="3600" b="1" i="1" u="sng" spc="-10" dirty="0">
                <a:latin typeface="Times New Roman"/>
                <a:cs typeface="Times New Roman"/>
              </a:rPr>
              <a:t>access </a:t>
            </a:r>
            <a:r>
              <a:rPr sz="3600" b="1" i="1" u="sng" spc="-5" dirty="0">
                <a:latin typeface="Times New Roman"/>
                <a:cs typeface="Times New Roman"/>
              </a:rPr>
              <a:t>control</a:t>
            </a:r>
            <a:r>
              <a:rPr sz="3600" b="1" i="1" u="sng" spc="-2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mechanism</a:t>
            </a:r>
            <a:endParaRPr sz="3600" b="1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Compromising </a:t>
            </a:r>
            <a:r>
              <a:rPr sz="3600" b="1" i="1" u="sng" spc="-5" dirty="0">
                <a:latin typeface="Times New Roman"/>
                <a:cs typeface="Times New Roman"/>
              </a:rPr>
              <a:t>integrity of</a:t>
            </a:r>
            <a:r>
              <a:rPr sz="3600" b="1" i="1" u="sng" spc="-15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system</a:t>
            </a:r>
            <a:endParaRPr lang="en-US" sz="3600" b="1" i="1" u="sng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Stealing </a:t>
            </a:r>
            <a:r>
              <a:rPr lang="en-US" sz="3600" b="1" i="1" dirty="0">
                <a:latin typeface="Times New Roman"/>
                <a:cs typeface="Times New Roman"/>
              </a:rPr>
              <a:t>online</a:t>
            </a:r>
            <a:r>
              <a:rPr lang="en-US" sz="3600" b="1" i="1" spc="-90" dirty="0">
                <a:latin typeface="Times New Roman"/>
                <a:cs typeface="Times New Roman"/>
              </a:rPr>
              <a:t> </a:t>
            </a:r>
            <a:r>
              <a:rPr lang="en-US" sz="3600" b="1" i="1" u="sng" dirty="0">
                <a:latin typeface="Times New Roman"/>
                <a:cs typeface="Times New Roman"/>
              </a:rPr>
              <a:t>identity</a:t>
            </a: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Spreading </a:t>
            </a:r>
            <a:r>
              <a:rPr lang="en-US" sz="3600" b="1" i="1" u="sng" spc="-5" dirty="0">
                <a:latin typeface="Times New Roman"/>
                <a:cs typeface="Times New Roman"/>
              </a:rPr>
              <a:t>spam</a:t>
            </a:r>
            <a:r>
              <a:rPr lang="en-US" sz="3600" b="1" i="1" u="sng" spc="-75" dirty="0">
                <a:latin typeface="Times New Roman"/>
                <a:cs typeface="Times New Roman"/>
              </a:rPr>
              <a:t> </a:t>
            </a:r>
            <a:r>
              <a:rPr lang="en-US" sz="3600" b="1" i="1" u="sng" spc="-5" dirty="0">
                <a:latin typeface="Times New Roman"/>
                <a:cs typeface="Times New Roman"/>
              </a:rPr>
              <a:t>emails</a:t>
            </a:r>
            <a:endParaRPr lang="en-US" sz="3600" b="1" i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130">
              <a:lnSpc>
                <a:spcPct val="100000"/>
              </a:lnSpc>
            </a:pPr>
            <a:r>
              <a:rPr dirty="0"/>
              <a:t>Trends of Malware</a:t>
            </a:r>
            <a:r>
              <a:rPr spc="-95" dirty="0"/>
              <a:t> </a:t>
            </a:r>
            <a:r>
              <a:rPr dirty="0"/>
              <a:t>Attacks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5945" y="1447800"/>
            <a:ext cx="9049055" cy="3608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More</a:t>
            </a:r>
            <a:r>
              <a:rPr sz="3800" spc="-5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sophisticated</a:t>
            </a:r>
          </a:p>
          <a:p>
            <a:pPr marL="355600" marR="1007744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Using increasingly deceptive social  engineering techniques to entice</a:t>
            </a:r>
            <a:r>
              <a:rPr lang="en-US" sz="3800" spc="-9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users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Blended, multi-faceted and phased</a:t>
            </a:r>
            <a:r>
              <a:rPr sz="3800" spc="-6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attacks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130">
              <a:lnSpc>
                <a:spcPct val="100000"/>
              </a:lnSpc>
            </a:pPr>
            <a:r>
              <a:rPr dirty="0"/>
              <a:t>Trends of Malware</a:t>
            </a:r>
            <a:r>
              <a:rPr spc="-95" dirty="0"/>
              <a:t> </a:t>
            </a:r>
            <a:r>
              <a:rPr dirty="0"/>
              <a:t>Attacks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11" y="1520042"/>
            <a:ext cx="8667784" cy="378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Large scale targeted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More powerful and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destructive</a:t>
            </a: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More prevalent through social networks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mobile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39482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95454" y="422164"/>
            <a:ext cx="926398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dirty="0"/>
              <a:t>Malware Propagation</a:t>
            </a:r>
            <a:r>
              <a:rPr spc="-75" dirty="0"/>
              <a:t> </a:t>
            </a:r>
            <a:r>
              <a:rPr dirty="0"/>
              <a:t>Mechanisms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245" y="1617950"/>
            <a:ext cx="8530590" cy="3913763"/>
          </a:xfrm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88963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Email and instant </a:t>
            </a:r>
            <a:r>
              <a:rPr sz="3600" b="0" i="0" spc="5" dirty="0">
                <a:latin typeface="Times New Roman"/>
                <a:cs typeface="Times New Roman"/>
              </a:rPr>
              <a:t>messaging</a:t>
            </a:r>
            <a:r>
              <a:rPr sz="3600" b="0" i="0" spc="-60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applications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World Wide Web</a:t>
            </a:r>
            <a:r>
              <a:rPr sz="3600" b="0" i="0" spc="-50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(WWW)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spc="5" dirty="0">
                <a:latin typeface="Times New Roman"/>
                <a:cs typeface="Times New Roman"/>
              </a:rPr>
              <a:t>Removable </a:t>
            </a:r>
            <a:r>
              <a:rPr sz="3600" b="0" i="0" dirty="0">
                <a:latin typeface="Times New Roman"/>
                <a:cs typeface="Times New Roman"/>
              </a:rPr>
              <a:t>media (such as USB</a:t>
            </a:r>
            <a:r>
              <a:rPr sz="3600" b="0" i="0" spc="-95" dirty="0">
                <a:latin typeface="Times New Roman"/>
                <a:cs typeface="Times New Roman"/>
              </a:rPr>
              <a:t> </a:t>
            </a:r>
            <a:r>
              <a:rPr sz="3600" b="0" i="0" spc="5" dirty="0">
                <a:latin typeface="Times New Roman"/>
                <a:cs typeface="Times New Roman"/>
              </a:rPr>
              <a:t>storage)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Network-shared file</a:t>
            </a:r>
            <a:r>
              <a:rPr sz="3600" b="0" i="0" spc="-5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systems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P2P file sharing</a:t>
            </a:r>
            <a:r>
              <a:rPr sz="3600" b="0" i="0" spc="-5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networks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Bluetooth </a:t>
            </a:r>
            <a:r>
              <a:rPr sz="3600" b="0" i="0" spc="5" dirty="0">
                <a:latin typeface="Times New Roman"/>
                <a:cs typeface="Times New Roman"/>
              </a:rPr>
              <a:t>and </a:t>
            </a:r>
            <a:r>
              <a:rPr sz="3600" b="0" i="0" dirty="0">
                <a:latin typeface="Times New Roman"/>
                <a:cs typeface="Times New Roman"/>
              </a:rPr>
              <a:t>wireless</a:t>
            </a:r>
            <a:r>
              <a:rPr sz="3600" b="0" i="0" spc="-4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networks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89445"/>
            <a:ext cx="8424417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dirty="0">
                <a:latin typeface="Times New Roman"/>
                <a:cs typeface="Times New Roman"/>
              </a:rPr>
              <a:t>Insecure software design and related software</a:t>
            </a:r>
            <a:r>
              <a:rPr sz="4800" b="1" i="1" spc="-17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vulnerabilities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b="1" i="1" spc="-5" dirty="0">
                <a:latin typeface="Times New Roman"/>
                <a:cs typeface="Times New Roman"/>
              </a:rPr>
              <a:t>Coding</a:t>
            </a:r>
            <a:r>
              <a:rPr sz="4800" b="1" i="1" spc="-7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bugs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spc="-5" dirty="0">
                <a:latin typeface="Times New Roman"/>
                <a:cs typeface="Times New Roman"/>
              </a:rPr>
              <a:t>Improper software</a:t>
            </a:r>
            <a:r>
              <a:rPr sz="4800" b="1" i="1" spc="-4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configuration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dirty="0">
                <a:latin typeface="Times New Roman"/>
                <a:cs typeface="Times New Roman"/>
              </a:rPr>
              <a:t>Poor user</a:t>
            </a:r>
            <a:r>
              <a:rPr sz="4800" b="1" i="1" spc="-95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practices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6434" y="1675053"/>
            <a:ext cx="8424417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5400" b="1" i="1" dirty="0">
                <a:latin typeface="Times New Roman"/>
                <a:cs typeface="Times New Roman"/>
              </a:rPr>
              <a:t>Inadequate security policies and</a:t>
            </a:r>
            <a:r>
              <a:rPr sz="5400" b="1" i="1" spc="-145" dirty="0">
                <a:latin typeface="Times New Roman"/>
                <a:cs typeface="Times New Roman"/>
              </a:rPr>
              <a:t> </a:t>
            </a:r>
            <a:r>
              <a:rPr sz="5400" b="1" i="1" dirty="0">
                <a:latin typeface="Times New Roman"/>
                <a:cs typeface="Times New Roman"/>
              </a:rPr>
              <a:t>procedures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5400" b="1" i="1" dirty="0">
                <a:latin typeface="Times New Roman"/>
                <a:cs typeface="Times New Roman"/>
              </a:rPr>
              <a:t>Social</a:t>
            </a:r>
            <a:r>
              <a:rPr sz="5400" b="1" i="1" spc="-100" dirty="0">
                <a:latin typeface="Times New Roman"/>
                <a:cs typeface="Times New Roman"/>
              </a:rPr>
              <a:t> </a:t>
            </a:r>
            <a:r>
              <a:rPr sz="5400" b="1" i="1" dirty="0">
                <a:latin typeface="Times New Roman"/>
                <a:cs typeface="Times New Roman"/>
              </a:rPr>
              <a:t>engineering</a:t>
            </a:r>
            <a:endParaRPr lang="en-US" sz="5400" b="1" i="1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5400" b="1" i="1" spc="-5" dirty="0">
                <a:latin typeface="Times New Roman"/>
                <a:cs typeface="Times New Roman"/>
              </a:rPr>
              <a:t>Vulnerabilities </a:t>
            </a:r>
            <a:r>
              <a:rPr lang="en-US" sz="5400" b="1" i="1" dirty="0">
                <a:latin typeface="Times New Roman"/>
                <a:cs typeface="Times New Roman"/>
              </a:rPr>
              <a:t>in</a:t>
            </a:r>
            <a:r>
              <a:rPr lang="en-US" sz="5400" b="1" i="1" spc="-55" dirty="0">
                <a:latin typeface="Times New Roman"/>
                <a:cs typeface="Times New Roman"/>
              </a:rPr>
              <a:t> </a:t>
            </a:r>
            <a:r>
              <a:rPr lang="en-US" sz="5400" b="1" i="1" dirty="0">
                <a:latin typeface="Times New Roman"/>
                <a:cs typeface="Times New Roman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24262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2384" y="1458390"/>
            <a:ext cx="8619234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4865" indent="-91440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Once these vulnerabilities are discovered, </a:t>
            </a:r>
            <a:r>
              <a:rPr sz="4000" spc="-5" dirty="0">
                <a:latin typeface="Times New Roman"/>
                <a:cs typeface="Times New Roman"/>
              </a:rPr>
              <a:t>malware </a:t>
            </a:r>
            <a:r>
              <a:rPr sz="4000" dirty="0">
                <a:latin typeface="Times New Roman"/>
                <a:cs typeface="Times New Roman"/>
              </a:rPr>
              <a:t>can be  developed to exploit the </a:t>
            </a:r>
            <a:r>
              <a:rPr sz="4000" spc="-5" dirty="0">
                <a:latin typeface="Times New Roman"/>
                <a:cs typeface="Times New Roman"/>
              </a:rPr>
              <a:t>vulnerabilities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before the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security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community </a:t>
            </a:r>
            <a:r>
              <a:rPr sz="4000" dirty="0">
                <a:latin typeface="Times New Roman"/>
                <a:cs typeface="Times New Roman"/>
              </a:rPr>
              <a:t>develop</a:t>
            </a:r>
            <a:r>
              <a:rPr lang="en-US" sz="4000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 a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patch.</a:t>
            </a:r>
          </a:p>
          <a:p>
            <a:pPr marL="355600" indent="-9144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Once malware compromises </a:t>
            </a:r>
            <a:r>
              <a:rPr sz="4000" dirty="0">
                <a:latin typeface="Times New Roman"/>
                <a:cs typeface="Times New Roman"/>
              </a:rPr>
              <a:t>an </a:t>
            </a:r>
            <a:r>
              <a:rPr sz="4000" spc="-5" dirty="0">
                <a:latin typeface="Times New Roman"/>
                <a:cs typeface="Times New Roman"/>
              </a:rPr>
              <a:t>information system,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malware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may </a:t>
            </a:r>
            <a:r>
              <a:rPr sz="4000" dirty="0">
                <a:latin typeface="Times New Roman"/>
                <a:cs typeface="Times New Roman"/>
              </a:rPr>
              <a:t>install additional 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powerful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malware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89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60070"/>
            <a:ext cx="42525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0" dirty="0"/>
              <a:t>is</a:t>
            </a:r>
            <a:r>
              <a:rPr spc="-55" dirty="0"/>
              <a:t> </a:t>
            </a:r>
            <a:r>
              <a:rPr dirty="0"/>
              <a:t>Malware?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57035"/>
            <a:ext cx="8576817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 piece of software injected in an information system to </a:t>
            </a:r>
            <a:r>
              <a:rPr sz="4000" b="1" i="1" u="heavy" spc="-5" dirty="0">
                <a:latin typeface="Times New Roman"/>
                <a:cs typeface="Times New Roman"/>
              </a:rPr>
              <a:t>cause harm </a:t>
            </a:r>
            <a:r>
              <a:rPr sz="4000" spc="-5" dirty="0">
                <a:latin typeface="Times New Roman"/>
                <a:cs typeface="Times New Roman"/>
              </a:rPr>
              <a:t>to </a:t>
            </a:r>
            <a:r>
              <a:rPr sz="4000" dirty="0">
                <a:latin typeface="Times New Roman"/>
                <a:cs typeface="Times New Roman"/>
              </a:rPr>
              <a:t>the </a:t>
            </a:r>
            <a:r>
              <a:rPr sz="4000" spc="-5" dirty="0">
                <a:latin typeface="Times New Roman"/>
                <a:cs typeface="Times New Roman"/>
              </a:rPr>
              <a:t>system or </a:t>
            </a:r>
            <a:r>
              <a:rPr sz="4000" dirty="0">
                <a:latin typeface="Times New Roman"/>
                <a:cs typeface="Times New Roman"/>
              </a:rPr>
              <a:t>other </a:t>
            </a:r>
            <a:r>
              <a:rPr sz="4000" spc="-5" dirty="0">
                <a:latin typeface="Times New Roman"/>
                <a:cs typeface="Times New Roman"/>
              </a:rPr>
              <a:t>systems, or  to </a:t>
            </a:r>
            <a:r>
              <a:rPr sz="4000" b="1" i="1" u="heavy" spc="-5" dirty="0">
                <a:latin typeface="Times New Roman"/>
                <a:cs typeface="Times New Roman"/>
              </a:rPr>
              <a:t>subvert the ways using systems </a:t>
            </a:r>
            <a:r>
              <a:rPr sz="4000" spc="-5" dirty="0">
                <a:latin typeface="Times New Roman"/>
                <a:cs typeface="Times New Roman"/>
              </a:rPr>
              <a:t>other than </a:t>
            </a:r>
            <a:r>
              <a:rPr sz="4000" dirty="0">
                <a:latin typeface="Times New Roman"/>
                <a:cs typeface="Times New Roman"/>
              </a:rPr>
              <a:t>those  intended </a:t>
            </a:r>
            <a:r>
              <a:rPr sz="4000" spc="-5" dirty="0">
                <a:latin typeface="Times New Roman"/>
                <a:cs typeface="Times New Roman"/>
              </a:rPr>
              <a:t>by their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owners</a:t>
            </a:r>
            <a:r>
              <a:rPr lang="en-US" sz="4000" spc="-5" dirty="0"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dirty="0"/>
              <a:t>Challenges to Fighting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05655"/>
            <a:ext cx="8475345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5745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Do </a:t>
            </a:r>
            <a:r>
              <a:rPr sz="3600" b="1" i="1" spc="-5" dirty="0">
                <a:latin typeface="Times New Roman"/>
                <a:cs typeface="Times New Roman"/>
              </a:rPr>
              <a:t>not </a:t>
            </a:r>
            <a:r>
              <a:rPr sz="3600" b="1" i="1" dirty="0">
                <a:latin typeface="Times New Roman"/>
                <a:cs typeface="Times New Roman"/>
              </a:rPr>
              <a:t>have </a:t>
            </a:r>
            <a:r>
              <a:rPr sz="3600" b="1" i="1" spc="-5" dirty="0">
                <a:latin typeface="Times New Roman"/>
                <a:cs typeface="Times New Roman"/>
              </a:rPr>
              <a:t>the resources or </a:t>
            </a:r>
            <a:r>
              <a:rPr sz="3600" b="1" i="1" dirty="0">
                <a:latin typeface="Times New Roman"/>
                <a:cs typeface="Times New Roman"/>
              </a:rPr>
              <a:t>expertise to prevent </a:t>
            </a:r>
            <a:r>
              <a:rPr sz="3600" b="1" i="1" spc="-5" dirty="0">
                <a:latin typeface="Times New Roman"/>
                <a:cs typeface="Times New Roman"/>
              </a:rPr>
              <a:t>or </a:t>
            </a:r>
            <a:r>
              <a:rPr sz="3600" b="1" i="1" dirty="0">
                <a:latin typeface="Times New Roman"/>
                <a:cs typeface="Times New Roman"/>
              </a:rPr>
              <a:t>respon</a:t>
            </a:r>
            <a:r>
              <a:rPr sz="3600" dirty="0">
                <a:latin typeface="Times New Roman"/>
                <a:cs typeface="Times New Roman"/>
              </a:rPr>
              <a:t>d to  </a:t>
            </a:r>
            <a:r>
              <a:rPr sz="3600" spc="-5" dirty="0">
                <a:latin typeface="Times New Roman"/>
                <a:cs typeface="Times New Roman"/>
              </a:rPr>
              <a:t>malware </a:t>
            </a:r>
            <a:r>
              <a:rPr sz="3600" dirty="0">
                <a:latin typeface="Times New Roman"/>
                <a:cs typeface="Times New Roman"/>
              </a:rPr>
              <a:t>attacks and associated secondary </a:t>
            </a:r>
            <a:r>
              <a:rPr sz="3600" spc="-5" dirty="0">
                <a:latin typeface="Times New Roman"/>
                <a:cs typeface="Times New Roman"/>
              </a:rPr>
              <a:t>crimes </a:t>
            </a:r>
            <a:r>
              <a:rPr sz="3600" dirty="0">
                <a:latin typeface="Times New Roman"/>
                <a:cs typeface="Times New Roman"/>
              </a:rPr>
              <a:t>from those  attacks, such as identity theft, frauds and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DDoS.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6363970" algn="l"/>
              </a:tabLst>
            </a:pPr>
            <a:r>
              <a:rPr sz="3600" spc="-5" dirty="0">
                <a:latin typeface="Times New Roman"/>
                <a:cs typeface="Times New Roman"/>
              </a:rPr>
              <a:t>Most  </a:t>
            </a:r>
            <a:r>
              <a:rPr sz="3600" dirty="0">
                <a:latin typeface="Times New Roman"/>
                <a:cs typeface="Times New Roman"/>
              </a:rPr>
              <a:t>security technologies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signature–based</a:t>
            </a:r>
            <a:r>
              <a:rPr lang="en-US" sz="3600" b="1" i="1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can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only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detect </a:t>
            </a:r>
            <a:r>
              <a:rPr sz="3600" b="1" i="1" spc="-5" dirty="0">
                <a:latin typeface="Times New Roman"/>
                <a:cs typeface="Times New Roman"/>
              </a:rPr>
              <a:t>known </a:t>
            </a:r>
            <a:r>
              <a:rPr sz="3600" b="1" i="1" dirty="0">
                <a:latin typeface="Times New Roman"/>
                <a:cs typeface="Times New Roman"/>
              </a:rPr>
              <a:t>malware</a:t>
            </a:r>
            <a:r>
              <a:rPr sz="3600" dirty="0">
                <a:latin typeface="Times New Roman"/>
                <a:cs typeface="Times New Roman"/>
              </a:rPr>
              <a:t>. Signature-based solutions are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insufficient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spcBef>
                <a:spcPts val="575"/>
              </a:spcBef>
              <a:buClr>
                <a:srgbClr val="3333CC"/>
              </a:buClr>
              <a:buSzPct val="60416"/>
              <a:tabLst>
                <a:tab pos="355600" algn="l"/>
              </a:tabLst>
            </a:pP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37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7621" y="442247"/>
            <a:ext cx="95163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sz="4000" dirty="0"/>
              <a:t>Challenges to Fighting</a:t>
            </a:r>
            <a:r>
              <a:rPr sz="4000" spc="-70" dirty="0"/>
              <a:t> </a:t>
            </a:r>
            <a:r>
              <a:rPr sz="4000" dirty="0"/>
              <a:t>Malware</a:t>
            </a:r>
            <a:r>
              <a:rPr lang="en-US" sz="4000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37217"/>
            <a:ext cx="8475345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Global </a:t>
            </a:r>
            <a:r>
              <a:rPr sz="3600" dirty="0">
                <a:latin typeface="Times New Roman"/>
                <a:cs typeface="Times New Roman"/>
              </a:rPr>
              <a:t>nature of the </a:t>
            </a:r>
            <a:r>
              <a:rPr sz="3600" b="1" i="1" dirty="0">
                <a:latin typeface="Times New Roman"/>
                <a:cs typeface="Times New Roman"/>
              </a:rPr>
              <a:t>Internet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well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complications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b="1" i="1" dirty="0">
                <a:latin typeface="Times New Roman"/>
                <a:cs typeface="Times New Roman"/>
              </a:rPr>
              <a:t>laws  and jurisdictions </a:t>
            </a:r>
            <a:r>
              <a:rPr sz="3600" dirty="0">
                <a:latin typeface="Times New Roman"/>
                <a:cs typeface="Times New Roman"/>
              </a:rPr>
              <a:t>bound by </a:t>
            </a:r>
            <a:r>
              <a:rPr sz="3600" b="1" i="1" dirty="0">
                <a:latin typeface="Times New Roman"/>
                <a:cs typeface="Times New Roman"/>
              </a:rPr>
              <a:t>geographical </a:t>
            </a:r>
            <a:r>
              <a:rPr sz="3600" dirty="0">
                <a:latin typeface="Times New Roman"/>
                <a:cs typeface="Times New Roman"/>
              </a:rPr>
              <a:t>boundaries to reduce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risks of being identified and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prosecuted.</a:t>
            </a:r>
          </a:p>
          <a:p>
            <a:pPr marL="355600" marR="28829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Time lag </a:t>
            </a:r>
            <a:r>
              <a:rPr sz="3600" dirty="0">
                <a:latin typeface="Times New Roman"/>
                <a:cs typeface="Times New Roman"/>
              </a:rPr>
              <a:t>between </a:t>
            </a: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new malware is </a:t>
            </a:r>
            <a:r>
              <a:rPr sz="3600" dirty="0">
                <a:latin typeface="Times New Roman"/>
                <a:cs typeface="Times New Roman"/>
              </a:rPr>
              <a:t>released by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attackers,  and when it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discovered and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prevented.</a:t>
            </a:r>
          </a:p>
        </p:txBody>
      </p:sp>
    </p:spTree>
    <p:extLst>
      <p:ext uri="{BB962C8B-B14F-4D97-AF65-F5344CB8AC3E}">
        <p14:creationId xmlns:p14="http://schemas.microsoft.com/office/powerpoint/2010/main" val="30457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66840"/>
            <a:ext cx="8475345" cy="377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000" spc="-10" dirty="0">
                <a:latin typeface="Times New Roman"/>
                <a:cs typeface="Times New Roman"/>
              </a:rPr>
              <a:t>Common </a:t>
            </a:r>
            <a:r>
              <a:rPr sz="4000" spc="-5" dirty="0">
                <a:latin typeface="Times New Roman"/>
                <a:cs typeface="Times New Roman"/>
              </a:rPr>
              <a:t>monolithic OS </a:t>
            </a:r>
            <a:r>
              <a:rPr sz="4000" b="1" i="1" dirty="0">
                <a:latin typeface="Times New Roman"/>
                <a:cs typeface="Times New Roman"/>
              </a:rPr>
              <a:t>sharing same</a:t>
            </a:r>
            <a:r>
              <a:rPr sz="4000" b="1" i="1" spc="70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vulnerabilities</a:t>
            </a:r>
            <a:endParaRPr sz="4000" dirty="0">
              <a:latin typeface="Times New Roman"/>
              <a:cs typeface="Times New Roman"/>
            </a:endParaRPr>
          </a:p>
          <a:p>
            <a:pPr marL="355600" marR="180975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6132195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Internet, social </a:t>
            </a:r>
            <a:r>
              <a:rPr sz="4000" b="1" i="1" spc="-5" dirty="0">
                <a:latin typeface="Times New Roman"/>
                <a:cs typeface="Times New Roman"/>
              </a:rPr>
              <a:t>networks, </a:t>
            </a:r>
            <a:r>
              <a:rPr sz="4000" b="1" i="1" dirty="0">
                <a:latin typeface="Times New Roman"/>
                <a:cs typeface="Times New Roman"/>
              </a:rPr>
              <a:t>mobile </a:t>
            </a:r>
            <a:r>
              <a:rPr sz="4000" b="1" i="1" spc="37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devices</a:t>
            </a:r>
            <a:r>
              <a:rPr sz="4000" b="1" i="1" spc="21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and</a:t>
            </a:r>
            <a:r>
              <a:rPr lang="en-US" sz="4000" b="1" i="1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clouds</a:t>
            </a:r>
            <a:r>
              <a:rPr lang="en-US" sz="4000" b="1" i="1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provide  extensive connectivity, by which </a:t>
            </a:r>
            <a:r>
              <a:rPr sz="4000" spc="-5" dirty="0">
                <a:latin typeface="Times New Roman"/>
                <a:cs typeface="Times New Roman"/>
              </a:rPr>
              <a:t>malware </a:t>
            </a:r>
            <a:r>
              <a:rPr sz="4000" dirty="0">
                <a:latin typeface="Times New Roman"/>
                <a:cs typeface="Times New Roman"/>
              </a:rPr>
              <a:t>can be spread</a:t>
            </a:r>
            <a:r>
              <a:rPr sz="4000" spc="-1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quickly.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2A77D3C-15CE-054A-B4F4-AE2A5A4C0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07621" y="442247"/>
            <a:ext cx="95163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sz="4000" dirty="0"/>
              <a:t>Challenges to Fighting</a:t>
            </a:r>
            <a:r>
              <a:rPr sz="4000" spc="-70" dirty="0"/>
              <a:t> </a:t>
            </a:r>
            <a:r>
              <a:rPr sz="4000" dirty="0"/>
              <a:t>Malware</a:t>
            </a:r>
            <a:r>
              <a:rPr lang="en-US" sz="4000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1382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560070"/>
            <a:ext cx="756030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Resources for Fighting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4237" y="1676400"/>
            <a:ext cx="8991600" cy="423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Microsoft Malware Protection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Center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www.microsoft.com/security/portal/</a:t>
            </a:r>
            <a:endParaRPr sz="2800" dirty="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445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Malware Research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28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3"/>
              </a:rPr>
              <a:t>https://www.mrg-effitas.com/</a:t>
            </a:r>
            <a:endParaRPr sz="2800" dirty="0">
              <a:latin typeface="Times New Roman"/>
              <a:cs typeface="Times New Roman"/>
            </a:endParaRPr>
          </a:p>
          <a:p>
            <a:pPr marL="355600" marR="253365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Webroot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alware Center  </a:t>
            </a:r>
            <a:r>
              <a:rPr lang="en-US" sz="2800" dirty="0">
                <a:hlinkClick r:id="rId4"/>
              </a:rPr>
              <a:t>https://www.webroot.com/us/en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2018 13th International Conference on Malicious and Unwanted Software (MALWARE)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  <a:hlinkClick r:id="rId5"/>
              </a:rPr>
              <a:t>https://ieeexplore.ieee.org/xpl/conhome/8653251/proceeding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60070"/>
            <a:ext cx="42525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0" dirty="0"/>
              <a:t>is</a:t>
            </a:r>
            <a:r>
              <a:rPr spc="-55" dirty="0"/>
              <a:t> </a:t>
            </a:r>
            <a:r>
              <a:rPr dirty="0"/>
              <a:t>Malware?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653016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Malware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cause following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troubles:</a:t>
            </a: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Gain </a:t>
            </a:r>
            <a:r>
              <a:rPr sz="3000" b="1" i="1" u="heavy" spc="-5" dirty="0">
                <a:latin typeface="Times New Roman"/>
                <a:cs typeface="Times New Roman"/>
              </a:rPr>
              <a:t>unauthorized </a:t>
            </a:r>
            <a:r>
              <a:rPr sz="3000" b="1" i="1" u="heavy" dirty="0">
                <a:latin typeface="Times New Roman"/>
                <a:cs typeface="Times New Roman"/>
              </a:rPr>
              <a:t>access </a:t>
            </a:r>
            <a:r>
              <a:rPr sz="3000" dirty="0">
                <a:latin typeface="Times New Roman"/>
                <a:cs typeface="Times New Roman"/>
              </a:rPr>
              <a:t>to 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Steal sensitive data </a:t>
            </a:r>
            <a:r>
              <a:rPr sz="3000" spc="-5" dirty="0">
                <a:latin typeface="Times New Roman"/>
                <a:cs typeface="Times New Roman"/>
              </a:rPr>
              <a:t>from </a:t>
            </a:r>
            <a:r>
              <a:rPr sz="3000" dirty="0">
                <a:latin typeface="Times New Roman"/>
                <a:cs typeface="Times New Roman"/>
              </a:rPr>
              <a:t>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Disable security measures </a:t>
            </a:r>
            <a:r>
              <a:rPr sz="3000" dirty="0">
                <a:latin typeface="Times New Roman"/>
                <a:cs typeface="Times New Roman"/>
              </a:rPr>
              <a:t>of 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Damage </a:t>
            </a:r>
            <a:r>
              <a:rPr sz="3000" b="1" i="1" u="heavy" spc="-5" dirty="0">
                <a:latin typeface="Times New Roman"/>
                <a:cs typeface="Times New Roman"/>
              </a:rPr>
              <a:t>an </a:t>
            </a:r>
            <a:r>
              <a:rPr sz="3000" b="1" i="1" u="heavy" dirty="0">
                <a:latin typeface="Times New Roman"/>
                <a:cs typeface="Times New Roman"/>
              </a:rPr>
              <a:t>information system</a:t>
            </a:r>
            <a:r>
              <a:rPr sz="3000" dirty="0">
                <a:latin typeface="Times New Roman"/>
                <a:cs typeface="Times New Roman"/>
              </a:rPr>
              <a:t>, both functional and</a:t>
            </a:r>
            <a:r>
              <a:rPr sz="3000" spc="-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non-functional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Compromise data </a:t>
            </a:r>
            <a:r>
              <a:rPr sz="3000" b="1" i="1" u="heavy" spc="-5" dirty="0">
                <a:latin typeface="Times New Roman"/>
                <a:cs typeface="Times New Roman"/>
              </a:rPr>
              <a:t>and </a:t>
            </a:r>
            <a:r>
              <a:rPr sz="3000" b="1" i="1" u="heavy" dirty="0">
                <a:latin typeface="Times New Roman"/>
                <a:cs typeface="Times New Roman"/>
              </a:rPr>
              <a:t>system</a:t>
            </a:r>
            <a:r>
              <a:rPr sz="3000" b="1" i="1" u="heavy" spc="-110" dirty="0">
                <a:latin typeface="Times New Roman"/>
                <a:cs typeface="Times New Roman"/>
              </a:rPr>
              <a:t> </a:t>
            </a:r>
            <a:r>
              <a:rPr sz="3000" b="1" i="1" u="heavy" dirty="0">
                <a:latin typeface="Times New Roman"/>
                <a:cs typeface="Times New Roman"/>
              </a:rPr>
              <a:t>integrity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6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514096"/>
            <a:ext cx="7162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Characteristics of</a:t>
            </a:r>
            <a:r>
              <a:rPr spc="-85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481073"/>
            <a:ext cx="8530590" cy="4567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Multi-functional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5" dirty="0"/>
              <a:t>modular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Difficult </a:t>
            </a:r>
            <a:r>
              <a:rPr sz="3200" dirty="0"/>
              <a:t>to</a:t>
            </a:r>
            <a:r>
              <a:rPr sz="3200" spc="-40" dirty="0"/>
              <a:t> </a:t>
            </a:r>
            <a:r>
              <a:rPr sz="3200" dirty="0"/>
              <a:t>detect</a:t>
            </a:r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Easy </a:t>
            </a:r>
            <a:r>
              <a:rPr sz="3200" spc="-10" dirty="0"/>
              <a:t>to</a:t>
            </a:r>
            <a:r>
              <a:rPr sz="3200" spc="-70" dirty="0"/>
              <a:t> </a:t>
            </a:r>
            <a:r>
              <a:rPr sz="3200" spc="-5" dirty="0"/>
              <a:t>obtain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User-friendly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Enable broader cyber</a:t>
            </a:r>
            <a:r>
              <a:rPr sz="3200" spc="-105" dirty="0"/>
              <a:t> </a:t>
            </a:r>
            <a:r>
              <a:rPr sz="3200" dirty="0"/>
              <a:t>attack</a:t>
            </a:r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Affect </a:t>
            </a:r>
            <a:r>
              <a:rPr sz="3200" spc="-5" dirty="0"/>
              <a:t>various devices </a:t>
            </a:r>
            <a:r>
              <a:rPr sz="3200" dirty="0"/>
              <a:t>and</a:t>
            </a:r>
            <a:r>
              <a:rPr sz="3200" spc="25" dirty="0"/>
              <a:t> </a:t>
            </a:r>
            <a:r>
              <a:rPr sz="3200" spc="-5" dirty="0"/>
              <a:t>computers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Profitable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Self propagating </a:t>
            </a:r>
            <a:r>
              <a:rPr sz="3200" dirty="0"/>
              <a:t>and </a:t>
            </a:r>
            <a:r>
              <a:rPr sz="3200" spc="-5" dirty="0"/>
              <a:t>self</a:t>
            </a:r>
            <a:r>
              <a:rPr sz="3200" spc="20" dirty="0"/>
              <a:t> </a:t>
            </a:r>
            <a:r>
              <a:rPr sz="3200" spc="-5" dirty="0"/>
              <a:t>replicating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8" y="533400"/>
            <a:ext cx="684723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Well</a:t>
            </a:r>
            <a:r>
              <a:rPr lang="en-US" dirty="0"/>
              <a:t>-</a:t>
            </a:r>
            <a:r>
              <a:rPr dirty="0"/>
              <a:t>Known</a:t>
            </a:r>
            <a:r>
              <a:rPr spc="-65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69794" y="1524000"/>
            <a:ext cx="3654806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Virus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Worms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Trojan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horses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Trap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doors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Logic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bombs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sz="240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4000" b="1" dirty="0">
                <a:latin typeface="Times New Roman"/>
                <a:cs typeface="Times New Roman"/>
              </a:rPr>
              <a:t>∙ ∙ ∙ ∙ ∙</a:t>
            </a:r>
            <a:r>
              <a:rPr sz="4000" b="1" spc="-1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398"/>
            <a:ext cx="6934200" cy="685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63242"/>
            <a:ext cx="8509000" cy="52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3675" indent="-342900">
              <a:lnSpc>
                <a:spcPts val="346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Trap Doors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also called </a:t>
            </a: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Back Doors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): </a:t>
            </a:r>
            <a:r>
              <a:rPr sz="3200" i="1" dirty="0">
                <a:latin typeface="Times New Roman"/>
                <a:cs typeface="Times New Roman"/>
              </a:rPr>
              <a:t>Holes in  security </a:t>
            </a:r>
            <a:r>
              <a:rPr sz="3200" dirty="0">
                <a:latin typeface="Times New Roman"/>
                <a:cs typeface="Times New Roman"/>
              </a:rPr>
              <a:t>of a system deliberately left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places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 designers or maintainers for privileged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accesses</a:t>
            </a:r>
          </a:p>
          <a:p>
            <a:pPr marL="756285" marR="5080" lvl="1" indent="-286385">
              <a:lnSpc>
                <a:spcPts val="3240"/>
              </a:lnSpc>
              <a:spcBef>
                <a:spcPts val="710"/>
              </a:spcBef>
              <a:buClr>
                <a:srgbClr val="3333CC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000" spc="-5" dirty="0">
                <a:latin typeface="Times New Roman"/>
                <a:cs typeface="Times New Roman"/>
              </a:rPr>
              <a:t>Some operating systems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-5" dirty="0">
                <a:latin typeface="Times New Roman"/>
                <a:cs typeface="Times New Roman"/>
              </a:rPr>
              <a:t>privileged accounts 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by field </a:t>
            </a:r>
            <a:r>
              <a:rPr sz="3000" spc="-5" dirty="0">
                <a:latin typeface="Times New Roman"/>
                <a:cs typeface="Times New Roman"/>
              </a:rPr>
              <a:t>service technicians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maintenance  programmers.</a:t>
            </a:r>
            <a:endParaRPr lang="en-US" sz="3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lang="en-US" sz="3200" b="1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Logic Bombs</a:t>
            </a:r>
            <a:r>
              <a:rPr lang="en-US" sz="3200" b="1" spc="-5" dirty="0">
                <a:latin typeface="Times New Roman"/>
                <a:cs typeface="Times New Roman"/>
              </a:rPr>
              <a:t>: </a:t>
            </a:r>
            <a:r>
              <a:rPr lang="en-US" sz="3200" spc="-5" dirty="0">
                <a:latin typeface="Times New Roman"/>
                <a:cs typeface="Times New Roman"/>
              </a:rPr>
              <a:t>Code </a:t>
            </a:r>
            <a:r>
              <a:rPr lang="en-US" sz="3200" dirty="0">
                <a:latin typeface="Times New Roman"/>
                <a:cs typeface="Times New Roman"/>
              </a:rPr>
              <a:t>surreptitiously inserted</a:t>
            </a:r>
            <a:r>
              <a:rPr lang="en-US" sz="3200" spc="-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306070">
              <a:lnSpc>
                <a:spcPct val="100000"/>
              </a:lnSpc>
              <a:spcBef>
                <a:spcPts val="675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an application program or OS to  perform some </a:t>
            </a:r>
            <a:r>
              <a:rPr lang="en-US" sz="32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destructive </a:t>
            </a:r>
            <a:r>
              <a:rPr lang="en-US" sz="3200" dirty="0">
                <a:latin typeface="Times New Roman"/>
                <a:cs typeface="Times New Roman"/>
              </a:rPr>
              <a:t>or </a:t>
            </a:r>
            <a:r>
              <a:rPr lang="en-US" sz="32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security-compromising  </a:t>
            </a:r>
            <a:r>
              <a:rPr lang="en-US" sz="3200" spc="-5" dirty="0">
                <a:latin typeface="Times New Roman"/>
                <a:cs typeface="Times New Roman"/>
              </a:rPr>
              <a:t>activity whenever specified </a:t>
            </a:r>
            <a:r>
              <a:rPr lang="en-US" sz="3200" dirty="0">
                <a:latin typeface="Times New Roman"/>
                <a:cs typeface="Times New Roman"/>
              </a:rPr>
              <a:t>conditions </a:t>
            </a:r>
            <a:r>
              <a:rPr lang="en-US" sz="3200" spc="-5" dirty="0">
                <a:latin typeface="Times New Roman"/>
                <a:cs typeface="Times New Roman"/>
              </a:rPr>
              <a:t>are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met</a:t>
            </a:r>
            <a:endParaRPr lang="en-US" sz="32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3240"/>
              </a:lnSpc>
              <a:spcBef>
                <a:spcPts val="710"/>
              </a:spcBef>
              <a:buClr>
                <a:srgbClr val="3333CC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4873"/>
            <a:ext cx="8204200" cy="4647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128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200" b="1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Trojan </a:t>
            </a: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horse</a:t>
            </a:r>
            <a:r>
              <a:rPr sz="3200" b="1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Malicious, security-breaking program that invites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user to </a:t>
            </a:r>
            <a:r>
              <a:rPr sz="3200" dirty="0">
                <a:latin typeface="Times New Roman"/>
                <a:cs typeface="Times New Roman"/>
              </a:rPr>
              <a:t>run </a:t>
            </a:r>
            <a:r>
              <a:rPr sz="3200" spc="-5" dirty="0">
                <a:latin typeface="Times New Roman"/>
                <a:cs typeface="Times New Roman"/>
              </a:rPr>
              <a:t>it, concealing its harmful or  malicious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activities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56285" marR="308610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  <a:tab pos="3226435" algn="l"/>
              </a:tabLst>
            </a:pPr>
            <a:r>
              <a:rPr sz="2800" dirty="0">
                <a:latin typeface="Times New Roman"/>
                <a:cs typeface="Times New Roman"/>
              </a:rPr>
              <a:t>Can be in the guise of various </a:t>
            </a:r>
            <a:r>
              <a:rPr sz="2800" spc="-5" dirty="0">
                <a:latin typeface="Times New Roman"/>
                <a:cs typeface="Times New Roman"/>
              </a:rPr>
              <a:t>forms </a:t>
            </a:r>
            <a:r>
              <a:rPr sz="2800" dirty="0">
                <a:latin typeface="Times New Roman"/>
                <a:cs typeface="Times New Roman"/>
              </a:rPr>
              <a:t>people find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desirable,  such  as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freeware,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game, movie,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song.</a:t>
            </a: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not self-replicate nor </a:t>
            </a:r>
            <a:r>
              <a:rPr sz="2800" spc="-5" dirty="0">
                <a:latin typeface="Times New Roman"/>
                <a:cs typeface="Times New Roman"/>
              </a:rPr>
              <a:t>propagate </a:t>
            </a:r>
            <a:r>
              <a:rPr sz="2800" dirty="0">
                <a:latin typeface="Times New Roman"/>
                <a:cs typeface="Times New Roman"/>
              </a:rPr>
              <a:t>to other </a:t>
            </a:r>
            <a:r>
              <a:rPr sz="2800" spc="-5" dirty="0">
                <a:latin typeface="Times New Roman"/>
                <a:cs typeface="Times New Roman"/>
              </a:rPr>
              <a:t>computers </a:t>
            </a:r>
            <a:r>
              <a:rPr sz="2800" dirty="0">
                <a:latin typeface="Times New Roman"/>
                <a:cs typeface="Times New Roman"/>
              </a:rPr>
              <a:t>by itself, but it can be spread out through </a:t>
            </a:r>
            <a:r>
              <a:rPr sz="2800" b="1" i="1" spc="-20" dirty="0">
                <a:latin typeface="Times New Roman"/>
                <a:cs typeface="Times New Roman"/>
              </a:rPr>
              <a:t>WWW, </a:t>
            </a:r>
            <a:r>
              <a:rPr sz="2800" b="1" i="1" spc="-5" dirty="0">
                <a:latin typeface="Times New Roman"/>
                <a:cs typeface="Times New Roman"/>
              </a:rPr>
              <a:t>FTP, email, </a:t>
            </a:r>
            <a:r>
              <a:rPr sz="2800" b="1" i="1" dirty="0">
                <a:latin typeface="Times New Roman"/>
                <a:cs typeface="Times New Roman"/>
              </a:rPr>
              <a:t>social networks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 </a:t>
            </a:r>
            <a:r>
              <a:rPr sz="2800" b="1" i="1" spc="-5" dirty="0">
                <a:latin typeface="Times New Roman"/>
                <a:cs typeface="Times New Roman"/>
              </a:rPr>
              <a:t>mobile</a:t>
            </a:r>
            <a:r>
              <a:rPr sz="2800" b="1" i="1" spc="-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phone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858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619339"/>
            <a:ext cx="8530590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1924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3600" dirty="0">
                <a:solidFill>
                  <a:srgbClr val="0033CC"/>
                </a:solidFill>
              </a:rPr>
              <a:t>Virus</a:t>
            </a:r>
            <a:r>
              <a:rPr sz="3600" i="0" dirty="0">
                <a:latin typeface="Times New Roman"/>
                <a:cs typeface="Times New Roman"/>
              </a:rPr>
              <a:t>: </a:t>
            </a:r>
            <a:r>
              <a:rPr sz="3600" b="0" i="0" dirty="0">
                <a:latin typeface="Times New Roman"/>
                <a:cs typeface="Times New Roman"/>
              </a:rPr>
              <a:t>Program </a:t>
            </a:r>
            <a:r>
              <a:rPr sz="3600" b="0" i="0" spc="-5" dirty="0">
                <a:latin typeface="Times New Roman"/>
                <a:cs typeface="Times New Roman"/>
              </a:rPr>
              <a:t>that </a:t>
            </a:r>
            <a:r>
              <a:rPr sz="3600" spc="-5" dirty="0">
                <a:solidFill>
                  <a:srgbClr val="0033CC"/>
                </a:solidFill>
              </a:rPr>
              <a:t>infects </a:t>
            </a:r>
            <a:r>
              <a:rPr sz="3600" b="0" i="0" dirty="0">
                <a:latin typeface="Times New Roman"/>
                <a:cs typeface="Times New Roman"/>
              </a:rPr>
              <a:t>one </a:t>
            </a:r>
            <a:r>
              <a:rPr sz="3600" b="0" i="0" spc="-5" dirty="0">
                <a:latin typeface="Times New Roman"/>
                <a:cs typeface="Times New Roman"/>
              </a:rPr>
              <a:t>or more </a:t>
            </a:r>
            <a:r>
              <a:rPr sz="3600" b="0" i="0" dirty="0">
                <a:latin typeface="Times New Roman"/>
                <a:cs typeface="Times New Roman"/>
              </a:rPr>
              <a:t>other </a:t>
            </a:r>
            <a:r>
              <a:rPr sz="3600" b="0" i="0" spc="-5" dirty="0">
                <a:latin typeface="Times New Roman"/>
                <a:cs typeface="Times New Roman"/>
              </a:rPr>
              <a:t>programs  by</a:t>
            </a:r>
            <a:r>
              <a:rPr lang="en-US" sz="3600" b="0" i="0" spc="-5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modifying them.</a:t>
            </a:r>
            <a:r>
              <a:rPr lang="en-US" sz="3600" b="0" i="0" spc="-5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Modification includes a</a:t>
            </a:r>
            <a:r>
              <a:rPr sz="3600" b="0" i="0" spc="-6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copy</a:t>
            </a:r>
            <a:r>
              <a:rPr sz="3600" b="0" i="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of  </a:t>
            </a:r>
            <a:r>
              <a:rPr sz="3600" b="0" i="0" dirty="0">
                <a:latin typeface="Times New Roman"/>
                <a:cs typeface="Times New Roman"/>
              </a:rPr>
              <a:t>virus </a:t>
            </a:r>
            <a:r>
              <a:rPr sz="3600" b="0" i="0" spc="-5" dirty="0">
                <a:latin typeface="Times New Roman"/>
                <a:cs typeface="Times New Roman"/>
              </a:rPr>
              <a:t>program, which </a:t>
            </a:r>
            <a:r>
              <a:rPr sz="3600" b="0" i="0" spc="-10" dirty="0">
                <a:latin typeface="Times New Roman"/>
                <a:cs typeface="Times New Roman"/>
              </a:rPr>
              <a:t>can </a:t>
            </a:r>
            <a:r>
              <a:rPr sz="3600" b="0" i="0" spc="-5" dirty="0">
                <a:latin typeface="Times New Roman"/>
                <a:cs typeface="Times New Roman"/>
              </a:rPr>
              <a:t>then infect other</a:t>
            </a:r>
            <a:r>
              <a:rPr sz="3600" b="0" i="0" spc="1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programs.</a:t>
            </a:r>
            <a:endParaRPr sz="3600" dirty="0">
              <a:latin typeface="Times New Roman"/>
              <a:cs typeface="Times New Roman"/>
            </a:endParaRPr>
          </a:p>
          <a:p>
            <a:pPr marL="756920" marR="451484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7555" algn="l"/>
              </a:tabLst>
            </a:pPr>
            <a:r>
              <a:rPr sz="3200" dirty="0">
                <a:latin typeface="Times New Roman"/>
                <a:cs typeface="Times New Roman"/>
              </a:rPr>
              <a:t>Attaches </a:t>
            </a:r>
            <a:r>
              <a:rPr sz="3200" spc="-5" dirty="0">
                <a:latin typeface="Times New Roman"/>
                <a:cs typeface="Times New Roman"/>
              </a:rPr>
              <a:t>itself </a:t>
            </a:r>
            <a:r>
              <a:rPr sz="3200" dirty="0">
                <a:latin typeface="Times New Roman"/>
                <a:cs typeface="Times New Roman"/>
              </a:rPr>
              <a:t>to a program or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dirty="0">
                <a:latin typeface="Times New Roman"/>
                <a:cs typeface="Times New Roman"/>
              </a:rPr>
              <a:t>enabling it 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spread  </a:t>
            </a:r>
            <a:r>
              <a:rPr sz="3200" dirty="0">
                <a:latin typeface="Times New Roman"/>
                <a:cs typeface="Times New Roman"/>
              </a:rPr>
              <a:t>from one computer to another, leaving infections as it  travels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858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601718"/>
            <a:ext cx="8530590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1924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4000" dirty="0">
                <a:solidFill>
                  <a:srgbClr val="0033CC"/>
                </a:solidFill>
              </a:rPr>
              <a:t>Virus</a:t>
            </a:r>
            <a:r>
              <a:rPr sz="4000" i="0" dirty="0">
                <a:latin typeface="Times New Roman"/>
                <a:cs typeface="Times New Roman"/>
              </a:rPr>
              <a:t> </a:t>
            </a:r>
            <a:endParaRPr lang="en-US" sz="4000" i="0" dirty="0">
              <a:latin typeface="Times New Roman"/>
              <a:cs typeface="Times New Roman"/>
            </a:endParaRPr>
          </a:p>
          <a:p>
            <a:pPr marL="813435" marR="192405" lvl="1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3600" dirty="0">
                <a:latin typeface="Times New Roman"/>
                <a:cs typeface="Times New Roman"/>
              </a:rPr>
              <a:t>Normally invisible to user</a:t>
            </a:r>
          </a:p>
          <a:p>
            <a:pPr marL="756920" marR="5080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7555" algn="l"/>
              </a:tabLst>
            </a:pPr>
            <a:r>
              <a:rPr sz="3600" dirty="0">
                <a:latin typeface="Times New Roman"/>
                <a:cs typeface="Times New Roman"/>
              </a:rPr>
              <a:t>May exist on your computer, </a:t>
            </a:r>
            <a:r>
              <a:rPr sz="3600" spc="5" dirty="0">
                <a:latin typeface="Times New Roman"/>
                <a:cs typeface="Times New Roman"/>
              </a:rPr>
              <a:t>but </a:t>
            </a:r>
            <a:r>
              <a:rPr sz="3600" b="1" i="1" u="heavy" dirty="0">
                <a:latin typeface="Times New Roman"/>
                <a:cs typeface="Times New Roman"/>
              </a:rPr>
              <a:t>it cannot </a:t>
            </a:r>
            <a:r>
              <a:rPr sz="3600" b="1" i="1" u="heavy" spc="-5" dirty="0">
                <a:latin typeface="Times New Roman"/>
                <a:cs typeface="Times New Roman"/>
              </a:rPr>
              <a:t>infect </a:t>
            </a:r>
            <a:r>
              <a:rPr sz="3600" b="1" i="1" u="heavy" dirty="0">
                <a:latin typeface="Times New Roman"/>
                <a:cs typeface="Times New Roman"/>
              </a:rPr>
              <a:t>your  computer unless you run or open the malicious</a:t>
            </a:r>
            <a:r>
              <a:rPr sz="3600" b="1" i="1" u="heavy" spc="-114" dirty="0">
                <a:latin typeface="Times New Roman"/>
                <a:cs typeface="Times New Roman"/>
              </a:rPr>
              <a:t> </a:t>
            </a:r>
            <a:r>
              <a:rPr sz="3600" b="1" i="1" u="heavy" spc="5" dirty="0">
                <a:latin typeface="Times New Roman"/>
                <a:cs typeface="Times New Roman"/>
              </a:rPr>
              <a:t>program</a:t>
            </a:r>
            <a:r>
              <a:rPr sz="3600" spc="5" dirty="0">
                <a:latin typeface="Times New Roman"/>
                <a:cs typeface="Times New Roman"/>
              </a:rPr>
              <a:t>.  </a:t>
            </a:r>
            <a:r>
              <a:rPr sz="3600" dirty="0">
                <a:latin typeface="Times New Roman"/>
                <a:cs typeface="Times New Roman"/>
              </a:rPr>
              <a:t>A virus cannot be </a:t>
            </a:r>
            <a:r>
              <a:rPr sz="3600" spc="-5" dirty="0">
                <a:latin typeface="Times New Roman"/>
                <a:cs typeface="Times New Roman"/>
              </a:rPr>
              <a:t>spread </a:t>
            </a:r>
            <a:r>
              <a:rPr sz="3600" dirty="0">
                <a:latin typeface="Times New Roman"/>
                <a:cs typeface="Times New Roman"/>
              </a:rPr>
              <a:t>without human action, such as  running an </a:t>
            </a:r>
            <a:r>
              <a:rPr sz="3600" spc="-5" dirty="0">
                <a:latin typeface="Times New Roman"/>
                <a:cs typeface="Times New Roman"/>
              </a:rPr>
              <a:t>infected </a:t>
            </a:r>
            <a:r>
              <a:rPr sz="3600" dirty="0">
                <a:latin typeface="Times New Roman"/>
                <a:cs typeface="Times New Roman"/>
              </a:rPr>
              <a:t>program, to keep it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going.</a:t>
            </a:r>
          </a:p>
        </p:txBody>
      </p:sp>
    </p:spTree>
    <p:extLst>
      <p:ext uri="{BB962C8B-B14F-4D97-AF65-F5344CB8AC3E}">
        <p14:creationId xmlns:p14="http://schemas.microsoft.com/office/powerpoint/2010/main" val="29734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3641</TotalTime>
  <Words>1119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Tahoma</vt:lpstr>
      <vt:lpstr>Times New Roman</vt:lpstr>
      <vt:lpstr>Wingdings</vt:lpstr>
      <vt:lpstr>Office Theme</vt:lpstr>
      <vt:lpstr>CSE 543 Information Assurance and Security  </vt:lpstr>
      <vt:lpstr>What is Malware?</vt:lpstr>
      <vt:lpstr>What is Malware?</vt:lpstr>
      <vt:lpstr>Characteristics of Malware</vt:lpstr>
      <vt:lpstr>Well-Known Malware</vt:lpstr>
      <vt:lpstr>Well-Known Malware (cont.)</vt:lpstr>
      <vt:lpstr>Well-Known Malware (cont.)</vt:lpstr>
      <vt:lpstr>Well-Known Malware (cont.)</vt:lpstr>
      <vt:lpstr>Well-Known Malware (cont.)</vt:lpstr>
      <vt:lpstr>Well-Known Malware (cont.)</vt:lpstr>
      <vt:lpstr>Well-Known Malware (cont.)</vt:lpstr>
      <vt:lpstr>Botnet</vt:lpstr>
      <vt:lpstr>Attacks Using Malware</vt:lpstr>
      <vt:lpstr>Trends of Malware Attacks</vt:lpstr>
      <vt:lpstr>Trends of Malware Attacks (cont.)</vt:lpstr>
      <vt:lpstr>Malware Propagation Mechanisms</vt:lpstr>
      <vt:lpstr>Vulnerabilities Exploited by Malware</vt:lpstr>
      <vt:lpstr>Vulnerabilities Exploited by Malware</vt:lpstr>
      <vt:lpstr>Vulnerabilities Exploited by Malware</vt:lpstr>
      <vt:lpstr>Challenges to Fighting Malware</vt:lpstr>
      <vt:lpstr>Challenges to Fighting Malware (cont.)</vt:lpstr>
      <vt:lpstr>Challenges to Fighting Malware (cont.)</vt:lpstr>
      <vt:lpstr>Resources for Fighting Malware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Sik-Sang</cp:lastModifiedBy>
  <cp:revision>68</cp:revision>
  <dcterms:created xsi:type="dcterms:W3CDTF">2016-01-07T22:44:26Z</dcterms:created>
  <dcterms:modified xsi:type="dcterms:W3CDTF">2022-11-02T00:36:08Z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