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3"/>
  </p:notesMasterIdLst>
  <p:sldIdLst>
    <p:sldId id="256" r:id="rId5"/>
    <p:sldId id="257" r:id="rId6"/>
    <p:sldId id="258" r:id="rId7"/>
    <p:sldId id="259" r:id="rId8"/>
    <p:sldId id="260" r:id="rId9"/>
    <p:sldId id="261" r:id="rId10"/>
    <p:sldId id="289" r:id="rId11"/>
    <p:sldId id="282" r:id="rId12"/>
    <p:sldId id="268" r:id="rId13"/>
    <p:sldId id="269" r:id="rId14"/>
    <p:sldId id="288" r:id="rId15"/>
    <p:sldId id="270" r:id="rId16"/>
    <p:sldId id="271" r:id="rId17"/>
    <p:sldId id="272" r:id="rId18"/>
    <p:sldId id="274" r:id="rId19"/>
    <p:sldId id="273" r:id="rId20"/>
    <p:sldId id="275" r:id="rId21"/>
    <p:sldId id="276" r:id="rId22"/>
    <p:sldId id="290" r:id="rId23"/>
    <p:sldId id="277" r:id="rId24"/>
    <p:sldId id="278" r:id="rId25"/>
    <p:sldId id="280" r:id="rId26"/>
    <p:sldId id="279" r:id="rId27"/>
    <p:sldId id="283" r:id="rId28"/>
    <p:sldId id="284" r:id="rId29"/>
    <p:sldId id="285" r:id="rId30"/>
    <p:sldId id="286" r:id="rId31"/>
    <p:sldId id="287"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6E2D1-6E8B-FD85-0352-79FFF391AB0C}" v="335" dt="2022-11-08T07:22:29.551"/>
    <p1510:client id="{21749F4C-C240-2790-56CC-743BD5561516}" v="355" dt="2022-11-08T21:50:51.049"/>
    <p1510:client id="{2446D3C2-ED20-57DD-41E8-C7BFA9916706}" v="458" dt="2022-11-08T07:54:02.632"/>
    <p1510:client id="{39CA1C90-0537-415F-AA2C-3A03CA9B01F9}" v="585" dt="2022-11-08T18:49:13.813"/>
    <p1510:client id="{4ABEC178-4898-7A70-1B2C-6A23B8A6661E}" v="779" dt="2022-11-08T22:43:23.357"/>
    <p1510:client id="{6C4A53C0-E297-42A1-98D1-C8A7AAA22F1A}" v="967" dt="2022-11-08T18:17:02.992"/>
    <p1510:client id="{7990A23A-3D7A-4066-9A88-B1A6B236B103}" v="153" dt="2022-11-08T18:37:23.397"/>
    <p1510:client id="{79CB4DC1-C2DE-3EDA-B36A-E54F84E71A38}" v="79" dt="2022-11-08T21:16:41.547"/>
    <p1510:client id="{7D43ED56-CC3C-099C-6A40-00BBB0295DDE}" v="33" dt="2022-11-08T18:43:37.792"/>
    <p1510:client id="{7EB60353-39F5-50ED-C9DE-55FB72792AF2}" v="454" dt="2022-11-08T07:15:40.642"/>
    <p1510:client id="{926BCB4C-1718-D342-A0CF-DE8A6303DE06}" v="57" dt="2022-11-08T06:31:00.226"/>
    <p1510:client id="{ADA7B501-B50D-FD40-5552-D2B36083D6CA}" v="840" dt="2022-11-08T07:30:23.493"/>
    <p1510:client id="{AE94C43A-A85A-C722-9E01-E503A4E94E8A}" v="38" dt="2022-11-08T19:27:51.467"/>
    <p1510:client id="{BA1DEE12-5A82-E311-237F-C1294E0840D4}" v="179" dt="2022-11-08T20:48:21.085"/>
    <p1510:client id="{BD942423-84AC-4702-917F-039D36191E31}" v="2171" dt="2022-11-08T22:46:09.731"/>
  </p1510:revLst>
</p1510:revInfo>
</file>

<file path=ppt/tableStyles.xml><?xml version="1.0" encoding="utf-8"?>
<a:tblStyleLst xmlns:a="http://schemas.openxmlformats.org/drawingml/2006/main" def="{396C21E4-D83F-4442-8453-056E2E2EA8BF}">
  <a:tblStyle styleId="{396C21E4-D83F-4442-8453-056E2E2EA8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83cd4d2c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83cd4d2c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3cd4d2c6d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3cd4d2c6d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3cd4d2c6d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3cd4d2c6d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3cd4d2c6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3cd4d2c6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3cd4d2c6d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3cd4d2c6d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3cd4d2c6d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3cd4d2c6d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83cd4d2c6d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83cd4d2c6d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3cd4d2c6d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3cd4d2c6d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83cd4d2c6d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83cd4d2c6d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83cd4d2c6d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83cd4d2c6d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3cd4d2c6d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83cd4d2c6d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83cd4d2c6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83cd4d2c6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3cd4d2c6d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3cd4d2c6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25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3cd4d2c6d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3cd4d2c6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591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3cd4d2c6d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3cd4d2c6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413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3cd4d2c6d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3cd4d2c6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907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3cd4d2c6d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3cd4d2c6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44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83cd4d2c6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83cd4d2c6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3cd4d2c6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3cd4d2c6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83cd4d2c6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83cd4d2c6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83cd4d2c6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83cd4d2c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83cd4d2c6d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83cd4d2c6d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3cd4d2c6d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3cd4d2c6d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3cd4d2c6d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3cd4d2c6d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475" y="-116171"/>
            <a:ext cx="9116950" cy="113215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650" b="1" dirty="0">
                <a:latin typeface="Times New Roman"/>
                <a:ea typeface="Times New Roman"/>
                <a:cs typeface="Times New Roman"/>
                <a:sym typeface="Times New Roman"/>
              </a:rPr>
              <a:t>Group </a:t>
            </a:r>
            <a:r>
              <a:rPr lang="en" sz="2650" b="1">
                <a:latin typeface="Times New Roman"/>
                <a:ea typeface="Times New Roman"/>
                <a:cs typeface="Times New Roman"/>
                <a:sym typeface="Times New Roman"/>
              </a:rPr>
              <a:t>2-1</a:t>
            </a:r>
            <a:endParaRPr lang="en-US" sz="2650" b="1">
              <a:latin typeface="Times New Roman"/>
              <a:ea typeface="Times New Roman"/>
              <a:cs typeface="Times New Roman"/>
            </a:endParaRPr>
          </a:p>
          <a:p>
            <a:pPr>
              <a:spcBef>
                <a:spcPts val="1200"/>
              </a:spcBef>
            </a:pPr>
            <a:r>
              <a:rPr lang="en-US" sz="2400">
                <a:latin typeface="Times New Roman"/>
              </a:rPr>
              <a:t>Provisioning and De-provisioning for Identity Management in Cloud Computing from Service Provider’s Perspective Using Blockchain and Machine Learning</a:t>
            </a:r>
            <a:endParaRPr lang="en-IN" sz="2400">
              <a:latin typeface="Times New Roman"/>
            </a:endParaRPr>
          </a:p>
        </p:txBody>
      </p:sp>
      <p:graphicFrame>
        <p:nvGraphicFramePr>
          <p:cNvPr id="55" name="Google Shape;55;p13"/>
          <p:cNvGraphicFramePr/>
          <p:nvPr>
            <p:extLst>
              <p:ext uri="{D42A27DB-BD31-4B8C-83A1-F6EECF244321}">
                <p14:modId xmlns:p14="http://schemas.microsoft.com/office/powerpoint/2010/main" val="3689434019"/>
              </p:ext>
            </p:extLst>
          </p:nvPr>
        </p:nvGraphicFramePr>
        <p:xfrm>
          <a:off x="1054100" y="1524000"/>
          <a:ext cx="7239000" cy="3232150"/>
        </p:xfrm>
        <a:graphic>
          <a:graphicData uri="http://schemas.openxmlformats.org/drawingml/2006/table">
            <a:tbl>
              <a:tblPr>
                <a:noFill/>
                <a:tableStyleId>{396C21E4-D83F-4442-8453-056E2E2EA8BF}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3700">
                <a:tc>
                  <a:txBody>
                    <a:bodyPr/>
                    <a:lstStyle/>
                    <a:p>
                      <a:pPr marL="0" lvl="0" indent="0" algn="ctr" rtl="0">
                        <a:spcBef>
                          <a:spcPts val="0"/>
                        </a:spcBef>
                        <a:spcAft>
                          <a:spcPts val="0"/>
                        </a:spcAft>
                        <a:buNone/>
                      </a:pPr>
                      <a:r>
                        <a:rPr lang="en" sz="1200" b="1">
                          <a:solidFill>
                            <a:schemeClr val="dk1"/>
                          </a:solidFill>
                          <a:latin typeface="Times New Roman"/>
                          <a:ea typeface="Times New Roman"/>
                          <a:cs typeface="Times New Roman"/>
                          <a:sym typeface="Times New Roman"/>
                        </a:rPr>
                        <a:t>Name</a:t>
                      </a:r>
                      <a:endParaRPr sz="12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b="1">
                          <a:solidFill>
                            <a:schemeClr val="dk1"/>
                          </a:solidFill>
                          <a:latin typeface="Times New Roman"/>
                          <a:ea typeface="Times New Roman"/>
                          <a:cs typeface="Times New Roman"/>
                          <a:sym typeface="Times New Roman"/>
                        </a:rPr>
                        <a:t>Email address</a:t>
                      </a:r>
                      <a:endParaRPr sz="12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b="1">
                          <a:solidFill>
                            <a:schemeClr val="dk1"/>
                          </a:solidFill>
                          <a:latin typeface="Times New Roman"/>
                          <a:ea typeface="Times New Roman"/>
                          <a:cs typeface="Times New Roman"/>
                          <a:sym typeface="Times New Roman"/>
                        </a:rPr>
                        <a:t>Role</a:t>
                      </a:r>
                      <a:endParaRPr sz="12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5245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Akash Roshan Mund</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armund</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Team Leader</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Bhavani Priya Kuche</a:t>
                      </a:r>
                      <a:endParaRPr lang="en"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bkuche</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Deputy Team Leader</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200">
                          <a:solidFill>
                            <a:schemeClr val="dk1"/>
                          </a:solidFill>
                          <a:latin typeface="Times New Roman"/>
                          <a:ea typeface="Times New Roman"/>
                          <a:cs typeface="Times New Roman"/>
                        </a:rPr>
                        <a:t>Amey </a:t>
                      </a:r>
                      <a:r>
                        <a:rPr lang="en-US" sz="1200" err="1">
                          <a:solidFill>
                            <a:schemeClr val="dk1"/>
                          </a:solidFill>
                          <a:latin typeface="Times New Roman"/>
                          <a:ea typeface="Times New Roman"/>
                          <a:cs typeface="Times New Roman"/>
                        </a:rPr>
                        <a:t>Bhilegaonkar</a:t>
                      </a:r>
                      <a:endParaRPr sz="1200" err="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abhilega</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sym typeface="Times New Roman"/>
                        </a:rPr>
                        <a:t>Team Member</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Rohit Vishwanath </a:t>
                      </a:r>
                      <a:r>
                        <a:rPr lang="en" sz="1200" err="1">
                          <a:solidFill>
                            <a:schemeClr val="dk1"/>
                          </a:solidFill>
                          <a:latin typeface="Times New Roman"/>
                          <a:ea typeface="Times New Roman"/>
                          <a:cs typeface="Times New Roman"/>
                        </a:rPr>
                        <a:t>Badugu</a:t>
                      </a:r>
                      <a:endParaRPr lang="en" sz="1200" err="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rbadugu</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Team Member</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sz="1200">
                          <a:solidFill>
                            <a:schemeClr val="dk1"/>
                          </a:solidFill>
                          <a:latin typeface="Times New Roman"/>
                          <a:ea typeface="Times New Roman"/>
                          <a:cs typeface="Times New Roman"/>
                        </a:rPr>
                        <a:t>Naveen Aaditya </a:t>
                      </a:r>
                      <a:r>
                        <a:rPr lang="en-US" sz="1200" err="1">
                          <a:solidFill>
                            <a:schemeClr val="dk1"/>
                          </a:solidFill>
                          <a:latin typeface="Times New Roman"/>
                          <a:ea typeface="Times New Roman"/>
                          <a:cs typeface="Times New Roman"/>
                        </a:rPr>
                        <a:t>Chitirala</a:t>
                      </a:r>
                      <a:endParaRPr sz="1200" err="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nchitira</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Team Member</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Kasi Kishore Ravuri</a:t>
                      </a:r>
                      <a:endParaRPr lang="en"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kravuri</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Team Member</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Mahita Singamsetty</a:t>
                      </a:r>
                      <a:endParaRPr lang="en"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latin typeface="Times New Roman"/>
                          <a:ea typeface="Times New Roman"/>
                          <a:cs typeface="Times New Roman"/>
                        </a:rPr>
                        <a:t>msingams</a:t>
                      </a:r>
                      <a:r>
                        <a:rPr lang="en" sz="1200">
                          <a:solidFill>
                            <a:schemeClr val="dk1"/>
                          </a:solidFill>
                          <a:latin typeface="Times New Roman"/>
                          <a:ea typeface="Times New Roman"/>
                          <a:cs typeface="Times New Roman"/>
                          <a:sym typeface="Times New Roman"/>
                        </a:rPr>
                        <a:t>@asu.edu</a:t>
                      </a:r>
                      <a:r>
                        <a:rPr lang="en" sz="1200">
                          <a:solidFill>
                            <a:schemeClr val="dk1"/>
                          </a:solidFill>
                          <a:latin typeface="Times New Roman"/>
                          <a:ea typeface="Times New Roman"/>
                          <a:cs typeface="Times New Roman"/>
                        </a:rPr>
                        <a:t> </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Team Member</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
        <p:nvSpPr>
          <p:cNvPr id="56" name="Google Shape;56;p13"/>
          <p:cNvSpPr txBox="1"/>
          <p:nvPr/>
        </p:nvSpPr>
        <p:spPr>
          <a:xfrm>
            <a:off x="2844025" y="4700900"/>
            <a:ext cx="43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Presentation date: </a:t>
            </a:r>
            <a:r>
              <a:rPr lang="en" dirty="0">
                <a:latin typeface="Times New Roman"/>
                <a:ea typeface="Times New Roman"/>
                <a:cs typeface="Times New Roman"/>
                <a:sym typeface="Times New Roman"/>
              </a:rPr>
              <a:t>November 10, 2022 (Fall 2022)</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body" idx="1"/>
          </p:nvPr>
        </p:nvSpPr>
        <p:spPr>
          <a:xfrm>
            <a:off x="144333" y="125236"/>
            <a:ext cx="8855335" cy="4492650"/>
          </a:xfrm>
          <a:prstGeom prst="rect">
            <a:avLst/>
          </a:prstGeom>
        </p:spPr>
        <p:txBody>
          <a:bodyPr spcFirstLastPara="1" wrap="square" lIns="91425" tIns="91425" rIns="91425" bIns="91425" anchor="t" anchorCtr="0">
            <a:normAutofit/>
          </a:bodyPr>
          <a:lstStyle/>
          <a:p>
            <a:pPr marL="0" indent="0">
              <a:lnSpc>
                <a:spcPct val="114999"/>
              </a:lnSpc>
              <a:buNone/>
            </a:pPr>
            <a:r>
              <a:rPr lang="en" sz="2400" b="1">
                <a:solidFill>
                  <a:schemeClr val="dk1"/>
                </a:solidFill>
                <a:latin typeface="Times New Roman"/>
                <a:cs typeface="Times New Roman"/>
              </a:rPr>
              <a:t>Name: </a:t>
            </a:r>
            <a:r>
              <a:rPr lang="en" sz="2400">
                <a:solidFill>
                  <a:schemeClr val="dk1"/>
                </a:solidFill>
                <a:latin typeface="Times New Roman"/>
                <a:cs typeface="Times New Roman"/>
              </a:rPr>
              <a:t>Vinay </a:t>
            </a:r>
            <a:r>
              <a:rPr lang="en" sz="2400" err="1">
                <a:solidFill>
                  <a:schemeClr val="dk1"/>
                </a:solidFill>
                <a:latin typeface="Times New Roman"/>
                <a:cs typeface="Times New Roman"/>
              </a:rPr>
              <a:t>Pandhariwal</a:t>
            </a:r>
            <a:r>
              <a:rPr lang="en" sz="2400">
                <a:solidFill>
                  <a:schemeClr val="dk1"/>
                </a:solidFill>
                <a:latin typeface="Times New Roman"/>
                <a:cs typeface="Times New Roman"/>
              </a:rPr>
              <a:t> (Group 2-7)</a:t>
            </a:r>
            <a:endParaRPr lang="en-US" sz="2400">
              <a:solidFill>
                <a:schemeClr val="dk1"/>
              </a:solidFill>
              <a:latin typeface="Times New Roman"/>
            </a:endParaRPr>
          </a:p>
          <a:p>
            <a:pPr marL="0" indent="0">
              <a:lnSpc>
                <a:spcPct val="114999"/>
              </a:lnSpc>
              <a:buNone/>
            </a:pPr>
            <a:endParaRPr lang="en" sz="2400" dirty="0">
              <a:solidFill>
                <a:schemeClr val="dk1"/>
              </a:solidFill>
              <a:latin typeface="Times New Roman"/>
              <a:cs typeface="Times New Roman"/>
            </a:endParaRPr>
          </a:p>
          <a:p>
            <a:pPr marL="0" indent="0">
              <a:lnSpc>
                <a:spcPct val="114999"/>
              </a:lnSpc>
              <a:buNone/>
            </a:pPr>
            <a:r>
              <a:rPr lang="en" sz="2400" b="1">
                <a:solidFill>
                  <a:schemeClr val="dk1"/>
                </a:solidFill>
                <a:latin typeface="Times New Roman"/>
                <a:cs typeface="Times New Roman"/>
              </a:rPr>
              <a:t>Deficiency ID2:</a:t>
            </a:r>
            <a:r>
              <a:rPr lang="en" sz="2400">
                <a:solidFill>
                  <a:schemeClr val="dk1"/>
                </a:solidFill>
                <a:latin typeface="Times New Roman"/>
                <a:cs typeface="Times New Roman"/>
              </a:rPr>
              <a:t> No description regarding training ML model to detect and mitigate threats, as offered in Goals, instead referred Amazon Fraud Detector. Goals: Page 5 Section 1.2. Amazon Fraud Detection: Page 42 Section 4.12.1. </a:t>
            </a:r>
            <a:endParaRPr lang="en" sz="2400" dirty="0">
              <a:solidFill>
                <a:schemeClr val="dk1"/>
              </a:solidFill>
              <a:latin typeface="Times New Roman"/>
            </a:endParaRPr>
          </a:p>
          <a:p>
            <a:pPr marL="0" indent="0">
              <a:lnSpc>
                <a:spcPct val="114999"/>
              </a:lnSpc>
              <a:buNone/>
            </a:pPr>
            <a:endParaRPr lang="en" sz="2400" dirty="0">
              <a:solidFill>
                <a:schemeClr val="dk1"/>
              </a:solidFill>
              <a:latin typeface="Times New Roman"/>
              <a:cs typeface="Times New Roman"/>
            </a:endParaRPr>
          </a:p>
          <a:p>
            <a:pPr marL="0" indent="0">
              <a:lnSpc>
                <a:spcPct val="114999"/>
              </a:lnSpc>
              <a:buNone/>
            </a:pPr>
            <a:r>
              <a:rPr lang="en" sz="2400" b="1">
                <a:solidFill>
                  <a:schemeClr val="dk1"/>
                </a:solidFill>
                <a:latin typeface="Times New Roman"/>
                <a:cs typeface="Times New Roman"/>
              </a:rPr>
              <a:t>Response: Invalid</a:t>
            </a:r>
            <a:r>
              <a:rPr lang="en" sz="2400">
                <a:solidFill>
                  <a:schemeClr val="dk1"/>
                </a:solidFill>
                <a:latin typeface="Times New Roman"/>
                <a:cs typeface="Times New Roman"/>
              </a:rPr>
              <a:t>, since, it has been clearly written </a:t>
            </a:r>
            <a:r>
              <a:rPr lang="en" sz="2400">
                <a:solidFill>
                  <a:schemeClr val="tx1"/>
                </a:solidFill>
                <a:latin typeface="Times New Roman"/>
              </a:rPr>
              <a:t>Amazon Fraud Detector automatically trains, tests, and deploys custom fraud detection machine learning models based on your historical fraud data,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565D-9519-A098-3695-60B317CA9055}"/>
              </a:ext>
            </a:extLst>
          </p:cNvPr>
          <p:cNvSpPr>
            <a:spLocks noGrp="1"/>
          </p:cNvSpPr>
          <p:nvPr>
            <p:ph type="title"/>
          </p:nvPr>
        </p:nvSpPr>
        <p:spPr/>
        <p:txBody>
          <a:bodyPr>
            <a:normAutofit fontScale="90000"/>
          </a:bodyPr>
          <a:lstStyle/>
          <a:p>
            <a:r>
              <a:rPr lang="en-US"/>
              <a:t>Continued</a:t>
            </a:r>
          </a:p>
        </p:txBody>
      </p:sp>
      <p:sp>
        <p:nvSpPr>
          <p:cNvPr id="3" name="Text Placeholder 2">
            <a:extLst>
              <a:ext uri="{FF2B5EF4-FFF2-40B4-BE49-F238E27FC236}">
                <a16:creationId xmlns:a16="http://schemas.microsoft.com/office/drawing/2014/main" id="{39E875F5-5E39-B7A8-0C2B-41041A93E270}"/>
              </a:ext>
            </a:extLst>
          </p:cNvPr>
          <p:cNvSpPr>
            <a:spLocks noGrp="1"/>
          </p:cNvSpPr>
          <p:nvPr>
            <p:ph type="body" idx="1"/>
          </p:nvPr>
        </p:nvSpPr>
        <p:spPr/>
        <p:txBody>
          <a:bodyPr/>
          <a:lstStyle/>
          <a:p>
            <a:pPr marL="114300" indent="0">
              <a:buNone/>
            </a:pPr>
            <a:r>
              <a:rPr lang="en" sz="2400">
                <a:solidFill>
                  <a:schemeClr val="tx1"/>
                </a:solidFill>
                <a:latin typeface="Times New Roman"/>
                <a:cs typeface="Times New Roman"/>
              </a:rPr>
              <a:t>with no ML experience required. For developers with more machine learning experience, you can add your own models to Amazon Fraud Detector using Amazon SageMaker.</a:t>
            </a:r>
            <a:r>
              <a:rPr lang="en" sz="2400">
                <a:latin typeface="Times New Roman"/>
                <a:cs typeface="Times New Roman"/>
              </a:rPr>
              <a:t> </a:t>
            </a:r>
            <a:r>
              <a:rPr lang="en" sz="2400">
                <a:solidFill>
                  <a:schemeClr val="tx1"/>
                </a:solidFill>
                <a:latin typeface="Times New Roman"/>
                <a:cs typeface="Times New Roman"/>
              </a:rPr>
              <a:t>Also, a clear approach over how to train the model with the given historical data is also citied in the following page.</a:t>
            </a:r>
            <a:endParaRPr lang="en-US" sz="2400">
              <a:solidFill>
                <a:schemeClr val="tx1"/>
              </a:solidFill>
              <a:latin typeface="Times New Roman"/>
            </a:endParaRPr>
          </a:p>
          <a:p>
            <a:pPr>
              <a:lnSpc>
                <a:spcPct val="114999"/>
              </a:lnSpc>
            </a:pPr>
            <a:endParaRPr lang="en-US"/>
          </a:p>
        </p:txBody>
      </p:sp>
    </p:spTree>
    <p:extLst>
      <p:ext uri="{BB962C8B-B14F-4D97-AF65-F5344CB8AC3E}">
        <p14:creationId xmlns:p14="http://schemas.microsoft.com/office/powerpoint/2010/main" val="14799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rmAutofit lnSpcReduction="10000"/>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a:solidFill>
                  <a:schemeClr val="dk1"/>
                </a:solidFill>
                <a:latin typeface="Times New Roman"/>
                <a:ea typeface="Times New Roman"/>
                <a:cs typeface="Times New Roman"/>
                <a:sym typeface="Times New Roman"/>
              </a:rPr>
              <a:t>Vinay </a:t>
            </a:r>
            <a:r>
              <a:rPr lang="en" sz="2400" err="1">
                <a:solidFill>
                  <a:schemeClr val="dk1"/>
                </a:solidFill>
                <a:latin typeface="Times New Roman"/>
                <a:ea typeface="Times New Roman"/>
                <a:cs typeface="Times New Roman"/>
                <a:sym typeface="Times New Roman"/>
              </a:rPr>
              <a:t>Pandhariwal</a:t>
            </a:r>
            <a:r>
              <a:rPr lang="en" sz="2400">
                <a:solidFill>
                  <a:schemeClr val="dk1"/>
                </a:solidFill>
                <a:latin typeface="Times New Roman"/>
                <a:ea typeface="Times New Roman"/>
                <a:cs typeface="Times New Roman"/>
                <a:sym typeface="Times New Roman"/>
              </a:rPr>
              <a:t> (Group 2-7)</a:t>
            </a:r>
            <a:endParaRPr lang="en-US"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ID3:</a:t>
            </a:r>
            <a:r>
              <a:rPr lang="en" sz="2400">
                <a:solidFill>
                  <a:schemeClr val="dk1"/>
                </a:solidFill>
                <a:latin typeface="Times New Roman"/>
                <a:ea typeface="Times New Roman"/>
                <a:cs typeface="Times New Roman"/>
                <a:sym typeface="Times New Roman"/>
              </a:rPr>
              <a:t> No description for goal “Separating cloud application providers from data processing and data storage providers”, and how is it related?</a:t>
            </a:r>
            <a:endParaRPr lang="en" sz="2400">
              <a:solidFill>
                <a:schemeClr val="dk1"/>
              </a:solidFill>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US" sz="2400" b="1">
                <a:solidFill>
                  <a:schemeClr val="dk1"/>
                </a:solidFill>
                <a:latin typeface="Times New Roman"/>
                <a:ea typeface="Times New Roman"/>
                <a:cs typeface="Times New Roman"/>
                <a:sym typeface="Times New Roman"/>
              </a:rPr>
              <a:t>Response: Invalid: </a:t>
            </a:r>
            <a:r>
              <a:rPr lang="en-US" sz="2400">
                <a:solidFill>
                  <a:schemeClr val="tx1"/>
                </a:solidFill>
                <a:latin typeface="Times New Roman"/>
                <a:ea typeface="Times New Roman"/>
                <a:cs typeface="Times New Roman"/>
                <a:sym typeface="Times New Roman"/>
              </a:rPr>
              <a:t>We have written all our goals in bullet points form. But to be clear t</a:t>
            </a:r>
            <a:r>
              <a:rPr lang="en-US" sz="2400">
                <a:solidFill>
                  <a:schemeClr val="tx1"/>
                </a:solidFill>
                <a:latin typeface="Times New Roman"/>
                <a:ea typeface="Times New Roman"/>
                <a:sym typeface="Times New Roman"/>
              </a:rPr>
              <a:t>he ability to separate compute and storage allows database software increased availability and scalability, and has the potential to dramatically reduce costs</a:t>
            </a:r>
            <a:endParaRPr lang="en-US" sz="2400">
              <a:solidFill>
                <a:schemeClr val="tx1"/>
              </a:solidFill>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a:solidFill>
                  <a:schemeClr val="dk1"/>
                </a:solidFill>
                <a:latin typeface="Times New Roman"/>
                <a:ea typeface="Times New Roman"/>
                <a:cs typeface="Times New Roman"/>
                <a:sym typeface="Times New Roman"/>
              </a:rPr>
              <a:t>Samkit </a:t>
            </a:r>
            <a:r>
              <a:rPr lang="en" sz="2400" err="1">
                <a:solidFill>
                  <a:schemeClr val="dk1"/>
                </a:solidFill>
                <a:latin typeface="Times New Roman"/>
                <a:ea typeface="Times New Roman"/>
                <a:cs typeface="Times New Roman"/>
                <a:sym typeface="Times New Roman"/>
              </a:rPr>
              <a:t>Barbhaya</a:t>
            </a:r>
            <a:r>
              <a:rPr lang="en" sz="2400">
                <a:solidFill>
                  <a:schemeClr val="dk1"/>
                </a:solidFill>
                <a:latin typeface="Times New Roman"/>
                <a:ea typeface="Times New Roman"/>
                <a:cs typeface="Times New Roman"/>
                <a:sym typeface="Times New Roman"/>
              </a:rPr>
              <a:t> Group 2-11</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ID4:</a:t>
            </a:r>
            <a:r>
              <a:rPr lang="en" sz="2400">
                <a:solidFill>
                  <a:schemeClr val="dk1"/>
                </a:solidFill>
                <a:latin typeface="Times New Roman"/>
                <a:ea typeface="Times New Roman"/>
                <a:cs typeface="Times New Roman"/>
                <a:sym typeface="Times New Roman"/>
              </a:rPr>
              <a:t> More details regarding the types of Machine Learning algorithms used along with their advantages, and their accuracy could have been mentioned. Page 25 Line 1</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Here we just focused on the advantages of using ML in Identity Access Management but regarding algorithms and their accuracy are mentioned in the next section.</a:t>
            </a:r>
            <a:endParaRPr lang="en" sz="2400">
              <a:solidFill>
                <a:schemeClr val="dk1"/>
              </a:solidFill>
              <a:latin typeface="Times New Roman"/>
              <a:ea typeface="Times New Roman"/>
              <a:cs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body" idx="1"/>
          </p:nvPr>
        </p:nvSpPr>
        <p:spPr>
          <a:xfrm>
            <a:off x="311700" y="231400"/>
            <a:ext cx="8520600" cy="45909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a:solidFill>
                  <a:schemeClr val="dk1"/>
                </a:solidFill>
                <a:latin typeface="Times New Roman"/>
                <a:ea typeface="Times New Roman"/>
                <a:cs typeface="Times New Roman"/>
                <a:sym typeface="Times New Roman"/>
              </a:rPr>
              <a:t>Swetha </a:t>
            </a:r>
            <a:r>
              <a:rPr lang="en" sz="2400" err="1">
                <a:solidFill>
                  <a:schemeClr val="dk1"/>
                </a:solidFill>
                <a:latin typeface="Times New Roman"/>
                <a:ea typeface="Times New Roman"/>
                <a:cs typeface="Times New Roman"/>
                <a:sym typeface="Times New Roman"/>
              </a:rPr>
              <a:t>Murugaiyan</a:t>
            </a:r>
            <a:r>
              <a:rPr lang="en" sz="2400">
                <a:solidFill>
                  <a:schemeClr val="dk1"/>
                </a:solidFill>
                <a:latin typeface="Times New Roman"/>
                <a:ea typeface="Times New Roman"/>
                <a:cs typeface="Times New Roman"/>
                <a:sym typeface="Times New Roman"/>
              </a:rPr>
              <a:t> Kumar- Group 2-12</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ID5:</a:t>
            </a:r>
            <a:r>
              <a:rPr lang="en" sz="2400">
                <a:solidFill>
                  <a:schemeClr val="dk1"/>
                </a:solidFill>
                <a:latin typeface="Times New Roman"/>
                <a:ea typeface="Times New Roman"/>
                <a:cs typeface="Times New Roman"/>
                <a:sym typeface="Times New Roman"/>
              </a:rPr>
              <a:t> Detailed conclusion and recommendation for Azure Active Directory is missing. (Page 47)</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In 4th paragraph for Page 47 we explained the need for automatic provisioning and our 3 approaches for addressing them. We also tried explaining how Azure AD with SCIM is advantageous and solves the requirement in the same and the next paragraph.</a:t>
            </a:r>
            <a:endParaRPr lang="en" sz="2400">
              <a:solidFill>
                <a:schemeClr val="dk1"/>
              </a:solidFill>
              <a:latin typeface="Times New Roman"/>
              <a:ea typeface="Times New Roman"/>
              <a:cs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body" idx="1"/>
          </p:nvPr>
        </p:nvSpPr>
        <p:spPr>
          <a:xfrm>
            <a:off x="311700" y="231400"/>
            <a:ext cx="8520600" cy="45609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Swetha </a:t>
            </a:r>
            <a:r>
              <a:rPr lang="en" sz="2400" err="1">
                <a:solidFill>
                  <a:schemeClr val="dk1"/>
                </a:solidFill>
                <a:latin typeface="Times New Roman"/>
                <a:ea typeface="Times New Roman"/>
                <a:cs typeface="Times New Roman"/>
                <a:sym typeface="Times New Roman"/>
              </a:rPr>
              <a:t>Murugaiyan</a:t>
            </a:r>
            <a:r>
              <a:rPr lang="en" sz="2400">
                <a:solidFill>
                  <a:schemeClr val="dk1"/>
                </a:solidFill>
                <a:latin typeface="Times New Roman"/>
                <a:ea typeface="Times New Roman"/>
                <a:cs typeface="Times New Roman"/>
                <a:sym typeface="Times New Roman"/>
              </a:rPr>
              <a:t> Kumar- Group 2-12</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ID6:</a:t>
            </a:r>
            <a:r>
              <a:rPr lang="en" sz="2400">
                <a:solidFill>
                  <a:schemeClr val="dk1"/>
                </a:solidFill>
                <a:latin typeface="Times New Roman"/>
                <a:ea typeface="Times New Roman"/>
                <a:cs typeface="Times New Roman"/>
                <a:sym typeface="Times New Roman"/>
              </a:rPr>
              <a:t> Limitations of AWS Fraud detection is not mentioned.(Page 42, Section 4.12)</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Valid</a:t>
            </a:r>
            <a:endParaRPr lang="en-US" sz="2400" b="1">
              <a:solidFill>
                <a:schemeClr val="dk1"/>
              </a:solidFill>
              <a:ea typeface="Times New Roman"/>
            </a:endParaRPr>
          </a:p>
          <a:p>
            <a:pPr marL="0" indent="0">
              <a:lnSpc>
                <a:spcPct val="114999"/>
              </a:lnSpc>
              <a:buNone/>
            </a:pPr>
            <a:r>
              <a:rPr lang="en" sz="2400">
                <a:solidFill>
                  <a:schemeClr val="dk1"/>
                </a:solidFill>
                <a:latin typeface="Times New Roman"/>
                <a:ea typeface="Times New Roman"/>
                <a:cs typeface="Times New Roman"/>
              </a:rPr>
              <a:t>There are no limitations of AWS Fraud detection, which makes it so powerful. That's the reason why we didn't mention the disadvantages. But we agree to the point that it was not mentioned.</a:t>
            </a:r>
            <a:endParaRPr lang="en" sz="2400" b="1">
              <a:solidFill>
                <a:schemeClr val="dk1"/>
              </a:solidFill>
              <a:latin typeface="Times New Roman"/>
              <a:ea typeface="Times New Roman"/>
              <a:cs typeface="Times New Roman"/>
            </a:endParaRPr>
          </a:p>
          <a:p>
            <a:pPr marL="0" indent="0">
              <a:lnSpc>
                <a:spcPct val="114999"/>
              </a:lnSpc>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body" idx="1"/>
          </p:nvPr>
        </p:nvSpPr>
        <p:spPr>
          <a:xfrm>
            <a:off x="311700" y="362000"/>
            <a:ext cx="8729700" cy="42069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Swetha </a:t>
            </a:r>
            <a:r>
              <a:rPr lang="en" sz="2400" err="1">
                <a:solidFill>
                  <a:schemeClr val="dk1"/>
                </a:solidFill>
                <a:latin typeface="Times New Roman"/>
                <a:ea typeface="Times New Roman"/>
                <a:cs typeface="Times New Roman"/>
                <a:sym typeface="Times New Roman"/>
              </a:rPr>
              <a:t>Murugaiyan</a:t>
            </a:r>
            <a:r>
              <a:rPr lang="en" sz="2400">
                <a:solidFill>
                  <a:schemeClr val="dk1"/>
                </a:solidFill>
                <a:latin typeface="Times New Roman"/>
                <a:ea typeface="Times New Roman"/>
                <a:cs typeface="Times New Roman"/>
                <a:sym typeface="Times New Roman"/>
              </a:rPr>
              <a:t> Kumar- Group 2-12</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ID7: </a:t>
            </a:r>
            <a:r>
              <a:rPr lang="en" sz="2400">
                <a:solidFill>
                  <a:schemeClr val="dk1"/>
                </a:solidFill>
                <a:latin typeface="Times New Roman"/>
                <a:ea typeface="Times New Roman"/>
                <a:cs typeface="Times New Roman"/>
                <a:sym typeface="Times New Roman"/>
              </a:rPr>
              <a:t>The research doesn't go in depth about security concerns with cloud-based solutions for identity and access management.(Page 46, Section 5)</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We are focused on provisioning and de-provisioning in the domain of IAM.</a:t>
            </a:r>
            <a:endParaRPr lang="en-US" sz="2400">
              <a:solidFill>
                <a:schemeClr val="dk1"/>
              </a:solidFill>
              <a:ea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body" idx="1"/>
          </p:nvPr>
        </p:nvSpPr>
        <p:spPr>
          <a:xfrm>
            <a:off x="311700" y="311775"/>
            <a:ext cx="8520600" cy="43902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a:t>
            </a:r>
            <a:r>
              <a:rPr lang="en" sz="2400" err="1">
                <a:solidFill>
                  <a:schemeClr val="dk1"/>
                </a:solidFill>
                <a:latin typeface="Times New Roman"/>
                <a:ea typeface="Times New Roman"/>
                <a:cs typeface="Times New Roman"/>
                <a:sym typeface="Times New Roman"/>
              </a:rPr>
              <a:t>Sarfaraaz</a:t>
            </a:r>
            <a:r>
              <a:rPr lang="en" sz="2400">
                <a:solidFill>
                  <a:schemeClr val="dk1"/>
                </a:solidFill>
                <a:latin typeface="Times New Roman"/>
                <a:ea typeface="Times New Roman"/>
                <a:cs typeface="Times New Roman"/>
                <a:sym typeface="Times New Roman"/>
              </a:rPr>
              <a:t> Hussain </a:t>
            </a:r>
            <a:r>
              <a:rPr lang="en" sz="2400" err="1">
                <a:solidFill>
                  <a:schemeClr val="dk1"/>
                </a:solidFill>
                <a:latin typeface="Times New Roman"/>
                <a:ea typeface="Times New Roman"/>
                <a:cs typeface="Times New Roman"/>
                <a:sym typeface="Times New Roman"/>
              </a:rPr>
              <a:t>Gounda</a:t>
            </a:r>
            <a:r>
              <a:rPr lang="en" sz="2400">
                <a:solidFill>
                  <a:schemeClr val="dk1"/>
                </a:solidFill>
                <a:latin typeface="Times New Roman"/>
                <a:ea typeface="Times New Roman"/>
                <a:cs typeface="Times New Roman"/>
                <a:sym typeface="Times New Roman"/>
              </a:rPr>
              <a:t>, Group 2-14</a:t>
            </a:r>
            <a:endParaRPr lang="en-US" sz="2400">
              <a:solidFill>
                <a:schemeClr val="dk1"/>
              </a:solidFill>
              <a:ea typeface="Times New Roman"/>
            </a:endParaRPr>
          </a:p>
          <a:p>
            <a:pPr marL="0" lvl="0" indent="0" algn="l">
              <a:lnSpc>
                <a:spcPct val="114999"/>
              </a:lnSpc>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ID8: </a:t>
            </a:r>
            <a:r>
              <a:rPr lang="en" sz="2400">
                <a:solidFill>
                  <a:schemeClr val="dk1"/>
                </a:solidFill>
                <a:latin typeface="Times New Roman"/>
                <a:ea typeface="Times New Roman"/>
                <a:cs typeface="Times New Roman"/>
                <a:sym typeface="Times New Roman"/>
              </a:rPr>
              <a:t>Figures are not clear In Project report, figures are blurry in some pages. High quality Images could have been used in the report Page Number : 11 Location : Identity and Access Management Lifecycle</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Majority of the Image is perfectly visible. A few blocks are blurred but still readable.</a:t>
            </a:r>
            <a:endParaRPr lang="en-US" sz="2400">
              <a:solidFill>
                <a:schemeClr val="dk1"/>
              </a:solidFill>
              <a:ea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rmAutofit lnSpcReduction="10000"/>
          </a:bodyPr>
          <a:lstStyle/>
          <a:p>
            <a:pPr marL="0" indent="0">
              <a:lnSpc>
                <a:spcPct val="114999"/>
              </a:lnSpc>
              <a:buNone/>
            </a:pPr>
            <a:r>
              <a:rPr lang="en" sz="2400" b="1" dirty="0">
                <a:solidFill>
                  <a:schemeClr val="dk1"/>
                </a:solidFill>
                <a:latin typeface="Times New Roman"/>
                <a:ea typeface="Times New Roman"/>
                <a:cs typeface="Times New Roman"/>
                <a:sym typeface="Times New Roman"/>
              </a:rPr>
              <a:t>Name:</a:t>
            </a:r>
            <a:r>
              <a:rPr lang="en" sz="2400" dirty="0">
                <a:solidFill>
                  <a:schemeClr val="dk1"/>
                </a:solidFill>
                <a:latin typeface="Times New Roman"/>
                <a:ea typeface="Times New Roman"/>
                <a:cs typeface="Times New Roman"/>
                <a:sym typeface="Times New Roman"/>
              </a:rPr>
              <a:t> </a:t>
            </a:r>
            <a:r>
              <a:rPr lang="en" sz="2400" dirty="0" err="1">
                <a:solidFill>
                  <a:schemeClr val="dk1"/>
                </a:solidFill>
                <a:latin typeface="Times New Roman"/>
                <a:ea typeface="Times New Roman"/>
                <a:cs typeface="Times New Roman"/>
                <a:sym typeface="Times New Roman"/>
              </a:rPr>
              <a:t>Sarfaraaz</a:t>
            </a:r>
            <a:r>
              <a:rPr lang="en" sz="2400" dirty="0">
                <a:solidFill>
                  <a:schemeClr val="dk1"/>
                </a:solidFill>
                <a:latin typeface="Times New Roman"/>
                <a:ea typeface="Times New Roman"/>
                <a:cs typeface="Times New Roman"/>
                <a:sym typeface="Times New Roman"/>
              </a:rPr>
              <a:t> Hussain </a:t>
            </a:r>
            <a:r>
              <a:rPr lang="en" sz="2400" dirty="0" err="1">
                <a:solidFill>
                  <a:schemeClr val="dk1"/>
                </a:solidFill>
                <a:latin typeface="Times New Roman"/>
                <a:ea typeface="Times New Roman"/>
                <a:cs typeface="Times New Roman"/>
                <a:sym typeface="Times New Roman"/>
              </a:rPr>
              <a:t>Gounda</a:t>
            </a:r>
            <a:r>
              <a:rPr lang="en" sz="2400" dirty="0">
                <a:solidFill>
                  <a:schemeClr val="dk1"/>
                </a:solidFill>
                <a:latin typeface="Times New Roman"/>
                <a:ea typeface="Times New Roman"/>
                <a:cs typeface="Times New Roman"/>
                <a:sym typeface="Times New Roman"/>
              </a:rPr>
              <a:t>, Group 2-14</a:t>
            </a:r>
            <a:r>
              <a:rPr lang="en" sz="2400">
                <a:solidFill>
                  <a:schemeClr val="dk1"/>
                </a:solidFill>
                <a:latin typeface="Times New Roman"/>
                <a:ea typeface="Times New Roman"/>
                <a:cs typeface="Times New Roman"/>
                <a:sym typeface="Times New Roman"/>
              </a:rPr>
              <a:t> &amp; APOORVA SRITHA REDDY PINDI GROUP 2-9</a:t>
            </a:r>
            <a:endParaRPr lang="en" sz="2400">
              <a:solidFill>
                <a:schemeClr val="dk1"/>
              </a:solidFill>
              <a:latin typeface="Times New Roman"/>
              <a:ea typeface="Times New Roman"/>
            </a:endParaRPr>
          </a:p>
          <a:p>
            <a:pPr marL="0" indent="0">
              <a:lnSpc>
                <a:spcPct val="114999"/>
              </a:lnSpc>
              <a:buNone/>
            </a:pPr>
            <a:endParaRPr lang="en" sz="2400">
              <a:solidFill>
                <a:schemeClr val="dk1"/>
              </a:solidFill>
              <a:latin typeface="Times New Roman"/>
              <a:ea typeface="Times New Roman"/>
              <a:cs typeface="Times New Roman"/>
            </a:endParaRPr>
          </a:p>
          <a:p>
            <a:pPr marL="0" indent="0">
              <a:lnSpc>
                <a:spcPct val="114999"/>
              </a:lnSpc>
              <a:buNone/>
            </a:pPr>
            <a:r>
              <a:rPr lang="en" sz="2400" b="1" dirty="0">
                <a:solidFill>
                  <a:schemeClr val="dk1"/>
                </a:solidFill>
                <a:latin typeface="Times New Roman"/>
                <a:ea typeface="Times New Roman"/>
                <a:cs typeface="Times New Roman"/>
                <a:sym typeface="Times New Roman"/>
              </a:rPr>
              <a:t>Deficiency ID9</a:t>
            </a:r>
            <a:r>
              <a:rPr lang="en" sz="2400" b="1">
                <a:solidFill>
                  <a:schemeClr val="dk1"/>
                </a:solidFill>
                <a:latin typeface="Times New Roman"/>
                <a:ea typeface="Times New Roman"/>
                <a:cs typeface="Times New Roman"/>
                <a:sym typeface="Times New Roman"/>
              </a:rPr>
              <a:t> merged with ID14</a:t>
            </a:r>
            <a:r>
              <a:rPr lang="en" sz="2400" b="1" dirty="0">
                <a:solidFill>
                  <a:schemeClr val="dk1"/>
                </a:solidFill>
                <a:latin typeface="Times New Roman"/>
                <a:ea typeface="Times New Roman"/>
                <a:cs typeface="Times New Roman"/>
                <a:sym typeface="Times New Roman"/>
              </a:rPr>
              <a:t>:</a:t>
            </a:r>
            <a:r>
              <a:rPr lang="en" sz="2400" dirty="0">
                <a:solidFill>
                  <a:schemeClr val="dk1"/>
                </a:solidFill>
                <a:latin typeface="Times New Roman"/>
                <a:ea typeface="Times New Roman"/>
                <a:cs typeface="Times New Roman"/>
                <a:sym typeface="Times New Roman"/>
              </a:rPr>
              <a:t> Blockchain disadvantages are not explained properly. In the report there are only 4 mentioned disadvantages and there is no proper explanation for Immutability Page No : 38 Location : Immutability</a:t>
            </a:r>
            <a:r>
              <a:rPr lang="en" sz="2400">
                <a:solidFill>
                  <a:schemeClr val="dk1"/>
                </a:solidFill>
                <a:latin typeface="Times New Roman"/>
                <a:ea typeface="Times New Roman"/>
                <a:cs typeface="Times New Roman"/>
                <a:sym typeface="Times New Roman"/>
              </a:rPr>
              <a:t>.</a:t>
            </a:r>
            <a:endParaRPr lang="en" sz="2400">
              <a:solidFill>
                <a:schemeClr val="dk1"/>
              </a:solidFill>
              <a:latin typeface="Times New Roman"/>
              <a:ea typeface="Times New Roman"/>
            </a:endParaRPr>
          </a:p>
          <a:p>
            <a:pPr marL="0" indent="0">
              <a:lnSpc>
                <a:spcPct val="114999"/>
              </a:lnSpc>
              <a:buNone/>
            </a:pPr>
            <a:r>
              <a:rPr lang="en" sz="2400">
                <a:solidFill>
                  <a:schemeClr val="dk1"/>
                </a:solidFill>
                <a:latin typeface="Times New Roman"/>
                <a:cs typeface="Times New Roman"/>
              </a:rPr>
              <a:t>Immutability is an advantage of blockchain. One circumstance it is conceivable, like conventional statistics. While others have greater negative potential for manipulation. Page 38, point 4</a:t>
            </a:r>
            <a:endParaRPr lang="en" sz="2400">
              <a:solidFill>
                <a:schemeClr val="dk1"/>
              </a:solidFill>
              <a:latin typeface="Times New Roman"/>
            </a:endParaRPr>
          </a:p>
          <a:p>
            <a:pPr marL="0" indent="0">
              <a:lnSpc>
                <a:spcPct val="114999"/>
              </a:lnSpc>
              <a:buNone/>
            </a:pPr>
            <a:endParaRPr lang="en" sz="2400">
              <a:solidFill>
                <a:srgbClr val="595959"/>
              </a:solidFill>
              <a:latin typeface="Times New Roman"/>
              <a:ea typeface="Times New Roman"/>
            </a:endParaRPr>
          </a:p>
          <a:p>
            <a:pPr marL="0" indent="0">
              <a:lnSpc>
                <a:spcPct val="114999"/>
              </a:lnSpc>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550B-1100-6ECC-4C68-3C3A269E3924}"/>
              </a:ext>
            </a:extLst>
          </p:cNvPr>
          <p:cNvSpPr>
            <a:spLocks noGrp="1"/>
          </p:cNvSpPr>
          <p:nvPr>
            <p:ph type="title"/>
          </p:nvPr>
        </p:nvSpPr>
        <p:spPr/>
        <p:txBody>
          <a:bodyPr>
            <a:normAutofit fontScale="90000"/>
          </a:bodyPr>
          <a:lstStyle/>
          <a:p>
            <a:r>
              <a:rPr lang="en-US"/>
              <a:t>Continued</a:t>
            </a:r>
          </a:p>
        </p:txBody>
      </p:sp>
      <p:sp>
        <p:nvSpPr>
          <p:cNvPr id="3" name="Text Placeholder 2">
            <a:extLst>
              <a:ext uri="{FF2B5EF4-FFF2-40B4-BE49-F238E27FC236}">
                <a16:creationId xmlns:a16="http://schemas.microsoft.com/office/drawing/2014/main" id="{54603C14-86D4-80D9-C467-AF4C09C40C8C}"/>
              </a:ext>
            </a:extLst>
          </p:cNvPr>
          <p:cNvSpPr>
            <a:spLocks noGrp="1"/>
          </p:cNvSpPr>
          <p:nvPr>
            <p:ph type="body" idx="1"/>
          </p:nvPr>
        </p:nvSpPr>
        <p:spPr/>
        <p:txBody>
          <a:bodyPr/>
          <a:lstStyle/>
          <a:p>
            <a:pPr marL="114300" indent="0">
              <a:buNone/>
            </a:pPr>
            <a:r>
              <a:rPr lang="en" sz="2400" b="1">
                <a:solidFill>
                  <a:schemeClr val="dk1"/>
                </a:solidFill>
                <a:latin typeface="Times New Roman"/>
                <a:cs typeface="Times New Roman"/>
              </a:rPr>
              <a:t>Response: Invalid</a:t>
            </a:r>
            <a:r>
              <a:rPr lang="en" sz="2400">
                <a:solidFill>
                  <a:schemeClr val="dk1"/>
                </a:solidFill>
                <a:latin typeface="Times New Roman"/>
                <a:cs typeface="Times New Roman"/>
              </a:rPr>
              <a:t>. All the disadvantages of Blockchain are explained clearly. Immutability is one of the major disadvantages of Blockchain. For Immutability, what I mean is that in a democratic society, blockchain goes under the control of an entity, when he owns more than 50% of the nodes thus making Blockchain vulnerable. This is the immutability disadvantage of blockchain that was explained in the report.  </a:t>
            </a:r>
            <a:r>
              <a:rPr lang="en">
                <a:solidFill>
                  <a:schemeClr val="dk1"/>
                </a:solidFill>
                <a:latin typeface="Times New Roman"/>
                <a:cs typeface="Times New Roman"/>
              </a:rPr>
              <a:t> </a:t>
            </a:r>
            <a:endParaRPr lang="en-US">
              <a:solidFill>
                <a:schemeClr val="dk1"/>
              </a:solidFill>
            </a:endParaRPr>
          </a:p>
          <a:p>
            <a:pPr>
              <a:lnSpc>
                <a:spcPct val="114999"/>
              </a:lnSpc>
            </a:pPr>
            <a:endParaRPr lang="en-US"/>
          </a:p>
        </p:txBody>
      </p:sp>
    </p:spTree>
    <p:extLst>
      <p:ext uri="{BB962C8B-B14F-4D97-AF65-F5344CB8AC3E}">
        <p14:creationId xmlns:p14="http://schemas.microsoft.com/office/powerpoint/2010/main" val="15350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733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Clr>
                <a:schemeClr val="dk1"/>
              </a:buClr>
              <a:buSzPts val="1100"/>
              <a:buFont typeface="Arial"/>
              <a:buNone/>
            </a:pPr>
            <a:r>
              <a:rPr lang="en" sz="2400" b="1">
                <a:latin typeface="Times New Roman"/>
                <a:ea typeface="Times New Roman"/>
                <a:cs typeface="Times New Roman"/>
                <a:sym typeface="Times New Roman"/>
              </a:rPr>
              <a:t>Summary of the current state of  art of the project topic</a:t>
            </a:r>
            <a:endParaRPr sz="2400" b="1">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646025"/>
            <a:ext cx="8520600" cy="4086000"/>
          </a:xfrm>
          <a:prstGeom prst="rect">
            <a:avLst/>
          </a:prstGeom>
        </p:spPr>
        <p:txBody>
          <a:bodyPr spcFirstLastPara="1" wrap="square" lIns="91425" tIns="91425" rIns="91425" bIns="91425" anchor="t" anchorCtr="0">
            <a:noAutofit/>
          </a:bodyPr>
          <a:lstStyle/>
          <a:p>
            <a:pPr indent="-381000">
              <a:buClr>
                <a:schemeClr val="dk1"/>
              </a:buClr>
              <a:buSzPts val="2400"/>
              <a:buFont typeface="Times New Roman"/>
              <a:buChar char="●"/>
            </a:pPr>
            <a:r>
              <a:rPr lang="en-US" sz="2400" b="0" i="0" u="none" strike="noStrike" baseline="0">
                <a:solidFill>
                  <a:schemeClr val="tx1"/>
                </a:solidFill>
                <a:latin typeface="Times New Roman"/>
                <a:cs typeface="Times New Roman"/>
              </a:rPr>
              <a:t>The process of establishing, updating, and removing user accounts in several applications and systems is known as user provisioning and de-provisioning</a:t>
            </a:r>
            <a:endParaRPr lang="en" sz="2400">
              <a:solidFill>
                <a:schemeClr val="tx1"/>
              </a:solidFill>
              <a:latin typeface="Times New Roman"/>
              <a:cs typeface="Times New Roman"/>
              <a:sym typeface="Times New Roman"/>
            </a:endParaRPr>
          </a:p>
          <a:p>
            <a:pPr indent="-381000">
              <a:buClr>
                <a:schemeClr val="dk1"/>
              </a:buClr>
              <a:buSzPts val="2400"/>
              <a:buFont typeface="Times New Roman"/>
              <a:buChar char="●"/>
            </a:pPr>
            <a:r>
              <a:rPr lang="en-US" sz="2400" b="0" i="0" u="none" strike="noStrike" baseline="0">
                <a:solidFill>
                  <a:schemeClr val="tx1"/>
                </a:solidFill>
                <a:latin typeface="Times New Roman"/>
                <a:cs typeface="Times New Roman"/>
              </a:rPr>
              <a:t>However, as the number of distributed applications increased, so did the complexity of managing user identities for those applications.</a:t>
            </a:r>
            <a:r>
              <a:rPr lang="en-US" sz="2400">
                <a:solidFill>
                  <a:schemeClr val="tx1"/>
                </a:solidFill>
                <a:latin typeface="Times New Roman"/>
                <a:cs typeface="Times New Roman"/>
              </a:rPr>
              <a:t> </a:t>
            </a:r>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indent="-381000">
              <a:buClr>
                <a:schemeClr val="dk1"/>
              </a:buClr>
              <a:buSzPts val="2400"/>
              <a:buFont typeface="Times New Roman"/>
              <a:buChar char="●"/>
            </a:pPr>
            <a:r>
              <a:rPr lang="en-US" sz="2400">
                <a:solidFill>
                  <a:schemeClr val="tx1"/>
                </a:solidFill>
                <a:latin typeface="Times New Roman"/>
                <a:ea typeface="Times New Roman"/>
                <a:cs typeface="Times New Roman"/>
                <a:sym typeface="Times New Roman"/>
              </a:rPr>
              <a:t>The privacy issued by blockchain makes itself more secure as everyone does not have access which makes it resilient.</a:t>
            </a:r>
            <a:endParaRPr lang="en-US" sz="2400">
              <a:solidFill>
                <a:schemeClr val="tx1"/>
              </a:solidFill>
              <a:latin typeface="Times New Roman"/>
              <a:ea typeface="Times New Roman"/>
              <a:cs typeface="Times New Roman"/>
            </a:endParaRPr>
          </a:p>
          <a:p>
            <a:pPr indent="-381000">
              <a:lnSpc>
                <a:spcPct val="114999"/>
              </a:lnSpc>
              <a:buClr>
                <a:schemeClr val="dk1"/>
              </a:buClr>
              <a:buSzPts val="2400"/>
              <a:buFont typeface="Times New Roman"/>
              <a:buChar char="●"/>
            </a:pPr>
            <a:r>
              <a:rPr lang="en-US" sz="2400">
                <a:solidFill>
                  <a:schemeClr val="tx1"/>
                </a:solidFill>
                <a:latin typeface="Times New Roman"/>
                <a:ea typeface="Times New Roman"/>
                <a:cs typeface="Times New Roman"/>
              </a:rPr>
              <a:t>Machine learning uses better IAM practices for improving access security and maintaining the integrity of user identities.</a:t>
            </a:r>
          </a:p>
          <a:p>
            <a:pPr lvl="0" indent="-381000" algn="l">
              <a:lnSpc>
                <a:spcPct val="114999"/>
              </a:lnSpc>
              <a:buClr>
                <a:srgbClr val="000000"/>
              </a:buClr>
              <a:buSzPts val="2400"/>
              <a:buFont typeface="Times New Roman"/>
              <a:buChar char="●"/>
            </a:pPr>
            <a:endParaRPr lang="en-US" sz="2400">
              <a:solidFill>
                <a:schemeClr val="tx1"/>
              </a:solidFill>
              <a:latin typeface="Times New Roman" panose="02020603050405020304" pitchFamily="18" charset="0"/>
              <a:ea typeface="Times New Roman"/>
              <a:cs typeface="Times New Roman" panose="02020603050405020304" pitchFamily="18" charset="0"/>
            </a:endParaRPr>
          </a:p>
          <a:p>
            <a:pPr indent="-381000">
              <a:lnSpc>
                <a:spcPct val="114999"/>
              </a:lnSpc>
              <a:buClr>
                <a:srgbClr val="000000"/>
              </a:buClr>
              <a:buSzPts val="2400"/>
              <a:buFont typeface="Times New Roman"/>
              <a:buChar char="●"/>
            </a:pPr>
            <a:endParaRPr lang="en-US" sz="2400">
              <a:solidFill>
                <a:schemeClr val="tx1"/>
              </a:solidFill>
              <a:latin typeface="Times New Roman" panose="02020603050405020304" pitchFamily="18" charset="0"/>
              <a:ea typeface="Times New Roman"/>
              <a:cs typeface="Times New Roman" panose="02020603050405020304" pitchFamily="18" charset="0"/>
            </a:endParaRPr>
          </a:p>
          <a:p>
            <a:pPr indent="0">
              <a:spcBef>
                <a:spcPts val="1200"/>
              </a:spcBef>
              <a:spcAft>
                <a:spcPts val="1200"/>
              </a:spcAft>
              <a:buClr>
                <a:srgbClr val="595959"/>
              </a:buClr>
              <a:buNone/>
            </a:pPr>
            <a:endParaRPr lang="en-US" sz="2400">
              <a:solidFill>
                <a:schemeClr val="tx1"/>
              </a:solidFill>
              <a:latin typeface="Times New Roman"/>
              <a:ea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rm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err="1">
                <a:solidFill>
                  <a:schemeClr val="dk1"/>
                </a:solidFill>
                <a:latin typeface="Times New Roman"/>
                <a:ea typeface="Times New Roman"/>
                <a:cs typeface="Times New Roman"/>
                <a:sym typeface="Times New Roman"/>
              </a:rPr>
              <a:t>Sarfaraaz</a:t>
            </a:r>
            <a:r>
              <a:rPr lang="en" sz="2400">
                <a:solidFill>
                  <a:schemeClr val="dk1"/>
                </a:solidFill>
                <a:latin typeface="Times New Roman"/>
                <a:ea typeface="Times New Roman"/>
                <a:cs typeface="Times New Roman"/>
                <a:sym typeface="Times New Roman"/>
              </a:rPr>
              <a:t> Hussain </a:t>
            </a:r>
            <a:r>
              <a:rPr lang="en" sz="2400" err="1">
                <a:solidFill>
                  <a:schemeClr val="dk1"/>
                </a:solidFill>
                <a:latin typeface="Times New Roman"/>
                <a:ea typeface="Times New Roman"/>
                <a:cs typeface="Times New Roman"/>
                <a:sym typeface="Times New Roman"/>
              </a:rPr>
              <a:t>Gounda</a:t>
            </a:r>
            <a:r>
              <a:rPr lang="en" sz="2400">
                <a:solidFill>
                  <a:schemeClr val="dk1"/>
                </a:solidFill>
                <a:latin typeface="Times New Roman"/>
                <a:ea typeface="Times New Roman"/>
                <a:cs typeface="Times New Roman"/>
                <a:sym typeface="Times New Roman"/>
              </a:rPr>
              <a:t>, Group 2-14</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ID10:</a:t>
            </a:r>
            <a:r>
              <a:rPr lang="en" sz="2400">
                <a:solidFill>
                  <a:schemeClr val="dk1"/>
                </a:solidFill>
                <a:latin typeface="Times New Roman"/>
                <a:ea typeface="Times New Roman"/>
                <a:cs typeface="Times New Roman"/>
                <a:sym typeface="Times New Roman"/>
              </a:rPr>
              <a:t> Spacing and Formatting In Project report, there are some spacing and formatting errors at few places Page Number : 50 Location : Reference 15</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a:t>
            </a:r>
            <a:endParaRPr lang="en-US" sz="2400" b="1">
              <a:solidFill>
                <a:schemeClr val="dk1"/>
              </a:solidFill>
              <a:ea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rmAutofit lnSpcReduction="10000"/>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KUMAR SWAMY METTELA – #GROUP: 2 – 16</a:t>
            </a:r>
            <a:endParaRPr lang="en-US" sz="2400">
              <a:solidFill>
                <a:schemeClr val="dk1"/>
              </a:solidFill>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ID11:</a:t>
            </a:r>
            <a:r>
              <a:rPr lang="en" sz="2400">
                <a:solidFill>
                  <a:schemeClr val="dk1"/>
                </a:solidFill>
                <a:latin typeface="Times New Roman"/>
                <a:ea typeface="Times New Roman"/>
                <a:cs typeface="Times New Roman"/>
                <a:sym typeface="Times New Roman"/>
              </a:rPr>
              <a:t> Information provided doesn’t entail the reference cited, the research paper cited hasn’t mentioned any information related to ML or Blockchain. This deficiency is found on page 4; line 3, under the section 1.1 Motivation and Background, fall under wrong citation of the reference.</a:t>
            </a:r>
            <a:endParaRPr lang="en" sz="2400">
              <a:solidFill>
                <a:schemeClr val="dk1"/>
              </a:solidFill>
              <a:ea typeface="Times New Roman"/>
            </a:endParaRPr>
          </a:p>
          <a:p>
            <a:pPr marL="0" indent="0">
              <a:lnSpc>
                <a:spcPct val="114999"/>
              </a:lnSpc>
              <a:buNone/>
            </a:pPr>
            <a:endParaRPr lang="en" sz="2400">
              <a:solidFill>
                <a:schemeClr val="dk1"/>
              </a:solidFill>
              <a:latin typeface="Times New Roman"/>
              <a:ea typeface="Times New Roman"/>
              <a:cs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VALID </a:t>
            </a:r>
            <a:r>
              <a:rPr lang="en" sz="2400">
                <a:solidFill>
                  <a:schemeClr val="dk1"/>
                </a:solidFill>
                <a:latin typeface="Times New Roman"/>
                <a:ea typeface="Times New Roman"/>
                <a:cs typeface="Times New Roman"/>
                <a:sym typeface="Times New Roman"/>
              </a:rPr>
              <a:t>We agree with the point that there is nothing related to ML or Blockchain in the source paper but it was to mainly focus on the identity management part of it.</a:t>
            </a:r>
            <a:endParaRPr lang="en-US" sz="2400" b="1">
              <a:solidFill>
                <a:schemeClr val="dk1"/>
              </a:solidFill>
              <a:ea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body" idx="1"/>
          </p:nvPr>
        </p:nvSpPr>
        <p:spPr>
          <a:xfrm>
            <a:off x="311700" y="362000"/>
            <a:ext cx="8127000" cy="4206900"/>
          </a:xfrm>
          <a:prstGeom prst="rect">
            <a:avLst/>
          </a:prstGeom>
        </p:spPr>
        <p:txBody>
          <a:bodyPr spcFirstLastPara="1" wrap="square" lIns="91425" tIns="91425" rIns="91425" bIns="91425" anchor="t" anchorCtr="0">
            <a:normAutofit lnSpcReduction="10000"/>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a:solidFill>
                  <a:schemeClr val="dk1"/>
                </a:solidFill>
                <a:latin typeface="Times New Roman"/>
                <a:ea typeface="Times New Roman"/>
                <a:cs typeface="Times New Roman"/>
                <a:sym typeface="Times New Roman"/>
              </a:rPr>
              <a:t>KUMAR SWAMY METTELA – #GROUP: 2 – 16</a:t>
            </a:r>
            <a:endParaRPr lang="en-US" sz="2400">
              <a:solidFill>
                <a:schemeClr val="dk1"/>
              </a:solidFill>
              <a:ea typeface="Times New Roman"/>
            </a:endParaRPr>
          </a:p>
          <a:p>
            <a:pPr marL="0" lvl="0" indent="0" algn="l">
              <a:lnSpc>
                <a:spcPct val="114999"/>
              </a:lnSpc>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ID12:</a:t>
            </a:r>
            <a:r>
              <a:rPr lang="en" sz="2400">
                <a:solidFill>
                  <a:schemeClr val="dk1"/>
                </a:solidFill>
                <a:latin typeface="Times New Roman"/>
                <a:ea typeface="Times New Roman"/>
                <a:cs typeface="Times New Roman"/>
                <a:sym typeface="Times New Roman"/>
              </a:rPr>
              <a:t> Figure mentioned doesn’t cite any references or has one mentioned in the reference section, which is wrong formatting of report. This deficiency is found on page 11, figure 1, under the section 4.0 Detailed Results, falls under the wrong formatting of reference and not providing references.</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The link to the image has been given right below the figure. </a:t>
            </a:r>
            <a:endParaRPr lang="en-US" sz="2400">
              <a:solidFill>
                <a:schemeClr val="dk1"/>
              </a:solidFill>
              <a:ea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6"/>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KUMAR SWAMY METTELA – #GROUP: 2 – 16</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ID13:</a:t>
            </a:r>
            <a:r>
              <a:rPr lang="en" sz="2400">
                <a:solidFill>
                  <a:schemeClr val="dk1"/>
                </a:solidFill>
                <a:latin typeface="Times New Roman"/>
                <a:ea typeface="Times New Roman"/>
                <a:cs typeface="Times New Roman"/>
                <a:sym typeface="Times New Roman"/>
              </a:rPr>
              <a:t> Figure mentioned doesn’t cite any references or has one mentioned in the reference section, which is wrong formatting of report. This deficiency is found on page 33, figure 7, under the section 4.8.2 How does smart contract work, falls under the wrong formatting of reference and not providing references.</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The link to the image has been given right below the figure. </a:t>
            </a:r>
            <a:endParaRPr lang="en-US" sz="2400" b="1">
              <a:solidFill>
                <a:schemeClr val="dk1"/>
              </a:solidFill>
              <a:ea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body" idx="1"/>
          </p:nvPr>
        </p:nvSpPr>
        <p:spPr>
          <a:xfrm>
            <a:off x="311700" y="362000"/>
            <a:ext cx="8520600" cy="46815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APOORVA SRITHA REDDY PINDI GROUP 2-9</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ID15: </a:t>
            </a:r>
            <a:r>
              <a:rPr lang="en" sz="2400">
                <a:solidFill>
                  <a:schemeClr val="dk1"/>
                </a:solidFill>
                <a:latin typeface="Times New Roman"/>
                <a:ea typeface="Times New Roman"/>
                <a:cs typeface="Times New Roman"/>
                <a:sym typeface="Times New Roman"/>
              </a:rPr>
              <a:t>Implicit authentication is majorly used with mobiles. Technological challenges to be solved include the lack of formal model for this technique. Page 27, paragraph 2, line 11.</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 Not relevant to the topic. (Find more on why not relevant)</a:t>
            </a:r>
            <a:endParaRPr lang="en-US" sz="2400">
              <a:solidFill>
                <a:schemeClr val="dk1"/>
              </a:solidFill>
              <a:ea typeface="Times New Roman"/>
              <a:sym typeface="Times New Roman"/>
            </a:endParaRPr>
          </a:p>
          <a:p>
            <a:pPr marL="0" indent="0">
              <a:lnSpc>
                <a:spcPct val="114999"/>
              </a:lnSpc>
              <a:buNone/>
            </a:pPr>
            <a:br>
              <a:rPr lang="en-US"/>
            </a:br>
            <a:endParaRPr lang="en-US"/>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397557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body" idx="1"/>
          </p:nvPr>
        </p:nvSpPr>
        <p:spPr>
          <a:xfrm>
            <a:off x="311700" y="362000"/>
            <a:ext cx="8520600" cy="46815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APOORVA SRITHA REDDY PINDI GROUP 2-9</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ID16:</a:t>
            </a:r>
            <a:r>
              <a:rPr lang="en" sz="2400">
                <a:solidFill>
                  <a:schemeClr val="dk1"/>
                </a:solidFill>
                <a:latin typeface="Times New Roman"/>
                <a:ea typeface="Times New Roman"/>
                <a:cs typeface="Times New Roman"/>
                <a:sym typeface="Times New Roman"/>
              </a:rPr>
              <a:t> Malicious intent or breach can be identified without AI, as malicious presence blocking by Intrusion Detection and Prevention System Software. Page 23, paragraph 4, line 20.</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We are not claiming that only AI can identify. We are agreeing  to the point but not relevant.</a:t>
            </a:r>
            <a:endParaRPr lang="en-US" sz="2400">
              <a:solidFill>
                <a:schemeClr val="dk1"/>
              </a:solidFill>
              <a:ea typeface="Times New Roman"/>
              <a:sym typeface="Times New Roman"/>
            </a:endParaRPr>
          </a:p>
          <a:p>
            <a:pPr marL="0" indent="0">
              <a:lnSpc>
                <a:spcPct val="114999"/>
              </a:lnSpc>
              <a:buNone/>
            </a:pPr>
            <a:br>
              <a:rPr lang="en-US"/>
            </a:br>
            <a:endParaRPr lang="en-US"/>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334077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body" idx="1"/>
          </p:nvPr>
        </p:nvSpPr>
        <p:spPr>
          <a:xfrm>
            <a:off x="311700" y="362000"/>
            <a:ext cx="8520600" cy="46815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Vishnu Vardhan Sanikommu</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ID17:</a:t>
            </a:r>
            <a:r>
              <a:rPr lang="en" sz="2400">
                <a:solidFill>
                  <a:schemeClr val="dk1"/>
                </a:solidFill>
                <a:latin typeface="Times New Roman"/>
                <a:ea typeface="Times New Roman"/>
                <a:cs typeface="Times New Roman"/>
                <a:sym typeface="Times New Roman"/>
              </a:rPr>
              <a:t> Provided various security issues, machine learning uses, blockchain importance extensively but there is very less information on how and what machine learning models, blockchain techniques are used to solve security issues.</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a:t>
            </a:r>
            <a:r>
              <a:rPr lang="en" sz="2400">
                <a:solidFill>
                  <a:schemeClr val="dk1"/>
                </a:solidFill>
                <a:latin typeface="Times New Roman"/>
                <a:ea typeface="Times New Roman"/>
                <a:cs typeface="Times New Roman"/>
                <a:sym typeface="Times New Roman"/>
              </a:rPr>
              <a:t> </a:t>
            </a:r>
            <a:r>
              <a:rPr lang="en" sz="2400" b="1">
                <a:solidFill>
                  <a:schemeClr val="dk1"/>
                </a:solidFill>
                <a:latin typeface="Times New Roman"/>
                <a:ea typeface="Times New Roman"/>
                <a:cs typeface="Times New Roman"/>
                <a:sym typeface="Times New Roman"/>
              </a:rPr>
              <a:t>Invalid</a:t>
            </a:r>
            <a:r>
              <a:rPr lang="en" sz="2400">
                <a:solidFill>
                  <a:schemeClr val="dk1"/>
                </a:solidFill>
                <a:latin typeface="Times New Roman"/>
                <a:ea typeface="Times New Roman"/>
                <a:cs typeface="Times New Roman"/>
                <a:sym typeface="Times New Roman"/>
              </a:rPr>
              <a:t> Smart contract has been mentioned. AWS fraud detector has been discussed which uses machine learning models. (find which ML model used for AWS fraud)</a:t>
            </a:r>
            <a:endParaRPr lang="en-US" sz="2400">
              <a:solidFill>
                <a:schemeClr val="dk1"/>
              </a:solidFill>
              <a:ea typeface="Times New Roman"/>
              <a:sym typeface="Times New Roman"/>
            </a:endParaRPr>
          </a:p>
          <a:p>
            <a:pPr marL="0" indent="0">
              <a:lnSpc>
                <a:spcPct val="114999"/>
              </a:lnSpc>
              <a:buNone/>
            </a:pPr>
            <a:br>
              <a:rPr lang="en-US"/>
            </a:br>
            <a:endParaRPr lang="en-US"/>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3985477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body" idx="1"/>
          </p:nvPr>
        </p:nvSpPr>
        <p:spPr>
          <a:xfrm>
            <a:off x="311700" y="362000"/>
            <a:ext cx="8520600" cy="46815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 </a:t>
            </a:r>
            <a:r>
              <a:rPr lang="en" sz="2400">
                <a:solidFill>
                  <a:schemeClr val="dk1"/>
                </a:solidFill>
                <a:latin typeface="Times New Roman"/>
                <a:ea typeface="Times New Roman"/>
                <a:cs typeface="Times New Roman"/>
                <a:sym typeface="Times New Roman"/>
              </a:rPr>
              <a:t>Vishnu Vardhan Sanikommu</a:t>
            </a:r>
            <a:endParaRPr lang="en-US" sz="2400">
              <a:solidFill>
                <a:schemeClr val="dk1"/>
              </a:solidFill>
              <a:ea typeface="Times New Roman"/>
            </a:endParaRPr>
          </a:p>
          <a:p>
            <a:pPr marL="0" indent="0">
              <a:lnSpc>
                <a:spcPct val="114999"/>
              </a:lnSpc>
              <a:buNone/>
            </a:pPr>
            <a:endParaRPr lang="en" sz="2400">
              <a:ea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ID18:</a:t>
            </a:r>
            <a:r>
              <a:rPr lang="en" sz="2400">
                <a:solidFill>
                  <a:schemeClr val="dk1"/>
                </a:solidFill>
                <a:latin typeface="Times New Roman"/>
                <a:ea typeface="Times New Roman"/>
                <a:cs typeface="Times New Roman"/>
                <a:sym typeface="Times New Roman"/>
              </a:rPr>
              <a:t> Some research papers are cited, but the content in the papers is not present in the final project report. One such example is refernce-6. It is kind of unrelated to this project.</a:t>
            </a:r>
            <a:endParaRPr lang="en" sz="2400">
              <a:solidFill>
                <a:schemeClr val="dk1"/>
              </a:solidFill>
              <a:ea typeface="Times New Roman"/>
            </a:endParaRPr>
          </a:p>
          <a:p>
            <a:pPr marL="0" lvl="0" indent="0" algn="l">
              <a:lnSpc>
                <a:spcPct val="114999"/>
              </a:lnSpc>
              <a:spcBef>
                <a:spcPts val="0"/>
              </a:spcBef>
              <a:spcAft>
                <a:spcPts val="0"/>
              </a:spcAft>
              <a:buNone/>
            </a:pPr>
            <a:endParaRPr lang="en" sz="2400">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VALID</a:t>
            </a:r>
            <a:endParaRPr lang="en-US" sz="2400" b="1">
              <a:solidFill>
                <a:schemeClr val="dk1"/>
              </a:solidFill>
              <a:ea typeface="Times New Roman"/>
            </a:endParaRPr>
          </a:p>
          <a:p>
            <a:pPr marL="0" indent="0">
              <a:lnSpc>
                <a:spcPct val="114999"/>
              </a:lnSpc>
              <a:buNone/>
            </a:pPr>
            <a:r>
              <a:rPr lang="en" sz="2400">
                <a:solidFill>
                  <a:schemeClr val="dk1"/>
                </a:solidFill>
                <a:latin typeface="Times New Roman"/>
                <a:ea typeface="Times New Roman"/>
                <a:cs typeface="Times New Roman"/>
              </a:rPr>
              <a:t>The source paper mentions about design of intelligence in in-home assistive technologies which is not relevant our topic but did help us to understand the wide spread of technology usage.</a:t>
            </a:r>
            <a:endParaRPr lang="en" sz="2400" b="1">
              <a:solidFill>
                <a:schemeClr val="dk1"/>
              </a:solidFill>
              <a:latin typeface="Times New Roman"/>
              <a:ea typeface="Times New Roman"/>
              <a:cs typeface="Times New Roman"/>
            </a:endParaRPr>
          </a:p>
          <a:p>
            <a:pPr marL="0" indent="0">
              <a:lnSpc>
                <a:spcPct val="114999"/>
              </a:lnSpc>
              <a:buNone/>
            </a:pPr>
            <a:endParaRPr lang="en" sz="2400" b="1">
              <a:solidFill>
                <a:schemeClr val="dk1"/>
              </a:solidFill>
              <a:latin typeface="Times New Roman"/>
              <a:ea typeface="Times New Roman"/>
              <a:cs typeface="Times New Roman"/>
            </a:endParaRPr>
          </a:p>
          <a:p>
            <a:pPr marL="0" indent="0">
              <a:lnSpc>
                <a:spcPct val="114999"/>
              </a:lnSpc>
              <a:buNone/>
            </a:pPr>
            <a:endParaRPr lang="en" sz="240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27562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body" idx="1"/>
          </p:nvPr>
        </p:nvSpPr>
        <p:spPr>
          <a:xfrm>
            <a:off x="311700" y="362000"/>
            <a:ext cx="8520600" cy="4681500"/>
          </a:xfrm>
          <a:prstGeom prst="rect">
            <a:avLst/>
          </a:prstGeom>
        </p:spPr>
        <p:txBody>
          <a:bodyPr spcFirstLastPara="1" wrap="square" lIns="91425" tIns="91425" rIns="91425" bIns="91425" anchor="t" anchorCtr="0">
            <a:no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Vishnu Vardhan Sanikommu</a:t>
            </a:r>
            <a:endParaRPr lang="en-US" sz="2400">
              <a:solidFill>
                <a:schemeClr val="dk1"/>
              </a:solidFill>
              <a:ea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Deficiency ID19:</a:t>
            </a:r>
            <a:r>
              <a:rPr lang="en" sz="2400">
                <a:solidFill>
                  <a:schemeClr val="dk1"/>
                </a:solidFill>
                <a:latin typeface="Times New Roman"/>
                <a:ea typeface="Times New Roman"/>
                <a:cs typeface="Times New Roman"/>
                <a:sym typeface="Times New Roman"/>
              </a:rPr>
              <a:t> Mentioned about AWS Fraud detection and Azure Active Directory for provisioning and de-provisioning, but I didn’t find how those two platforms solve different security issues.</a:t>
            </a:r>
            <a:endParaRPr lang="en" sz="2400">
              <a:solidFill>
                <a:schemeClr val="dk1"/>
              </a:solidFill>
              <a:ea typeface="Times New Roman"/>
            </a:endParaRPr>
          </a:p>
          <a:p>
            <a:pPr marL="0" indent="0">
              <a:lnSpc>
                <a:spcPct val="114999"/>
              </a:lnSpc>
              <a:buNone/>
            </a:pPr>
            <a:endParaRPr lang="en" sz="2400" b="1">
              <a:solidFill>
                <a:schemeClr val="dk1"/>
              </a:solidFill>
              <a:latin typeface="Times New Roman"/>
              <a:ea typeface="Times New Roman"/>
              <a:cs typeface="Times New Roman"/>
              <a:sym typeface="Times New Roman"/>
            </a:endParaRPr>
          </a:p>
          <a:p>
            <a:pPr marL="0" indent="0">
              <a:lnSpc>
                <a:spcPct val="114999"/>
              </a:lnSpc>
              <a:buNone/>
            </a:pPr>
            <a:r>
              <a:rPr lang="en" sz="2400" b="1">
                <a:solidFill>
                  <a:schemeClr val="dk1"/>
                </a:solidFill>
                <a:latin typeface="Times New Roman"/>
                <a:ea typeface="Times New Roman"/>
                <a:cs typeface="Times New Roman"/>
                <a:sym typeface="Times New Roman"/>
              </a:rPr>
              <a:t>Response: INVALID </a:t>
            </a:r>
            <a:r>
              <a:rPr lang="en" sz="2400">
                <a:solidFill>
                  <a:schemeClr val="dk1"/>
                </a:solidFill>
                <a:latin typeface="Times New Roman"/>
                <a:ea typeface="Times New Roman"/>
                <a:cs typeface="Times New Roman"/>
                <a:sym typeface="Times New Roman"/>
              </a:rPr>
              <a:t>Azure AD is used at for provisioning/de-provisioning based on standard protocols while Fraud detection monitors the resources for outliers and also makes a decision based on rules when a new provisioning request is received by the system. We tried explaining this points in AWS Fraud detection and Azure AD sections respectively. </a:t>
            </a:r>
            <a:endParaRPr lang="en" sz="2400">
              <a:solidFill>
                <a:schemeClr val="dk1"/>
              </a:solidFill>
              <a:latin typeface="Times New Roman"/>
              <a:ea typeface="Times New Roman"/>
              <a:cs typeface="Times New Roman"/>
            </a:endParaRPr>
          </a:p>
          <a:p>
            <a:pPr marL="0" lvl="0" indent="0" algn="l">
              <a:lnSpc>
                <a:spcPct val="114999"/>
              </a:lnSpc>
              <a:spcBef>
                <a:spcPts val="0"/>
              </a:spcBef>
              <a:spcAft>
                <a:spcPts val="0"/>
              </a:spcAft>
              <a:buNone/>
            </a:pPr>
            <a:endParaRPr lang="en" sz="240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54006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body" idx="1"/>
          </p:nvPr>
        </p:nvSpPr>
        <p:spPr>
          <a:xfrm>
            <a:off x="311700" y="331854"/>
            <a:ext cx="8458500" cy="4480800"/>
          </a:xfrm>
          <a:prstGeom prst="rect">
            <a:avLst/>
          </a:prstGeom>
        </p:spPr>
        <p:txBody>
          <a:bodyPr spcFirstLastPara="1" wrap="square" lIns="91425" tIns="91425" rIns="91425" bIns="91425" anchor="t" anchorCtr="0">
            <a:noAutofit/>
          </a:bodyPr>
          <a:lstStyle/>
          <a:p>
            <a:pPr marL="76200" indent="0" algn="ctr">
              <a:lnSpc>
                <a:spcPct val="95000"/>
              </a:lnSpc>
              <a:buClr>
                <a:schemeClr val="dk1"/>
              </a:buClr>
              <a:buSzPts val="2400"/>
              <a:buNone/>
            </a:pPr>
            <a:r>
              <a:rPr lang="en" sz="2400" b="1">
                <a:solidFill>
                  <a:schemeClr val="tx1"/>
                </a:solidFill>
                <a:latin typeface="Times New Roman"/>
                <a:ea typeface="Times New Roman"/>
                <a:cs typeface="Times New Roman"/>
              </a:rPr>
              <a:t>Overview of all main results </a:t>
            </a:r>
            <a:endParaRPr lang="en-IN" sz="2400">
              <a:solidFill>
                <a:schemeClr val="tx1"/>
              </a:solidFill>
              <a:latin typeface="Times New Roman"/>
              <a:ea typeface="Times New Roman"/>
            </a:endParaRPr>
          </a:p>
          <a:p>
            <a:pPr marL="457200" lvl="0" indent="-381000" algn="l">
              <a:lnSpc>
                <a:spcPct val="95000"/>
              </a:lnSpc>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Two approaches are used: manual and automated provisioning and de-provisioning. Advantages and disadvantages are listed.</a:t>
            </a:r>
            <a:endParaRPr lang="en-IN">
              <a:solidFill>
                <a:schemeClr val="dk1"/>
              </a:solidFill>
            </a:endParaRPr>
          </a:p>
          <a:p>
            <a:pPr marL="76200" lvl="0" indent="0" algn="l" rtl="0">
              <a:lnSpc>
                <a:spcPct val="95000"/>
              </a:lnSpc>
              <a:spcBef>
                <a:spcPts val="0"/>
              </a:spcBef>
              <a:spcAft>
                <a:spcPts val="0"/>
              </a:spcAft>
              <a:buClr>
                <a:schemeClr val="dk1"/>
              </a:buClr>
              <a:buSzPts val="2400"/>
              <a:buNone/>
            </a:pPr>
            <a:endParaRPr lang="en-IN" sz="2400" dirty="0">
              <a:solidFill>
                <a:schemeClr val="dk1"/>
              </a:solidFill>
              <a:latin typeface="Times New Roman"/>
              <a:ea typeface="Times New Roman"/>
              <a:cs typeface="Times New Roman"/>
              <a:sym typeface="Times New Roman"/>
            </a:endParaRPr>
          </a:p>
          <a:p>
            <a:pPr marL="457200" lvl="0" indent="-381000" algn="l" rtl="0">
              <a:lnSpc>
                <a:spcPct val="95000"/>
              </a:lnSpc>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To overcome the disadvantages of manual provisioning and de-provisioning we used machine learning and blockchain concepts to automate the process.</a:t>
            </a:r>
            <a:endParaRPr lang="en-IN" sz="2400">
              <a:solidFill>
                <a:schemeClr val="dk1"/>
              </a:solidFill>
              <a:latin typeface="Times New Roman"/>
              <a:ea typeface="Times New Roman"/>
              <a:cs typeface="Times New Roman"/>
            </a:endParaRPr>
          </a:p>
          <a:p>
            <a:pPr marL="457200" lvl="0" indent="-381000" algn="l" rtl="0">
              <a:lnSpc>
                <a:spcPct val="95000"/>
              </a:lnSpc>
              <a:spcBef>
                <a:spcPts val="0"/>
              </a:spcBef>
              <a:spcAft>
                <a:spcPts val="0"/>
              </a:spcAft>
              <a:buClr>
                <a:schemeClr val="dk1"/>
              </a:buClr>
              <a:buSzPts val="2400"/>
              <a:buFont typeface="Times New Roman"/>
              <a:buChar char="●"/>
            </a:pPr>
            <a:endParaRPr lang="en-IN" sz="2400" dirty="0">
              <a:solidFill>
                <a:schemeClr val="dk1"/>
              </a:solidFill>
              <a:latin typeface="Times New Roman"/>
              <a:ea typeface="Times New Roman"/>
              <a:cs typeface="Times New Roman"/>
              <a:sym typeface="Times New Roman"/>
            </a:endParaRPr>
          </a:p>
          <a:p>
            <a:pPr marL="457200" lvl="0" indent="-381000" algn="l" rtl="0">
              <a:lnSpc>
                <a:spcPct val="95000"/>
              </a:lnSpc>
              <a:spcBef>
                <a:spcPts val="0"/>
              </a:spcBef>
              <a:spcAft>
                <a:spcPts val="0"/>
              </a:spcAft>
              <a:buClr>
                <a:schemeClr val="dk1"/>
              </a:buClr>
              <a:buSzPts val="2400"/>
              <a:buFont typeface="Times New Roman"/>
              <a:buChar char="●"/>
            </a:pPr>
            <a:r>
              <a:rPr lang="en-IN" sz="2400" dirty="0">
                <a:solidFill>
                  <a:schemeClr val="dk1"/>
                </a:solidFill>
                <a:latin typeface="Times New Roman"/>
                <a:ea typeface="Times New Roman"/>
                <a:cs typeface="Times New Roman"/>
                <a:sym typeface="Times New Roman"/>
              </a:rPr>
              <a:t>Leverage the advantages of distributed ledgers, software programs that contain immutable rules as functions and are executed on demand and store the results in the blockchain.</a:t>
            </a:r>
            <a:endParaRPr lang="en-IN" sz="2400">
              <a:solidFill>
                <a:schemeClr val="dk1"/>
              </a:solidFill>
              <a:latin typeface="Times New Roman"/>
              <a:ea typeface="Times New Roman"/>
              <a:cs typeface="Times New Roman"/>
            </a:endParaRPr>
          </a:p>
          <a:p>
            <a:pPr marL="457200" lvl="0" indent="0" algn="l" rtl="0">
              <a:lnSpc>
                <a:spcPct val="95000"/>
              </a:lnSpc>
              <a:spcBef>
                <a:spcPts val="1200"/>
              </a:spcBef>
              <a:spcAft>
                <a:spcPts val="1200"/>
              </a:spcAft>
              <a:buNone/>
            </a:pPr>
            <a:endParaRPr lang="en-IN"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6"/>
          <p:cNvSpPr txBox="1">
            <a:spLocks noGrp="1"/>
          </p:cNvSpPr>
          <p:nvPr>
            <p:ph type="body" idx="1"/>
          </p:nvPr>
        </p:nvSpPr>
        <p:spPr>
          <a:xfrm>
            <a:off x="230057" y="392908"/>
            <a:ext cx="8520600" cy="3923100"/>
          </a:xfrm>
          <a:prstGeom prst="rect">
            <a:avLst/>
          </a:prstGeom>
        </p:spPr>
        <p:txBody>
          <a:bodyPr spcFirstLastPara="1" wrap="square" lIns="91425" tIns="91425" rIns="91425" bIns="91425" anchor="t" anchorCtr="0">
            <a:noAutofit/>
          </a:bodyPr>
          <a:lstStyle/>
          <a:p>
            <a:pPr marL="73660" indent="0" algn="ctr">
              <a:buClr>
                <a:schemeClr val="dk1"/>
              </a:buClr>
              <a:buSzPts val="2440"/>
              <a:buNone/>
            </a:pPr>
            <a:r>
              <a:rPr lang="en" sz="2400" b="1">
                <a:solidFill>
                  <a:schemeClr val="tx1"/>
                </a:solidFill>
                <a:latin typeface="Times New Roman"/>
                <a:ea typeface="Times New Roman"/>
                <a:cs typeface="Times New Roman"/>
              </a:rPr>
              <a:t>Overview of all main results (Contd..) </a:t>
            </a:r>
            <a:endParaRPr lang="en-US" sz="2400">
              <a:solidFill>
                <a:schemeClr val="tx1"/>
              </a:solidFill>
              <a:latin typeface="Times New Roman"/>
              <a:ea typeface="Times New Roman"/>
            </a:endParaRPr>
          </a:p>
          <a:p>
            <a:pPr indent="-383540">
              <a:lnSpc>
                <a:spcPct val="114999"/>
              </a:lnSpc>
              <a:buClr>
                <a:schemeClr val="dk1"/>
              </a:buClr>
              <a:buSzPts val="2440"/>
              <a:buFont typeface="Times New Roman"/>
              <a:buChar char="●"/>
            </a:pPr>
            <a:r>
              <a:rPr lang="en-US" sz="2400" b="1">
                <a:solidFill>
                  <a:schemeClr val="dk1"/>
                </a:solidFill>
                <a:latin typeface="Times New Roman"/>
                <a:ea typeface="Times New Roman"/>
                <a:cs typeface="Times New Roman"/>
                <a:sym typeface="Times New Roman"/>
              </a:rPr>
              <a:t>Azure Active Directory: </a:t>
            </a:r>
            <a:r>
              <a:rPr lang="en-US" sz="2400">
                <a:solidFill>
                  <a:schemeClr val="dk1"/>
                </a:solidFill>
                <a:latin typeface="Times New Roman"/>
                <a:ea typeface="Times New Roman"/>
                <a:cs typeface="Times New Roman"/>
                <a:sym typeface="Times New Roman"/>
              </a:rPr>
              <a:t>Suggested an approach for automatic provisioning/de-provisioning using SCIM 2.0 protocol in Azure Active Directory.</a:t>
            </a:r>
            <a:endParaRPr lang="en-US" sz="2400" b="1">
              <a:solidFill>
                <a:schemeClr val="dk1"/>
              </a:solidFill>
              <a:latin typeface="Times New Roman"/>
              <a:ea typeface="Times New Roman"/>
              <a:cs typeface="Times New Roman"/>
            </a:endParaRPr>
          </a:p>
          <a:p>
            <a:pPr indent="-383540">
              <a:buClr>
                <a:schemeClr val="dk1"/>
              </a:buClr>
              <a:buSzPts val="2440"/>
              <a:buFont typeface="Times New Roman"/>
              <a:buChar char="●"/>
            </a:pPr>
            <a:r>
              <a:rPr lang="en-US" sz="2400" b="1">
                <a:solidFill>
                  <a:schemeClr val="dk1"/>
                </a:solidFill>
                <a:latin typeface="Times New Roman"/>
                <a:ea typeface="Times New Roman"/>
                <a:cs typeface="Times New Roman"/>
                <a:sym typeface="Times New Roman"/>
              </a:rPr>
              <a:t>AWS Fraud Detection: </a:t>
            </a:r>
            <a:r>
              <a:rPr lang="en-US" sz="2400">
                <a:solidFill>
                  <a:schemeClr val="dk1"/>
                </a:solidFill>
                <a:latin typeface="Times New Roman"/>
                <a:ea typeface="Times New Roman"/>
                <a:cs typeface="Times New Roman"/>
                <a:sym typeface="Times New Roman"/>
              </a:rPr>
              <a:t>Suggested an approach to detect and mitigate fraudulent activities based on Identity theft using Machine Learning. </a:t>
            </a:r>
            <a:endParaRPr lang="en-US" sz="2400">
              <a:solidFill>
                <a:schemeClr val="dk1"/>
              </a:solidFill>
              <a:latin typeface="Times New Roman"/>
              <a:ea typeface="Times New Roman"/>
              <a:cs typeface="Times New Roman"/>
            </a:endParaRPr>
          </a:p>
          <a:p>
            <a:pPr indent="-383540">
              <a:buClr>
                <a:schemeClr val="dk1"/>
              </a:buClr>
              <a:buSzPts val="2440"/>
              <a:buFont typeface="Times New Roman"/>
              <a:buChar char="●"/>
            </a:pPr>
            <a:r>
              <a:rPr lang="en-US" sz="2400" b="1">
                <a:solidFill>
                  <a:schemeClr val="dk1"/>
                </a:solidFill>
                <a:latin typeface="Times New Roman"/>
                <a:ea typeface="Times New Roman"/>
                <a:cs typeface="Times New Roman"/>
                <a:sym typeface="Times New Roman"/>
              </a:rPr>
              <a:t>Blockchain Smart Contract: </a:t>
            </a:r>
            <a:r>
              <a:rPr lang="en-US" sz="2400">
                <a:solidFill>
                  <a:schemeClr val="dk1"/>
                </a:solidFill>
                <a:latin typeface="Times New Roman"/>
                <a:ea typeface="Times New Roman"/>
                <a:cs typeface="Times New Roman"/>
                <a:sym typeface="Times New Roman"/>
              </a:rPr>
              <a:t>Suggested an approach for provisioning/de-provisioning by using a private blockchain with a third trusted party within the organization. </a:t>
            </a:r>
            <a:endParaRPr lang="en-US" sz="244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231325" y="637889"/>
            <a:ext cx="8520600" cy="4206600"/>
          </a:xfrm>
          <a:prstGeom prst="rect">
            <a:avLst/>
          </a:prstGeom>
        </p:spPr>
        <p:txBody>
          <a:bodyPr spcFirstLastPara="1" wrap="square" lIns="91425" tIns="91425" rIns="91425" bIns="91425" anchor="t" anchorCtr="0">
            <a:noAutofit/>
          </a:bodyPr>
          <a:lstStyle/>
          <a:p>
            <a:pPr marL="76200" indent="0" algn="ctr">
              <a:buClr>
                <a:schemeClr val="dk1"/>
              </a:buClr>
              <a:buSzPts val="2400"/>
              <a:buNone/>
            </a:pPr>
            <a:r>
              <a:rPr lang="en" sz="2400" b="1">
                <a:solidFill>
                  <a:schemeClr val="tx1"/>
                </a:solidFill>
                <a:latin typeface="Times New Roman"/>
                <a:cs typeface="Times New Roman"/>
              </a:rPr>
              <a:t>Conclusions</a:t>
            </a:r>
            <a:endParaRPr lang="en" sz="2400">
              <a:solidFill>
                <a:schemeClr val="tx1"/>
              </a:solidFill>
              <a:latin typeface="Times New Roman"/>
            </a:endParaRPr>
          </a:p>
          <a:p>
            <a:pPr indent="-381000">
              <a:lnSpc>
                <a:spcPct val="114999"/>
              </a:lnSpc>
              <a:buClr>
                <a:schemeClr val="dk1"/>
              </a:buClr>
              <a:buSzPts val="2400"/>
              <a:buFont typeface="Times New Roman"/>
              <a:buChar char="●"/>
            </a:pPr>
            <a:r>
              <a:rPr lang="en" sz="2400">
                <a:solidFill>
                  <a:schemeClr val="tx1"/>
                </a:solidFill>
                <a:latin typeface="Times New Roman"/>
              </a:rPr>
              <a:t>ML-based tools lighten the authentication burden on users and thereby go a long way toward alleviating the trade-off between user convenience and security.</a:t>
            </a:r>
            <a:endParaRPr lang="en">
              <a:solidFill>
                <a:schemeClr val="tx1"/>
              </a:solidFill>
            </a:endParaRPr>
          </a:p>
          <a:p>
            <a:pPr indent="-381000">
              <a:lnSpc>
                <a:spcPct val="114999"/>
              </a:lnSpc>
              <a:buClr>
                <a:schemeClr val="dk1"/>
              </a:buClr>
              <a:buSzPts val="2400"/>
              <a:buFont typeface="Times New Roman"/>
              <a:buChar char="●"/>
            </a:pPr>
            <a:r>
              <a:rPr lang="en" sz="2400" dirty="0">
                <a:solidFill>
                  <a:schemeClr val="tx1"/>
                </a:solidFill>
                <a:latin typeface="Times New Roman"/>
                <a:ea typeface="Times New Roman"/>
              </a:rPr>
              <a:t>Simple blockchain-based programs called "smart contracts" that execute when certain criteria are satisfied. Usually, they automate the execution of a contract so that all parties may be confident of the conclusion right away, without the need for an intermediary or a delay. </a:t>
            </a:r>
            <a:br>
              <a:rPr lang="en" sz="2400">
                <a:latin typeface="Times New Roman"/>
                <a:ea typeface="Times New Roman"/>
                <a:cs typeface="Times New Roman"/>
              </a:rPr>
            </a:br>
            <a:r>
              <a:rPr lang="en" sz="2400" dirty="0">
                <a:solidFill>
                  <a:schemeClr val="dk1"/>
                </a:solidFill>
                <a:latin typeface="Times New Roman"/>
                <a:ea typeface="Times New Roman"/>
                <a:cs typeface="Times New Roman"/>
                <a:sym typeface="Times New Roman"/>
              </a:rPr>
              <a:t> 							</a:t>
            </a:r>
            <a:endParaRPr lang="en-IN" sz="2400" dirty="0">
              <a:solidFill>
                <a:schemeClr val="dk1"/>
              </a:solidFill>
              <a:latin typeface="Times New Roman"/>
              <a:ea typeface="Times New Roman"/>
              <a:cs typeface="Times New Roman"/>
            </a:endParaRPr>
          </a:p>
          <a:p>
            <a:pPr marL="0" lvl="0" indent="0" algn="l" rtl="0">
              <a:spcBef>
                <a:spcPts val="1200"/>
              </a:spcBef>
              <a:spcAft>
                <a:spcPts val="0"/>
              </a:spcAft>
              <a:buNone/>
            </a:pPr>
            <a:r>
              <a:rPr lang="en"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type="body" idx="1"/>
          </p:nvPr>
        </p:nvSpPr>
        <p:spPr>
          <a:xfrm>
            <a:off x="279043" y="636939"/>
            <a:ext cx="8520600" cy="3654600"/>
          </a:xfrm>
          <a:prstGeom prst="rect">
            <a:avLst/>
          </a:prstGeom>
        </p:spPr>
        <p:txBody>
          <a:bodyPr spcFirstLastPara="1" wrap="square" lIns="91425" tIns="91425" rIns="91425" bIns="91425" anchor="t" anchorCtr="0">
            <a:normAutofit lnSpcReduction="10000"/>
          </a:bodyPr>
          <a:lstStyle/>
          <a:p>
            <a:pPr marL="0" indent="0" algn="ctr">
              <a:lnSpc>
                <a:spcPct val="114999"/>
              </a:lnSpc>
              <a:buNone/>
            </a:pPr>
            <a:r>
              <a:rPr lang="en" sz="2400" b="1">
                <a:solidFill>
                  <a:schemeClr val="tx1"/>
                </a:solidFill>
                <a:latin typeface="Times New Roman"/>
                <a:cs typeface="Times New Roman"/>
              </a:rPr>
              <a:t>Recommendations</a:t>
            </a:r>
            <a:endParaRPr lang="en-US" sz="2400">
              <a:solidFill>
                <a:schemeClr val="tx1"/>
              </a:solidFill>
              <a:latin typeface="Times New Roman"/>
            </a:endParaRPr>
          </a:p>
          <a:p>
            <a:pPr marL="0" lvl="0" indent="0" algn="l">
              <a:lnSpc>
                <a:spcPct val="114999"/>
              </a:lnSpc>
              <a:spcBef>
                <a:spcPts val="0"/>
              </a:spcBef>
              <a:spcAft>
                <a:spcPts val="0"/>
              </a:spcAft>
              <a:buNone/>
            </a:pPr>
            <a:r>
              <a:rPr lang="en" sz="2400" dirty="0">
                <a:solidFill>
                  <a:schemeClr val="dk1"/>
                </a:solidFill>
                <a:latin typeface="Times New Roman"/>
                <a:ea typeface="Times New Roman"/>
                <a:cs typeface="Times New Roman"/>
                <a:sym typeface="Times New Roman"/>
              </a:rPr>
              <a:t>It is recommended:</a:t>
            </a:r>
            <a:endParaRPr lang="en-IN" sz="2400">
              <a:solidFill>
                <a:schemeClr val="dk1"/>
              </a:solidFill>
              <a:latin typeface="Times New Roman"/>
              <a:ea typeface="Times New Roman"/>
              <a:cs typeface="Times New Roman"/>
            </a:endParaRPr>
          </a:p>
          <a:p>
            <a:pPr indent="-381000">
              <a:spcBef>
                <a:spcPts val="1200"/>
              </a:spcBef>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To leverage different ML methodologies to identify a best feasible approach.</a:t>
            </a:r>
            <a:r>
              <a:rPr lang="en" sz="2400">
                <a:solidFill>
                  <a:schemeClr val="dk1"/>
                </a:solidFill>
                <a:latin typeface="Times New Roman"/>
                <a:ea typeface="Times New Roman"/>
                <a:cs typeface="Times New Roman"/>
                <a:sym typeface="Times New Roman"/>
              </a:rPr>
              <a:t> </a:t>
            </a:r>
            <a:endParaRPr lang="en" sz="2400">
              <a:solidFill>
                <a:schemeClr val="dk1"/>
              </a:solidFill>
              <a:latin typeface="Times New Roman"/>
              <a:ea typeface="Times New Roman"/>
              <a:cs typeface="Times New Roman"/>
            </a:endParaRPr>
          </a:p>
          <a:p>
            <a:pPr indent="-381000">
              <a:buClr>
                <a:schemeClr val="dk1"/>
              </a:buClr>
              <a:buSzPts val="2400"/>
              <a:buFont typeface="Times New Roman"/>
              <a:buChar char="●"/>
            </a:pPr>
            <a:r>
              <a:rPr lang="en" sz="2400">
                <a:solidFill>
                  <a:schemeClr val="tx1"/>
                </a:solidFill>
                <a:latin typeface="Times New Roman"/>
                <a:ea typeface="Times New Roman"/>
              </a:rPr>
              <a:t>To leverage standard SCIM 2.0 protocol to provision resources and SaaS applications in cross-domain enterprise environment.</a:t>
            </a:r>
          </a:p>
          <a:p>
            <a:pPr indent="-381000">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To explore how Blockchain technology can be combined with existing </a:t>
            </a:r>
            <a:r>
              <a:rPr lang="en" sz="2400">
                <a:solidFill>
                  <a:schemeClr val="dk1"/>
                </a:solidFill>
                <a:latin typeface="Times New Roman"/>
                <a:ea typeface="Times New Roman"/>
                <a:cs typeface="Times New Roman"/>
                <a:sym typeface="Times New Roman"/>
              </a:rPr>
              <a:t>technologies </a:t>
            </a:r>
            <a:r>
              <a:rPr lang="en" sz="2400" dirty="0">
                <a:solidFill>
                  <a:schemeClr val="dk1"/>
                </a:solidFill>
                <a:latin typeface="Times New Roman"/>
                <a:ea typeface="Times New Roman"/>
                <a:cs typeface="Times New Roman"/>
                <a:sym typeface="Times New Roman"/>
              </a:rPr>
              <a:t>for offering </a:t>
            </a:r>
            <a:r>
              <a:rPr lang="en" sz="2400">
                <a:solidFill>
                  <a:schemeClr val="dk1"/>
                </a:solidFill>
                <a:latin typeface="Times New Roman"/>
                <a:ea typeface="Times New Roman"/>
                <a:cs typeface="Times New Roman"/>
                <a:sym typeface="Times New Roman"/>
              </a:rPr>
              <a:t>enhanced functionalities</a:t>
            </a:r>
            <a:r>
              <a:rPr lang="en" sz="2400" dirty="0">
                <a:solidFill>
                  <a:schemeClr val="dk1"/>
                </a:solidFill>
                <a:latin typeface="Times New Roman"/>
                <a:ea typeface="Times New Roman"/>
                <a:cs typeface="Times New Roman"/>
                <a:sym typeface="Times New Roman"/>
              </a:rPr>
              <a:t>.</a:t>
            </a:r>
            <a:r>
              <a:rPr lang="en" sz="2400">
                <a:solidFill>
                  <a:schemeClr val="dk1"/>
                </a:solidFill>
                <a:latin typeface="Times New Roman"/>
                <a:ea typeface="Times New Roman"/>
                <a:cs typeface="Times New Roman"/>
                <a:sym typeface="Times New Roman"/>
              </a:rPr>
              <a:t> </a:t>
            </a:r>
            <a:endParaRPr lang="en" sz="2400">
              <a:solidFill>
                <a:schemeClr val="dk1"/>
              </a:solidFill>
              <a:latin typeface="Times New Roman"/>
              <a:ea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3AC9-E1E8-68A1-1FEC-E11A1C98C25A}"/>
              </a:ext>
            </a:extLst>
          </p:cNvPr>
          <p:cNvSpPr>
            <a:spLocks noGrp="1"/>
          </p:cNvSpPr>
          <p:nvPr>
            <p:ph type="title"/>
          </p:nvPr>
        </p:nvSpPr>
        <p:spPr/>
        <p:txBody>
          <a:bodyPr>
            <a:normAutofit/>
          </a:bodyPr>
          <a:lstStyle/>
          <a:p>
            <a:pPr algn="ctr"/>
            <a:r>
              <a:rPr lang="en-US" sz="2400" b="1">
                <a:latin typeface="Times New Roman"/>
              </a:rPr>
              <a:t>Deficiency Summary</a:t>
            </a:r>
          </a:p>
        </p:txBody>
      </p:sp>
      <p:graphicFrame>
        <p:nvGraphicFramePr>
          <p:cNvPr id="5" name="Table 4">
            <a:extLst>
              <a:ext uri="{FF2B5EF4-FFF2-40B4-BE49-F238E27FC236}">
                <a16:creationId xmlns:a16="http://schemas.microsoft.com/office/drawing/2014/main" id="{50EDA4E9-F12C-DBD9-E2AC-32E4CDBC2168}"/>
              </a:ext>
            </a:extLst>
          </p:cNvPr>
          <p:cNvGraphicFramePr>
            <a:graphicFrameLocks noGrp="1"/>
          </p:cNvGraphicFramePr>
          <p:nvPr>
            <p:extLst>
              <p:ext uri="{D42A27DB-BD31-4B8C-83A1-F6EECF244321}">
                <p14:modId xmlns:p14="http://schemas.microsoft.com/office/powerpoint/2010/main" val="1688367483"/>
              </p:ext>
            </p:extLst>
          </p:nvPr>
        </p:nvGraphicFramePr>
        <p:xfrm>
          <a:off x="485383" y="1111684"/>
          <a:ext cx="8051242" cy="3376160"/>
        </p:xfrm>
        <a:graphic>
          <a:graphicData uri="http://schemas.openxmlformats.org/drawingml/2006/table">
            <a:tbl>
              <a:tblPr firstRow="1" bandRow="1">
                <a:tableStyleId>{396C21E4-D83F-4442-8453-056E2E2EA8BF}</a:tableStyleId>
              </a:tblPr>
              <a:tblGrid>
                <a:gridCol w="4025621">
                  <a:extLst>
                    <a:ext uri="{9D8B030D-6E8A-4147-A177-3AD203B41FA5}">
                      <a16:colId xmlns:a16="http://schemas.microsoft.com/office/drawing/2014/main" val="370887550"/>
                    </a:ext>
                  </a:extLst>
                </a:gridCol>
                <a:gridCol w="4025621">
                  <a:extLst>
                    <a:ext uri="{9D8B030D-6E8A-4147-A177-3AD203B41FA5}">
                      <a16:colId xmlns:a16="http://schemas.microsoft.com/office/drawing/2014/main" val="3609541046"/>
                    </a:ext>
                  </a:extLst>
                </a:gridCol>
              </a:tblGrid>
              <a:tr h="844040">
                <a:tc>
                  <a:txBody>
                    <a:bodyPr/>
                    <a:lstStyle/>
                    <a:p>
                      <a:pPr marL="0" marR="0" indent="0" algn="l" rtl="0">
                        <a:spcBef>
                          <a:spcPts val="0"/>
                        </a:spcBef>
                        <a:spcAft>
                          <a:spcPts val="0"/>
                        </a:spcAft>
                      </a:pPr>
                      <a:r>
                        <a:rPr lang="en-US" sz="2400">
                          <a:effectLst/>
                        </a:rPr>
                        <a:t>Total number of deficiencies submitted</a:t>
                      </a:r>
                      <a:endParaRPr lang="en-US">
                        <a:effectLst/>
                      </a:endParaRPr>
                    </a:p>
                  </a:txBody>
                  <a:tcPr marL="0" marR="0" marT="0" marB="0" anchor="ctr"/>
                </a:tc>
                <a:tc>
                  <a:txBody>
                    <a:bodyPr/>
                    <a:lstStyle/>
                    <a:p>
                      <a:pPr marL="0" marR="0" indent="0" algn="l" rtl="0">
                        <a:spcBef>
                          <a:spcPts val="0"/>
                        </a:spcBef>
                        <a:spcAft>
                          <a:spcPts val="0"/>
                        </a:spcAft>
                      </a:pPr>
                      <a:r>
                        <a:rPr lang="en-US" sz="2400">
                          <a:effectLst/>
                        </a:rPr>
                        <a:t> 19</a:t>
                      </a:r>
                      <a:endParaRPr lang="en-US">
                        <a:effectLst/>
                      </a:endParaRPr>
                    </a:p>
                  </a:txBody>
                  <a:tcPr marL="0" marR="0" marT="0" marB="0" anchor="ctr"/>
                </a:tc>
                <a:extLst>
                  <a:ext uri="{0D108BD9-81ED-4DB2-BD59-A6C34878D82A}">
                    <a16:rowId xmlns:a16="http://schemas.microsoft.com/office/drawing/2014/main" val="3608085706"/>
                  </a:ext>
                </a:extLst>
              </a:tr>
              <a:tr h="844040">
                <a:tc>
                  <a:txBody>
                    <a:bodyPr/>
                    <a:lstStyle/>
                    <a:p>
                      <a:pPr marL="0" marR="0" indent="0" algn="l" rtl="0">
                        <a:spcBef>
                          <a:spcPts val="0"/>
                        </a:spcBef>
                        <a:spcAft>
                          <a:spcPts val="0"/>
                        </a:spcAft>
                      </a:pPr>
                      <a:r>
                        <a:rPr lang="en-US" sz="2400">
                          <a:effectLst/>
                        </a:rPr>
                        <a:t>Number of merged deficiencies</a:t>
                      </a:r>
                      <a:endParaRPr lang="en-US">
                        <a:effectLst/>
                      </a:endParaRPr>
                    </a:p>
                  </a:txBody>
                  <a:tcPr marL="0" marR="0" marT="0" marB="0" anchor="ctr"/>
                </a:tc>
                <a:tc>
                  <a:txBody>
                    <a:bodyPr/>
                    <a:lstStyle/>
                    <a:p>
                      <a:pPr marL="0" marR="0" lvl="0" indent="0" algn="l">
                        <a:spcBef>
                          <a:spcPts val="0"/>
                        </a:spcBef>
                        <a:spcAft>
                          <a:spcPts val="0"/>
                        </a:spcAft>
                        <a:buNone/>
                      </a:pPr>
                      <a:r>
                        <a:rPr lang="en-US" sz="2400">
                          <a:effectLst/>
                        </a:rPr>
                        <a:t> 4 deficiencies merged to 2</a:t>
                      </a:r>
                      <a:endParaRPr lang="en-US"/>
                    </a:p>
                  </a:txBody>
                  <a:tcPr marL="0" marR="0" marT="0" marB="0" anchor="ctr"/>
                </a:tc>
                <a:extLst>
                  <a:ext uri="{0D108BD9-81ED-4DB2-BD59-A6C34878D82A}">
                    <a16:rowId xmlns:a16="http://schemas.microsoft.com/office/drawing/2014/main" val="1839474234"/>
                  </a:ext>
                </a:extLst>
              </a:tr>
              <a:tr h="844040">
                <a:tc>
                  <a:txBody>
                    <a:bodyPr/>
                    <a:lstStyle/>
                    <a:p>
                      <a:pPr marL="0" marR="0" indent="0" algn="l" rtl="0">
                        <a:spcBef>
                          <a:spcPts val="0"/>
                        </a:spcBef>
                        <a:spcAft>
                          <a:spcPts val="0"/>
                        </a:spcAft>
                      </a:pPr>
                      <a:r>
                        <a:rPr lang="en-US" sz="2400">
                          <a:effectLst/>
                        </a:rPr>
                        <a:t>Number of Valid deficiencies</a:t>
                      </a:r>
                      <a:endParaRPr lang="en-US">
                        <a:effectLst/>
                      </a:endParaRPr>
                    </a:p>
                  </a:txBody>
                  <a:tcPr marL="0" marR="0" marT="0" marB="0" anchor="ctr"/>
                </a:tc>
                <a:tc>
                  <a:txBody>
                    <a:bodyPr/>
                    <a:lstStyle/>
                    <a:p>
                      <a:pPr marL="0" marR="0" indent="0" algn="l" rtl="0">
                        <a:spcBef>
                          <a:spcPts val="0"/>
                        </a:spcBef>
                        <a:spcAft>
                          <a:spcPts val="0"/>
                        </a:spcAft>
                      </a:pPr>
                      <a:r>
                        <a:rPr lang="en-US" sz="2400">
                          <a:effectLst/>
                        </a:rPr>
                        <a:t> 3</a:t>
                      </a:r>
                    </a:p>
                  </a:txBody>
                  <a:tcPr marL="0" marR="0" marT="0" marB="0" anchor="ctr"/>
                </a:tc>
                <a:extLst>
                  <a:ext uri="{0D108BD9-81ED-4DB2-BD59-A6C34878D82A}">
                    <a16:rowId xmlns:a16="http://schemas.microsoft.com/office/drawing/2014/main" val="1259489161"/>
                  </a:ext>
                </a:extLst>
              </a:tr>
              <a:tr h="844040">
                <a:tc>
                  <a:txBody>
                    <a:bodyPr/>
                    <a:lstStyle/>
                    <a:p>
                      <a:pPr marL="0" marR="0" indent="0" algn="l" rtl="0">
                        <a:spcBef>
                          <a:spcPts val="0"/>
                        </a:spcBef>
                        <a:spcAft>
                          <a:spcPts val="0"/>
                        </a:spcAft>
                      </a:pPr>
                      <a:r>
                        <a:rPr lang="en-US" sz="2400">
                          <a:effectLst/>
                        </a:rPr>
                        <a:t>Number of Invalid deficiencies.</a:t>
                      </a:r>
                      <a:endParaRPr lang="en-US">
                        <a:effectLst/>
                      </a:endParaRPr>
                    </a:p>
                  </a:txBody>
                  <a:tcPr marL="0" marR="0" marT="0" marB="0" anchor="ctr"/>
                </a:tc>
                <a:tc>
                  <a:txBody>
                    <a:bodyPr/>
                    <a:lstStyle/>
                    <a:p>
                      <a:pPr marL="0" marR="0" indent="0" algn="l" rtl="0">
                        <a:spcBef>
                          <a:spcPts val="0"/>
                        </a:spcBef>
                        <a:spcAft>
                          <a:spcPts val="0"/>
                        </a:spcAft>
                      </a:pPr>
                      <a:r>
                        <a:rPr lang="en-US" sz="2400">
                          <a:effectLst/>
                        </a:rPr>
                        <a:t> 16</a:t>
                      </a:r>
                    </a:p>
                  </a:txBody>
                  <a:tcPr marL="0" marR="0" marT="0" marB="0" anchor="ctr"/>
                </a:tc>
                <a:extLst>
                  <a:ext uri="{0D108BD9-81ED-4DB2-BD59-A6C34878D82A}">
                    <a16:rowId xmlns:a16="http://schemas.microsoft.com/office/drawing/2014/main" val="1333774191"/>
                  </a:ext>
                </a:extLst>
              </a:tr>
            </a:tbl>
          </a:graphicData>
        </a:graphic>
      </p:graphicFrame>
    </p:spTree>
    <p:extLst>
      <p:ext uri="{BB962C8B-B14F-4D97-AF65-F5344CB8AC3E}">
        <p14:creationId xmlns:p14="http://schemas.microsoft.com/office/powerpoint/2010/main" val="109959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9981-F1B0-A339-03A6-C0DCDE5E86FC}"/>
              </a:ext>
            </a:extLst>
          </p:cNvPr>
          <p:cNvSpPr>
            <a:spLocks noGrp="1"/>
          </p:cNvSpPr>
          <p:nvPr>
            <p:ph type="title"/>
          </p:nvPr>
        </p:nvSpPr>
        <p:spPr>
          <a:xfrm>
            <a:off x="270879" y="-36668"/>
            <a:ext cx="8520600" cy="572700"/>
          </a:xfrm>
        </p:spPr>
        <p:txBody>
          <a:bodyPr>
            <a:normAutofit fontScale="90000"/>
          </a:bodyPr>
          <a:lstStyle/>
          <a:p>
            <a:pPr algn="ctr"/>
            <a:r>
              <a:rPr lang="en-US"/>
              <a:t>Deficiency Summary</a:t>
            </a:r>
          </a:p>
        </p:txBody>
      </p:sp>
      <p:graphicFrame>
        <p:nvGraphicFramePr>
          <p:cNvPr id="4" name="Table 4">
            <a:extLst>
              <a:ext uri="{FF2B5EF4-FFF2-40B4-BE49-F238E27FC236}">
                <a16:creationId xmlns:a16="http://schemas.microsoft.com/office/drawing/2014/main" id="{42898658-9CCD-F2D2-11DB-87253F3EA0A9}"/>
              </a:ext>
            </a:extLst>
          </p:cNvPr>
          <p:cNvGraphicFramePr>
            <a:graphicFrameLocks noGrp="1"/>
          </p:cNvGraphicFramePr>
          <p:nvPr>
            <p:extLst>
              <p:ext uri="{D42A27DB-BD31-4B8C-83A1-F6EECF244321}">
                <p14:modId xmlns:p14="http://schemas.microsoft.com/office/powerpoint/2010/main" val="3380588962"/>
              </p:ext>
            </p:extLst>
          </p:nvPr>
        </p:nvGraphicFramePr>
        <p:xfrm>
          <a:off x="422081" y="511218"/>
          <a:ext cx="8330535" cy="4588716"/>
        </p:xfrm>
        <a:graphic>
          <a:graphicData uri="http://schemas.openxmlformats.org/drawingml/2006/table">
            <a:tbl>
              <a:tblPr firstRow="1" bandRow="1">
                <a:tableStyleId>{396C21E4-D83F-4442-8453-056E2E2EA8BF}</a:tableStyleId>
              </a:tblPr>
              <a:tblGrid>
                <a:gridCol w="2776845">
                  <a:extLst>
                    <a:ext uri="{9D8B030D-6E8A-4147-A177-3AD203B41FA5}">
                      <a16:colId xmlns:a16="http://schemas.microsoft.com/office/drawing/2014/main" val="511101875"/>
                    </a:ext>
                  </a:extLst>
                </a:gridCol>
                <a:gridCol w="2776845">
                  <a:extLst>
                    <a:ext uri="{9D8B030D-6E8A-4147-A177-3AD203B41FA5}">
                      <a16:colId xmlns:a16="http://schemas.microsoft.com/office/drawing/2014/main" val="771316362"/>
                    </a:ext>
                  </a:extLst>
                </a:gridCol>
                <a:gridCol w="2776845">
                  <a:extLst>
                    <a:ext uri="{9D8B030D-6E8A-4147-A177-3AD203B41FA5}">
                      <a16:colId xmlns:a16="http://schemas.microsoft.com/office/drawing/2014/main" val="2844205230"/>
                    </a:ext>
                  </a:extLst>
                </a:gridCol>
              </a:tblGrid>
              <a:tr h="824592">
                <a:tc>
                  <a:txBody>
                    <a:bodyPr/>
                    <a:lstStyle/>
                    <a:p>
                      <a:pPr lvl="0" algn="ctr">
                        <a:lnSpc>
                          <a:spcPct val="100000"/>
                        </a:lnSpc>
                        <a:spcBef>
                          <a:spcPts val="0"/>
                        </a:spcBef>
                        <a:spcAft>
                          <a:spcPts val="0"/>
                        </a:spcAft>
                        <a:buNone/>
                      </a:pPr>
                      <a:r>
                        <a:rPr lang="en-US" sz="1600" b="0" i="0" u="none" strike="noStrike" noProof="0">
                          <a:latin typeface="Times New Roman"/>
                        </a:rPr>
                        <a:t>Name of the Student</a:t>
                      </a:r>
                      <a:endParaRPr lang="en-US" sz="1600">
                        <a:latin typeface="Times New Roman"/>
                      </a:endParaRPr>
                    </a:p>
                    <a:p>
                      <a:pPr lvl="0">
                        <a:buNone/>
                      </a:pPr>
                      <a:endParaRPr lang="en-US" sz="1600">
                        <a:latin typeface="Times New Roman"/>
                      </a:endParaRPr>
                    </a:p>
                  </a:txBody>
                  <a:tcPr/>
                </a:tc>
                <a:tc>
                  <a:txBody>
                    <a:bodyPr/>
                    <a:lstStyle/>
                    <a:p>
                      <a:pPr lvl="0" algn="ctr">
                        <a:lnSpc>
                          <a:spcPct val="100000"/>
                        </a:lnSpc>
                        <a:spcBef>
                          <a:spcPts val="0"/>
                        </a:spcBef>
                        <a:spcAft>
                          <a:spcPts val="0"/>
                        </a:spcAft>
                        <a:buNone/>
                      </a:pPr>
                      <a:r>
                        <a:rPr lang="en-US" sz="1600" b="0" i="0" u="none" strike="noStrike" noProof="0">
                          <a:latin typeface="Times New Roman"/>
                        </a:rPr>
                        <a:t>Number of Deficiencies</a:t>
                      </a:r>
                      <a:endParaRPr lang="en-US" sz="1600">
                        <a:latin typeface="Times New Roman"/>
                      </a:endParaRPr>
                    </a:p>
                    <a:p>
                      <a:pPr lvl="0">
                        <a:buNone/>
                      </a:pPr>
                      <a:endParaRPr lang="en-US" sz="1600">
                        <a:latin typeface="Times New Roman"/>
                      </a:endParaRPr>
                    </a:p>
                  </a:txBody>
                  <a:tcPr/>
                </a:tc>
                <a:tc>
                  <a:txBody>
                    <a:bodyPr/>
                    <a:lstStyle/>
                    <a:p>
                      <a:pPr lvl="0" algn="ctr">
                        <a:lnSpc>
                          <a:spcPct val="100000"/>
                        </a:lnSpc>
                        <a:spcBef>
                          <a:spcPts val="0"/>
                        </a:spcBef>
                        <a:spcAft>
                          <a:spcPts val="0"/>
                        </a:spcAft>
                        <a:buNone/>
                      </a:pPr>
                      <a:r>
                        <a:rPr lang="en-US" sz="1600" b="0" i="0" u="none" strike="noStrike" noProof="0">
                          <a:latin typeface="Times New Roman"/>
                        </a:rPr>
                        <a:t>ID Number Assigned for each Deficiency</a:t>
                      </a:r>
                      <a:endParaRPr lang="en-US" sz="1600">
                        <a:latin typeface="Times New Roman"/>
                      </a:endParaRPr>
                    </a:p>
                    <a:p>
                      <a:pPr lvl="0">
                        <a:buNone/>
                      </a:pPr>
                      <a:endParaRPr lang="en-US" sz="1600">
                        <a:latin typeface="Times New Roman"/>
                      </a:endParaRPr>
                    </a:p>
                  </a:txBody>
                  <a:tcPr/>
                </a:tc>
                <a:extLst>
                  <a:ext uri="{0D108BD9-81ED-4DB2-BD59-A6C34878D82A}">
                    <a16:rowId xmlns:a16="http://schemas.microsoft.com/office/drawing/2014/main" val="538202733"/>
                  </a:ext>
                </a:extLst>
              </a:tr>
              <a:tr h="434262">
                <a:tc>
                  <a:txBody>
                    <a:bodyPr/>
                    <a:lstStyle/>
                    <a:p>
                      <a:pPr lvl="0">
                        <a:buNone/>
                      </a:pPr>
                      <a:r>
                        <a:rPr lang="en-US" sz="1600" b="0" i="0" u="none" strike="noStrike" noProof="0">
                          <a:latin typeface="Times New Roman"/>
                        </a:rPr>
                        <a:t>Vinay Pandhariwal (Group 2-7)</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ID1, ID2, ID3</a:t>
                      </a:r>
                    </a:p>
                  </a:txBody>
                  <a:tcPr/>
                </a:tc>
                <a:extLst>
                  <a:ext uri="{0D108BD9-81ED-4DB2-BD59-A6C34878D82A}">
                    <a16:rowId xmlns:a16="http://schemas.microsoft.com/office/drawing/2014/main" val="855007020"/>
                  </a:ext>
                </a:extLst>
              </a:tr>
              <a:tr h="434262">
                <a:tc>
                  <a:txBody>
                    <a:bodyPr/>
                    <a:lstStyle/>
                    <a:p>
                      <a:pPr lvl="0">
                        <a:buNone/>
                      </a:pPr>
                      <a:r>
                        <a:rPr lang="en-US" sz="1600" b="0" i="0" u="none" strike="noStrike" noProof="0">
                          <a:latin typeface="Times New Roman"/>
                        </a:rPr>
                        <a:t>Samkit Barbhaya Group 2-11</a:t>
                      </a:r>
                      <a:endParaRPr lang="en-US" sz="1600">
                        <a:latin typeface="Times New Roman"/>
                      </a:endParaRPr>
                    </a:p>
                  </a:txBody>
                  <a:tcPr/>
                </a:tc>
                <a:tc>
                  <a:txBody>
                    <a:bodyPr/>
                    <a:lstStyle/>
                    <a:p>
                      <a:r>
                        <a:rPr lang="en-US" sz="1600">
                          <a:latin typeface="Times New Roman"/>
                        </a:rPr>
                        <a:t>1</a:t>
                      </a:r>
                    </a:p>
                  </a:txBody>
                  <a:tcPr/>
                </a:tc>
                <a:tc>
                  <a:txBody>
                    <a:bodyPr/>
                    <a:lstStyle/>
                    <a:p>
                      <a:r>
                        <a:rPr lang="en-US" sz="1600">
                          <a:latin typeface="Times New Roman"/>
                        </a:rPr>
                        <a:t>ID4</a:t>
                      </a:r>
                    </a:p>
                  </a:txBody>
                  <a:tcPr/>
                </a:tc>
                <a:extLst>
                  <a:ext uri="{0D108BD9-81ED-4DB2-BD59-A6C34878D82A}">
                    <a16:rowId xmlns:a16="http://schemas.microsoft.com/office/drawing/2014/main" val="2257631147"/>
                  </a:ext>
                </a:extLst>
              </a:tr>
              <a:tr h="434262">
                <a:tc>
                  <a:txBody>
                    <a:bodyPr/>
                    <a:lstStyle/>
                    <a:p>
                      <a:pPr lvl="0">
                        <a:buNone/>
                      </a:pPr>
                      <a:r>
                        <a:rPr lang="en-US" sz="1600" b="0" i="0" u="none" strike="noStrike" noProof="0">
                          <a:latin typeface="Times New Roman"/>
                        </a:rPr>
                        <a:t>Swetha Murugaiyan Kumar- Group 2-12</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ID5,ID6, ID7</a:t>
                      </a:r>
                    </a:p>
                  </a:txBody>
                  <a:tcPr/>
                </a:tc>
                <a:extLst>
                  <a:ext uri="{0D108BD9-81ED-4DB2-BD59-A6C34878D82A}">
                    <a16:rowId xmlns:a16="http://schemas.microsoft.com/office/drawing/2014/main" val="1128180765"/>
                  </a:ext>
                </a:extLst>
              </a:tr>
              <a:tr h="434262">
                <a:tc>
                  <a:txBody>
                    <a:bodyPr/>
                    <a:lstStyle/>
                    <a:p>
                      <a:pPr lvl="0">
                        <a:buNone/>
                      </a:pPr>
                      <a:r>
                        <a:rPr lang="en-US" sz="1600" b="0" i="0" u="none" strike="noStrike" noProof="0">
                          <a:latin typeface="Times New Roman"/>
                        </a:rPr>
                        <a:t>Sarfaraaz Hussain Gounda, Group 2-14</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ID8, ID9, ID10</a:t>
                      </a:r>
                    </a:p>
                  </a:txBody>
                  <a:tcPr/>
                </a:tc>
                <a:extLst>
                  <a:ext uri="{0D108BD9-81ED-4DB2-BD59-A6C34878D82A}">
                    <a16:rowId xmlns:a16="http://schemas.microsoft.com/office/drawing/2014/main" val="309814621"/>
                  </a:ext>
                </a:extLst>
              </a:tr>
              <a:tr h="434262">
                <a:tc>
                  <a:txBody>
                    <a:bodyPr/>
                    <a:lstStyle/>
                    <a:p>
                      <a:pPr lvl="0">
                        <a:buNone/>
                      </a:pPr>
                      <a:r>
                        <a:rPr lang="en-US" sz="1600" b="0" i="0" u="none" strike="noStrike" noProof="0">
                          <a:latin typeface="Times New Roman"/>
                        </a:rPr>
                        <a:t>KUMAR SWAMY METTELA – #GROUP: 2 – 16</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ID11, ID12, ID13</a:t>
                      </a:r>
                    </a:p>
                  </a:txBody>
                  <a:tcPr/>
                </a:tc>
                <a:extLst>
                  <a:ext uri="{0D108BD9-81ED-4DB2-BD59-A6C34878D82A}">
                    <a16:rowId xmlns:a16="http://schemas.microsoft.com/office/drawing/2014/main" val="215047153"/>
                  </a:ext>
                </a:extLst>
              </a:tr>
              <a:tr h="434262">
                <a:tc>
                  <a:txBody>
                    <a:bodyPr/>
                    <a:lstStyle/>
                    <a:p>
                      <a:pPr lvl="0">
                        <a:buNone/>
                      </a:pPr>
                      <a:r>
                        <a:rPr lang="en-US" sz="1600" b="0" i="0" u="none" strike="noStrike" noProof="0">
                          <a:latin typeface="Times New Roman"/>
                        </a:rPr>
                        <a:t>APOORVA SRITHA REDDY PINDI GROUP 2-9</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ID14, ID15, ID16</a:t>
                      </a:r>
                    </a:p>
                  </a:txBody>
                  <a:tcPr/>
                </a:tc>
                <a:extLst>
                  <a:ext uri="{0D108BD9-81ED-4DB2-BD59-A6C34878D82A}">
                    <a16:rowId xmlns:a16="http://schemas.microsoft.com/office/drawing/2014/main" val="4202495040"/>
                  </a:ext>
                </a:extLst>
              </a:tr>
              <a:tr h="434262">
                <a:tc>
                  <a:txBody>
                    <a:bodyPr/>
                    <a:lstStyle/>
                    <a:p>
                      <a:pPr lvl="0">
                        <a:buNone/>
                      </a:pPr>
                      <a:r>
                        <a:rPr lang="en-US" sz="1600" b="0" i="0" u="none" strike="noStrike" noProof="0">
                          <a:latin typeface="Times New Roman"/>
                        </a:rPr>
                        <a:t>Vishnu Vardhan Sanikommu</a:t>
                      </a:r>
                      <a:endParaRPr lang="en-US" sz="1600">
                        <a:latin typeface="Times New Roman"/>
                      </a:endParaRPr>
                    </a:p>
                  </a:txBody>
                  <a:tcPr/>
                </a:tc>
                <a:tc>
                  <a:txBody>
                    <a:bodyPr/>
                    <a:lstStyle/>
                    <a:p>
                      <a:r>
                        <a:rPr lang="en-US" sz="1600">
                          <a:latin typeface="Times New Roman"/>
                        </a:rPr>
                        <a:t>3</a:t>
                      </a:r>
                    </a:p>
                  </a:txBody>
                  <a:tcPr/>
                </a:tc>
                <a:tc>
                  <a:txBody>
                    <a:bodyPr/>
                    <a:lstStyle/>
                    <a:p>
                      <a:r>
                        <a:rPr lang="en-US" sz="1600">
                          <a:latin typeface="Times New Roman"/>
                        </a:rPr>
                        <a:t>ID17, ID18, ID19</a:t>
                      </a:r>
                    </a:p>
                  </a:txBody>
                  <a:tcPr/>
                </a:tc>
                <a:extLst>
                  <a:ext uri="{0D108BD9-81ED-4DB2-BD59-A6C34878D82A}">
                    <a16:rowId xmlns:a16="http://schemas.microsoft.com/office/drawing/2014/main" val="2033397049"/>
                  </a:ext>
                </a:extLst>
              </a:tr>
            </a:tbl>
          </a:graphicData>
        </a:graphic>
      </p:graphicFrame>
    </p:spTree>
    <p:extLst>
      <p:ext uri="{BB962C8B-B14F-4D97-AF65-F5344CB8AC3E}">
        <p14:creationId xmlns:p14="http://schemas.microsoft.com/office/powerpoint/2010/main" val="128187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body" idx="1"/>
          </p:nvPr>
        </p:nvSpPr>
        <p:spPr>
          <a:xfrm>
            <a:off x="311700" y="362000"/>
            <a:ext cx="8520600" cy="4206900"/>
          </a:xfrm>
          <a:prstGeom prst="rect">
            <a:avLst/>
          </a:prstGeom>
        </p:spPr>
        <p:txBody>
          <a:bodyPr spcFirstLastPara="1" wrap="square" lIns="91425" tIns="91425" rIns="91425" bIns="91425" anchor="t" anchorCtr="0">
            <a:normAutofit/>
          </a:bodyPr>
          <a:lstStyle/>
          <a:p>
            <a:pPr marL="0" indent="0">
              <a:lnSpc>
                <a:spcPct val="114999"/>
              </a:lnSpc>
              <a:buNone/>
            </a:pPr>
            <a:r>
              <a:rPr lang="en" sz="2400" b="1">
                <a:solidFill>
                  <a:schemeClr val="dk1"/>
                </a:solidFill>
                <a:latin typeface="Times New Roman"/>
                <a:ea typeface="Times New Roman"/>
                <a:cs typeface="Times New Roman"/>
                <a:sym typeface="Times New Roman"/>
              </a:rPr>
              <a:t>Name:</a:t>
            </a:r>
            <a:r>
              <a:rPr lang="en" sz="2400">
                <a:solidFill>
                  <a:schemeClr val="dk1"/>
                </a:solidFill>
                <a:latin typeface="Times New Roman"/>
                <a:ea typeface="Times New Roman"/>
                <a:cs typeface="Times New Roman"/>
                <a:sym typeface="Times New Roman"/>
              </a:rPr>
              <a:t> Vinay </a:t>
            </a:r>
            <a:r>
              <a:rPr lang="en" sz="2400" err="1">
                <a:solidFill>
                  <a:schemeClr val="dk1"/>
                </a:solidFill>
                <a:latin typeface="Times New Roman"/>
                <a:ea typeface="Times New Roman"/>
                <a:cs typeface="Times New Roman"/>
                <a:sym typeface="Times New Roman"/>
              </a:rPr>
              <a:t>Pandhariwal</a:t>
            </a:r>
            <a:r>
              <a:rPr lang="en" sz="2400">
                <a:solidFill>
                  <a:schemeClr val="dk1"/>
                </a:solidFill>
                <a:latin typeface="Times New Roman"/>
                <a:ea typeface="Times New Roman"/>
                <a:cs typeface="Times New Roman"/>
                <a:sym typeface="Times New Roman"/>
              </a:rPr>
              <a:t> (Group 2-7)</a:t>
            </a:r>
            <a:endParaRPr lang="en-US" sz="2400">
              <a:solidFill>
                <a:schemeClr val="dk1"/>
              </a:solidFill>
              <a:latin typeface="Times New Roman"/>
              <a:ea typeface="Times New Roman"/>
              <a:cs typeface="Times New Roman"/>
              <a:sym typeface="Times New Roman"/>
            </a:endParaRPr>
          </a:p>
          <a:p>
            <a:pPr marL="0" indent="0">
              <a:lnSpc>
                <a:spcPct val="114999"/>
              </a:lnSpc>
              <a:buNone/>
            </a:pPr>
            <a:endParaRPr lang="en" sz="2400">
              <a:solidFill>
                <a:schemeClr val="dk1"/>
              </a:solidFill>
              <a:latin typeface="Times New Roman"/>
              <a:ea typeface="Times New Roman"/>
              <a:cs typeface="Times New Roman"/>
            </a:endParaRPr>
          </a:p>
          <a:p>
            <a:pPr marL="0" indent="0">
              <a:lnSpc>
                <a:spcPct val="100000"/>
              </a:lnSpc>
              <a:buNone/>
            </a:pPr>
            <a:r>
              <a:rPr lang="en" sz="2400" b="1">
                <a:solidFill>
                  <a:schemeClr val="dk1"/>
                </a:solidFill>
                <a:latin typeface="Times New Roman"/>
                <a:ea typeface="Times New Roman"/>
                <a:cs typeface="Times New Roman"/>
              </a:rPr>
              <a:t>Deficiency ID1: </a:t>
            </a:r>
            <a:r>
              <a:rPr lang="en" sz="2400">
                <a:solidFill>
                  <a:schemeClr val="dk1"/>
                </a:solidFill>
                <a:latin typeface="Times New Roman"/>
                <a:ea typeface="Times New Roman"/>
                <a:cs typeface="Times New Roman"/>
              </a:rPr>
              <a:t>Instead of Summary on accomplishments of the project, Summary of the report is presented. Page 6 Section 2.0</a:t>
            </a:r>
            <a:endParaRPr lang="en" sz="2400" dirty="0">
              <a:solidFill>
                <a:schemeClr val="dk1"/>
              </a:solidFill>
              <a:latin typeface="Times New Roman"/>
              <a:cs typeface="Times New Roman"/>
            </a:endParaRPr>
          </a:p>
          <a:p>
            <a:pPr marL="0" indent="0">
              <a:lnSpc>
                <a:spcPct val="150000"/>
              </a:lnSpc>
              <a:buNone/>
            </a:pPr>
            <a:endParaRPr lang="en" sz="2400">
              <a:solidFill>
                <a:schemeClr val="dk1"/>
              </a:solidFill>
              <a:latin typeface="Times New Roman"/>
              <a:ea typeface="Times New Roman"/>
              <a:cs typeface="Times New Roman"/>
            </a:endParaRPr>
          </a:p>
          <a:p>
            <a:pPr marL="0" indent="0">
              <a:lnSpc>
                <a:spcPct val="114999"/>
              </a:lnSpc>
              <a:buNone/>
            </a:pPr>
            <a:r>
              <a:rPr lang="en" sz="2400" b="1">
                <a:solidFill>
                  <a:schemeClr val="dk1"/>
                </a:solidFill>
                <a:latin typeface="Times New Roman"/>
                <a:ea typeface="Times New Roman"/>
                <a:cs typeface="Times New Roman"/>
              </a:rPr>
              <a:t>Response: Invalid: </a:t>
            </a:r>
            <a:r>
              <a:rPr lang="en" sz="2400">
                <a:solidFill>
                  <a:schemeClr val="dk1"/>
                </a:solidFill>
                <a:latin typeface="Times New Roman"/>
                <a:ea typeface="Times New Roman"/>
                <a:cs typeface="Times New Roman"/>
              </a:rPr>
              <a:t>The report is the representation of the project and its accomplishments. Our summary mentions the different milestones and notes that have been narrated in the report.</a:t>
            </a:r>
          </a:p>
          <a:p>
            <a:pPr marL="0" indent="0">
              <a:lnSpc>
                <a:spcPct val="114999"/>
              </a:lnSpc>
              <a:buNone/>
            </a:pPr>
            <a:endParaRPr lang="en-US" sz="2400">
              <a:solidFill>
                <a:srgbClr val="000000"/>
              </a:solidFill>
              <a:latin typeface="Times New Roman"/>
              <a:cs typeface="Times New Roman"/>
            </a:endParaRPr>
          </a:p>
          <a:p>
            <a:pPr marL="0" indent="0">
              <a:lnSpc>
                <a:spcPct val="114999"/>
              </a:lnSpc>
              <a:buNone/>
            </a:pPr>
            <a:endParaRPr lang="en-US" sz="2400">
              <a:solidFill>
                <a:schemeClr val="dk1"/>
              </a:solidFill>
              <a:latin typeface="Times New Roman"/>
              <a:ea typeface="Times New Roman"/>
              <a:cs typeface="Times New Roman"/>
            </a:endParaRPr>
          </a:p>
          <a:p>
            <a:pPr marL="0" lvl="0" indent="0" algn="l">
              <a:lnSpc>
                <a:spcPct val="100000"/>
              </a:lnSpc>
              <a:spcBef>
                <a:spcPts val="0"/>
              </a:spcBef>
              <a:spcAft>
                <a:spcPts val="0"/>
              </a:spcAft>
              <a:buNone/>
            </a:pPr>
            <a:endParaRPr lang="en-US" sz="2400">
              <a:solidFill>
                <a:schemeClr val="dk1"/>
              </a:solidFill>
              <a:latin typeface="Times New Roman"/>
              <a:ea typeface="Times New Roman"/>
              <a:cs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EF9A741DC20940A90CE71627684705" ma:contentTypeVersion="2" ma:contentTypeDescription="Create a new document." ma:contentTypeScope="" ma:versionID="202361c81260e344407404fa559b065c">
  <xsd:schema xmlns:xsd="http://www.w3.org/2001/XMLSchema" xmlns:xs="http://www.w3.org/2001/XMLSchema" xmlns:p="http://schemas.microsoft.com/office/2006/metadata/properties" xmlns:ns3="6acf7b09-f213-41c8-887e-c1441fdea007" targetNamespace="http://schemas.microsoft.com/office/2006/metadata/properties" ma:root="true" ma:fieldsID="c167e7c4a50aae4d594a61f24bcdc366" ns3:_="">
    <xsd:import namespace="6acf7b09-f213-41c8-887e-c1441fdea00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f7b09-f213-41c8-887e-c1441fdea0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731478-8236-4F47-9D00-C1E9BCCF2DAE}">
  <ds:schemaRefs>
    <ds:schemaRef ds:uri="http://schemas.microsoft.com/sharepoint/v3/contenttype/forms"/>
  </ds:schemaRefs>
</ds:datastoreItem>
</file>

<file path=customXml/itemProps2.xml><?xml version="1.0" encoding="utf-8"?>
<ds:datastoreItem xmlns:ds="http://schemas.openxmlformats.org/officeDocument/2006/customXml" ds:itemID="{91FFAA09-F091-4E79-9705-3DF87B55F2C0}">
  <ds:schemaRefs>
    <ds:schemaRef ds:uri="6acf7b09-f213-41c8-887e-c1441fdea0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C0781C6-1726-43DA-82ED-B8A7A87F4F8C}">
  <ds:schemaRefs>
    <ds:schemaRef ds:uri="http://schemas.microsoft.com/office/2006/documentManagement/types"/>
    <ds:schemaRef ds:uri="http://schemas.openxmlformats.org/package/2006/metadata/core-properties"/>
    <ds:schemaRef ds:uri="http://purl.org/dc/terms/"/>
    <ds:schemaRef ds:uri="6acf7b09-f213-41c8-887e-c1441fdea007"/>
    <ds:schemaRef ds:uri="http://schemas.microsoft.com/office/infopath/2007/PartnerControls"/>
    <ds:schemaRef ds:uri="http://schemas.microsoft.com/office/2006/metadata/properties"/>
    <ds:schemaRef ds:uri="http://purl.org/dc/dcmityp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984</TotalTime>
  <Words>2047</Words>
  <Application>Microsoft Office PowerPoint</Application>
  <PresentationFormat>On-screen Show (16:9)</PresentationFormat>
  <Paragraphs>183</Paragraphs>
  <Slides>28</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Times New Roman</vt:lpstr>
      <vt:lpstr>Simple Light</vt:lpstr>
      <vt:lpstr>Group 2-1 Provisioning and De-provisioning for Identity Management in Cloud Computing from Service Provider’s Perspective Using Blockchain and Machine Learning</vt:lpstr>
      <vt:lpstr>Summary of the current state of  art of the project topic</vt:lpstr>
      <vt:lpstr>PowerPoint Presentation</vt:lpstr>
      <vt:lpstr>PowerPoint Presentation</vt:lpstr>
      <vt:lpstr>PowerPoint Presentation</vt:lpstr>
      <vt:lpstr>PowerPoint Presentation</vt:lpstr>
      <vt:lpstr>Deficiency Summary</vt:lpstr>
      <vt:lpstr>Deficiency Summary</vt:lpstr>
      <vt:lpstr>PowerPoint Presentation</vt:lpstr>
      <vt:lpstr>PowerPoint Presentation</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2-10 Detecting network based attacks on IoT using Machine Learning</dc:title>
  <dc:creator>Akash Roshan Mund</dc:creator>
  <cp:lastModifiedBy>Akash Mund (Student)</cp:lastModifiedBy>
  <cp:revision>2</cp:revision>
  <dcterms:modified xsi:type="dcterms:W3CDTF">2022-11-08T22:46:09Z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0x01010063EF9A741DC20940A90CE71627684705</vt:lpwstr>
  </property>
</Properties>
</file>