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F4DEE-D207-4810-9C76-E9ADDCB3B2C7}">
  <a:tblStyle styleId="{22EF4DEE-D207-4810-9C76-E9ADDCB3B2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19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6a5f3b3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6a5f3b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6a5f3b3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6a5f3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fb2a038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fb2a038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96a5f3b33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96a5f3b33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2be34e1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2be34e1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6a5f3b3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6a5f3b3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bf124e1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bf124e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2be34e162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2be34e1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2be34e16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2be34e1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8bf124e1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8bf124e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f124e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8bf124e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Analyze dataset distributions for better understanding.</a:t>
            </a:r>
            <a:b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8bf124e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8bf124e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64600" y="2128425"/>
            <a:ext cx="8614800" cy="10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Medical Image Captioning and VQA using Multitasking for Chest X-Rays </a:t>
            </a:r>
            <a:endParaRPr sz="40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200600" y="3365425"/>
            <a:ext cx="2472900" cy="5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22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97650" y="252750"/>
            <a:ext cx="8348700" cy="463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30" name="Google Shape;130;p23"/>
          <p:cNvSpPr/>
          <p:nvPr/>
        </p:nvSpPr>
        <p:spPr>
          <a:xfrm>
            <a:off x="2473800" y="467800"/>
            <a:ext cx="1462200" cy="11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CNN/ Faster RCNN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540475" y="949350"/>
            <a:ext cx="1462200" cy="11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features + Text features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6379463" y="1115850"/>
            <a:ext cx="1023000" cy="8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LSTM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7779275" y="1327500"/>
            <a:ext cx="1124100" cy="4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LSTM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473788" y="1764000"/>
            <a:ext cx="1462200" cy="11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tags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57500" y="467800"/>
            <a:ext cx="1366500" cy="11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Lateral+ Frontal Images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529400" y="1837475"/>
            <a:ext cx="1366500" cy="11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+Patient Image</a:t>
            </a:r>
            <a:endParaRPr/>
          </a:p>
        </p:txBody>
      </p:sp>
      <p:cxnSp>
        <p:nvCxnSpPr>
          <p:cNvPr id="137" name="Google Shape;137;p23"/>
          <p:cNvCxnSpPr>
            <a:stCxn id="135" idx="3"/>
            <a:endCxn id="130" idx="1"/>
          </p:cNvCxnSpPr>
          <p:nvPr/>
        </p:nvCxnSpPr>
        <p:spPr>
          <a:xfrm>
            <a:off x="1824000" y="1064200"/>
            <a:ext cx="6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>
            <a:stCxn id="130" idx="3"/>
            <a:endCxn id="131" idx="1"/>
          </p:cNvCxnSpPr>
          <p:nvPr/>
        </p:nvCxnSpPr>
        <p:spPr>
          <a:xfrm>
            <a:off x="3936000" y="1064200"/>
            <a:ext cx="6045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3"/>
          <p:cNvCxnSpPr>
            <a:stCxn id="134" idx="3"/>
            <a:endCxn id="131" idx="1"/>
          </p:cNvCxnSpPr>
          <p:nvPr/>
        </p:nvCxnSpPr>
        <p:spPr>
          <a:xfrm flipH="1" rot="10800000">
            <a:off x="3935988" y="1545900"/>
            <a:ext cx="6045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>
            <a:stCxn id="131" idx="3"/>
            <a:endCxn id="132" idx="1"/>
          </p:cNvCxnSpPr>
          <p:nvPr/>
        </p:nvCxnSpPr>
        <p:spPr>
          <a:xfrm>
            <a:off x="6002675" y="154575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>
            <a:stCxn id="132" idx="3"/>
            <a:endCxn id="133" idx="1"/>
          </p:cNvCxnSpPr>
          <p:nvPr/>
        </p:nvCxnSpPr>
        <p:spPr>
          <a:xfrm>
            <a:off x="7402463" y="154575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>
            <a:stCxn id="136" idx="3"/>
            <a:endCxn id="130" idx="1"/>
          </p:cNvCxnSpPr>
          <p:nvPr/>
        </p:nvCxnSpPr>
        <p:spPr>
          <a:xfrm flipH="1" rot="10800000">
            <a:off x="1895900" y="1064225"/>
            <a:ext cx="577800" cy="13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 txBox="1"/>
          <p:nvPr/>
        </p:nvSpPr>
        <p:spPr>
          <a:xfrm>
            <a:off x="634400" y="3126550"/>
            <a:ext cx="7923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Most papers used CNNs for the encoder part and LSTM as decoder part, for text generation.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of the papers used semantic tags along side image features, other have combined normal and patient images, few combined lateral and frontal images.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Commonly used metrics are BLEU, ROUGE, CIDER etc.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97650" y="252750"/>
            <a:ext cx="8348700" cy="463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Encoder Decoder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38" y="973988"/>
            <a:ext cx="38957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120950" y="3829400"/>
            <a:ext cx="690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Above model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will be trained on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Single Task to obtain baselines of our model on VQA/Captioning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Multi-Task to obtain the final result.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Expected Result: Multi-task should be able to!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3194700" y="279525"/>
            <a:ext cx="27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Bert </a:t>
            </a:r>
            <a:endParaRPr b="1"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88600" y="858325"/>
            <a:ext cx="8399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AutoNum type="arabicPeriod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Multi-modal transformer architecture - combines the power of BERT and visual information. 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AutoNum type="arabicPeriod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architecture is similar to that of BERT, with the addition of a visual encoder that processes images.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AutoNum type="arabicPeriod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Visual BERT model consists of three main components: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text encoder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visual encoder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multi-modal fusion layer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Simple Encoder-Decoder Model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0" y="1159025"/>
            <a:ext cx="838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00" y="1336250"/>
            <a:ext cx="7090200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2953000" y="1902775"/>
            <a:ext cx="27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The performance on VQA Data Set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200" y="3599675"/>
            <a:ext cx="7090199" cy="4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2952850" y="4186925"/>
            <a:ext cx="29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Performance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on VQA and IUC Dataset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200" y="2376775"/>
            <a:ext cx="7090201" cy="4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2952850" y="2843613"/>
            <a:ext cx="29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Performance on IUC Datasett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25" y="934963"/>
            <a:ext cx="65913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750" y="3653738"/>
            <a:ext cx="67341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090025" y="4473975"/>
            <a:ext cx="143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IUC Xception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090025" y="1853175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VQA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Xception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321200" y="2328225"/>
            <a:ext cx="65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 have not trained our VisualBERT model since we, didn’t have enough resources, hence model is just giving jumbled input text as output.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 have used pre-trained models like Xception to extract image features.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920550" y="136075"/>
            <a:ext cx="730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 for VisualBERT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50" y="226447"/>
            <a:ext cx="6606725" cy="44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240413" y="4638000"/>
            <a:ext cx="65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Image Credits :https://makeameme.org/meme/panda-says-thank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648150" y="2130300"/>
            <a:ext cx="1847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Q &amp;A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2"/>
                </a:solidFill>
              </a:rPr>
              <a:t>Amey Bhilegaonkar (</a:t>
            </a:r>
            <a:r>
              <a:rPr lang="en" sz="1900">
                <a:solidFill>
                  <a:schemeClr val="accent2"/>
                </a:solidFill>
              </a:rPr>
              <a:t>1225368924</a:t>
            </a:r>
            <a:r>
              <a:rPr lang="en" sz="2400">
                <a:solidFill>
                  <a:schemeClr val="accent2"/>
                </a:solidFill>
              </a:rPr>
              <a:t>)</a:t>
            </a:r>
            <a:endParaRPr sz="24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2"/>
                </a:solidFill>
              </a:rPr>
              <a:t>Disha Agarwal (</a:t>
            </a:r>
            <a:r>
              <a:rPr lang="en" sz="1900">
                <a:solidFill>
                  <a:schemeClr val="accent2"/>
                </a:solidFill>
              </a:rPr>
              <a:t>1225441776</a:t>
            </a:r>
            <a:r>
              <a:rPr lang="en" sz="2400">
                <a:solidFill>
                  <a:schemeClr val="accent2"/>
                </a:solidFill>
              </a:rPr>
              <a:t>)</a:t>
            </a:r>
            <a:endParaRPr sz="24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2"/>
                </a:solidFill>
              </a:rPr>
              <a:t>Ninad Nale </a:t>
            </a:r>
            <a:br>
              <a:rPr lang="en" sz="2400">
                <a:solidFill>
                  <a:schemeClr val="accent2"/>
                </a:solidFill>
              </a:rPr>
            </a:br>
            <a:r>
              <a:rPr lang="en" sz="2400">
                <a:solidFill>
                  <a:schemeClr val="accent2"/>
                </a:solidFill>
              </a:rPr>
              <a:t>(</a:t>
            </a:r>
            <a:r>
              <a:rPr lang="en" sz="1900">
                <a:solidFill>
                  <a:schemeClr val="accent2"/>
                </a:solidFill>
              </a:rPr>
              <a:t>1225710226</a:t>
            </a:r>
            <a:r>
              <a:rPr lang="en" sz="2400">
                <a:solidFill>
                  <a:schemeClr val="accent2"/>
                </a:solidFill>
              </a:rPr>
              <a:t>) </a:t>
            </a:r>
            <a:endParaRPr sz="24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2"/>
                </a:solidFill>
              </a:rPr>
              <a:t>Janaki Venkata Ramachandra Sai Nayani (</a:t>
            </a:r>
            <a:r>
              <a:rPr lang="en" sz="1900">
                <a:solidFill>
                  <a:schemeClr val="accent2"/>
                </a:solidFill>
              </a:rPr>
              <a:t>1225418207</a:t>
            </a:r>
            <a:r>
              <a:rPr lang="en" sz="2400">
                <a:solidFill>
                  <a:schemeClr val="accent2"/>
                </a:solidFill>
              </a:rPr>
              <a:t>)</a:t>
            </a:r>
            <a:endParaRPr sz="2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0" y="3160125"/>
            <a:ext cx="7143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38" y="485875"/>
            <a:ext cx="4344325" cy="39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300425" y="3226500"/>
            <a:ext cx="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Model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878125" y="2521025"/>
            <a:ext cx="6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VQA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94725" y="252102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Captioning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824950" y="4537950"/>
            <a:ext cx="61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Picture depicting multitasking(only for humor, Disclaimer: We don’t support infidelity!!)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0325" y="341525"/>
            <a:ext cx="5338200" cy="4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Analysing X-Ray images through captioning and VQA tasks.</a:t>
            </a:r>
            <a:br>
              <a:rPr lang="en"/>
            </a:b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 a multitask deep learning model that enhances the interpretability and accuracy</a:t>
            </a:r>
            <a:br>
              <a:rPr lang="en"/>
            </a:b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for automated report generation and decision-making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02" y="234300"/>
            <a:ext cx="3057935" cy="1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13" y="2243825"/>
            <a:ext cx="3001300" cy="2449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7"/>
          <p:cNvGraphicFramePr/>
          <p:nvPr/>
        </p:nvGraphicFramePr>
        <p:xfrm>
          <a:off x="807300" y="2317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{22EF4DEE-D207-4810-9C76-E9ADDCB3B2C7}</a:tableStyleId>
              </a:tblPr>
              <a:tblGrid>
                <a:gridCol w="2112125"/>
                <a:gridCol w="2112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Feature Extraction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ensenet121, Xception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Captioning and VQA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encoder-decoder and VisualBERT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6291625" y="4670025"/>
            <a:ext cx="19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Questions and Answers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61875" y="1892850"/>
            <a:ext cx="11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Input Images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90250" y="237875"/>
            <a:ext cx="6888600" cy="4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EDA &amp; Preprocessing</a:t>
            </a:r>
            <a:endParaRPr sz="6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0" y="3160125"/>
            <a:ext cx="7143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Datasets Used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254275"/>
            <a:ext cx="3837000" cy="4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Indiana University Chest X-rays (7470 X-rays mapped to 3995 reports)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Visual Question Answer Dataset (2248 Images with corresponding questions and answers)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97650" y="252750"/>
            <a:ext cx="8348700" cy="463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EDA</a:t>
            </a:r>
            <a:endParaRPr b="1" sz="30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00" y="1122150"/>
            <a:ext cx="2696150" cy="1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325" y="3155375"/>
            <a:ext cx="2510950" cy="1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738" y="1163588"/>
            <a:ext cx="3403708" cy="17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37650" y="2976275"/>
            <a:ext cx="31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WordCloud of Indiana Chest X-ray Dataset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941400" y="2976275"/>
            <a:ext cx="20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WordCloud of VQA Dataset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97650" y="252750"/>
            <a:ext cx="8348700" cy="463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000"/>
              <a:t>Preprocessing</a:t>
            </a:r>
            <a:endParaRPr b="1" sz="30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9" name="Google Shape;119;p21"/>
          <p:cNvSpPr txBox="1"/>
          <p:nvPr/>
        </p:nvSpPr>
        <p:spPr>
          <a:xfrm>
            <a:off x="493975" y="1011750"/>
            <a:ext cx="8523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Drop inconsistent data, keep frontal chest X-rays.</a:t>
            </a:r>
            <a:b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Combine findings and report columns in Indiana dataset.</a:t>
            </a:r>
            <a:b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Use prompt column and treat captions based on findings.</a:t>
            </a:r>
            <a:b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Clean captions and create word dictionary.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