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57" r:id="rId4"/>
    <p:sldId id="258" r:id="rId5"/>
    <p:sldId id="290" r:id="rId6"/>
    <p:sldId id="291" r:id="rId7"/>
    <p:sldId id="289" r:id="rId8"/>
    <p:sldId id="292" r:id="rId9"/>
    <p:sldId id="294" r:id="rId10"/>
    <p:sldId id="295" r:id="rId11"/>
    <p:sldId id="296" r:id="rId12"/>
    <p:sldId id="293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88" r:id="rId31"/>
    <p:sldId id="277" r:id="rId32"/>
    <p:sldId id="278" r:id="rId33"/>
    <p:sldId id="279" r:id="rId34"/>
    <p:sldId id="280" r:id="rId35"/>
    <p:sldId id="281" r:id="rId36"/>
    <p:sldId id="283" r:id="rId37"/>
    <p:sldId id="282" r:id="rId38"/>
    <p:sldId id="284" r:id="rId39"/>
    <p:sldId id="285" r:id="rId40"/>
    <p:sldId id="286" r:id="rId41"/>
    <p:sldId id="28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5" autoAdjust="0"/>
    <p:restoredTop sz="93404" autoAdjust="0"/>
  </p:normalViewPr>
  <p:slideViewPr>
    <p:cSldViewPr snapToGrid="0">
      <p:cViewPr varScale="1">
        <p:scale>
          <a:sx n="63" d="100"/>
          <a:sy n="63" d="100"/>
        </p:scale>
        <p:origin x="44" y="52"/>
      </p:cViewPr>
      <p:guideLst/>
    </p:cSldViewPr>
  </p:slideViewPr>
  <p:outlineViewPr>
    <p:cViewPr>
      <p:scale>
        <a:sx n="33" d="100"/>
        <a:sy n="33" d="100"/>
      </p:scale>
      <p:origin x="0" y="-25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6B3D6-A16C-488F-A4C3-D9E04D1D489B}" type="doc">
      <dgm:prSet loTypeId="urn:microsoft.com/office/officeart/2005/8/layout/arrow5" loCatId="relationship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4DF930-356E-4EF9-8C27-BF2B8DC1FD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is always synchronized</a:t>
          </a:r>
        </a:p>
      </dgm:t>
    </dgm:pt>
    <dgm:pt modelId="{F422042A-97A1-4269-8558-BEDE1B3E49CA}" type="parTrans" cxnId="{27595D5C-5A57-43DE-9FF1-E24408882CC2}">
      <dgm:prSet/>
      <dgm:spPr/>
      <dgm:t>
        <a:bodyPr/>
        <a:lstStyle/>
        <a:p>
          <a:endParaRPr lang="en-US"/>
        </a:p>
      </dgm:t>
    </dgm:pt>
    <dgm:pt modelId="{97C0CB19-C77D-4203-A2C7-A042DA1159AF}" type="sibTrans" cxnId="{27595D5C-5A57-43DE-9FF1-E24408882CC2}">
      <dgm:prSet/>
      <dgm:spPr/>
      <dgm:t>
        <a:bodyPr/>
        <a:lstStyle/>
        <a:p>
          <a:endParaRPr lang="en-US"/>
        </a:p>
      </dgm:t>
    </dgm:pt>
    <dgm:pt modelId="{1FC662EA-C5C0-4798-9E51-C39D36D274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Removes</a:t>
          </a:r>
          <a:r>
            <a:rPr lang="en-US" baseline="0" dirty="0"/>
            <a:t> redundancy</a:t>
          </a:r>
          <a:endParaRPr lang="en-US" dirty="0"/>
        </a:p>
      </dgm:t>
    </dgm:pt>
    <dgm:pt modelId="{400BB2CE-76EF-4DB1-825C-08E643F8D3D1}" type="parTrans" cxnId="{E3483F62-0074-4148-8E53-BE124AE0950B}">
      <dgm:prSet/>
      <dgm:spPr/>
      <dgm:t>
        <a:bodyPr/>
        <a:lstStyle/>
        <a:p>
          <a:endParaRPr lang="en-US"/>
        </a:p>
      </dgm:t>
    </dgm:pt>
    <dgm:pt modelId="{70E08940-7115-48BE-87C6-34F09DDB30DF}" type="sibTrans" cxnId="{E3483F62-0074-4148-8E53-BE124AE0950B}">
      <dgm:prSet/>
      <dgm:spPr/>
      <dgm:t>
        <a:bodyPr/>
        <a:lstStyle/>
        <a:p>
          <a:endParaRPr lang="en-US"/>
        </a:p>
      </dgm:t>
    </dgm:pt>
    <dgm:pt modelId="{8B2B606E-3198-4524-A891-19D390D60D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Open Sans" pitchFamily="2" charset="0"/>
              <a:ea typeface="Open Sans" pitchFamily="2" charset="0"/>
              <a:cs typeface="Open Sans" pitchFamily="2" charset="0"/>
            </a:rPr>
            <a:t>Secure data from unauthorized access</a:t>
          </a:r>
        </a:p>
      </dgm:t>
    </dgm:pt>
    <dgm:pt modelId="{C701D768-6ECA-425C-82C2-305B0F6E3E1F}" type="parTrans" cxnId="{A8BEE0A5-724E-47EC-963D-C1C8B9643BDC}">
      <dgm:prSet/>
      <dgm:spPr/>
      <dgm:t>
        <a:bodyPr/>
        <a:lstStyle/>
        <a:p>
          <a:endParaRPr lang="en-US"/>
        </a:p>
      </dgm:t>
    </dgm:pt>
    <dgm:pt modelId="{54FAD1FB-8BE0-41C3-A80B-6AA8E02FED55}" type="sibTrans" cxnId="{A8BEE0A5-724E-47EC-963D-C1C8B9643BDC}">
      <dgm:prSet/>
      <dgm:spPr/>
      <dgm:t>
        <a:bodyPr/>
        <a:lstStyle/>
        <a:p>
          <a:endParaRPr lang="en-US"/>
        </a:p>
      </dgm:t>
    </dgm:pt>
    <dgm:pt modelId="{C8CBF102-7C99-45FF-BC78-8E24EAF73A72}" type="pres">
      <dgm:prSet presAssocID="{C496B3D6-A16C-488F-A4C3-D9E04D1D489B}" presName="diagram" presStyleCnt="0">
        <dgm:presLayoutVars>
          <dgm:dir/>
          <dgm:resizeHandles val="exact"/>
        </dgm:presLayoutVars>
      </dgm:prSet>
      <dgm:spPr/>
    </dgm:pt>
    <dgm:pt modelId="{F8A32B3C-81B8-4AB6-861C-3D004A02F9ED}" type="pres">
      <dgm:prSet presAssocID="{CB4DF930-356E-4EF9-8C27-BF2B8DC1FD94}" presName="arrow" presStyleLbl="node1" presStyleIdx="0" presStyleCnt="3">
        <dgm:presLayoutVars>
          <dgm:bulletEnabled val="1"/>
        </dgm:presLayoutVars>
      </dgm:prSet>
      <dgm:spPr/>
    </dgm:pt>
    <dgm:pt modelId="{03FF87AE-571A-42A4-A563-5C1B90E1358C}" type="pres">
      <dgm:prSet presAssocID="{1FC662EA-C5C0-4798-9E51-C39D36D274BD}" presName="arrow" presStyleLbl="node1" presStyleIdx="1" presStyleCnt="3">
        <dgm:presLayoutVars>
          <dgm:bulletEnabled val="1"/>
        </dgm:presLayoutVars>
      </dgm:prSet>
      <dgm:spPr/>
    </dgm:pt>
    <dgm:pt modelId="{DC33DFB5-C8AA-4558-ADF7-6C83BEAE6A1A}" type="pres">
      <dgm:prSet presAssocID="{8B2B606E-3198-4524-A891-19D390D60DBE}" presName="arrow" presStyleLbl="node1" presStyleIdx="2" presStyleCnt="3">
        <dgm:presLayoutVars>
          <dgm:bulletEnabled val="1"/>
        </dgm:presLayoutVars>
      </dgm:prSet>
      <dgm:spPr/>
    </dgm:pt>
  </dgm:ptLst>
  <dgm:cxnLst>
    <dgm:cxn modelId="{27595D5C-5A57-43DE-9FF1-E24408882CC2}" srcId="{C496B3D6-A16C-488F-A4C3-D9E04D1D489B}" destId="{CB4DF930-356E-4EF9-8C27-BF2B8DC1FD94}" srcOrd="0" destOrd="0" parTransId="{F422042A-97A1-4269-8558-BEDE1B3E49CA}" sibTransId="{97C0CB19-C77D-4203-A2C7-A042DA1159AF}"/>
    <dgm:cxn modelId="{E3483F62-0074-4148-8E53-BE124AE0950B}" srcId="{C496B3D6-A16C-488F-A4C3-D9E04D1D489B}" destId="{1FC662EA-C5C0-4798-9E51-C39D36D274BD}" srcOrd="1" destOrd="0" parTransId="{400BB2CE-76EF-4DB1-825C-08E643F8D3D1}" sibTransId="{70E08940-7115-48BE-87C6-34F09DDB30DF}"/>
    <dgm:cxn modelId="{A8BEE0A5-724E-47EC-963D-C1C8B9643BDC}" srcId="{C496B3D6-A16C-488F-A4C3-D9E04D1D489B}" destId="{8B2B606E-3198-4524-A891-19D390D60DBE}" srcOrd="2" destOrd="0" parTransId="{C701D768-6ECA-425C-82C2-305B0F6E3E1F}" sibTransId="{54FAD1FB-8BE0-41C3-A80B-6AA8E02FED55}"/>
    <dgm:cxn modelId="{7080C5C0-993E-480F-8E61-BE3687555A54}" type="presOf" srcId="{CB4DF930-356E-4EF9-8C27-BF2B8DC1FD94}" destId="{F8A32B3C-81B8-4AB6-861C-3D004A02F9ED}" srcOrd="0" destOrd="0" presId="urn:microsoft.com/office/officeart/2005/8/layout/arrow5"/>
    <dgm:cxn modelId="{50ED2CD4-E16D-4718-8229-A5F7A0FE1E17}" type="presOf" srcId="{1FC662EA-C5C0-4798-9E51-C39D36D274BD}" destId="{03FF87AE-571A-42A4-A563-5C1B90E1358C}" srcOrd="0" destOrd="0" presId="urn:microsoft.com/office/officeart/2005/8/layout/arrow5"/>
    <dgm:cxn modelId="{9CE693E9-DD21-4A65-AF28-98B0A857BFF9}" type="presOf" srcId="{C496B3D6-A16C-488F-A4C3-D9E04D1D489B}" destId="{C8CBF102-7C99-45FF-BC78-8E24EAF73A72}" srcOrd="0" destOrd="0" presId="urn:microsoft.com/office/officeart/2005/8/layout/arrow5"/>
    <dgm:cxn modelId="{AA866CED-6DCB-4BCC-AC17-22B86415FA15}" type="presOf" srcId="{8B2B606E-3198-4524-A891-19D390D60DBE}" destId="{DC33DFB5-C8AA-4558-ADF7-6C83BEAE6A1A}" srcOrd="0" destOrd="0" presId="urn:microsoft.com/office/officeart/2005/8/layout/arrow5"/>
    <dgm:cxn modelId="{8FF36DED-7792-4DC8-BE00-C0F8CD1F907A}" type="presParOf" srcId="{C8CBF102-7C99-45FF-BC78-8E24EAF73A72}" destId="{F8A32B3C-81B8-4AB6-861C-3D004A02F9ED}" srcOrd="0" destOrd="0" presId="urn:microsoft.com/office/officeart/2005/8/layout/arrow5"/>
    <dgm:cxn modelId="{F9644856-C9BF-46E1-B060-206A5181C934}" type="presParOf" srcId="{C8CBF102-7C99-45FF-BC78-8E24EAF73A72}" destId="{03FF87AE-571A-42A4-A563-5C1B90E1358C}" srcOrd="1" destOrd="0" presId="urn:microsoft.com/office/officeart/2005/8/layout/arrow5"/>
    <dgm:cxn modelId="{6BCF4B3E-21A8-4461-B0E2-FCD3D67C87E8}" type="presParOf" srcId="{C8CBF102-7C99-45FF-BC78-8E24EAF73A72}" destId="{DC33DFB5-C8AA-4558-ADF7-6C83BEAE6A1A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32B3C-81B8-4AB6-861C-3D004A02F9ED}">
      <dsp:nvSpPr>
        <dsp:cNvPr id="0" name=""/>
        <dsp:cNvSpPr/>
      </dsp:nvSpPr>
      <dsp:spPr>
        <a:xfrm>
          <a:off x="1785834" y="508"/>
          <a:ext cx="2941935" cy="2941935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is always synchronized</a:t>
          </a:r>
        </a:p>
      </dsp:txBody>
      <dsp:txXfrm>
        <a:off x="2521318" y="508"/>
        <a:ext cx="1470967" cy="2427096"/>
      </dsp:txXfrm>
    </dsp:sp>
    <dsp:sp modelId="{03FF87AE-571A-42A4-A563-5C1B90E1358C}">
      <dsp:nvSpPr>
        <dsp:cNvPr id="0" name=""/>
        <dsp:cNvSpPr/>
      </dsp:nvSpPr>
      <dsp:spPr>
        <a:xfrm rot="7200000">
          <a:off x="3484672" y="2942982"/>
          <a:ext cx="2941935" cy="2941935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Removes</a:t>
          </a:r>
          <a:r>
            <a:rPr lang="en-US" sz="1800" kern="1200" baseline="0" dirty="0"/>
            <a:t> redundancy</a:t>
          </a:r>
          <a:endParaRPr lang="en-US" sz="1800" kern="1200" dirty="0"/>
        </a:p>
      </dsp:txBody>
      <dsp:txXfrm rot="-5400000">
        <a:off x="3965024" y="3807175"/>
        <a:ext cx="2427096" cy="1470967"/>
      </dsp:txXfrm>
    </dsp:sp>
    <dsp:sp modelId="{DC33DFB5-C8AA-4558-ADF7-6C83BEAE6A1A}">
      <dsp:nvSpPr>
        <dsp:cNvPr id="0" name=""/>
        <dsp:cNvSpPr/>
      </dsp:nvSpPr>
      <dsp:spPr>
        <a:xfrm rot="14400000">
          <a:off x="86996" y="2942982"/>
          <a:ext cx="2941935" cy="2941935"/>
        </a:xfrm>
        <a:prstGeom prst="downArrow">
          <a:avLst>
            <a:gd name="adj1" fmla="val 50000"/>
            <a:gd name="adj2" fmla="val 3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Secure data from unauthorized access</a:t>
          </a:r>
        </a:p>
      </dsp:txBody>
      <dsp:txXfrm rot="5400000">
        <a:off x="121484" y="3807175"/>
        <a:ext cx="2427096" cy="1470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3BEF3-C2CD-4AF3-9B46-CD017DF7D92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68720-988A-429B-B8CB-8E1887B2E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68720-988A-429B-B8CB-8E1887B2E2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68720-988A-429B-B8CB-8E1887B2E2F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25DE-FFF9-08B1-EA3C-4485A5969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49EF7-EB97-EC2D-DD59-7300B2DFE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9E5C-374C-116C-CFB2-C44AA0E0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B3E2-BD75-4EA7-A7F9-C0E3732C4C6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03689-8DF3-C1B2-CAE0-183B8DF9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8BD57-3678-83E9-ED71-265D3AA1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5078-C082-4175-BAD6-9679F596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7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CCD3-925A-1790-2E8F-95A19DF2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C18FE-8F60-ABD6-5DDA-FAE5668B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0E1D-C685-0D79-84B9-DFB29205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B3E2-BD75-4EA7-A7F9-C0E3732C4C6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ADC2-C1CE-83F3-ABD0-4764F6C2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D690-E5D9-6F42-B3DB-7311C341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5078-C082-4175-BAD6-9679F596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2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49D83-C7F3-CAE4-592D-178F08301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0732E-AE1E-35A6-5978-A978E7DF8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1A298-CD7D-19E5-481E-C42D66D9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B3E2-BD75-4EA7-A7F9-C0E3732C4C6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DB88-6DBA-A8CE-4765-AD33DE88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4E6F-CE70-F44D-83B9-DECF1BA7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5078-C082-4175-BAD6-9679F596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5856-83BD-90C8-CF5E-F9EB164C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A8F9-3A98-D349-5B82-823D40AE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74F53-0416-B5C4-A20C-4574A513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B3E2-BD75-4EA7-A7F9-C0E3732C4C6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11D6-B9D4-2859-E1B4-2F81CFA1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88F8-15C9-71EE-35C7-7334AE22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5078-C082-4175-BAD6-9679F596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8BE9-3B23-2E81-32E4-7948D57C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4A671-25CA-DB81-ED0C-AC9C9527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3F7A-C20C-990A-2DB5-28EF37F4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B3E2-BD75-4EA7-A7F9-C0E3732C4C6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0B3C-5980-1878-5FF3-23454DDC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7FC2-EF6B-EA7D-5C49-AA4F5954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5078-C082-4175-BAD6-9679F596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7FD9-9E9E-B46E-7C59-C3916580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AB39-508D-7578-8BE0-3E5003E98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48B3B-B70B-31D3-2FCB-E6464033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58D66-93D2-6035-64FC-DF8C6585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B3E2-BD75-4EA7-A7F9-C0E3732C4C6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48A5-B756-BE5D-7DAF-9FF591DF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A9BB4-C6A1-4299-123D-7E5338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5078-C082-4175-BAD6-9679F596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4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1CA2-5C49-62D6-9978-31ED396E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05141-D852-DFB5-A340-D68C6534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7D20C-E5B3-E959-6690-F48DBCF9F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73407-56AC-CEB5-59EA-90F67E4F5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456AA-43D8-B488-DE4F-9E57F179A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BA46F-D56A-8BC4-7C34-2129174C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B3E2-BD75-4EA7-A7F9-C0E3732C4C6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0E7E7-2E09-9DD2-F938-B13216BE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05125-08F7-4E52-3084-8D9D76C7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5078-C082-4175-BAD6-9679F596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9303-EEBE-78BC-5822-A7C87526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AB209-66D6-CA11-7CA0-52267C77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B3E2-BD75-4EA7-A7F9-C0E3732C4C6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F1027-302C-1E7B-4CB0-D6D12851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BC6EC-1C20-E231-C7ED-31DC1187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5078-C082-4175-BAD6-9679F596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2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E0FD4-EC53-FB71-B609-E1A6B79A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B3E2-BD75-4EA7-A7F9-C0E3732C4C6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EBABE-664D-3178-B49E-818A08D6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F9A86-297D-7060-4606-4496D8A6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5078-C082-4175-BAD6-9679F596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1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9FAE-6B29-02AF-40A3-DB3CD108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724D-8E63-D769-16FD-216EC80D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E537C-59F9-812D-86B0-DC7BDEB3C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ADCB2-60EA-B78D-224B-17053D14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B3E2-BD75-4EA7-A7F9-C0E3732C4C6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2486-082F-ABB2-B4A1-AE0B067F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B7D5D-80B9-C5C2-3F0E-E1BC5CD6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5078-C082-4175-BAD6-9679F596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BE91-628B-DA58-0381-3EDC2806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90F4F-09C1-598C-49E9-47DF4B38B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54FEE-3D87-ECFF-917E-91C9D601C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C2E2D-DA80-8C57-3CDD-6C49FB48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B3E2-BD75-4EA7-A7F9-C0E3732C4C6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22924-0F7C-A79E-AC2D-04226D2B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4B4F2-4876-CAE5-1F76-C3D908BA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5078-C082-4175-BAD6-9679F596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0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A8305-7D47-7FE2-8092-73B32DAF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64650-89DE-C18B-B79F-7EC5961C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E4E9-35B4-DD57-80BE-F550169A5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B3E2-BD75-4EA7-A7F9-C0E3732C4C6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C8BDC-3264-01C3-482A-B56268B62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1137-562D-6F2E-3B7A-191795E8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5078-C082-4175-BAD6-9679F596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8;p1">
            <a:extLst>
              <a:ext uri="{FF2B5EF4-FFF2-40B4-BE49-F238E27FC236}">
                <a16:creationId xmlns:a16="http://schemas.microsoft.com/office/drawing/2014/main" id="{43226C6C-C9BF-8E52-693E-8EA682541BD7}"/>
              </a:ext>
            </a:extLst>
          </p:cNvPr>
          <p:cNvSpPr txBox="1">
            <a:spLocks/>
          </p:cNvSpPr>
          <p:nvPr/>
        </p:nvSpPr>
        <p:spPr>
          <a:xfrm>
            <a:off x="2087420" y="1437507"/>
            <a:ext cx="7974256" cy="13635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000" dirty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CSE 594: Spatial Data Science &amp; Engineering</a:t>
            </a:r>
            <a:endParaRPr lang="en-US" dirty="0"/>
          </a:p>
        </p:txBody>
      </p:sp>
      <p:sp>
        <p:nvSpPr>
          <p:cNvPr id="7" name="Google Shape;209;p1">
            <a:extLst>
              <a:ext uri="{FF2B5EF4-FFF2-40B4-BE49-F238E27FC236}">
                <a16:creationId xmlns:a16="http://schemas.microsoft.com/office/drawing/2014/main" id="{8DAE35A8-5944-A8B9-8BDA-8C1295607FBE}"/>
              </a:ext>
            </a:extLst>
          </p:cNvPr>
          <p:cNvSpPr txBox="1"/>
          <p:nvPr/>
        </p:nvSpPr>
        <p:spPr>
          <a:xfrm>
            <a:off x="2087420" y="3465005"/>
            <a:ext cx="7974256" cy="136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Lecture 3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Spatial </a:t>
            </a: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SQL</a:t>
            </a:r>
            <a:endParaRPr dirty="0"/>
          </a:p>
        </p:txBody>
      </p:sp>
      <p:sp>
        <p:nvSpPr>
          <p:cNvPr id="8" name="Google Shape;210;p1">
            <a:extLst>
              <a:ext uri="{FF2B5EF4-FFF2-40B4-BE49-F238E27FC236}">
                <a16:creationId xmlns:a16="http://schemas.microsoft.com/office/drawing/2014/main" id="{A7875D47-A378-DF64-4ABE-01FA7A7AA49F}"/>
              </a:ext>
            </a:extLst>
          </p:cNvPr>
          <p:cNvSpPr/>
          <p:nvPr/>
        </p:nvSpPr>
        <p:spPr>
          <a:xfrm>
            <a:off x="0" y="6366076"/>
            <a:ext cx="12192000" cy="578734"/>
          </a:xfrm>
          <a:prstGeom prst="rect">
            <a:avLst/>
          </a:prstGeom>
          <a:solidFill>
            <a:srgbClr val="8C1D40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11;p1">
            <a:extLst>
              <a:ext uri="{FF2B5EF4-FFF2-40B4-BE49-F238E27FC236}">
                <a16:creationId xmlns:a16="http://schemas.microsoft.com/office/drawing/2014/main" id="{A58B9FF6-5F56-1E10-8EA3-EC6E4ADF23CD}"/>
              </a:ext>
            </a:extLst>
          </p:cNvPr>
          <p:cNvSpPr txBox="1"/>
          <p:nvPr/>
        </p:nvSpPr>
        <p:spPr>
          <a:xfrm>
            <a:off x="20256" y="6429737"/>
            <a:ext cx="121717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Arizona State University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286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2">
            <a:extLst>
              <a:ext uri="{FF2B5EF4-FFF2-40B4-BE49-F238E27FC236}">
                <a16:creationId xmlns:a16="http://schemas.microsoft.com/office/drawing/2014/main" id="{F93A0C84-8D89-8D88-C699-2CDFC1F39B7E}"/>
              </a:ext>
            </a:extLst>
          </p:cNvPr>
          <p:cNvSpPr txBox="1">
            <a:spLocks/>
          </p:cNvSpPr>
          <p:nvPr/>
        </p:nvSpPr>
        <p:spPr>
          <a:xfrm>
            <a:off x="294186" y="358104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Sample SQL Queries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8856C-9C14-46A9-7C01-10839FE4D16F}"/>
              </a:ext>
            </a:extLst>
          </p:cNvPr>
          <p:cNvSpPr txBox="1"/>
          <p:nvPr/>
        </p:nvSpPr>
        <p:spPr>
          <a:xfrm>
            <a:off x="1828806" y="4258988"/>
            <a:ext cx="3372253" cy="16754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</a:pPr>
            <a:r>
              <a:rPr lang="en-US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SELECT</a:t>
            </a:r>
            <a:r>
              <a:rPr lang="en-US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 name, salary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l" fontAlgn="base">
              <a:lnSpc>
                <a:spcPct val="200000"/>
              </a:lnSpc>
            </a:pPr>
            <a:r>
              <a:rPr lang="en-US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FROM</a:t>
            </a:r>
            <a:r>
              <a:rPr lang="en-US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 employees</a:t>
            </a:r>
          </a:p>
          <a:p>
            <a:pPr algn="l" fontAlgn="base">
              <a:lnSpc>
                <a:spcPct val="200000"/>
              </a:lnSpc>
            </a:pP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WHERE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salary &gt; 50000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2B84979-9168-31A4-7C49-30FB4C5BF071}"/>
              </a:ext>
            </a:extLst>
          </p:cNvPr>
          <p:cNvSpPr/>
          <p:nvPr/>
        </p:nvSpPr>
        <p:spPr>
          <a:xfrm>
            <a:off x="7976683" y="3612205"/>
            <a:ext cx="486383" cy="577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4857A-C7C7-7246-A9B8-711B5ACB7992}"/>
              </a:ext>
            </a:extLst>
          </p:cNvPr>
          <p:cNvSpPr txBox="1"/>
          <p:nvPr/>
        </p:nvSpPr>
        <p:spPr>
          <a:xfrm flipH="1">
            <a:off x="8787320" y="801218"/>
            <a:ext cx="160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Employees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B10815D2-F2E5-3B91-B93C-71C484213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76902"/>
              </p:ext>
            </p:extLst>
          </p:nvPr>
        </p:nvGraphicFramePr>
        <p:xfrm>
          <a:off x="2370723" y="1269497"/>
          <a:ext cx="8128000" cy="224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41687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98383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81973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6349410"/>
                    </a:ext>
                  </a:extLst>
                </a:gridCol>
              </a:tblGrid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designation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92777"/>
                  </a:ext>
                </a:extLst>
              </a:tr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Thomas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01318"/>
                  </a:ext>
                </a:extLst>
              </a:tr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Sr.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85000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24940"/>
                  </a:ext>
                </a:extLst>
              </a:tr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Harry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Junior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1683"/>
                  </a:ext>
                </a:extLst>
              </a:tr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13206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436F8C2-334A-1F5C-9F7C-472531125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07626"/>
              </p:ext>
            </p:extLst>
          </p:nvPr>
        </p:nvGraphicFramePr>
        <p:xfrm>
          <a:off x="6206249" y="4258988"/>
          <a:ext cx="4064000" cy="187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298383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6349410"/>
                    </a:ext>
                  </a:extLst>
                </a:gridCol>
              </a:tblGrid>
              <a:tr h="4689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92777"/>
                  </a:ext>
                </a:extLst>
              </a:tr>
              <a:tr h="4689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Thomas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01318"/>
                  </a:ext>
                </a:extLst>
              </a:tr>
              <a:tr h="4689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85000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24940"/>
                  </a:ext>
                </a:extLst>
              </a:tr>
              <a:tr h="4689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78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2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2">
            <a:extLst>
              <a:ext uri="{FF2B5EF4-FFF2-40B4-BE49-F238E27FC236}">
                <a16:creationId xmlns:a16="http://schemas.microsoft.com/office/drawing/2014/main" id="{F93A0C84-8D89-8D88-C699-2CDFC1F39B7E}"/>
              </a:ext>
            </a:extLst>
          </p:cNvPr>
          <p:cNvSpPr txBox="1">
            <a:spLocks/>
          </p:cNvSpPr>
          <p:nvPr/>
        </p:nvSpPr>
        <p:spPr>
          <a:xfrm>
            <a:off x="294186" y="358104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Sample SQL Queries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8856C-9C14-46A9-7C01-10839FE4D16F}"/>
              </a:ext>
            </a:extLst>
          </p:cNvPr>
          <p:cNvSpPr txBox="1"/>
          <p:nvPr/>
        </p:nvSpPr>
        <p:spPr>
          <a:xfrm>
            <a:off x="1292028" y="3989232"/>
            <a:ext cx="4131016" cy="2125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SELECT</a:t>
            </a:r>
            <a:r>
              <a:rPr lang="en-US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 designation, </a:t>
            </a:r>
            <a:r>
              <a:rPr lang="en-US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AVG</a:t>
            </a:r>
            <a:r>
              <a:rPr lang="en-US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(salary)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FROM</a:t>
            </a:r>
            <a:r>
              <a:rPr lang="en-US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 employees</a:t>
            </a:r>
          </a:p>
          <a:p>
            <a:pPr algn="l" fontAlgn="base">
              <a:lnSpc>
                <a:spcPct val="150000"/>
              </a:lnSpc>
            </a:pP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WHERE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salary &gt; 50000</a:t>
            </a:r>
          </a:p>
          <a:p>
            <a:pPr algn="l" fontAlgn="base">
              <a:lnSpc>
                <a:spcPct val="150000"/>
              </a:lnSpc>
            </a:pPr>
            <a:r>
              <a:rPr lang="en-US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ROUP BY 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designation</a:t>
            </a:r>
          </a:p>
          <a:p>
            <a:pPr algn="l" fontAlgn="base">
              <a:lnSpc>
                <a:spcPct val="150000"/>
              </a:lnSpc>
            </a:pPr>
            <a:r>
              <a:rPr lang="en-US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ORDER BY 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designation DESC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2B84979-9168-31A4-7C49-30FB4C5BF071}"/>
              </a:ext>
            </a:extLst>
          </p:cNvPr>
          <p:cNvSpPr/>
          <p:nvPr/>
        </p:nvSpPr>
        <p:spPr>
          <a:xfrm>
            <a:off x="7976683" y="3612205"/>
            <a:ext cx="486383" cy="577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4857A-C7C7-7246-A9B8-711B5ACB7992}"/>
              </a:ext>
            </a:extLst>
          </p:cNvPr>
          <p:cNvSpPr txBox="1"/>
          <p:nvPr/>
        </p:nvSpPr>
        <p:spPr>
          <a:xfrm flipH="1">
            <a:off x="8787320" y="801218"/>
            <a:ext cx="160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Employees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B10815D2-F2E5-3B91-B93C-71C48421374D}"/>
              </a:ext>
            </a:extLst>
          </p:cNvPr>
          <p:cNvGraphicFramePr>
            <a:graphicFrameLocks noGrp="1"/>
          </p:cNvGraphicFramePr>
          <p:nvPr/>
        </p:nvGraphicFramePr>
        <p:xfrm>
          <a:off x="2370723" y="1269497"/>
          <a:ext cx="8128000" cy="224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41687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98383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81973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6349410"/>
                    </a:ext>
                  </a:extLst>
                </a:gridCol>
              </a:tblGrid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designation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92777"/>
                  </a:ext>
                </a:extLst>
              </a:tr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Thomas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01318"/>
                  </a:ext>
                </a:extLst>
              </a:tr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Sr.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85000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24940"/>
                  </a:ext>
                </a:extLst>
              </a:tr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Harry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Junior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1683"/>
                  </a:ext>
                </a:extLst>
              </a:tr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13206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436F8C2-334A-1F5C-9F7C-472531125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74681"/>
              </p:ext>
            </p:extLst>
          </p:nvPr>
        </p:nvGraphicFramePr>
        <p:xfrm>
          <a:off x="6206249" y="4258988"/>
          <a:ext cx="5019470" cy="1406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735">
                  <a:extLst>
                    <a:ext uri="{9D8B030D-6E8A-4147-A177-3AD203B41FA5}">
                      <a16:colId xmlns:a16="http://schemas.microsoft.com/office/drawing/2014/main" val="2929838309"/>
                    </a:ext>
                  </a:extLst>
                </a:gridCol>
                <a:gridCol w="2509735">
                  <a:extLst>
                    <a:ext uri="{9D8B030D-6E8A-4147-A177-3AD203B41FA5}">
                      <a16:colId xmlns:a16="http://schemas.microsoft.com/office/drawing/2014/main" val="2566349410"/>
                    </a:ext>
                  </a:extLst>
                </a:gridCol>
              </a:tblGrid>
              <a:tr h="4689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designation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AVG(salary)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92777"/>
                  </a:ext>
                </a:extLst>
              </a:tr>
              <a:tr h="4689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Sr.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85000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01318"/>
                  </a:ext>
                </a:extLst>
              </a:tr>
              <a:tr h="4689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24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5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2">
            <a:extLst>
              <a:ext uri="{FF2B5EF4-FFF2-40B4-BE49-F238E27FC236}">
                <a16:creationId xmlns:a16="http://schemas.microsoft.com/office/drawing/2014/main" id="{F93A0C84-8D89-8D88-C699-2CDFC1F39B7E}"/>
              </a:ext>
            </a:extLst>
          </p:cNvPr>
          <p:cNvSpPr txBox="1">
            <a:spLocks/>
          </p:cNvSpPr>
          <p:nvPr/>
        </p:nvSpPr>
        <p:spPr>
          <a:xfrm>
            <a:off x="294186" y="358104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Spatial SQL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7" name="Google Shape;218;p2">
            <a:extLst>
              <a:ext uri="{FF2B5EF4-FFF2-40B4-BE49-F238E27FC236}">
                <a16:creationId xmlns:a16="http://schemas.microsoft.com/office/drawing/2014/main" id="{7A5AA5C1-30D2-D54F-146A-2CF378F48E0F}"/>
              </a:ext>
            </a:extLst>
          </p:cNvPr>
          <p:cNvSpPr txBox="1"/>
          <p:nvPr/>
        </p:nvSpPr>
        <p:spPr>
          <a:xfrm>
            <a:off x="678418" y="961550"/>
            <a:ext cx="1044855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Uses the same elements and structure of normal SQL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Allows to work with geospatial types such as geometries and geographies</a:t>
            </a:r>
          </a:p>
        </p:txBody>
      </p:sp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2647650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Why Spatial SQL?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11" name="Google Shape;218;p2">
            <a:extLst>
              <a:ext uri="{FF2B5EF4-FFF2-40B4-BE49-F238E27FC236}">
                <a16:creationId xmlns:a16="http://schemas.microsoft.com/office/drawing/2014/main" id="{90407F0C-4C51-0409-847F-CCBB0F1DCD4E}"/>
              </a:ext>
            </a:extLst>
          </p:cNvPr>
          <p:cNvSpPr txBox="1"/>
          <p:nvPr/>
        </p:nvSpPr>
        <p:spPr>
          <a:xfrm>
            <a:off x="719177" y="3282996"/>
            <a:ext cx="1044855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Accessible to wider community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Versatility with many supporting databases and data warehouses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Multi-dimensional spatial indexing and built-in functions for managing geometry operations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Efficiency in everyday workflows and task management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Cross functionality in the organization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 with large scale data in SQL enabled data warehouses</a:t>
            </a:r>
            <a:endParaRPr lang="en-US" sz="18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4897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28189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Why Spatial SQL?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11" name="Google Shape;218;p2">
            <a:extLst>
              <a:ext uri="{FF2B5EF4-FFF2-40B4-BE49-F238E27FC236}">
                <a16:creationId xmlns:a16="http://schemas.microsoft.com/office/drawing/2014/main" id="{90407F0C-4C51-0409-847F-CCBB0F1DCD4E}"/>
              </a:ext>
            </a:extLst>
          </p:cNvPr>
          <p:cNvSpPr txBox="1"/>
          <p:nvPr/>
        </p:nvSpPr>
        <p:spPr>
          <a:xfrm>
            <a:off x="719177" y="1672155"/>
            <a:ext cx="10448554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need to load the same data every time you start a project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new features, join and aggregate data on the fly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indices on geometries to run geometry operations faster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Update the same table as new data is available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your own user defined functions</a:t>
            </a:r>
            <a:endParaRPr lang="en-US" sz="18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DF77A-C420-E921-F19A-3822EC6A74EB}"/>
              </a:ext>
            </a:extLst>
          </p:cNvPr>
          <p:cNvSpPr txBox="1"/>
          <p:nvPr/>
        </p:nvSpPr>
        <p:spPr>
          <a:xfrm>
            <a:off x="404037" y="1237838"/>
            <a:ext cx="7329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Efficiency in everyday workflows and task management</a:t>
            </a:r>
          </a:p>
        </p:txBody>
      </p:sp>
    </p:spTree>
    <p:extLst>
      <p:ext uri="{BB962C8B-B14F-4D97-AF65-F5344CB8AC3E}">
        <p14:creationId xmlns:p14="http://schemas.microsoft.com/office/powerpoint/2010/main" val="409662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28189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Why Spatial SQL?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11" name="Google Shape;218;p2">
            <a:extLst>
              <a:ext uri="{FF2B5EF4-FFF2-40B4-BE49-F238E27FC236}">
                <a16:creationId xmlns:a16="http://schemas.microsoft.com/office/drawing/2014/main" id="{90407F0C-4C51-0409-847F-CCBB0F1DCD4E}"/>
              </a:ext>
            </a:extLst>
          </p:cNvPr>
          <p:cNvSpPr txBox="1"/>
          <p:nvPr/>
        </p:nvSpPr>
        <p:spPr>
          <a:xfrm>
            <a:off x="719177" y="1672155"/>
            <a:ext cx="1044855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speed up processing significantly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experiment of creating points in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PostGIS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take less than 10% of the time taken by QGIS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DF77A-C420-E921-F19A-3822EC6A74EB}"/>
              </a:ext>
            </a:extLst>
          </p:cNvPr>
          <p:cNvSpPr txBox="1"/>
          <p:nvPr/>
        </p:nvSpPr>
        <p:spPr>
          <a:xfrm>
            <a:off x="446568" y="1014169"/>
            <a:ext cx="7826181" cy="620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Work with large scale data in SQL enabled data warehouses</a:t>
            </a:r>
            <a:endParaRPr lang="en-US" sz="2000" b="1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361584D-48C5-D74A-9B04-77A0FB626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390" y="3047225"/>
            <a:ext cx="3902158" cy="324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EB2A46-41BD-305E-19CB-69150B51CF92}"/>
              </a:ext>
            </a:extLst>
          </p:cNvPr>
          <p:cNvSpPr txBox="1"/>
          <p:nvPr/>
        </p:nvSpPr>
        <p:spPr>
          <a:xfrm>
            <a:off x="893136" y="6412700"/>
            <a:ext cx="10717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Image Source: https://medium.com/@tjukanov/why-should-you-care-about-postgis-a-gentle-introduction-to-spatial-databases-9eccd26bc42b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6718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28189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Supports for Spatial SQL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11" name="Google Shape;218;p2">
            <a:extLst>
              <a:ext uri="{FF2B5EF4-FFF2-40B4-BE49-F238E27FC236}">
                <a16:creationId xmlns:a16="http://schemas.microsoft.com/office/drawing/2014/main" id="{90407F0C-4C51-0409-847F-CCBB0F1DCD4E}"/>
              </a:ext>
            </a:extLst>
          </p:cNvPr>
          <p:cNvSpPr txBox="1"/>
          <p:nvPr/>
        </p:nvSpPr>
        <p:spPr>
          <a:xfrm>
            <a:off x="719177" y="1672155"/>
            <a:ext cx="396446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greSQL with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PostGIS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Microsoft SQL Server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MySQL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SQLite with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Spatialite</a:t>
            </a:r>
            <a:endParaRPr lang="en-US" sz="18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Oracle Spatial</a:t>
            </a:r>
            <a:endParaRPr lang="en-US" sz="18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DF77A-C420-E921-F19A-3822EC6A74EB}"/>
              </a:ext>
            </a:extLst>
          </p:cNvPr>
          <p:cNvSpPr txBox="1"/>
          <p:nvPr/>
        </p:nvSpPr>
        <p:spPr>
          <a:xfrm>
            <a:off x="404037" y="1237838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Databases</a:t>
            </a:r>
          </a:p>
        </p:txBody>
      </p:sp>
      <p:sp>
        <p:nvSpPr>
          <p:cNvPr id="4" name="Google Shape;218;p2">
            <a:extLst>
              <a:ext uri="{FF2B5EF4-FFF2-40B4-BE49-F238E27FC236}">
                <a16:creationId xmlns:a16="http://schemas.microsoft.com/office/drawing/2014/main" id="{56BD78B2-D6DC-2F45-212C-9263DA67CDE8}"/>
              </a:ext>
            </a:extLst>
          </p:cNvPr>
          <p:cNvSpPr txBox="1"/>
          <p:nvPr/>
        </p:nvSpPr>
        <p:spPr>
          <a:xfrm>
            <a:off x="6905575" y="1691648"/>
            <a:ext cx="396446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Google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BigQuery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Snowflake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AWS Redshift</a:t>
            </a:r>
            <a:endParaRPr lang="en-US" sz="18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731E8-781D-87AF-00AB-53D51D6B3AF3}"/>
              </a:ext>
            </a:extLst>
          </p:cNvPr>
          <p:cNvSpPr txBox="1"/>
          <p:nvPr/>
        </p:nvSpPr>
        <p:spPr>
          <a:xfrm>
            <a:off x="6590434" y="1257331"/>
            <a:ext cx="441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Data Warehouses</a:t>
            </a:r>
          </a:p>
        </p:txBody>
      </p:sp>
      <p:sp>
        <p:nvSpPr>
          <p:cNvPr id="8" name="Google Shape;218;p2">
            <a:extLst>
              <a:ext uri="{FF2B5EF4-FFF2-40B4-BE49-F238E27FC236}">
                <a16:creationId xmlns:a16="http://schemas.microsoft.com/office/drawing/2014/main" id="{470ABA21-ABA6-9D12-837F-AD90DF413231}"/>
              </a:ext>
            </a:extLst>
          </p:cNvPr>
          <p:cNvSpPr txBox="1"/>
          <p:nvPr/>
        </p:nvSpPr>
        <p:spPr>
          <a:xfrm>
            <a:off x="629935" y="5365183"/>
            <a:ext cx="550412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Sedona, formerly known as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GeoSpark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GeoMesa</a:t>
            </a:r>
            <a:endParaRPr lang="en-US" sz="18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D70D7-0D89-5240-64AD-94D1CD6A5782}"/>
              </a:ext>
            </a:extLst>
          </p:cNvPr>
          <p:cNvSpPr txBox="1"/>
          <p:nvPr/>
        </p:nvSpPr>
        <p:spPr>
          <a:xfrm>
            <a:off x="309478" y="4930866"/>
            <a:ext cx="441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Spatial Extensions of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SparkSQL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831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6681038" y="3237643"/>
            <a:ext cx="4805996" cy="83462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40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Open Sans"/>
              </a:rPr>
              <a:t>PostGIS</a:t>
            </a: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Open Sans"/>
              </a:rPr>
              <a:t> Data Model</a:t>
            </a:r>
          </a:p>
        </p:txBody>
      </p:sp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99A0B0A4-A0B1-3BFE-2703-1C013F3E7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69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28189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PostGIS</a:t>
            </a: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Data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AC0395-C28A-A9D8-E3ED-EA53C0E06B16}"/>
              </a:ext>
            </a:extLst>
          </p:cNvPr>
          <p:cNvSpPr/>
          <p:nvPr/>
        </p:nvSpPr>
        <p:spPr>
          <a:xfrm>
            <a:off x="4428459" y="1212110"/>
            <a:ext cx="2557130" cy="520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PostGIS</a:t>
            </a:r>
            <a:r>
              <a:rPr lang="en-US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Data Types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9FC82-50E5-EDE1-AC53-E0EF0B47C78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707024" y="1733106"/>
            <a:ext cx="0" cy="409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B87D46-F8D1-3EA4-2E58-E40D403DF268}"/>
              </a:ext>
            </a:extLst>
          </p:cNvPr>
          <p:cNvCxnSpPr>
            <a:cxnSpLocks/>
          </p:cNvCxnSpPr>
          <p:nvPr/>
        </p:nvCxnSpPr>
        <p:spPr>
          <a:xfrm flipH="1">
            <a:off x="1993605" y="2146004"/>
            <a:ext cx="63795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C13AA4-4DD8-CBD9-DB15-22E1E2D35107}"/>
              </a:ext>
            </a:extLst>
          </p:cNvPr>
          <p:cNvCxnSpPr>
            <a:cxnSpLocks/>
          </p:cNvCxnSpPr>
          <p:nvPr/>
        </p:nvCxnSpPr>
        <p:spPr>
          <a:xfrm>
            <a:off x="1993605" y="2142460"/>
            <a:ext cx="0" cy="409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D6FA815-CEFA-0406-8C75-2E1E7796AD76}"/>
              </a:ext>
            </a:extLst>
          </p:cNvPr>
          <p:cNvSpPr/>
          <p:nvPr/>
        </p:nvSpPr>
        <p:spPr>
          <a:xfrm>
            <a:off x="652129" y="2551814"/>
            <a:ext cx="2557130" cy="520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Regular Data Types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BF6A65-449D-80D6-592D-20CF8BE20A5E}"/>
              </a:ext>
            </a:extLst>
          </p:cNvPr>
          <p:cNvCxnSpPr>
            <a:cxnSpLocks/>
          </p:cNvCxnSpPr>
          <p:nvPr/>
        </p:nvCxnSpPr>
        <p:spPr>
          <a:xfrm>
            <a:off x="8376705" y="2135368"/>
            <a:ext cx="0" cy="409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8F44EB3-8570-4CB3-DBC3-8AB511F4CFC7}"/>
              </a:ext>
            </a:extLst>
          </p:cNvPr>
          <p:cNvSpPr/>
          <p:nvPr/>
        </p:nvSpPr>
        <p:spPr>
          <a:xfrm>
            <a:off x="7003331" y="2544722"/>
            <a:ext cx="2557130" cy="520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Geometry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3CFE8-1733-1211-85AC-C133654E2B68}"/>
              </a:ext>
            </a:extLst>
          </p:cNvPr>
          <p:cNvCxnSpPr>
            <a:cxnSpLocks/>
          </p:cNvCxnSpPr>
          <p:nvPr/>
        </p:nvCxnSpPr>
        <p:spPr>
          <a:xfrm>
            <a:off x="8358963" y="3065720"/>
            <a:ext cx="0" cy="36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33AAEF6-4238-6A82-6B60-829D7FA7D02D}"/>
              </a:ext>
            </a:extLst>
          </p:cNvPr>
          <p:cNvSpPr/>
          <p:nvPr/>
        </p:nvSpPr>
        <p:spPr>
          <a:xfrm>
            <a:off x="1795134" y="3845438"/>
            <a:ext cx="1137683" cy="47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Point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CAC818-FA0C-2065-460A-1165339916D1}"/>
              </a:ext>
            </a:extLst>
          </p:cNvPr>
          <p:cNvCxnSpPr>
            <a:cxnSpLocks/>
          </p:cNvCxnSpPr>
          <p:nvPr/>
        </p:nvCxnSpPr>
        <p:spPr>
          <a:xfrm flipH="1">
            <a:off x="2355112" y="3429000"/>
            <a:ext cx="7012172" cy="37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2F4337-AA1C-47D9-7BDB-606EEA961584}"/>
              </a:ext>
            </a:extLst>
          </p:cNvPr>
          <p:cNvCxnSpPr>
            <a:cxnSpLocks/>
          </p:cNvCxnSpPr>
          <p:nvPr/>
        </p:nvCxnSpPr>
        <p:spPr>
          <a:xfrm>
            <a:off x="2360429" y="3474186"/>
            <a:ext cx="0" cy="36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CF9F428-9E57-F198-3132-76CB7D11A513}"/>
              </a:ext>
            </a:extLst>
          </p:cNvPr>
          <p:cNvSpPr/>
          <p:nvPr/>
        </p:nvSpPr>
        <p:spPr>
          <a:xfrm>
            <a:off x="3639884" y="3822401"/>
            <a:ext cx="1137683" cy="47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Curve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B26656-C80A-DC96-01DB-0B79D96D67E7}"/>
              </a:ext>
            </a:extLst>
          </p:cNvPr>
          <p:cNvCxnSpPr>
            <a:cxnSpLocks/>
          </p:cNvCxnSpPr>
          <p:nvPr/>
        </p:nvCxnSpPr>
        <p:spPr>
          <a:xfrm>
            <a:off x="4203412" y="3451149"/>
            <a:ext cx="0" cy="36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536822D-5ED2-9AA8-08EF-097F97DB7AA9}"/>
              </a:ext>
            </a:extLst>
          </p:cNvPr>
          <p:cNvSpPr/>
          <p:nvPr/>
        </p:nvSpPr>
        <p:spPr>
          <a:xfrm>
            <a:off x="5360590" y="3815313"/>
            <a:ext cx="1137683" cy="47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Surface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22D17D-AADB-09BB-D36F-83DC99C74109}"/>
              </a:ext>
            </a:extLst>
          </p:cNvPr>
          <p:cNvCxnSpPr>
            <a:cxnSpLocks/>
          </p:cNvCxnSpPr>
          <p:nvPr/>
        </p:nvCxnSpPr>
        <p:spPr>
          <a:xfrm>
            <a:off x="5924118" y="3444061"/>
            <a:ext cx="0" cy="36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C0E714A-7962-4AB5-83C4-977A551B9373}"/>
              </a:ext>
            </a:extLst>
          </p:cNvPr>
          <p:cNvSpPr/>
          <p:nvPr/>
        </p:nvSpPr>
        <p:spPr>
          <a:xfrm>
            <a:off x="7999221" y="3808225"/>
            <a:ext cx="2744975" cy="47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GeometryCollection</a:t>
            </a:r>
            <a:endParaRPr lang="en-US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08CFE6-90F0-4518-B9D9-3A69F7887B86}"/>
              </a:ext>
            </a:extLst>
          </p:cNvPr>
          <p:cNvCxnSpPr>
            <a:cxnSpLocks/>
          </p:cNvCxnSpPr>
          <p:nvPr/>
        </p:nvCxnSpPr>
        <p:spPr>
          <a:xfrm>
            <a:off x="9356652" y="3436973"/>
            <a:ext cx="0" cy="36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AF6A2CE-ADFD-3F56-AB7D-490187967708}"/>
              </a:ext>
            </a:extLst>
          </p:cNvPr>
          <p:cNvSpPr/>
          <p:nvPr/>
        </p:nvSpPr>
        <p:spPr>
          <a:xfrm>
            <a:off x="3593806" y="4671236"/>
            <a:ext cx="1281219" cy="47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LineString</a:t>
            </a:r>
            <a:endParaRPr lang="en-US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C06672-DA05-9F0F-43BC-4CFB3D5E5769}"/>
              </a:ext>
            </a:extLst>
          </p:cNvPr>
          <p:cNvCxnSpPr>
            <a:cxnSpLocks/>
          </p:cNvCxnSpPr>
          <p:nvPr/>
        </p:nvCxnSpPr>
        <p:spPr>
          <a:xfrm>
            <a:off x="4196323" y="4299984"/>
            <a:ext cx="0" cy="36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D94F11D-7353-C289-3ABD-72F3CDBC59E4}"/>
              </a:ext>
            </a:extLst>
          </p:cNvPr>
          <p:cNvSpPr/>
          <p:nvPr/>
        </p:nvSpPr>
        <p:spPr>
          <a:xfrm>
            <a:off x="5364134" y="4669461"/>
            <a:ext cx="1137683" cy="47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Polygon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3E18B7-DD1F-30CC-24BF-E417F4E15B62}"/>
              </a:ext>
            </a:extLst>
          </p:cNvPr>
          <p:cNvCxnSpPr>
            <a:cxnSpLocks/>
          </p:cNvCxnSpPr>
          <p:nvPr/>
        </p:nvCxnSpPr>
        <p:spPr>
          <a:xfrm>
            <a:off x="5927662" y="4298209"/>
            <a:ext cx="0" cy="36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C25E38-3E67-1901-3158-08B5C65883CE}"/>
              </a:ext>
            </a:extLst>
          </p:cNvPr>
          <p:cNvCxnSpPr>
            <a:cxnSpLocks/>
          </p:cNvCxnSpPr>
          <p:nvPr/>
        </p:nvCxnSpPr>
        <p:spPr>
          <a:xfrm>
            <a:off x="9388551" y="4286689"/>
            <a:ext cx="0" cy="36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1971B0-9B3B-0830-2539-CCB43ADAAE63}"/>
              </a:ext>
            </a:extLst>
          </p:cNvPr>
          <p:cNvCxnSpPr>
            <a:cxnSpLocks/>
          </p:cNvCxnSpPr>
          <p:nvPr/>
        </p:nvCxnSpPr>
        <p:spPr>
          <a:xfrm flipH="1">
            <a:off x="7791904" y="4642882"/>
            <a:ext cx="31862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B0C9744-A9A1-2E32-42E9-7DB9913E038E}"/>
              </a:ext>
            </a:extLst>
          </p:cNvPr>
          <p:cNvSpPr/>
          <p:nvPr/>
        </p:nvSpPr>
        <p:spPr>
          <a:xfrm>
            <a:off x="7003331" y="5009708"/>
            <a:ext cx="1548812" cy="47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MultiSurface</a:t>
            </a:r>
            <a:endParaRPr lang="en-US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EF85C1-36A2-B159-F68A-3F7D98475F36}"/>
              </a:ext>
            </a:extLst>
          </p:cNvPr>
          <p:cNvCxnSpPr>
            <a:cxnSpLocks/>
          </p:cNvCxnSpPr>
          <p:nvPr/>
        </p:nvCxnSpPr>
        <p:spPr>
          <a:xfrm>
            <a:off x="7791904" y="4644655"/>
            <a:ext cx="0" cy="36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350D843-A9E4-8EE5-CD0A-84A9070FA073}"/>
              </a:ext>
            </a:extLst>
          </p:cNvPr>
          <p:cNvSpPr/>
          <p:nvPr/>
        </p:nvSpPr>
        <p:spPr>
          <a:xfrm>
            <a:off x="8688583" y="5007935"/>
            <a:ext cx="1437154" cy="47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MultiPoint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0FE373-C3BF-63BD-9B57-F9DD4371CB2E}"/>
              </a:ext>
            </a:extLst>
          </p:cNvPr>
          <p:cNvCxnSpPr>
            <a:cxnSpLocks/>
          </p:cNvCxnSpPr>
          <p:nvPr/>
        </p:nvCxnSpPr>
        <p:spPr>
          <a:xfrm>
            <a:off x="9385016" y="4642882"/>
            <a:ext cx="0" cy="36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CFA8D-B91D-9AF1-8AE2-EF9C1A297A7A}"/>
              </a:ext>
            </a:extLst>
          </p:cNvPr>
          <p:cNvSpPr/>
          <p:nvPr/>
        </p:nvSpPr>
        <p:spPr>
          <a:xfrm>
            <a:off x="10281701" y="5011478"/>
            <a:ext cx="1437154" cy="47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MultiCurve</a:t>
            </a:r>
            <a:endParaRPr lang="en-US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1CAABC-2D7F-000E-7078-D48FF2473E5B}"/>
              </a:ext>
            </a:extLst>
          </p:cNvPr>
          <p:cNvCxnSpPr>
            <a:cxnSpLocks/>
          </p:cNvCxnSpPr>
          <p:nvPr/>
        </p:nvCxnSpPr>
        <p:spPr>
          <a:xfrm>
            <a:off x="10978134" y="4646425"/>
            <a:ext cx="0" cy="36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0036AFF-1488-3F31-1EA7-DABAD57D57CB}"/>
              </a:ext>
            </a:extLst>
          </p:cNvPr>
          <p:cNvSpPr/>
          <p:nvPr/>
        </p:nvSpPr>
        <p:spPr>
          <a:xfrm>
            <a:off x="7003331" y="5007935"/>
            <a:ext cx="1548812" cy="47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MultiSurface</a:t>
            </a:r>
            <a:endParaRPr lang="en-US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F89B27-7A88-DEA1-FF87-A15B080BA1EC}"/>
              </a:ext>
            </a:extLst>
          </p:cNvPr>
          <p:cNvCxnSpPr>
            <a:cxnSpLocks/>
          </p:cNvCxnSpPr>
          <p:nvPr/>
        </p:nvCxnSpPr>
        <p:spPr>
          <a:xfrm>
            <a:off x="7791904" y="4642882"/>
            <a:ext cx="0" cy="36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FDF93E8-004B-62DA-269D-54D756F1F1AD}"/>
              </a:ext>
            </a:extLst>
          </p:cNvPr>
          <p:cNvSpPr/>
          <p:nvPr/>
        </p:nvSpPr>
        <p:spPr>
          <a:xfrm>
            <a:off x="6985589" y="5835503"/>
            <a:ext cx="1575413" cy="47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MultiPolygon</a:t>
            </a:r>
            <a:endParaRPr lang="en-US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9EE19D-CE9A-00DE-0D7D-39F2A6BE7F1C}"/>
              </a:ext>
            </a:extLst>
          </p:cNvPr>
          <p:cNvCxnSpPr>
            <a:cxnSpLocks/>
          </p:cNvCxnSpPr>
          <p:nvPr/>
        </p:nvCxnSpPr>
        <p:spPr>
          <a:xfrm>
            <a:off x="7800763" y="5470450"/>
            <a:ext cx="0" cy="36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4B15022-9512-1D06-B6E0-90335BFA7F81}"/>
              </a:ext>
            </a:extLst>
          </p:cNvPr>
          <p:cNvSpPr/>
          <p:nvPr/>
        </p:nvSpPr>
        <p:spPr>
          <a:xfrm>
            <a:off x="10125737" y="5854998"/>
            <a:ext cx="1857155" cy="47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MultiLineString</a:t>
            </a:r>
            <a:endParaRPr lang="en-US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4508E0-05AF-73A4-D40C-145E706976B9}"/>
              </a:ext>
            </a:extLst>
          </p:cNvPr>
          <p:cNvCxnSpPr>
            <a:cxnSpLocks/>
          </p:cNvCxnSpPr>
          <p:nvPr/>
        </p:nvCxnSpPr>
        <p:spPr>
          <a:xfrm>
            <a:off x="10981679" y="5489945"/>
            <a:ext cx="0" cy="363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82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28189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PostGI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Representation of Geometry Data Type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11" name="Google Shape;218;p2">
            <a:extLst>
              <a:ext uri="{FF2B5EF4-FFF2-40B4-BE49-F238E27FC236}">
                <a16:creationId xmlns:a16="http://schemas.microsoft.com/office/drawing/2014/main" id="{90407F0C-4C51-0409-847F-CCBB0F1DCD4E}"/>
              </a:ext>
            </a:extLst>
          </p:cNvPr>
          <p:cNvSpPr txBox="1"/>
          <p:nvPr/>
        </p:nvSpPr>
        <p:spPr>
          <a:xfrm>
            <a:off x="719177" y="1672155"/>
            <a:ext cx="104609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0-dimensional geometry that represents a single location in coordinate 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DF77A-C420-E921-F19A-3822EC6A74EB}"/>
              </a:ext>
            </a:extLst>
          </p:cNvPr>
          <p:cNvSpPr txBox="1"/>
          <p:nvPr/>
        </p:nvSpPr>
        <p:spPr>
          <a:xfrm>
            <a:off x="404037" y="1237838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Point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12DAA0-7C61-8019-34B5-8F75A015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991" y="2463939"/>
            <a:ext cx="1961706" cy="566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POINT (1 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  <p:sp>
        <p:nvSpPr>
          <p:cNvPr id="7" name="Google Shape;218;p2">
            <a:extLst>
              <a:ext uri="{FF2B5EF4-FFF2-40B4-BE49-F238E27FC236}">
                <a16:creationId xmlns:a16="http://schemas.microsoft.com/office/drawing/2014/main" id="{F99BD745-C2E2-551C-AC04-4798A8DB16AB}"/>
              </a:ext>
            </a:extLst>
          </p:cNvPr>
          <p:cNvSpPr txBox="1"/>
          <p:nvPr/>
        </p:nvSpPr>
        <p:spPr>
          <a:xfrm>
            <a:off x="706773" y="3791581"/>
            <a:ext cx="1046095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1-dimensional line formed by contiguous sequences of line segments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line segment is defined by two points, with the end point of one segment forming the starting point of second segment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5AB58-EFE2-40CA-1D85-A7CC65851ACE}"/>
              </a:ext>
            </a:extLst>
          </p:cNvPr>
          <p:cNvSpPr txBox="1"/>
          <p:nvPr/>
        </p:nvSpPr>
        <p:spPr>
          <a:xfrm>
            <a:off x="391633" y="3357264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LineString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41FED43-A3B7-DE4C-EE83-F17518DC5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375" y="5770845"/>
            <a:ext cx="3159933" cy="5667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LINESTRING (1 2, 3 4, 5 6)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28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28189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PostGI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Representation of Geometry Data Type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11" name="Google Shape;218;p2">
            <a:extLst>
              <a:ext uri="{FF2B5EF4-FFF2-40B4-BE49-F238E27FC236}">
                <a16:creationId xmlns:a16="http://schemas.microsoft.com/office/drawing/2014/main" id="{90407F0C-4C51-0409-847F-CCBB0F1DCD4E}"/>
              </a:ext>
            </a:extLst>
          </p:cNvPr>
          <p:cNvSpPr txBox="1"/>
          <p:nvPr/>
        </p:nvSpPr>
        <p:spPr>
          <a:xfrm>
            <a:off x="719177" y="1672155"/>
            <a:ext cx="1046095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2-dimensional planar region, delimited by an exterior boundary and zero or more interior boundaries (holes)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DF77A-C420-E921-F19A-3822EC6A74EB}"/>
              </a:ext>
            </a:extLst>
          </p:cNvPr>
          <p:cNvSpPr txBox="1"/>
          <p:nvPr/>
        </p:nvSpPr>
        <p:spPr>
          <a:xfrm>
            <a:off x="404037" y="1237838"/>
            <a:ext cx="258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Polygon</a:t>
            </a:r>
          </a:p>
        </p:txBody>
      </p:sp>
      <p:sp>
        <p:nvSpPr>
          <p:cNvPr id="7" name="Google Shape;218;p2">
            <a:extLst>
              <a:ext uri="{FF2B5EF4-FFF2-40B4-BE49-F238E27FC236}">
                <a16:creationId xmlns:a16="http://schemas.microsoft.com/office/drawing/2014/main" id="{F99BD745-C2E2-551C-AC04-4798A8DB16AB}"/>
              </a:ext>
            </a:extLst>
          </p:cNvPr>
          <p:cNvSpPr txBox="1"/>
          <p:nvPr/>
        </p:nvSpPr>
        <p:spPr>
          <a:xfrm>
            <a:off x="706773" y="4862700"/>
            <a:ext cx="104609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collection of Points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5AB58-EFE2-40CA-1D85-A7CC65851ACE}"/>
              </a:ext>
            </a:extLst>
          </p:cNvPr>
          <p:cNvSpPr txBox="1"/>
          <p:nvPr/>
        </p:nvSpPr>
        <p:spPr>
          <a:xfrm>
            <a:off x="391633" y="4425837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MultiPoint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6C9474-298F-833A-F5E8-5CECBA35B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329" y="3018432"/>
            <a:ext cx="7524957" cy="5667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POLYGON ((0 0 0,4 0 0,4 4 0,0 4 0,0 0 0),(1 1 0,2 1 0,2 2 0,1 2 0,1 1 0))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4A5859-4D26-0AFE-3852-AA87EC239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41" y="5750617"/>
            <a:ext cx="3468636" cy="5667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MULTIPOINT ( (0 0), (1 2) 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  <p:pic>
        <p:nvPicPr>
          <p:cNvPr id="6" name="Picture 5" descr="Shape, polygon&#10;&#10;Description automatically generated">
            <a:extLst>
              <a:ext uri="{FF2B5EF4-FFF2-40B4-BE49-F238E27FC236}">
                <a16:creationId xmlns:a16="http://schemas.microsoft.com/office/drawing/2014/main" id="{8B6A6820-FBB9-2077-25AC-D93098C50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11" y="23189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4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2">
            <a:extLst>
              <a:ext uri="{FF2B5EF4-FFF2-40B4-BE49-F238E27FC236}">
                <a16:creationId xmlns:a16="http://schemas.microsoft.com/office/drawing/2014/main" id="{F93A0C84-8D89-8D88-C699-2CDFC1F39B7E}"/>
              </a:ext>
            </a:extLst>
          </p:cNvPr>
          <p:cNvSpPr txBox="1">
            <a:spLocks/>
          </p:cNvSpPr>
          <p:nvPr/>
        </p:nvSpPr>
        <p:spPr>
          <a:xfrm>
            <a:off x="294186" y="358104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Database</a:t>
            </a:r>
          </a:p>
        </p:txBody>
      </p:sp>
      <p:sp>
        <p:nvSpPr>
          <p:cNvPr id="7" name="Google Shape;218;p2">
            <a:extLst>
              <a:ext uri="{FF2B5EF4-FFF2-40B4-BE49-F238E27FC236}">
                <a16:creationId xmlns:a16="http://schemas.microsoft.com/office/drawing/2014/main" id="{7A5AA5C1-30D2-D54F-146A-2CF378F48E0F}"/>
              </a:ext>
            </a:extLst>
          </p:cNvPr>
          <p:cNvSpPr txBox="1"/>
          <p:nvPr/>
        </p:nvSpPr>
        <p:spPr>
          <a:xfrm>
            <a:off x="678418" y="961550"/>
            <a:ext cx="10448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large organized collection of data</a:t>
            </a:r>
          </a:p>
        </p:txBody>
      </p:sp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40837" y="2414422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DBMS</a:t>
            </a:r>
          </a:p>
        </p:txBody>
      </p:sp>
      <p:sp>
        <p:nvSpPr>
          <p:cNvPr id="11" name="Google Shape;218;p2">
            <a:extLst>
              <a:ext uri="{FF2B5EF4-FFF2-40B4-BE49-F238E27FC236}">
                <a16:creationId xmlns:a16="http://schemas.microsoft.com/office/drawing/2014/main" id="{90407F0C-4C51-0409-847F-CCBB0F1DCD4E}"/>
              </a:ext>
            </a:extLst>
          </p:cNvPr>
          <p:cNvSpPr txBox="1"/>
          <p:nvPr/>
        </p:nvSpPr>
        <p:spPr>
          <a:xfrm>
            <a:off x="719177" y="3015244"/>
            <a:ext cx="1044855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software system to store, retrieve, and manipulate data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– Post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greSQL, MySQL</a:t>
            </a:r>
            <a:endParaRPr lang="en-US" sz="18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217;p2">
            <a:extLst>
              <a:ext uri="{FF2B5EF4-FFF2-40B4-BE49-F238E27FC236}">
                <a16:creationId xmlns:a16="http://schemas.microsoft.com/office/drawing/2014/main" id="{8AAD89A0-045B-A400-448A-55D35F3CCE0D}"/>
              </a:ext>
            </a:extLst>
          </p:cNvPr>
          <p:cNvSpPr txBox="1">
            <a:spLocks/>
          </p:cNvSpPr>
          <p:nvPr/>
        </p:nvSpPr>
        <p:spPr>
          <a:xfrm>
            <a:off x="340837" y="4795564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Relational Database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6" name="Google Shape;218;p2">
            <a:extLst>
              <a:ext uri="{FF2B5EF4-FFF2-40B4-BE49-F238E27FC236}">
                <a16:creationId xmlns:a16="http://schemas.microsoft.com/office/drawing/2014/main" id="{90919E39-7F45-1A42-B780-3F631E767522}"/>
              </a:ext>
            </a:extLst>
          </p:cNvPr>
          <p:cNvSpPr txBox="1"/>
          <p:nvPr/>
        </p:nvSpPr>
        <p:spPr>
          <a:xfrm>
            <a:off x="719177" y="5458188"/>
            <a:ext cx="104485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collection of structured data organized as a set of tables with rows and columns</a:t>
            </a:r>
            <a:endParaRPr lang="en-US" sz="18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25468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28189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PostGI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Representation of Geometry Data Type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11" name="Google Shape;218;p2">
            <a:extLst>
              <a:ext uri="{FF2B5EF4-FFF2-40B4-BE49-F238E27FC236}">
                <a16:creationId xmlns:a16="http://schemas.microsoft.com/office/drawing/2014/main" id="{90407F0C-4C51-0409-847F-CCBB0F1DCD4E}"/>
              </a:ext>
            </a:extLst>
          </p:cNvPr>
          <p:cNvSpPr txBox="1"/>
          <p:nvPr/>
        </p:nvSpPr>
        <p:spPr>
          <a:xfrm>
            <a:off x="719177" y="1672155"/>
            <a:ext cx="514611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collection of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LineStrings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DF77A-C420-E921-F19A-3822EC6A74EB}"/>
              </a:ext>
            </a:extLst>
          </p:cNvPr>
          <p:cNvSpPr txBox="1"/>
          <p:nvPr/>
        </p:nvSpPr>
        <p:spPr>
          <a:xfrm>
            <a:off x="404037" y="1237838"/>
            <a:ext cx="258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MultiLineString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218;p2">
            <a:extLst>
              <a:ext uri="{FF2B5EF4-FFF2-40B4-BE49-F238E27FC236}">
                <a16:creationId xmlns:a16="http://schemas.microsoft.com/office/drawing/2014/main" id="{F99BD745-C2E2-551C-AC04-4798A8DB16AB}"/>
              </a:ext>
            </a:extLst>
          </p:cNvPr>
          <p:cNvSpPr txBox="1"/>
          <p:nvPr/>
        </p:nvSpPr>
        <p:spPr>
          <a:xfrm>
            <a:off x="706773" y="4564992"/>
            <a:ext cx="69721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collection of non-overlapping, non-adjacent polygons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5AB58-EFE2-40CA-1D85-A7CC65851ACE}"/>
              </a:ext>
            </a:extLst>
          </p:cNvPr>
          <p:cNvSpPr txBox="1"/>
          <p:nvPr/>
        </p:nvSpPr>
        <p:spPr>
          <a:xfrm>
            <a:off x="391632" y="4128129"/>
            <a:ext cx="357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MultiPolygon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5D8114-E60B-D128-F18D-1C7A8C99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41" y="2477859"/>
            <a:ext cx="4803022" cy="5667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MULTILINESTRING ( (0 0,1 1,1 2), (2 3,3 2,5 4) 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97853E-055D-C94D-F973-CD9F5EF50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" y="5617709"/>
            <a:ext cx="6788888" cy="5667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MULTIPOLYGON (((1 5, 5 5, 5 1, 1 1, 1 5)), ((6 5, 9 1, 6 1, 6 5)))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9DC1DF1-7EE1-CB42-14E4-4C0BEA215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88" y="4410539"/>
            <a:ext cx="1905000" cy="1905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B5721-EE4C-B9C7-0E18-4CA77F1089E3}"/>
              </a:ext>
            </a:extLst>
          </p:cNvPr>
          <p:cNvCxnSpPr>
            <a:cxnSpLocks/>
          </p:cNvCxnSpPr>
          <p:nvPr/>
        </p:nvCxnSpPr>
        <p:spPr>
          <a:xfrm flipV="1">
            <a:off x="8878774" y="2238007"/>
            <a:ext cx="709796" cy="3164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1503DF-FE92-3F18-ABA6-21DF5294CA8D}"/>
              </a:ext>
            </a:extLst>
          </p:cNvPr>
          <p:cNvCxnSpPr>
            <a:cxnSpLocks/>
          </p:cNvCxnSpPr>
          <p:nvPr/>
        </p:nvCxnSpPr>
        <p:spPr>
          <a:xfrm flipV="1">
            <a:off x="9588570" y="1732600"/>
            <a:ext cx="8016" cy="52509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CA78AF-B033-8E31-CBD0-D68CB9C5D76A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10198142" y="1222568"/>
            <a:ext cx="539762" cy="4762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9D75C7B-7490-2312-BADC-5B0D810408FA}"/>
              </a:ext>
            </a:extLst>
          </p:cNvPr>
          <p:cNvSpPr/>
          <p:nvPr/>
        </p:nvSpPr>
        <p:spPr>
          <a:xfrm>
            <a:off x="8864451" y="2467754"/>
            <a:ext cx="109478" cy="112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BB2FA4-F365-3590-5553-3AC5EA8481B8}"/>
              </a:ext>
            </a:extLst>
          </p:cNvPr>
          <p:cNvSpPr/>
          <p:nvPr/>
        </p:nvSpPr>
        <p:spPr>
          <a:xfrm>
            <a:off x="9543959" y="2205043"/>
            <a:ext cx="86566" cy="103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DC3C41-3A3C-AA62-DEC3-109436F48E32}"/>
              </a:ext>
            </a:extLst>
          </p:cNvPr>
          <p:cNvSpPr/>
          <p:nvPr/>
        </p:nvSpPr>
        <p:spPr>
          <a:xfrm rot="21326141">
            <a:off x="9560631" y="1695389"/>
            <a:ext cx="109478" cy="112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BAFE23-B981-87BE-3D5E-D2F12996E1D7}"/>
              </a:ext>
            </a:extLst>
          </p:cNvPr>
          <p:cNvSpPr/>
          <p:nvPr/>
        </p:nvSpPr>
        <p:spPr>
          <a:xfrm>
            <a:off x="10170773" y="1166300"/>
            <a:ext cx="109478" cy="112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64AEBA-ABB4-7D91-B214-A93A2B97EE37}"/>
              </a:ext>
            </a:extLst>
          </p:cNvPr>
          <p:cNvSpPr/>
          <p:nvPr/>
        </p:nvSpPr>
        <p:spPr>
          <a:xfrm>
            <a:off x="10721871" y="1682381"/>
            <a:ext cx="109478" cy="112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15BE6B-174F-8230-3451-12DD4C6D0BD4}"/>
              </a:ext>
            </a:extLst>
          </p:cNvPr>
          <p:cNvSpPr/>
          <p:nvPr/>
        </p:nvSpPr>
        <p:spPr>
          <a:xfrm>
            <a:off x="11839191" y="657681"/>
            <a:ext cx="109478" cy="112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900769-5F3A-0072-0738-9ABA61FA7FC7}"/>
              </a:ext>
            </a:extLst>
          </p:cNvPr>
          <p:cNvCxnSpPr>
            <a:cxnSpLocks/>
            <a:endCxn id="39" idx="7"/>
          </p:cNvCxnSpPr>
          <p:nvPr/>
        </p:nvCxnSpPr>
        <p:spPr>
          <a:xfrm flipV="1">
            <a:off x="10776610" y="674161"/>
            <a:ext cx="1156026" cy="1077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2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28189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PostGI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Representation of Geometry Data Type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11" name="Google Shape;218;p2">
            <a:extLst>
              <a:ext uri="{FF2B5EF4-FFF2-40B4-BE49-F238E27FC236}">
                <a16:creationId xmlns:a16="http://schemas.microsoft.com/office/drawing/2014/main" id="{90407F0C-4C51-0409-847F-CCBB0F1DCD4E}"/>
              </a:ext>
            </a:extLst>
          </p:cNvPr>
          <p:cNvSpPr txBox="1"/>
          <p:nvPr/>
        </p:nvSpPr>
        <p:spPr>
          <a:xfrm>
            <a:off x="719177" y="1672155"/>
            <a:ext cx="104609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heterogeneous or mixed collection of geometries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DF77A-C420-E921-F19A-3822EC6A74EB}"/>
              </a:ext>
            </a:extLst>
          </p:cNvPr>
          <p:cNvSpPr txBox="1"/>
          <p:nvPr/>
        </p:nvSpPr>
        <p:spPr>
          <a:xfrm>
            <a:off x="404036" y="1237838"/>
            <a:ext cx="2876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GeometryCollection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218;p2">
            <a:extLst>
              <a:ext uri="{FF2B5EF4-FFF2-40B4-BE49-F238E27FC236}">
                <a16:creationId xmlns:a16="http://schemas.microsoft.com/office/drawing/2014/main" id="{F99BD745-C2E2-551C-AC04-4798A8DB16AB}"/>
              </a:ext>
            </a:extLst>
          </p:cNvPr>
          <p:cNvSpPr txBox="1"/>
          <p:nvPr/>
        </p:nvSpPr>
        <p:spPr>
          <a:xfrm>
            <a:off x="706773" y="4166271"/>
            <a:ext cx="1046095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Polygon defined by three distinct, non-collinear vertices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Specified by four coordinates with first and fourth being equal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5AB58-EFE2-40CA-1D85-A7CC65851ACE}"/>
              </a:ext>
            </a:extLst>
          </p:cNvPr>
          <p:cNvSpPr txBox="1"/>
          <p:nvPr/>
        </p:nvSpPr>
        <p:spPr>
          <a:xfrm>
            <a:off x="404036" y="3729408"/>
            <a:ext cx="357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Triangle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304EF8-FC4C-4A4A-5F25-87211D4BD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656" y="2452438"/>
            <a:ext cx="6788888" cy="5667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GEOMETRYCOLLECTION ( POINT(2 3), LINESTRING(2 3, 3 4))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F4E87B-87D2-38C3-CE53-88BEBDC1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656" y="5718718"/>
            <a:ext cx="4603897" cy="5667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TRIANGLE ((0 0, 0 9, 9 0, 0 0))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64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28189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PostGIS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Metadata Tables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DF77A-C420-E921-F19A-3822EC6A74EB}"/>
              </a:ext>
            </a:extLst>
          </p:cNvPr>
          <p:cNvSpPr txBox="1"/>
          <p:nvPr/>
        </p:nvSpPr>
        <p:spPr>
          <a:xfrm>
            <a:off x="6543423" y="1867469"/>
            <a:ext cx="2876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Table Relationships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39E3CFF-EFE5-F216-8DE5-DE2B63E5D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65" y="2450805"/>
            <a:ext cx="5390050" cy="3370520"/>
          </a:xfrm>
          <a:prstGeom prst="rect">
            <a:avLst/>
          </a:prstGeom>
        </p:spPr>
      </p:pic>
      <p:sp>
        <p:nvSpPr>
          <p:cNvPr id="14" name="Google Shape;218;p2">
            <a:extLst>
              <a:ext uri="{FF2B5EF4-FFF2-40B4-BE49-F238E27FC236}">
                <a16:creationId xmlns:a16="http://schemas.microsoft.com/office/drawing/2014/main" id="{AEEAB0B8-DC3D-36EF-735C-32CE9BD235F2}"/>
              </a:ext>
            </a:extLst>
          </p:cNvPr>
          <p:cNvSpPr txBox="1"/>
          <p:nvPr/>
        </p:nvSpPr>
        <p:spPr>
          <a:xfrm>
            <a:off x="539960" y="1019664"/>
            <a:ext cx="5664137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spatial_ref_sys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defines all spatial reference systems known to the database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geometry_columns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provides a listing of all features and details of those features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f_table_catelog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f_table_schema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f_table_name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provide the full name of a feature table containing a geometry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F_geometry_column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the name of the geometry column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coord_dimension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srid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define the dimension of the geometry and spatial reference system identifier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type column defines the type of geometry</a:t>
            </a:r>
          </a:p>
        </p:txBody>
      </p:sp>
    </p:spTree>
    <p:extLst>
      <p:ext uri="{BB962C8B-B14F-4D97-AF65-F5344CB8AC3E}">
        <p14:creationId xmlns:p14="http://schemas.microsoft.com/office/powerpoint/2010/main" val="347887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70033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PostGI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SQL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DF77A-C420-E921-F19A-3822EC6A74EB}"/>
              </a:ext>
            </a:extLst>
          </p:cNvPr>
          <p:cNvSpPr txBox="1"/>
          <p:nvPr/>
        </p:nvSpPr>
        <p:spPr>
          <a:xfrm>
            <a:off x="404036" y="1237838"/>
            <a:ext cx="621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Creating Table with Geometry Type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7ED9E-D6C9-2787-1D50-23B37B2BD186}"/>
              </a:ext>
            </a:extLst>
          </p:cNvPr>
          <p:cNvSpPr txBox="1"/>
          <p:nvPr/>
        </p:nvSpPr>
        <p:spPr>
          <a:xfrm>
            <a:off x="801493" y="1990107"/>
            <a:ext cx="81139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CREATE TABLE TABLE_NAME (name varchar, GEOMETRY_COLUMN_NAME geometry);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CB9128-0D48-3BC0-DD55-3CEC37D48F5D}"/>
              </a:ext>
            </a:extLst>
          </p:cNvPr>
          <p:cNvSpPr txBox="1"/>
          <p:nvPr/>
        </p:nvSpPr>
        <p:spPr>
          <a:xfrm>
            <a:off x="801492" y="3549901"/>
            <a:ext cx="95468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CREATE TABLE TABLE_NAME (name varchar, GEOMETRY_COLUMN_NAME geometry(POINT, 4267));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CBBD3-5415-4E3B-F4AB-8F1E61E458AF}"/>
              </a:ext>
            </a:extLst>
          </p:cNvPr>
          <p:cNvSpPr txBox="1"/>
          <p:nvPr/>
        </p:nvSpPr>
        <p:spPr>
          <a:xfrm>
            <a:off x="801492" y="2798228"/>
            <a:ext cx="90896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CREATE TABLE TABLE_NAME (name varchar, GEOMETRY_COLUMN_NAME geometry(POINT));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80FAAB-2B35-B77B-E248-1B95488DDD35}"/>
              </a:ext>
            </a:extLst>
          </p:cNvPr>
          <p:cNvSpPr txBox="1"/>
          <p:nvPr/>
        </p:nvSpPr>
        <p:spPr>
          <a:xfrm>
            <a:off x="801492" y="4399253"/>
            <a:ext cx="100096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CREATE TABLE TABLE_NAME (name varchar, GEOMETRY_COLUMN_NAME geometry(LINESTRING, 4267));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7F95C-E7A9-B48C-1A1F-432EBE6BBCF0}"/>
              </a:ext>
            </a:extLst>
          </p:cNvPr>
          <p:cNvSpPr txBox="1"/>
          <p:nvPr/>
        </p:nvSpPr>
        <p:spPr>
          <a:xfrm>
            <a:off x="801491" y="5248605"/>
            <a:ext cx="100096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CREATE TABLE TABLE_NAME (name varchar, GEOMETRY_COLUMN_NAME geometry(POLYGON, 4267));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89C953-B623-9DCF-ACD1-00FDAFED047E}"/>
              </a:ext>
            </a:extLst>
          </p:cNvPr>
          <p:cNvSpPr txBox="1"/>
          <p:nvPr/>
        </p:nvSpPr>
        <p:spPr>
          <a:xfrm>
            <a:off x="801490" y="6097957"/>
            <a:ext cx="100096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CREATE TABLE TABLE_NAME (name varchar, GEOMETRY_COLUMN_NAME geometry(POINTZ, 3005));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C2904-5869-BA9D-B941-B94FB8E13E07}"/>
              </a:ext>
            </a:extLst>
          </p:cNvPr>
          <p:cNvSpPr txBox="1"/>
          <p:nvPr/>
        </p:nvSpPr>
        <p:spPr>
          <a:xfrm flipH="1">
            <a:off x="9529367" y="1978955"/>
            <a:ext cx="18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</a:t>
            </a:r>
            <a:r>
              <a:rPr lang="en-US" dirty="0" err="1"/>
              <a:t>srid</a:t>
            </a:r>
            <a:r>
              <a:rPr lang="en-US" dirty="0"/>
              <a:t> is 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524E5F-D468-604A-3D46-B076AC73A9D0}"/>
              </a:ext>
            </a:extLst>
          </p:cNvPr>
          <p:cNvCxnSpPr>
            <a:stCxn id="23" idx="3"/>
            <a:endCxn id="10" idx="3"/>
          </p:cNvCxnSpPr>
          <p:nvPr/>
        </p:nvCxnSpPr>
        <p:spPr>
          <a:xfrm flipH="1">
            <a:off x="8915401" y="2163621"/>
            <a:ext cx="613966" cy="11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153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PostGI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SQL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DF77A-C420-E921-F19A-3822EC6A74EB}"/>
              </a:ext>
            </a:extLst>
          </p:cNvPr>
          <p:cNvSpPr txBox="1"/>
          <p:nvPr/>
        </p:nvSpPr>
        <p:spPr>
          <a:xfrm>
            <a:off x="404036" y="1237838"/>
            <a:ext cx="11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Input Output Conversions for WKB and WKT Spatial Objects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B43C74-1AD6-E82B-97FD-09AFAB1DC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147" y="1939766"/>
            <a:ext cx="5139548" cy="222018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byte WKB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ST_AsBinary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(geometry);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text WKT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ST_AsText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(geometry);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geometry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ST_GeomFromWKB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(byte WKB, SRID);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geometry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ST_GeometryFromText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(text WKT, SRID);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FADCB-85CC-7D90-37B6-49A1D0D3FED7}"/>
              </a:ext>
            </a:extLst>
          </p:cNvPr>
          <p:cNvSpPr txBox="1"/>
          <p:nvPr/>
        </p:nvSpPr>
        <p:spPr>
          <a:xfrm>
            <a:off x="394741" y="4902867"/>
            <a:ext cx="11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Insert Geometry Data into Table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9CDF4E-6491-25E5-330F-C43C694F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722" y="5433618"/>
            <a:ext cx="7499195" cy="10198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INSERT INTO </a:t>
            </a:r>
            <a:r>
              <a:rPr lang="en-US" sz="1600" dirty="0"/>
              <a:t>TABLE_NAME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(name, 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GEOMETRY_COLUMN_NAME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VALUES ('Location-1’,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ST_GeomFromText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('POINT(-126.4 45.32)’, 4267));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2454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96613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PostGI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SQL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DF77A-C420-E921-F19A-3822EC6A74EB}"/>
              </a:ext>
            </a:extLst>
          </p:cNvPr>
          <p:cNvSpPr txBox="1"/>
          <p:nvPr/>
        </p:nvSpPr>
        <p:spPr>
          <a:xfrm>
            <a:off x="404036" y="1237838"/>
            <a:ext cx="621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Creating Table with Geography Type Column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CB9128-0D48-3BC0-DD55-3CEC37D48F5D}"/>
              </a:ext>
            </a:extLst>
          </p:cNvPr>
          <p:cNvSpPr txBox="1"/>
          <p:nvPr/>
        </p:nvSpPr>
        <p:spPr>
          <a:xfrm>
            <a:off x="642003" y="2794989"/>
            <a:ext cx="991612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CREATE TABLE TABLE_NAME (name varchar, GEOGRAPHY_COLUMN_NAME geography(POINT, 4267));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CBBD3-5415-4E3B-F4AB-8F1E61E458AF}"/>
              </a:ext>
            </a:extLst>
          </p:cNvPr>
          <p:cNvSpPr txBox="1"/>
          <p:nvPr/>
        </p:nvSpPr>
        <p:spPr>
          <a:xfrm>
            <a:off x="642003" y="2043316"/>
            <a:ext cx="90896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CREATE TABLE TABLE_NAME (name varchar, GEOGRAPHY_COLUMN_NAME geography(POINT));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80FAAB-2B35-B77B-E248-1B95488DDD35}"/>
              </a:ext>
            </a:extLst>
          </p:cNvPr>
          <p:cNvSpPr txBox="1"/>
          <p:nvPr/>
        </p:nvSpPr>
        <p:spPr>
          <a:xfrm>
            <a:off x="642003" y="3644341"/>
            <a:ext cx="1023776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CREATE TABLE TABLE_NAME (name varchar, GEOGRAPHY_COLUMN_NAME geography(LINESTRING, 4267));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7F95C-E7A9-B48C-1A1F-432EBE6BBCF0}"/>
              </a:ext>
            </a:extLst>
          </p:cNvPr>
          <p:cNvSpPr txBox="1"/>
          <p:nvPr/>
        </p:nvSpPr>
        <p:spPr>
          <a:xfrm>
            <a:off x="642002" y="4493693"/>
            <a:ext cx="101713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CREATE TABLE TABLE_NAME (name varchar, GEOGRAPHY_COLUMN_NAME geography(POLYGON, 4267));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89C953-B623-9DCF-ACD1-00FDAFED047E}"/>
              </a:ext>
            </a:extLst>
          </p:cNvPr>
          <p:cNvSpPr txBox="1"/>
          <p:nvPr/>
        </p:nvSpPr>
        <p:spPr>
          <a:xfrm>
            <a:off x="642001" y="5343045"/>
            <a:ext cx="100096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CREATE TABLE TABLE_NAME (name varchar, GEOGRAPHY_COLUMN_NAME geography(POINTZ, 3005));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C2904-5869-BA9D-B941-B94FB8E13E07}"/>
              </a:ext>
            </a:extLst>
          </p:cNvPr>
          <p:cNvSpPr txBox="1"/>
          <p:nvPr/>
        </p:nvSpPr>
        <p:spPr>
          <a:xfrm flipH="1">
            <a:off x="9888279" y="1246856"/>
            <a:ext cx="198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</a:t>
            </a:r>
            <a:r>
              <a:rPr lang="en-US" dirty="0" err="1"/>
              <a:t>srid</a:t>
            </a:r>
            <a:r>
              <a:rPr lang="en-US" dirty="0"/>
              <a:t> is 4326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524E5F-D468-604A-3D46-B076AC73A9D0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9752843" y="1616188"/>
            <a:ext cx="1126922" cy="654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0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PostGI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SQL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FADCB-85CC-7D90-37B6-49A1D0D3FED7}"/>
              </a:ext>
            </a:extLst>
          </p:cNvPr>
          <p:cNvSpPr txBox="1"/>
          <p:nvPr/>
        </p:nvSpPr>
        <p:spPr>
          <a:xfrm>
            <a:off x="394741" y="1303734"/>
            <a:ext cx="11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Insert Geography Data into Table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9CDF4E-6491-25E5-330F-C43C694F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722" y="1908912"/>
            <a:ext cx="7499195" cy="10198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INSERT INTO </a:t>
            </a:r>
            <a:r>
              <a:rPr lang="en-US" sz="1600" dirty="0"/>
              <a:t>TABLE_NAME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(name, 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GEOGRAPHY_COLUMN_NAME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VALUES ('Location-1’, ‘SRID=4326;POINT(-126.4 45.32)’);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84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PostGI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SQL Functions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FADCB-85CC-7D90-37B6-49A1D0D3FED7}"/>
              </a:ext>
            </a:extLst>
          </p:cNvPr>
          <p:cNvSpPr txBox="1"/>
          <p:nvPr/>
        </p:nvSpPr>
        <p:spPr>
          <a:xfrm>
            <a:off x="394741" y="1096400"/>
            <a:ext cx="11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Related to Metadata</a:t>
            </a:r>
          </a:p>
        </p:txBody>
      </p:sp>
      <p:sp>
        <p:nvSpPr>
          <p:cNvPr id="3" name="Google Shape;730;p44">
            <a:extLst>
              <a:ext uri="{FF2B5EF4-FFF2-40B4-BE49-F238E27FC236}">
                <a16:creationId xmlns:a16="http://schemas.microsoft.com/office/drawing/2014/main" id="{16E7952F-728A-DFC7-3C83-94101BA758BA}"/>
              </a:ext>
            </a:extLst>
          </p:cNvPr>
          <p:cNvSpPr txBox="1"/>
          <p:nvPr/>
        </p:nvSpPr>
        <p:spPr>
          <a:xfrm>
            <a:off x="573018" y="1472565"/>
            <a:ext cx="1123975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GeometryType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type of a geometry</a:t>
            </a:r>
            <a:endParaRPr dirty="0"/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_NDims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number of dimensions in a geometry</a:t>
            </a: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ST_SRID(geometry)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spatial reference identifier number of a geometry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96E1E-BB3B-EDEB-83A4-6AE1521EB711}"/>
              </a:ext>
            </a:extLst>
          </p:cNvPr>
          <p:cNvSpPr txBox="1"/>
          <p:nvPr/>
        </p:nvSpPr>
        <p:spPr>
          <a:xfrm>
            <a:off x="387652" y="3736827"/>
            <a:ext cx="11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Related to Point Coordinates</a:t>
            </a:r>
          </a:p>
        </p:txBody>
      </p:sp>
      <p:sp>
        <p:nvSpPr>
          <p:cNvPr id="10" name="Google Shape;730;p44">
            <a:extLst>
              <a:ext uri="{FF2B5EF4-FFF2-40B4-BE49-F238E27FC236}">
                <a16:creationId xmlns:a16="http://schemas.microsoft.com/office/drawing/2014/main" id="{E2ACD0AB-9064-A5E3-528A-C4398798CA60}"/>
              </a:ext>
            </a:extLst>
          </p:cNvPr>
          <p:cNvSpPr txBox="1"/>
          <p:nvPr/>
        </p:nvSpPr>
        <p:spPr>
          <a:xfrm>
            <a:off x="565929" y="4112992"/>
            <a:ext cx="1123975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ST_X(geometry)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X-coordinate of a point geometry</a:t>
            </a:r>
            <a:endParaRPr dirty="0"/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ST_Y(geometry)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Y-coordinate of a point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49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PostGI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SQL Functions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FADCB-85CC-7D90-37B6-49A1D0D3FED7}"/>
              </a:ext>
            </a:extLst>
          </p:cNvPr>
          <p:cNvSpPr txBox="1"/>
          <p:nvPr/>
        </p:nvSpPr>
        <p:spPr>
          <a:xfrm>
            <a:off x="394741" y="954975"/>
            <a:ext cx="372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Related to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LineString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730;p44">
            <a:extLst>
              <a:ext uri="{FF2B5EF4-FFF2-40B4-BE49-F238E27FC236}">
                <a16:creationId xmlns:a16="http://schemas.microsoft.com/office/drawing/2014/main" id="{16E7952F-728A-DFC7-3C83-94101BA758BA}"/>
              </a:ext>
            </a:extLst>
          </p:cNvPr>
          <p:cNvSpPr txBox="1"/>
          <p:nvPr/>
        </p:nvSpPr>
        <p:spPr>
          <a:xfrm>
            <a:off x="573019" y="1214680"/>
            <a:ext cx="763132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_Length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length of the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LineString</a:t>
            </a:r>
            <a:endParaRPr dirty="0"/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_StartPoint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first coordinate as a Point</a:t>
            </a: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EndPoint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last coordinate as a Point</a:t>
            </a: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ST_NPoints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number of coordinates in the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LineString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96E1E-BB3B-EDEB-83A4-6AE1521EB711}"/>
              </a:ext>
            </a:extLst>
          </p:cNvPr>
          <p:cNvSpPr txBox="1"/>
          <p:nvPr/>
        </p:nvSpPr>
        <p:spPr>
          <a:xfrm>
            <a:off x="393408" y="4331136"/>
            <a:ext cx="299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Related to Polygon</a:t>
            </a:r>
          </a:p>
        </p:txBody>
      </p:sp>
      <p:sp>
        <p:nvSpPr>
          <p:cNvPr id="10" name="Google Shape;730;p44">
            <a:extLst>
              <a:ext uri="{FF2B5EF4-FFF2-40B4-BE49-F238E27FC236}">
                <a16:creationId xmlns:a16="http://schemas.microsoft.com/office/drawing/2014/main" id="{E2ACD0AB-9064-A5E3-528A-C4398798CA60}"/>
              </a:ext>
            </a:extLst>
          </p:cNvPr>
          <p:cNvSpPr txBox="1"/>
          <p:nvPr/>
        </p:nvSpPr>
        <p:spPr>
          <a:xfrm>
            <a:off x="573019" y="4512475"/>
            <a:ext cx="751211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ST_Area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area of the polygon</a:t>
            </a:r>
            <a:endParaRPr dirty="0"/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ST_NRings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number of rings (1 if there are no holes)</a:t>
            </a: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Exterior</a:t>
            </a: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Ring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outer ring as a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linestring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467FA0-4B29-049E-5B4A-FEB199107DC5}"/>
              </a:ext>
            </a:extLst>
          </p:cNvPr>
          <p:cNvCxnSpPr>
            <a:cxnSpLocks/>
          </p:cNvCxnSpPr>
          <p:nvPr/>
        </p:nvCxnSpPr>
        <p:spPr>
          <a:xfrm flipV="1">
            <a:off x="9017702" y="2121812"/>
            <a:ext cx="879040" cy="2273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B2371D-DAFD-24A5-3B5F-7BDF7F8148C2}"/>
              </a:ext>
            </a:extLst>
          </p:cNvPr>
          <p:cNvCxnSpPr>
            <a:cxnSpLocks/>
          </p:cNvCxnSpPr>
          <p:nvPr/>
        </p:nvCxnSpPr>
        <p:spPr>
          <a:xfrm flipV="1">
            <a:off x="9896742" y="1530736"/>
            <a:ext cx="560761" cy="59107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C0BEB1-5078-60EC-00DB-627DE1DA5607}"/>
              </a:ext>
            </a:extLst>
          </p:cNvPr>
          <p:cNvCxnSpPr>
            <a:cxnSpLocks/>
          </p:cNvCxnSpPr>
          <p:nvPr/>
        </p:nvCxnSpPr>
        <p:spPr>
          <a:xfrm>
            <a:off x="10457503" y="1530736"/>
            <a:ext cx="964919" cy="37889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8376B26-457A-87A2-ABDF-17B594A91AE4}"/>
              </a:ext>
            </a:extLst>
          </p:cNvPr>
          <p:cNvSpPr/>
          <p:nvPr/>
        </p:nvSpPr>
        <p:spPr>
          <a:xfrm>
            <a:off x="8928432" y="2292881"/>
            <a:ext cx="109478" cy="112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9DFD92-9BDA-EEF3-AF1D-F9C2E80B12A8}"/>
              </a:ext>
            </a:extLst>
          </p:cNvPr>
          <p:cNvSpPr/>
          <p:nvPr/>
        </p:nvSpPr>
        <p:spPr>
          <a:xfrm>
            <a:off x="9842003" y="2066678"/>
            <a:ext cx="109478" cy="112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8CB751-220F-249A-D8F8-DB98881C87FA}"/>
              </a:ext>
            </a:extLst>
          </p:cNvPr>
          <p:cNvSpPr/>
          <p:nvPr/>
        </p:nvSpPr>
        <p:spPr>
          <a:xfrm>
            <a:off x="10402764" y="1474468"/>
            <a:ext cx="109478" cy="112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41054A-9780-04F2-C517-5D71907F709D}"/>
              </a:ext>
            </a:extLst>
          </p:cNvPr>
          <p:cNvSpPr/>
          <p:nvPr/>
        </p:nvSpPr>
        <p:spPr>
          <a:xfrm>
            <a:off x="11412318" y="1888030"/>
            <a:ext cx="109478" cy="1125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95B2A-DC6C-888F-EB79-E477780C0663}"/>
              </a:ext>
            </a:extLst>
          </p:cNvPr>
          <p:cNvSpPr txBox="1"/>
          <p:nvPr/>
        </p:nvSpPr>
        <p:spPr>
          <a:xfrm>
            <a:off x="8447666" y="2404283"/>
            <a:ext cx="1071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</a:p>
          <a:p>
            <a:pPr algn="ctr"/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(lat1, lon1)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19C261-DD3F-2481-0185-4A0BA30A5A1A}"/>
              </a:ext>
            </a:extLst>
          </p:cNvPr>
          <p:cNvSpPr txBox="1"/>
          <p:nvPr/>
        </p:nvSpPr>
        <p:spPr>
          <a:xfrm>
            <a:off x="9386493" y="2198941"/>
            <a:ext cx="1071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</a:t>
            </a:r>
          </a:p>
          <a:p>
            <a:pPr algn="ctr"/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(lat2, lon2)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CD61B-34AD-C785-0940-22277A8C6D31}"/>
              </a:ext>
            </a:extLst>
          </p:cNvPr>
          <p:cNvSpPr txBox="1"/>
          <p:nvPr/>
        </p:nvSpPr>
        <p:spPr>
          <a:xfrm>
            <a:off x="10998899" y="2031271"/>
            <a:ext cx="1071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</a:t>
            </a:r>
          </a:p>
          <a:p>
            <a:pPr algn="ctr"/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(lat4, lon4)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A0FD4D-E6EB-7A44-FE16-44282D8399D9}"/>
              </a:ext>
            </a:extLst>
          </p:cNvPr>
          <p:cNvSpPr txBox="1"/>
          <p:nvPr/>
        </p:nvSpPr>
        <p:spPr>
          <a:xfrm>
            <a:off x="9933770" y="968952"/>
            <a:ext cx="1071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(lat3, lon3)</a:t>
            </a:r>
          </a:p>
          <a:p>
            <a:pPr algn="ctr"/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</a:t>
            </a:r>
          </a:p>
        </p:txBody>
      </p:sp>
      <p:pic>
        <p:nvPicPr>
          <p:cNvPr id="34" name="Picture 33" descr="Shape, polygon&#10;&#10;Description automatically generated">
            <a:extLst>
              <a:ext uri="{FF2B5EF4-FFF2-40B4-BE49-F238E27FC236}">
                <a16:creationId xmlns:a16="http://schemas.microsoft.com/office/drawing/2014/main" id="{6C7FBA0F-7D62-BA72-F014-74EDC71FC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037" y="433113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8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PostGI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SQL Functions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FADCB-85CC-7D90-37B6-49A1D0D3FED7}"/>
              </a:ext>
            </a:extLst>
          </p:cNvPr>
          <p:cNvSpPr txBox="1"/>
          <p:nvPr/>
        </p:nvSpPr>
        <p:spPr>
          <a:xfrm>
            <a:off x="394741" y="995391"/>
            <a:ext cx="11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Related to Polygon (Continued…)</a:t>
            </a:r>
          </a:p>
        </p:txBody>
      </p:sp>
      <p:sp>
        <p:nvSpPr>
          <p:cNvPr id="3" name="Google Shape;730;p44">
            <a:extLst>
              <a:ext uri="{FF2B5EF4-FFF2-40B4-BE49-F238E27FC236}">
                <a16:creationId xmlns:a16="http://schemas.microsoft.com/office/drawing/2014/main" id="{16E7952F-728A-DFC7-3C83-94101BA758BA}"/>
              </a:ext>
            </a:extLst>
          </p:cNvPr>
          <p:cNvSpPr txBox="1"/>
          <p:nvPr/>
        </p:nvSpPr>
        <p:spPr>
          <a:xfrm>
            <a:off x="573018" y="1366240"/>
            <a:ext cx="1123975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_InteriorRingN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(geometry, n) :- Returns a specified interior ring as a </a:t>
            </a: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linestring</a:t>
            </a:r>
            <a:endParaRPr dirty="0"/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_Perimeter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length of all 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96E1E-BB3B-EDEB-83A4-6AE1521EB711}"/>
              </a:ext>
            </a:extLst>
          </p:cNvPr>
          <p:cNvSpPr txBox="1"/>
          <p:nvPr/>
        </p:nvSpPr>
        <p:spPr>
          <a:xfrm>
            <a:off x="393406" y="3081822"/>
            <a:ext cx="11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Related to Collections</a:t>
            </a:r>
          </a:p>
        </p:txBody>
      </p:sp>
      <p:sp>
        <p:nvSpPr>
          <p:cNvPr id="10" name="Google Shape;730;p44">
            <a:extLst>
              <a:ext uri="{FF2B5EF4-FFF2-40B4-BE49-F238E27FC236}">
                <a16:creationId xmlns:a16="http://schemas.microsoft.com/office/drawing/2014/main" id="{E2ACD0AB-9064-A5E3-528A-C4398798CA60}"/>
              </a:ext>
            </a:extLst>
          </p:cNvPr>
          <p:cNvSpPr txBox="1"/>
          <p:nvPr/>
        </p:nvSpPr>
        <p:spPr>
          <a:xfrm>
            <a:off x="573018" y="3445033"/>
            <a:ext cx="7848556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NumGeometries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number of parts in the collection</a:t>
            </a:r>
            <a:endParaRPr dirty="0"/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GeometryN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(geometry, n)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specified part</a:t>
            </a: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ST_Area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total area of all Polygonal parts</a:t>
            </a: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Length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(geometry) :- Returns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total length of all linear parts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699430C-B0D4-1979-AD80-59513A4B0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15" y="38851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1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217;p2">
            <a:extLst>
              <a:ext uri="{FF2B5EF4-FFF2-40B4-BE49-F238E27FC236}">
                <a16:creationId xmlns:a16="http://schemas.microsoft.com/office/drawing/2014/main" id="{A0D35156-5D3F-3747-EFBA-800C29C4E379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4000" kern="1200" dirty="0">
                <a:solidFill>
                  <a:srgbClr val="FFFFF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Why Storing Data in  a Database?</a:t>
            </a:r>
          </a:p>
        </p:txBody>
      </p:sp>
      <p:graphicFrame>
        <p:nvGraphicFramePr>
          <p:cNvPr id="22" name="Google Shape;218;p2">
            <a:extLst>
              <a:ext uri="{FF2B5EF4-FFF2-40B4-BE49-F238E27FC236}">
                <a16:creationId xmlns:a16="http://schemas.microsoft.com/office/drawing/2014/main" id="{2D5499F5-4ED2-C804-68A0-3654B0CF51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0810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607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Creating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PostGIS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Geometry Objects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FADCB-85CC-7D90-37B6-49A1D0D3FED7}"/>
              </a:ext>
            </a:extLst>
          </p:cNvPr>
          <p:cNvSpPr txBox="1"/>
          <p:nvPr/>
        </p:nvSpPr>
        <p:spPr>
          <a:xfrm>
            <a:off x="394741" y="1177263"/>
            <a:ext cx="11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Creating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96E1E-BB3B-EDEB-83A4-6AE1521EB711}"/>
              </a:ext>
            </a:extLst>
          </p:cNvPr>
          <p:cNvSpPr txBox="1"/>
          <p:nvPr/>
        </p:nvSpPr>
        <p:spPr>
          <a:xfrm>
            <a:off x="393406" y="3036360"/>
            <a:ext cx="11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Creating Lines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F6FB0E-FDF5-C4F6-803B-DBB5224D4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049" y="1671532"/>
            <a:ext cx="6855474" cy="879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geometry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446688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ST_MakePoint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(float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float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geometry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446688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ST_MakePoint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(float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float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float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A787E8-97E6-6146-346C-369F12A05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139" y="3545783"/>
            <a:ext cx="7865861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geometry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446688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ST_MakeLine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(geometry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geom1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geometry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geom2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geometry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446688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ST_MakeLine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(geometry[]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geoms_array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geometry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446688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ST_MakeLine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(geometry set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geoms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D60C-FF04-4C00-56BC-05B1AB108698}"/>
              </a:ext>
            </a:extLst>
          </p:cNvPr>
          <p:cNvSpPr txBox="1"/>
          <p:nvPr/>
        </p:nvSpPr>
        <p:spPr>
          <a:xfrm>
            <a:off x="414454" y="4961988"/>
            <a:ext cx="11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Creating Polygons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64F299D-F649-35BD-FA35-E773C9E1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049" y="5511599"/>
            <a:ext cx="917936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geometry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446688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ST_MakePolygon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(geometry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linestring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geometry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446688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ST_MakePolygon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(geometry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outerlinestring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geometry[]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interiorlinestrings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35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Validity of Geometries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FADCB-85CC-7D90-37B6-49A1D0D3FED7}"/>
              </a:ext>
            </a:extLst>
          </p:cNvPr>
          <p:cNvSpPr txBox="1"/>
          <p:nvPr/>
        </p:nvSpPr>
        <p:spPr>
          <a:xfrm>
            <a:off x="389425" y="995391"/>
            <a:ext cx="11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Properties of a Valid Polygon</a:t>
            </a:r>
          </a:p>
        </p:txBody>
      </p:sp>
      <p:sp>
        <p:nvSpPr>
          <p:cNvPr id="3" name="Google Shape;730;p44">
            <a:extLst>
              <a:ext uri="{FF2B5EF4-FFF2-40B4-BE49-F238E27FC236}">
                <a16:creationId xmlns:a16="http://schemas.microsoft.com/office/drawing/2014/main" id="{16E7952F-728A-DFC7-3C83-94101BA758BA}"/>
              </a:ext>
            </a:extLst>
          </p:cNvPr>
          <p:cNvSpPr txBox="1"/>
          <p:nvPr/>
        </p:nvSpPr>
        <p:spPr>
          <a:xfrm>
            <a:off x="573018" y="1515097"/>
            <a:ext cx="1123975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The boundary rings do not cross and self touch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The boundary rings may touch at points only as a tangent, not in a line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Interior rings are within the exterior ring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The polygon interiors should not touch in a way that splits the polygon into parts</a:t>
            </a:r>
            <a:endParaRPr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 descr="Shape, polygon&#10;&#10;Description automatically generated">
            <a:extLst>
              <a:ext uri="{FF2B5EF4-FFF2-40B4-BE49-F238E27FC236}">
                <a16:creationId xmlns:a16="http://schemas.microsoft.com/office/drawing/2014/main" id="{056AF1F7-81E8-5C1E-3660-C594BF136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36" y="4291382"/>
            <a:ext cx="1905000" cy="1905000"/>
          </a:xfrm>
          <a:prstGeom prst="rect">
            <a:avLst/>
          </a:prstGeom>
        </p:spPr>
      </p:pic>
      <p:pic>
        <p:nvPicPr>
          <p:cNvPr id="14" name="Picture 13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FCB5C7EB-C9FB-F501-1A5A-B401582E9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19" y="4291382"/>
            <a:ext cx="1905000" cy="1905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E68E061-325B-5D0C-DC4A-42B591A6D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25" y="4291382"/>
            <a:ext cx="1905000" cy="190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254561-D905-2737-F617-E3851533E3B0}"/>
              </a:ext>
            </a:extLst>
          </p:cNvPr>
          <p:cNvSpPr txBox="1"/>
          <p:nvPr/>
        </p:nvSpPr>
        <p:spPr>
          <a:xfrm>
            <a:off x="893136" y="6412700"/>
            <a:ext cx="10717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https://postgis.net/docs/using_postgis_dbmanagement.html#LinearRing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82869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Validity of Geometries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FADCB-85CC-7D90-37B6-49A1D0D3FED7}"/>
              </a:ext>
            </a:extLst>
          </p:cNvPr>
          <p:cNvSpPr txBox="1"/>
          <p:nvPr/>
        </p:nvSpPr>
        <p:spPr>
          <a:xfrm>
            <a:off x="417522" y="995391"/>
            <a:ext cx="11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Properties of a Valid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MultiPolygon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730;p44">
            <a:extLst>
              <a:ext uri="{FF2B5EF4-FFF2-40B4-BE49-F238E27FC236}">
                <a16:creationId xmlns:a16="http://schemas.microsoft.com/office/drawing/2014/main" id="{16E7952F-728A-DFC7-3C83-94101BA758BA}"/>
              </a:ext>
            </a:extLst>
          </p:cNvPr>
          <p:cNvSpPr txBox="1"/>
          <p:nvPr/>
        </p:nvSpPr>
        <p:spPr>
          <a:xfrm>
            <a:off x="573018" y="1515097"/>
            <a:ext cx="1123975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Element polygons are valid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Elements do not overlap or their interiors must not intersect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Elements touch only at points, not along a line</a:t>
            </a:r>
            <a:endParaRPr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54561-D905-2737-F617-E3851533E3B0}"/>
              </a:ext>
            </a:extLst>
          </p:cNvPr>
          <p:cNvSpPr txBox="1"/>
          <p:nvPr/>
        </p:nvSpPr>
        <p:spPr>
          <a:xfrm>
            <a:off x="893136" y="6215998"/>
            <a:ext cx="10717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https://postgis.net/docs/using_postgis_dbmanagement.html#LinearRing</a:t>
            </a:r>
            <a:endParaRPr lang="fr-FR" sz="12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1211292-E4C6-47D8-7625-005046CD8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83" y="4025824"/>
            <a:ext cx="1905000" cy="1905000"/>
          </a:xfrm>
          <a:prstGeom prst="rect">
            <a:avLst/>
          </a:prstGeom>
        </p:spPr>
      </p:pic>
      <p:pic>
        <p:nvPicPr>
          <p:cNvPr id="7" name="Picture 6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0D7F5C26-916E-DA74-D9BE-0DA9D7FC4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86" y="4094936"/>
            <a:ext cx="1905000" cy="1905000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57C49B11-652F-20A7-8D2D-9E44CFC8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09" y="409493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71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2187363" y="1671569"/>
            <a:ext cx="5801917" cy="222876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Open Sans"/>
              </a:rPr>
              <a:t>All ST Functions Supported by PostGIS</a:t>
            </a:r>
          </a:p>
        </p:txBody>
      </p:sp>
      <p:pic>
        <p:nvPicPr>
          <p:cNvPr id="13" name="Graphic 12" descr="Marker">
            <a:extLst>
              <a:ext uri="{FF2B5EF4-FFF2-40B4-BE49-F238E27FC236}">
                <a16:creationId xmlns:a16="http://schemas.microsoft.com/office/drawing/2014/main" id="{2F8D95B2-88A1-889D-1C52-E95C8480B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Google Shape;730;p44">
            <a:extLst>
              <a:ext uri="{FF2B5EF4-FFF2-40B4-BE49-F238E27FC236}">
                <a16:creationId xmlns:a16="http://schemas.microsoft.com/office/drawing/2014/main" id="{16E7952F-728A-DFC7-3C83-94101BA758BA}"/>
              </a:ext>
            </a:extLst>
          </p:cNvPr>
          <p:cNvSpPr txBox="1"/>
          <p:nvPr/>
        </p:nvSpPr>
        <p:spPr>
          <a:xfrm>
            <a:off x="2187363" y="4072044"/>
            <a:ext cx="5801917" cy="20570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0"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2000" dirty="0"/>
              <a:t>Visit the link:</a:t>
            </a:r>
          </a:p>
          <a:p>
            <a:pPr marR="0"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2000" dirty="0"/>
              <a:t>https://postgis.net/docs/manual-1.5/ch08.html</a:t>
            </a:r>
          </a:p>
        </p:txBody>
      </p:sp>
      <p:pic>
        <p:nvPicPr>
          <p:cNvPr id="15" name="Graphic 14" descr="Marker">
            <a:extLst>
              <a:ext uri="{FF2B5EF4-FFF2-40B4-BE49-F238E27FC236}">
                <a16:creationId xmlns:a16="http://schemas.microsoft.com/office/drawing/2014/main" id="{6BF53454-855A-422D-8C6A-894AEF72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1094095" y="851517"/>
            <a:ext cx="5238466" cy="299141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Open Sans"/>
              </a:rPr>
              <a:t>Apache Sedona Spatial SQL Data Model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99A0B0A4-A0B1-3BFE-2703-1C013F3E7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Supported Geometry Objects</a:t>
            </a:r>
          </a:p>
        </p:txBody>
      </p:sp>
      <p:sp>
        <p:nvSpPr>
          <p:cNvPr id="6" name="Google Shape;730;p44">
            <a:extLst>
              <a:ext uri="{FF2B5EF4-FFF2-40B4-BE49-F238E27FC236}">
                <a16:creationId xmlns:a16="http://schemas.microsoft.com/office/drawing/2014/main" id="{F796774B-12A5-56B5-C0B3-9B17ED333A7F}"/>
              </a:ext>
            </a:extLst>
          </p:cNvPr>
          <p:cNvSpPr txBox="1"/>
          <p:nvPr/>
        </p:nvSpPr>
        <p:spPr>
          <a:xfrm>
            <a:off x="604915" y="941065"/>
            <a:ext cx="1123975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Point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MultiPoint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LineString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MultiLineString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Polygon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MultiPolygon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08222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Sedona SQL Data Structure</a:t>
            </a:r>
          </a:p>
        </p:txBody>
      </p:sp>
      <p:sp>
        <p:nvSpPr>
          <p:cNvPr id="6" name="Google Shape;730;p44">
            <a:extLst>
              <a:ext uri="{FF2B5EF4-FFF2-40B4-BE49-F238E27FC236}">
                <a16:creationId xmlns:a16="http://schemas.microsoft.com/office/drawing/2014/main" id="{F796774B-12A5-56B5-C0B3-9B17ED333A7F}"/>
              </a:ext>
            </a:extLst>
          </p:cNvPr>
          <p:cNvSpPr txBox="1"/>
          <p:nvPr/>
        </p:nvSpPr>
        <p:spPr>
          <a:xfrm>
            <a:off x="604915" y="941065"/>
            <a:ext cx="1123975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Datasets are represented as Spark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DataFrames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DataFrame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can be considered as a Table in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PostGIS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attribute is a column, while each data instance is a row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Spatial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DataFrame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contains a geometry type column</a:t>
            </a:r>
          </a:p>
        </p:txBody>
      </p:sp>
    </p:spTree>
    <p:extLst>
      <p:ext uri="{BB962C8B-B14F-4D97-AF65-F5344CB8AC3E}">
        <p14:creationId xmlns:p14="http://schemas.microsoft.com/office/powerpoint/2010/main" val="3176515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Spatial Operation Through SQL with Spatial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DataFrames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graphicFrame>
        <p:nvGraphicFramePr>
          <p:cNvPr id="3" name="Google Shape;652;p38">
            <a:extLst>
              <a:ext uri="{FF2B5EF4-FFF2-40B4-BE49-F238E27FC236}">
                <a16:creationId xmlns:a16="http://schemas.microsoft.com/office/drawing/2014/main" id="{28C8F8C7-592D-7229-A61C-8239646FC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137792"/>
              </p:ext>
            </p:extLst>
          </p:nvPr>
        </p:nvGraphicFramePr>
        <p:xfrm>
          <a:off x="1664928" y="1487311"/>
          <a:ext cx="8478225" cy="42029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Area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Geometry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Name-1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470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POLYGON ((933100.92 192536.09, 933091.01 192572.17, 933088.58 192604.97, 933779.28 195908.73, 933841.76 195957.79, 933100.92 192536.09))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Name-2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520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MULTIPOLYGON (((1033269.24 172126.00, 1033439.64 170883.95, 1033473.26 170808.21, 1033269.24 172126.00)), ((1033422.35 157944.65, 1033419.99 157936.99, 1033408.21 157938.17, 1033422.35 157944.65)))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Name-3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POLYGON ((933100.92 192536.09, 933091.01 192572.17, 933088.58 192604.97, 933779.28 195908.73, 933841.76 195957.79, 933100.92 192536.09))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Name-4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740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Open Sans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POLYGON ((933100.92 192536.09, 933091.01 192572.17, 933088.58 192604.97, 933779.28 195908.73, 933841.76 195957.79, 933100.92 192536.09))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AE54DD-1098-CD00-06BA-00C5CE5F3282}"/>
              </a:ext>
            </a:extLst>
          </p:cNvPr>
          <p:cNvSpPr txBox="1"/>
          <p:nvPr/>
        </p:nvSpPr>
        <p:spPr>
          <a:xfrm>
            <a:off x="431170" y="908955"/>
            <a:ext cx="11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 Sample Spatial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DataFrame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dfSpatialSample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12353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Spatial Operation Through SQL with Spatial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DataFrames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E54DD-1098-CD00-06BA-00C5CE5F3282}"/>
              </a:ext>
            </a:extLst>
          </p:cNvPr>
          <p:cNvSpPr txBox="1"/>
          <p:nvPr/>
        </p:nvSpPr>
        <p:spPr>
          <a:xfrm>
            <a:off x="431170" y="822518"/>
            <a:ext cx="11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Running SQL Queries on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dfSpatialSample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730;p44">
            <a:extLst>
              <a:ext uri="{FF2B5EF4-FFF2-40B4-BE49-F238E27FC236}">
                <a16:creationId xmlns:a16="http://schemas.microsoft.com/office/drawing/2014/main" id="{9241FD29-7F9A-7150-4CC5-B8EF3103FD0A}"/>
              </a:ext>
            </a:extLst>
          </p:cNvPr>
          <p:cNvSpPr txBox="1"/>
          <p:nvPr/>
        </p:nvSpPr>
        <p:spPr>
          <a:xfrm>
            <a:off x="567598" y="1223116"/>
            <a:ext cx="11239753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temporary view from the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DataFrame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object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 SQL queries assuming the view name as a table name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Display the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DEB2A-3EDE-1A5B-BCE9-63F305D17861}"/>
              </a:ext>
            </a:extLst>
          </p:cNvPr>
          <p:cNvSpPr/>
          <p:nvPr/>
        </p:nvSpPr>
        <p:spPr>
          <a:xfrm>
            <a:off x="1750163" y="1969826"/>
            <a:ext cx="6960357" cy="646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dfSpatialSample.createOrReplaceTempView</a:t>
            </a:r>
            <a:r>
              <a:rPr lang="en-US" sz="16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(“</a:t>
            </a:r>
            <a:r>
              <a:rPr lang="en-US" sz="16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sample_spatial_view</a:t>
            </a:r>
            <a:r>
              <a:rPr lang="en-US" sz="16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”)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D9641-0D6E-F385-34EB-FEFCB23645AE}"/>
              </a:ext>
            </a:extLst>
          </p:cNvPr>
          <p:cNvSpPr/>
          <p:nvPr/>
        </p:nvSpPr>
        <p:spPr>
          <a:xfrm>
            <a:off x="1756987" y="3568897"/>
            <a:ext cx="8333258" cy="646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dfSpatialSample</a:t>
            </a:r>
            <a:r>
              <a:rPr lang="en-US" sz="16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= </a:t>
            </a:r>
            <a:r>
              <a:rPr lang="en-US" sz="16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sparkSession.sql</a:t>
            </a:r>
            <a:r>
              <a:rPr lang="en-US" sz="16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(“SELECT … FROM </a:t>
            </a:r>
            <a:r>
              <a:rPr lang="en-US" sz="16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sample_spatial_view</a:t>
            </a:r>
            <a:r>
              <a:rPr lang="en-US" sz="16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WHERE …”)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82C61-560A-680E-CD13-66792E7F2DDF}"/>
              </a:ext>
            </a:extLst>
          </p:cNvPr>
          <p:cNvSpPr/>
          <p:nvPr/>
        </p:nvSpPr>
        <p:spPr>
          <a:xfrm>
            <a:off x="1759262" y="5095177"/>
            <a:ext cx="6960357" cy="646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dfSpatialSample.printSchema</a:t>
            </a:r>
            <a:r>
              <a:rPr lang="en-US" sz="16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46864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Constructors for Creating</a:t>
            </a: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 Geometry Objects</a:t>
            </a:r>
          </a:p>
        </p:txBody>
      </p:sp>
      <p:sp>
        <p:nvSpPr>
          <p:cNvPr id="6" name="Google Shape;730;p44">
            <a:extLst>
              <a:ext uri="{FF2B5EF4-FFF2-40B4-BE49-F238E27FC236}">
                <a16:creationId xmlns:a16="http://schemas.microsoft.com/office/drawing/2014/main" id="{F796774B-12A5-56B5-C0B3-9B17ED333A7F}"/>
              </a:ext>
            </a:extLst>
          </p:cNvPr>
          <p:cNvSpPr txBox="1"/>
          <p:nvPr/>
        </p:nvSpPr>
        <p:spPr>
          <a:xfrm>
            <a:off x="604915" y="654458"/>
            <a:ext cx="11239753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ST_geomFromText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ST_GeomFromWkB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ST_Point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ST_GeomFromGeoJSON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ST_PolygonFromEnvelop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C2CD7-FDE4-8172-196E-712E017AADC1}"/>
              </a:ext>
            </a:extLst>
          </p:cNvPr>
          <p:cNvSpPr txBox="1"/>
          <p:nvPr/>
        </p:nvSpPr>
        <p:spPr>
          <a:xfrm>
            <a:off x="3048000" y="52880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 details:   https://sedona.apache.org/api/sql/Constructor/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B4F4-AEB2-1513-6C02-2EFBC7EBEEC7}"/>
              </a:ext>
            </a:extLst>
          </p:cNvPr>
          <p:cNvSpPr txBox="1"/>
          <p:nvPr/>
        </p:nvSpPr>
        <p:spPr>
          <a:xfrm>
            <a:off x="604915" y="3781753"/>
            <a:ext cx="502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Sample Usage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17E5F-B5A8-A57B-2481-3FA26924C5D0}"/>
              </a:ext>
            </a:extLst>
          </p:cNvPr>
          <p:cNvSpPr/>
          <p:nvPr/>
        </p:nvSpPr>
        <p:spPr>
          <a:xfrm>
            <a:off x="1684199" y="4305899"/>
            <a:ext cx="8333258" cy="646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effectLst/>
                <a:latin typeface="Roboto Mono"/>
              </a:rPr>
              <a:t>SELECT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oboto Mono"/>
              </a:rPr>
              <a:t>ST_GeomFromWKT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/>
              </a:rPr>
              <a:t>('POINT(40.7128 -74.0060)') AS geometry</a:t>
            </a:r>
            <a:endParaRPr lang="en-US" sz="16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217;p2">
            <a:extLst>
              <a:ext uri="{FF2B5EF4-FFF2-40B4-BE49-F238E27FC236}">
                <a16:creationId xmlns:a16="http://schemas.microsoft.com/office/drawing/2014/main" id="{A0D35156-5D3F-3747-EFBA-800C29C4E379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4000" kern="1200" dirty="0">
                <a:solidFill>
                  <a:srgbClr val="FFFFFF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Why Relational Database?</a:t>
            </a:r>
          </a:p>
        </p:txBody>
      </p:sp>
      <p:sp>
        <p:nvSpPr>
          <p:cNvPr id="3" name="Google Shape;218;p2">
            <a:extLst>
              <a:ext uri="{FF2B5EF4-FFF2-40B4-BE49-F238E27FC236}">
                <a16:creationId xmlns:a16="http://schemas.microsoft.com/office/drawing/2014/main" id="{99DA15AE-9AEA-0DAA-F5E6-1E89E82FA3F1}"/>
              </a:ext>
            </a:extLst>
          </p:cNvPr>
          <p:cNvSpPr txBox="1"/>
          <p:nvPr/>
        </p:nvSpPr>
        <p:spPr>
          <a:xfrm>
            <a:off x="5521548" y="1907847"/>
            <a:ext cx="60413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Easy to use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Flexibility of making changes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Concurrent collaboration among multiple users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Compliance with ACID properties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Reduces redundancy through normalization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862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Predicates Supported by Sedona SQL</a:t>
            </a:r>
          </a:p>
        </p:txBody>
      </p:sp>
      <p:sp>
        <p:nvSpPr>
          <p:cNvPr id="6" name="Google Shape;730;p44">
            <a:extLst>
              <a:ext uri="{FF2B5EF4-FFF2-40B4-BE49-F238E27FC236}">
                <a16:creationId xmlns:a16="http://schemas.microsoft.com/office/drawing/2014/main" id="{F796774B-12A5-56B5-C0B3-9B17ED333A7F}"/>
              </a:ext>
            </a:extLst>
          </p:cNvPr>
          <p:cNvSpPr txBox="1"/>
          <p:nvPr/>
        </p:nvSpPr>
        <p:spPr>
          <a:xfrm>
            <a:off x="604915" y="941065"/>
            <a:ext cx="1123975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ST_Within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(A, B) – returns True if A is fully contained by B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ST_Disjoint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(A, B) – returns True if A and B are disjoint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ST_Intersects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(A, B) – returns True if A intersects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C2CD7-FDE4-8172-196E-712E017AADC1}"/>
              </a:ext>
            </a:extLst>
          </p:cNvPr>
          <p:cNvSpPr txBox="1"/>
          <p:nvPr/>
        </p:nvSpPr>
        <p:spPr>
          <a:xfrm>
            <a:off x="1193938" y="52880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 details: https://sedona.apache.org/api/sql/Predicate/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1C975-5FF3-6247-9CE6-5C0F216B2A1E}"/>
              </a:ext>
            </a:extLst>
          </p:cNvPr>
          <p:cNvSpPr txBox="1"/>
          <p:nvPr/>
        </p:nvSpPr>
        <p:spPr>
          <a:xfrm>
            <a:off x="519031" y="3155914"/>
            <a:ext cx="19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Sample Usage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088A1-0E02-A8F5-F8B4-789DE2762325}"/>
              </a:ext>
            </a:extLst>
          </p:cNvPr>
          <p:cNvSpPr/>
          <p:nvPr/>
        </p:nvSpPr>
        <p:spPr>
          <a:xfrm>
            <a:off x="542462" y="3758565"/>
            <a:ext cx="7176893" cy="1246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chemeClr val="tx1"/>
                </a:solidFill>
                <a:effectLst/>
                <a:latin typeface="Roboto Mono"/>
              </a:rPr>
              <a:t>SELECT * FROM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oboto Mono"/>
              </a:rPr>
              <a:t>pointdf</a:t>
            </a:r>
            <a:endParaRPr lang="en-US" sz="1600" dirty="0">
              <a:solidFill>
                <a:schemeClr val="tx1"/>
              </a:solidFill>
              <a:latin typeface="Roboto Mono"/>
            </a:endParaRP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chemeClr val="tx1"/>
                </a:solidFill>
                <a:effectLst/>
                <a:latin typeface="Roboto Mono"/>
              </a:rPr>
              <a:t>WHERE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oboto Mono"/>
              </a:rPr>
              <a:t>ST_Intersects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oboto Mono"/>
              </a:rPr>
              <a:t>ST_PolygonFromEnvelope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/>
              </a:rPr>
              <a:t>(1.0,100.0,1000.0,1100.0),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Roboto Mono"/>
              </a:rPr>
              <a:t>                                     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Roboto Mono"/>
              </a:rPr>
              <a:t>pointdf.arealandmark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/>
              </a:rPr>
              <a:t>)</a:t>
            </a:r>
            <a:endParaRPr lang="en-US" sz="16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D76D0AF-E042-C187-AEE2-D44A08930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371" y="633782"/>
            <a:ext cx="1771104" cy="1553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587799-0682-428B-C262-F659C3403363}"/>
              </a:ext>
            </a:extLst>
          </p:cNvPr>
          <p:cNvSpPr txBox="1"/>
          <p:nvPr/>
        </p:nvSpPr>
        <p:spPr>
          <a:xfrm flipH="1">
            <a:off x="9838120" y="2162227"/>
            <a:ext cx="10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Within</a:t>
            </a:r>
          </a:p>
        </p:txBody>
      </p:sp>
      <p:pic>
        <p:nvPicPr>
          <p:cNvPr id="12" name="Picture 11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593EDB0F-D336-6564-D2A2-C52EE69E6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731" y="4603556"/>
            <a:ext cx="1493578" cy="16087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0A5CA9-52A2-BA6F-1178-9466C0C221AC}"/>
              </a:ext>
            </a:extLst>
          </p:cNvPr>
          <p:cNvSpPr txBox="1"/>
          <p:nvPr/>
        </p:nvSpPr>
        <p:spPr>
          <a:xfrm flipH="1">
            <a:off x="9896736" y="6155846"/>
            <a:ext cx="136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Intersects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7FB83D-137E-B016-C810-223B57B1DC2F}"/>
              </a:ext>
            </a:extLst>
          </p:cNvPr>
          <p:cNvSpPr/>
          <p:nvPr/>
        </p:nvSpPr>
        <p:spPr>
          <a:xfrm>
            <a:off x="9785600" y="3192819"/>
            <a:ext cx="889140" cy="702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390AC1EC-523A-5127-60ED-50B5DEBBB453}"/>
              </a:ext>
            </a:extLst>
          </p:cNvPr>
          <p:cNvSpPr/>
          <p:nvPr/>
        </p:nvSpPr>
        <p:spPr>
          <a:xfrm rot="16022594">
            <a:off x="10803743" y="3247188"/>
            <a:ext cx="487947" cy="492515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86963B-1956-BC14-7E31-07A711D779D0}"/>
              </a:ext>
            </a:extLst>
          </p:cNvPr>
          <p:cNvSpPr txBox="1"/>
          <p:nvPr/>
        </p:nvSpPr>
        <p:spPr>
          <a:xfrm flipH="1">
            <a:off x="10006988" y="3953780"/>
            <a:ext cx="136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Disjoint</a:t>
            </a:r>
          </a:p>
        </p:txBody>
      </p:sp>
    </p:spTree>
    <p:extLst>
      <p:ext uri="{BB962C8B-B14F-4D97-AF65-F5344CB8AC3E}">
        <p14:creationId xmlns:p14="http://schemas.microsoft.com/office/powerpoint/2010/main" val="2803725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7;p2">
            <a:extLst>
              <a:ext uri="{FF2B5EF4-FFF2-40B4-BE49-F238E27FC236}">
                <a16:creationId xmlns:a16="http://schemas.microsoft.com/office/drawing/2014/main" id="{1E7C7DA8-0932-F846-F218-631710364770}"/>
              </a:ext>
            </a:extLst>
          </p:cNvPr>
          <p:cNvSpPr txBox="1">
            <a:spLocks/>
          </p:cNvSpPr>
          <p:nvPr/>
        </p:nvSpPr>
        <p:spPr>
          <a:xfrm>
            <a:off x="334945" y="148088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Sedona SQL Functions</a:t>
            </a:r>
          </a:p>
        </p:txBody>
      </p:sp>
      <p:sp>
        <p:nvSpPr>
          <p:cNvPr id="6" name="Google Shape;730;p44">
            <a:extLst>
              <a:ext uri="{FF2B5EF4-FFF2-40B4-BE49-F238E27FC236}">
                <a16:creationId xmlns:a16="http://schemas.microsoft.com/office/drawing/2014/main" id="{F796774B-12A5-56B5-C0B3-9B17ED333A7F}"/>
              </a:ext>
            </a:extLst>
          </p:cNvPr>
          <p:cNvSpPr txBox="1"/>
          <p:nvPr/>
        </p:nvSpPr>
        <p:spPr>
          <a:xfrm>
            <a:off x="604915" y="941065"/>
            <a:ext cx="1123975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ST_Distance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(A, B) – returns the Euclidean distance between A and B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ST_StartPoint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(A) – returns the first point of a given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linestring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ST_GeometryType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(A) – returns the type of the geometry as a 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C2CD7-FDE4-8172-196E-712E017AADC1}"/>
              </a:ext>
            </a:extLst>
          </p:cNvPr>
          <p:cNvSpPr txBox="1"/>
          <p:nvPr/>
        </p:nvSpPr>
        <p:spPr>
          <a:xfrm>
            <a:off x="3048000" y="52880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 details: https://sedona.apache.org/api/sql/Function/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1C975-5FF3-6247-9CE6-5C0F216B2A1E}"/>
              </a:ext>
            </a:extLst>
          </p:cNvPr>
          <p:cNvSpPr txBox="1"/>
          <p:nvPr/>
        </p:nvSpPr>
        <p:spPr>
          <a:xfrm>
            <a:off x="604915" y="3044770"/>
            <a:ext cx="502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Sample Usage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088A1-0E02-A8F5-F8B4-789DE2762325}"/>
              </a:ext>
            </a:extLst>
          </p:cNvPr>
          <p:cNvSpPr/>
          <p:nvPr/>
        </p:nvSpPr>
        <p:spPr>
          <a:xfrm>
            <a:off x="1684199" y="3693994"/>
            <a:ext cx="9211264" cy="741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err="1">
                <a:solidFill>
                  <a:schemeClr val="tx1"/>
                </a:solidFill>
              </a:rPr>
              <a:t>ST_GeometryType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polygondf.countyshape</a:t>
            </a:r>
            <a:r>
              <a:rPr lang="en-US" dirty="0">
                <a:solidFill>
                  <a:schemeClr val="tx1"/>
                </a:solidFill>
              </a:rPr>
              <a:t>) FROM </a:t>
            </a:r>
            <a:r>
              <a:rPr lang="en-US" dirty="0" err="1">
                <a:solidFill>
                  <a:schemeClr val="tx1"/>
                </a:solidFill>
              </a:rPr>
              <a:t>polygondf</a:t>
            </a:r>
            <a:endParaRPr lang="en-US" sz="16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4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2">
            <a:extLst>
              <a:ext uri="{FF2B5EF4-FFF2-40B4-BE49-F238E27FC236}">
                <a16:creationId xmlns:a16="http://schemas.microsoft.com/office/drawing/2014/main" id="{F93A0C84-8D89-8D88-C699-2CDFC1F39B7E}"/>
              </a:ext>
            </a:extLst>
          </p:cNvPr>
          <p:cNvSpPr txBox="1">
            <a:spLocks/>
          </p:cNvSpPr>
          <p:nvPr/>
        </p:nvSpPr>
        <p:spPr>
          <a:xfrm>
            <a:off x="294186" y="358104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SQL – Structured Query Language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7" name="Google Shape;218;p2">
            <a:extLst>
              <a:ext uri="{FF2B5EF4-FFF2-40B4-BE49-F238E27FC236}">
                <a16:creationId xmlns:a16="http://schemas.microsoft.com/office/drawing/2014/main" id="{7A5AA5C1-30D2-D54F-146A-2CF378F48E0F}"/>
              </a:ext>
            </a:extLst>
          </p:cNvPr>
          <p:cNvSpPr txBox="1"/>
          <p:nvPr/>
        </p:nvSpPr>
        <p:spPr>
          <a:xfrm>
            <a:off x="678418" y="961550"/>
            <a:ext cx="1044855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declarative programming language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Definition Language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Manipulation Language</a:t>
            </a:r>
          </a:p>
        </p:txBody>
      </p:sp>
      <p:sp>
        <p:nvSpPr>
          <p:cNvPr id="4" name="Google Shape;218;p2">
            <a:extLst>
              <a:ext uri="{FF2B5EF4-FFF2-40B4-BE49-F238E27FC236}">
                <a16:creationId xmlns:a16="http://schemas.microsoft.com/office/drawing/2014/main" id="{87649502-EA12-A286-853E-C17D60C3DA60}"/>
              </a:ext>
            </a:extLst>
          </p:cNvPr>
          <p:cNvSpPr txBox="1"/>
          <p:nvPr/>
        </p:nvSpPr>
        <p:spPr>
          <a:xfrm>
            <a:off x="1590825" y="1498990"/>
            <a:ext cx="901034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Define only what to do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to do is a black box</a:t>
            </a:r>
          </a:p>
        </p:txBody>
      </p:sp>
      <p:sp>
        <p:nvSpPr>
          <p:cNvPr id="10" name="Google Shape;218;p2">
            <a:extLst>
              <a:ext uri="{FF2B5EF4-FFF2-40B4-BE49-F238E27FC236}">
                <a16:creationId xmlns:a16="http://schemas.microsoft.com/office/drawing/2014/main" id="{C811A4C6-B0E6-741C-18EC-A2FD30241AA3}"/>
              </a:ext>
            </a:extLst>
          </p:cNvPr>
          <p:cNvSpPr txBox="1"/>
          <p:nvPr/>
        </p:nvSpPr>
        <p:spPr>
          <a:xfrm>
            <a:off x="1590824" y="3676011"/>
            <a:ext cx="90103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Create, alter, delete tables and their attributes</a:t>
            </a:r>
          </a:p>
        </p:txBody>
      </p:sp>
      <p:sp>
        <p:nvSpPr>
          <p:cNvPr id="13" name="Google Shape;218;p2">
            <a:extLst>
              <a:ext uri="{FF2B5EF4-FFF2-40B4-BE49-F238E27FC236}">
                <a16:creationId xmlns:a16="http://schemas.microsoft.com/office/drawing/2014/main" id="{607543C5-8479-F205-9614-492295AEEED7}"/>
              </a:ext>
            </a:extLst>
          </p:cNvPr>
          <p:cNvSpPr txBox="1"/>
          <p:nvPr/>
        </p:nvSpPr>
        <p:spPr>
          <a:xfrm>
            <a:off x="1590824" y="5343057"/>
            <a:ext cx="90103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Retrieve, insert, delete, modify rows in the tables</a:t>
            </a:r>
          </a:p>
        </p:txBody>
      </p:sp>
    </p:spTree>
    <p:extLst>
      <p:ext uri="{BB962C8B-B14F-4D97-AF65-F5344CB8AC3E}">
        <p14:creationId xmlns:p14="http://schemas.microsoft.com/office/powerpoint/2010/main" val="404010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2">
            <a:extLst>
              <a:ext uri="{FF2B5EF4-FFF2-40B4-BE49-F238E27FC236}">
                <a16:creationId xmlns:a16="http://schemas.microsoft.com/office/drawing/2014/main" id="{F93A0C84-8D89-8D88-C699-2CDFC1F39B7E}"/>
              </a:ext>
            </a:extLst>
          </p:cNvPr>
          <p:cNvSpPr txBox="1">
            <a:spLocks/>
          </p:cNvSpPr>
          <p:nvPr/>
        </p:nvSpPr>
        <p:spPr>
          <a:xfrm>
            <a:off x="294186" y="358104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Schemas/Tables in SQL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56E4C53-46B8-5FF7-0929-173CC5133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46771"/>
              </p:ext>
            </p:extLst>
          </p:nvPr>
        </p:nvGraphicFramePr>
        <p:xfrm>
          <a:off x="1125583" y="3099738"/>
          <a:ext cx="8128000" cy="317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41687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98383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81973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6349410"/>
                    </a:ext>
                  </a:extLst>
                </a:gridCol>
              </a:tblGrid>
              <a:tr h="6340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designation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92777"/>
                  </a:ext>
                </a:extLst>
              </a:tr>
              <a:tr h="6340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Thomas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01318"/>
                  </a:ext>
                </a:extLst>
              </a:tr>
              <a:tr h="6340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Sr.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85000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24940"/>
                  </a:ext>
                </a:extLst>
              </a:tr>
              <a:tr h="6340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Harry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Junior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1683"/>
                  </a:ext>
                </a:extLst>
              </a:tr>
              <a:tr h="6340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132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5FC49D-F73D-9A35-FC2D-4897011CAB76}"/>
              </a:ext>
            </a:extLst>
          </p:cNvPr>
          <p:cNvSpPr txBox="1"/>
          <p:nvPr/>
        </p:nvSpPr>
        <p:spPr>
          <a:xfrm flipH="1">
            <a:off x="1033618" y="2513972"/>
            <a:ext cx="3538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Employees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BEA5E52-BCBF-7E3C-A797-5124828A0083}"/>
              </a:ext>
            </a:extLst>
          </p:cNvPr>
          <p:cNvSpPr/>
          <p:nvPr/>
        </p:nvSpPr>
        <p:spPr>
          <a:xfrm>
            <a:off x="1193258" y="1530485"/>
            <a:ext cx="2172511" cy="712961"/>
          </a:xfrm>
          <a:prstGeom prst="wedgeEllipseCallout">
            <a:avLst>
              <a:gd name="adj1" fmla="val -22923"/>
              <a:gd name="adj2" fmla="val 897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Table Name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D1A28D1F-B17E-2766-16A1-98BA02800BC4}"/>
              </a:ext>
            </a:extLst>
          </p:cNvPr>
          <p:cNvSpPr/>
          <p:nvPr/>
        </p:nvSpPr>
        <p:spPr>
          <a:xfrm>
            <a:off x="5189583" y="1727156"/>
            <a:ext cx="2483796" cy="771728"/>
          </a:xfrm>
          <a:prstGeom prst="wedgeEllipseCallout">
            <a:avLst>
              <a:gd name="adj1" fmla="val -18483"/>
              <a:gd name="adj2" fmla="val 14006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Column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A34121-6C9E-467C-9869-BADF9650DAEF}"/>
              </a:ext>
            </a:extLst>
          </p:cNvPr>
          <p:cNvSpPr/>
          <p:nvPr/>
        </p:nvSpPr>
        <p:spPr>
          <a:xfrm>
            <a:off x="937098" y="5539009"/>
            <a:ext cx="8651131" cy="9035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250EEA6C-ED2B-0179-44A2-A088F8F7241B}"/>
              </a:ext>
            </a:extLst>
          </p:cNvPr>
          <p:cNvSpPr/>
          <p:nvPr/>
        </p:nvSpPr>
        <p:spPr>
          <a:xfrm>
            <a:off x="9743872" y="3988341"/>
            <a:ext cx="2227635" cy="1013865"/>
          </a:xfrm>
          <a:prstGeom prst="wedgeEllipseCallout">
            <a:avLst>
              <a:gd name="adj1" fmla="val -61825"/>
              <a:gd name="adj2" fmla="val 1133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Tuple/Row</a:t>
            </a:r>
          </a:p>
        </p:txBody>
      </p:sp>
    </p:spTree>
    <p:extLst>
      <p:ext uri="{BB962C8B-B14F-4D97-AF65-F5344CB8AC3E}">
        <p14:creationId xmlns:p14="http://schemas.microsoft.com/office/powerpoint/2010/main" val="421409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2">
            <a:extLst>
              <a:ext uri="{FF2B5EF4-FFF2-40B4-BE49-F238E27FC236}">
                <a16:creationId xmlns:a16="http://schemas.microsoft.com/office/drawing/2014/main" id="{F93A0C84-8D89-8D88-C699-2CDFC1F39B7E}"/>
              </a:ext>
            </a:extLst>
          </p:cNvPr>
          <p:cNvSpPr txBox="1">
            <a:spLocks/>
          </p:cNvSpPr>
          <p:nvPr/>
        </p:nvSpPr>
        <p:spPr>
          <a:xfrm>
            <a:off x="294186" y="358104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Data Types in SQL</a:t>
            </a:r>
          </a:p>
        </p:txBody>
      </p:sp>
      <p:sp>
        <p:nvSpPr>
          <p:cNvPr id="3" name="Google Shape;218;p2">
            <a:extLst>
              <a:ext uri="{FF2B5EF4-FFF2-40B4-BE49-F238E27FC236}">
                <a16:creationId xmlns:a16="http://schemas.microsoft.com/office/drawing/2014/main" id="{CC0D907E-C738-4728-228F-433A59562BD5}"/>
              </a:ext>
            </a:extLst>
          </p:cNvPr>
          <p:cNvSpPr txBox="1"/>
          <p:nvPr/>
        </p:nvSpPr>
        <p:spPr>
          <a:xfrm>
            <a:off x="678418" y="961550"/>
            <a:ext cx="10448554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 data types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Numeric data types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Other data types</a:t>
            </a:r>
          </a:p>
        </p:txBody>
      </p:sp>
      <p:sp>
        <p:nvSpPr>
          <p:cNvPr id="6" name="Google Shape;218;p2">
            <a:extLst>
              <a:ext uri="{FF2B5EF4-FFF2-40B4-BE49-F238E27FC236}">
                <a16:creationId xmlns:a16="http://schemas.microsoft.com/office/drawing/2014/main" id="{224C569A-4A2A-09CF-E690-6CD6C8EA4D39}"/>
              </a:ext>
            </a:extLst>
          </p:cNvPr>
          <p:cNvSpPr txBox="1"/>
          <p:nvPr/>
        </p:nvSpPr>
        <p:spPr>
          <a:xfrm>
            <a:off x="1590825" y="1498990"/>
            <a:ext cx="90103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CHAR, VARCHAR, TEXT</a:t>
            </a:r>
          </a:p>
        </p:txBody>
      </p:sp>
      <p:sp>
        <p:nvSpPr>
          <p:cNvPr id="10" name="Google Shape;218;p2">
            <a:extLst>
              <a:ext uri="{FF2B5EF4-FFF2-40B4-BE49-F238E27FC236}">
                <a16:creationId xmlns:a16="http://schemas.microsoft.com/office/drawing/2014/main" id="{2E9EEA61-208C-F3EF-4EC7-1D49F63B3B94}"/>
              </a:ext>
            </a:extLst>
          </p:cNvPr>
          <p:cNvSpPr txBox="1"/>
          <p:nvPr/>
        </p:nvSpPr>
        <p:spPr>
          <a:xfrm>
            <a:off x="1590824" y="3196115"/>
            <a:ext cx="90103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INT, FLOAT, DOUBLE, BIGINT</a:t>
            </a:r>
          </a:p>
        </p:txBody>
      </p:sp>
      <p:sp>
        <p:nvSpPr>
          <p:cNvPr id="13" name="Google Shape;218;p2">
            <a:extLst>
              <a:ext uri="{FF2B5EF4-FFF2-40B4-BE49-F238E27FC236}">
                <a16:creationId xmlns:a16="http://schemas.microsoft.com/office/drawing/2014/main" id="{FE44A219-5319-D25D-1A1A-1E4CE17408E3}"/>
              </a:ext>
            </a:extLst>
          </p:cNvPr>
          <p:cNvSpPr txBox="1"/>
          <p:nvPr/>
        </p:nvSpPr>
        <p:spPr>
          <a:xfrm>
            <a:off x="1590824" y="4839169"/>
            <a:ext cx="90103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DATE, DATETIME, TIMESTAMP, YEAR</a:t>
            </a:r>
          </a:p>
        </p:txBody>
      </p:sp>
    </p:spTree>
    <p:extLst>
      <p:ext uri="{BB962C8B-B14F-4D97-AF65-F5344CB8AC3E}">
        <p14:creationId xmlns:p14="http://schemas.microsoft.com/office/powerpoint/2010/main" val="350042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2">
            <a:extLst>
              <a:ext uri="{FF2B5EF4-FFF2-40B4-BE49-F238E27FC236}">
                <a16:creationId xmlns:a16="http://schemas.microsoft.com/office/drawing/2014/main" id="{F93A0C84-8D89-8D88-C699-2CDFC1F39B7E}"/>
              </a:ext>
            </a:extLst>
          </p:cNvPr>
          <p:cNvSpPr txBox="1">
            <a:spLocks/>
          </p:cNvSpPr>
          <p:nvPr/>
        </p:nvSpPr>
        <p:spPr>
          <a:xfrm>
            <a:off x="294186" y="358104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SQL Query Form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77F11-51E6-588E-78CA-C1E63720FB11}"/>
              </a:ext>
            </a:extLst>
          </p:cNvPr>
          <p:cNvSpPr txBox="1"/>
          <p:nvPr/>
        </p:nvSpPr>
        <p:spPr>
          <a:xfrm>
            <a:off x="1517517" y="1416703"/>
            <a:ext cx="6653718" cy="2466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SELECT</a:t>
            </a:r>
            <a:r>
              <a:rPr lang="en-US" sz="20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 [</a:t>
            </a:r>
            <a:r>
              <a:rPr lang="en-US" sz="20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DISTINCT</a:t>
            </a:r>
            <a:r>
              <a:rPr lang="en-US" sz="20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] </a:t>
            </a:r>
            <a:r>
              <a:rPr lang="en-US" sz="2000" b="0" i="0" dirty="0" err="1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Attribute_List</a:t>
            </a:r>
            <a:r>
              <a:rPr lang="en-US" sz="20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 </a:t>
            </a:r>
            <a:r>
              <a:rPr lang="en-US" sz="20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FROM</a:t>
            </a:r>
            <a:r>
              <a:rPr lang="en-US" sz="20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 R1,R2….RM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[</a:t>
            </a:r>
            <a:r>
              <a:rPr lang="en-US" sz="20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WHERE</a:t>
            </a:r>
            <a:r>
              <a:rPr lang="en-US" sz="20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 condition]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[</a:t>
            </a:r>
            <a:r>
              <a:rPr lang="en-US" sz="20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GROUP BY</a:t>
            </a:r>
            <a:r>
              <a:rPr lang="en-US" sz="20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 (Attributes)[</a:t>
            </a:r>
            <a:r>
              <a:rPr lang="en-US" sz="20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HAVING</a:t>
            </a:r>
            <a:r>
              <a:rPr lang="en-US" sz="20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 condition]]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[</a:t>
            </a:r>
            <a:r>
              <a:rPr lang="en-US" sz="20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ORDER BY</a:t>
            </a:r>
            <a:r>
              <a:rPr lang="en-US" sz="20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(Attributes)[</a:t>
            </a:r>
            <a:r>
              <a:rPr lang="en-US" sz="20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DESC</a:t>
            </a:r>
            <a:r>
              <a:rPr lang="en-US" sz="20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]];</a:t>
            </a:r>
          </a:p>
        </p:txBody>
      </p:sp>
    </p:spTree>
    <p:extLst>
      <p:ext uri="{BB962C8B-B14F-4D97-AF65-F5344CB8AC3E}">
        <p14:creationId xmlns:p14="http://schemas.microsoft.com/office/powerpoint/2010/main" val="36036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2">
            <a:extLst>
              <a:ext uri="{FF2B5EF4-FFF2-40B4-BE49-F238E27FC236}">
                <a16:creationId xmlns:a16="http://schemas.microsoft.com/office/drawing/2014/main" id="{F93A0C84-8D89-8D88-C699-2CDFC1F39B7E}"/>
              </a:ext>
            </a:extLst>
          </p:cNvPr>
          <p:cNvSpPr txBox="1">
            <a:spLocks/>
          </p:cNvSpPr>
          <p:nvPr/>
        </p:nvSpPr>
        <p:spPr>
          <a:xfrm>
            <a:off x="294186" y="358104"/>
            <a:ext cx="9790795" cy="6626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5C6670"/>
              </a:buClr>
              <a:buSzPts val="2600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Sample SQL Queries</a:t>
            </a:r>
            <a:endParaRPr 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Open Sans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5ACFAC0-DD0F-910A-466B-2C80CC68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16318"/>
              </p:ext>
            </p:extLst>
          </p:nvPr>
        </p:nvGraphicFramePr>
        <p:xfrm>
          <a:off x="6206249" y="4258988"/>
          <a:ext cx="4064000" cy="234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298383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6349410"/>
                    </a:ext>
                  </a:extLst>
                </a:gridCol>
              </a:tblGrid>
              <a:tr h="4689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92777"/>
                  </a:ext>
                </a:extLst>
              </a:tr>
              <a:tr h="4689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Thomas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01318"/>
                  </a:ext>
                </a:extLst>
              </a:tr>
              <a:tr h="4689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85000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24940"/>
                  </a:ext>
                </a:extLst>
              </a:tr>
              <a:tr h="4689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Harry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1683"/>
                  </a:ext>
                </a:extLst>
              </a:tr>
              <a:tr h="4689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7886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58856C-9C14-46A9-7C01-10839FE4D16F}"/>
              </a:ext>
            </a:extLst>
          </p:cNvPr>
          <p:cNvSpPr txBox="1"/>
          <p:nvPr/>
        </p:nvSpPr>
        <p:spPr>
          <a:xfrm>
            <a:off x="1828806" y="4258988"/>
            <a:ext cx="3372253" cy="11214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</a:pPr>
            <a:r>
              <a:rPr lang="en-US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SELECT</a:t>
            </a:r>
            <a:r>
              <a:rPr lang="en-US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 name, salary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l" fontAlgn="base">
              <a:lnSpc>
                <a:spcPct val="200000"/>
              </a:lnSpc>
            </a:pPr>
            <a:r>
              <a:rPr lang="en-US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FROM</a:t>
            </a:r>
            <a:r>
              <a:rPr lang="en-US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 employees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2B84979-9168-31A4-7C49-30FB4C5BF071}"/>
              </a:ext>
            </a:extLst>
          </p:cNvPr>
          <p:cNvSpPr/>
          <p:nvPr/>
        </p:nvSpPr>
        <p:spPr>
          <a:xfrm>
            <a:off x="7976683" y="3612205"/>
            <a:ext cx="486383" cy="577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4857A-C7C7-7246-A9B8-711B5ACB7992}"/>
              </a:ext>
            </a:extLst>
          </p:cNvPr>
          <p:cNvSpPr txBox="1"/>
          <p:nvPr/>
        </p:nvSpPr>
        <p:spPr>
          <a:xfrm flipH="1">
            <a:off x="8787320" y="820673"/>
            <a:ext cx="160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Employees</a:t>
            </a: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1237BD24-DEF2-E2FD-8DC7-42CE4514C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13346"/>
              </p:ext>
            </p:extLst>
          </p:nvPr>
        </p:nvGraphicFramePr>
        <p:xfrm>
          <a:off x="2370723" y="1269497"/>
          <a:ext cx="8128000" cy="224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41687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98383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81973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6349410"/>
                    </a:ext>
                  </a:extLst>
                </a:gridCol>
              </a:tblGrid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designation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92777"/>
                  </a:ext>
                </a:extLst>
              </a:tr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Thomas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01318"/>
                  </a:ext>
                </a:extLst>
              </a:tr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Sr.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85000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24940"/>
                  </a:ext>
                </a:extLst>
              </a:tr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Harry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Junior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1683"/>
                  </a:ext>
                </a:extLst>
              </a:tr>
              <a:tr h="448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1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26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2367</Words>
  <Application>Microsoft Office PowerPoint</Application>
  <PresentationFormat>Widescreen</PresentationFormat>
  <Paragraphs>430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Open Sans</vt:lpstr>
      <vt:lpstr>Roboto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Kanchan Chowdhury</dc:creator>
  <cp:lastModifiedBy>Kanchan Chowdhury</cp:lastModifiedBy>
  <cp:revision>109</cp:revision>
  <dcterms:created xsi:type="dcterms:W3CDTF">2022-09-07T07:27:43Z</dcterms:created>
  <dcterms:modified xsi:type="dcterms:W3CDTF">2022-09-12T22:59:32Z</dcterms:modified>
</cp:coreProperties>
</file>