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68" r:id="rId3"/>
    <p:sldId id="257" r:id="rId4"/>
    <p:sldId id="261" r:id="rId5"/>
    <p:sldId id="269" r:id="rId6"/>
    <p:sldId id="270" r:id="rId7"/>
    <p:sldId id="271" r:id="rId8"/>
    <p:sldId id="272" r:id="rId9"/>
    <p:sldId id="273" r:id="rId10"/>
    <p:sldId id="262" r:id="rId11"/>
    <p:sldId id="274" r:id="rId12"/>
    <p:sldId id="266" r:id="rId13"/>
    <p:sldId id="259" r:id="rId14"/>
    <p:sldId id="276" r:id="rId15"/>
    <p:sldId id="260" r:id="rId16"/>
    <p:sldId id="277" r:id="rId17"/>
    <p:sldId id="275" r:id="rId18"/>
    <p:sldId id="263" r:id="rId19"/>
    <p:sldId id="264" r:id="rId20"/>
    <p:sldId id="267" r:id="rId21"/>
    <p:sldId id="279" r:id="rId22"/>
    <p:sldId id="280" r:id="rId23"/>
    <p:sldId id="281" r:id="rId24"/>
    <p:sldId id="282" r:id="rId25"/>
    <p:sldId id="283"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344DF-BEFA-43D2-BBE1-D5280DA38507}" type="datetimeFigureOut">
              <a:rPr lang="en-IN" smtClean="0"/>
              <a:t>31-01-2017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206627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344DF-BEFA-43D2-BBE1-D5280DA38507}" type="datetimeFigureOut">
              <a:rPr lang="en-IN" smtClean="0"/>
              <a:t>31-01-2017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280074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344DF-BEFA-43D2-BBE1-D5280DA38507}" type="datetimeFigureOut">
              <a:rPr lang="en-IN" smtClean="0"/>
              <a:t>31-01-2017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262641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344DF-BEFA-43D2-BBE1-D5280DA38507}" type="datetimeFigureOut">
              <a:rPr lang="en-IN" smtClean="0"/>
              <a:t>31-01-2017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208925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B344DF-BEFA-43D2-BBE1-D5280DA38507}" type="datetimeFigureOut">
              <a:rPr lang="en-IN" smtClean="0"/>
              <a:t>31-01-2017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103429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B344DF-BEFA-43D2-BBE1-D5280DA38507}" type="datetimeFigureOut">
              <a:rPr lang="en-IN" smtClean="0"/>
              <a:t>31-01-2017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238455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EB344DF-BEFA-43D2-BBE1-D5280DA38507}" type="datetimeFigureOut">
              <a:rPr lang="en-IN" smtClean="0"/>
              <a:t>31-01-2017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40099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344DF-BEFA-43D2-BBE1-D5280DA38507}" type="datetimeFigureOut">
              <a:rPr lang="en-IN" smtClean="0"/>
              <a:t>31-01-2017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26428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344DF-BEFA-43D2-BBE1-D5280DA38507}" type="datetimeFigureOut">
              <a:rPr lang="en-IN" smtClean="0"/>
              <a:t>31-01-2017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380896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B344DF-BEFA-43D2-BBE1-D5280DA38507}" type="datetimeFigureOut">
              <a:rPr lang="en-IN" smtClean="0"/>
              <a:t>31-01-2017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282563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B344DF-BEFA-43D2-BBE1-D5280DA38507}" type="datetimeFigureOut">
              <a:rPr lang="en-IN" smtClean="0"/>
              <a:t>31-01-2017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AD164-40FE-415E-AF22-6B6458659058}" type="slidenum">
              <a:rPr lang="en-IN" smtClean="0"/>
              <a:t>‹#›</a:t>
            </a:fld>
            <a:endParaRPr lang="en-IN"/>
          </a:p>
        </p:txBody>
      </p:sp>
    </p:spTree>
    <p:extLst>
      <p:ext uri="{BB962C8B-B14F-4D97-AF65-F5344CB8AC3E}">
        <p14:creationId xmlns:p14="http://schemas.microsoft.com/office/powerpoint/2010/main" val="68868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344DF-BEFA-43D2-BBE1-D5280DA38507}" type="datetimeFigureOut">
              <a:rPr lang="en-IN" smtClean="0"/>
              <a:t>31-01-2017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D164-40FE-415E-AF22-6B6458659058}" type="slidenum">
              <a:rPr lang="en-IN" smtClean="0"/>
              <a:t>‹#›</a:t>
            </a:fld>
            <a:endParaRPr lang="en-IN"/>
          </a:p>
        </p:txBody>
      </p:sp>
    </p:spTree>
    <p:extLst>
      <p:ext uri="{BB962C8B-B14F-4D97-AF65-F5344CB8AC3E}">
        <p14:creationId xmlns:p14="http://schemas.microsoft.com/office/powerpoint/2010/main" val="3398337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a:t>Don </a:t>
            </a:r>
            <a:r>
              <a:rPr lang="en-US" sz="3600" dirty="0" err="1"/>
              <a:t>Bosco</a:t>
            </a:r>
            <a:r>
              <a:rPr lang="en-US" sz="3600" dirty="0"/>
              <a:t> Institute of </a:t>
            </a:r>
            <a:r>
              <a:rPr lang="en-US" sz="3600" dirty="0" err="1"/>
              <a:t>Technology,Mumbai</a:t>
            </a:r>
            <a:r>
              <a:rPr lang="en-US" sz="3600" dirty="0" smtClean="0"/>
              <a:t>.</a:t>
            </a:r>
            <a:endParaRPr lang="en-US" sz="3600" dirty="0"/>
          </a:p>
        </p:txBody>
      </p:sp>
      <p:sp>
        <p:nvSpPr>
          <p:cNvPr id="5" name="Subtitle 4"/>
          <p:cNvSpPr>
            <a:spLocks noGrp="1"/>
          </p:cNvSpPr>
          <p:nvPr>
            <p:ph type="subTitle" idx="1"/>
          </p:nvPr>
        </p:nvSpPr>
        <p:spPr/>
        <p:txBody>
          <a:bodyPr>
            <a:normAutofit/>
          </a:bodyPr>
          <a:lstStyle/>
          <a:p>
            <a:r>
              <a:rPr lang="en-IN" sz="3200" spc="-1" dirty="0">
                <a:solidFill>
                  <a:srgbClr val="000000"/>
                </a:solidFill>
                <a:uFill>
                  <a:solidFill>
                    <a:srgbClr val="FFFFFF"/>
                  </a:solidFill>
                </a:uFill>
              </a:rPr>
              <a:t>Lifespan Monitoring of Buildings Using Data </a:t>
            </a:r>
            <a:r>
              <a:rPr lang="en-IN" sz="3200" spc="-1" dirty="0" smtClean="0">
                <a:solidFill>
                  <a:srgbClr val="000000"/>
                </a:solidFill>
                <a:uFill>
                  <a:solidFill>
                    <a:srgbClr val="FFFFFF"/>
                  </a:solidFill>
                </a:uFill>
              </a:rPr>
              <a:t>Analytics</a:t>
            </a:r>
          </a:p>
          <a:p>
            <a:r>
              <a:rPr lang="en-IN" sz="3200" spc="-1" dirty="0">
                <a:solidFill>
                  <a:srgbClr val="000000"/>
                </a:solidFill>
                <a:uFill>
                  <a:solidFill>
                    <a:srgbClr val="FFFFFF"/>
                  </a:solidFill>
                </a:uFill>
              </a:rPr>
              <a:t>Progress </a:t>
            </a:r>
            <a:r>
              <a:rPr lang="en-IN" sz="3200" spc="-1" dirty="0" smtClean="0">
                <a:solidFill>
                  <a:srgbClr val="000000"/>
                </a:solidFill>
                <a:uFill>
                  <a:solidFill>
                    <a:srgbClr val="FFFFFF"/>
                  </a:solidFill>
                </a:uFill>
              </a:rPr>
              <a:t>Presentation</a:t>
            </a:r>
            <a:endParaRPr lang="en-IN" sz="3200" spc="-1" dirty="0">
              <a:solidFill>
                <a:srgbClr val="000000"/>
              </a:solidFill>
              <a:uFill>
                <a:solidFill>
                  <a:srgbClr val="FFFFFF"/>
                </a:solidFill>
              </a:uFill>
            </a:endParaRPr>
          </a:p>
          <a:p>
            <a:r>
              <a:rPr lang="en-IN" spc="-1" dirty="0">
                <a:solidFill>
                  <a:srgbClr val="000000"/>
                </a:solidFill>
                <a:uFill>
                  <a:solidFill>
                    <a:srgbClr val="FFFFFF"/>
                  </a:solidFill>
                </a:uFill>
              </a:rPr>
              <a:t>Group </a:t>
            </a:r>
            <a:r>
              <a:rPr lang="en-IN" spc="-1" dirty="0" smtClean="0">
                <a:solidFill>
                  <a:srgbClr val="000000"/>
                </a:solidFill>
                <a:uFill>
                  <a:solidFill>
                    <a:srgbClr val="FFFFFF"/>
                  </a:solidFill>
                </a:uFill>
              </a:rPr>
              <a:t>No:19</a:t>
            </a:r>
            <a:endParaRPr lang="en-IN" spc="-1" dirty="0">
              <a:solidFill>
                <a:srgbClr val="000000"/>
              </a:solidFill>
              <a:uFill>
                <a:solidFill>
                  <a:srgbClr val="FFFFFF"/>
                </a:solidFill>
              </a:uFill>
            </a:endParaRPr>
          </a:p>
        </p:txBody>
      </p:sp>
      <p:pic>
        <p:nvPicPr>
          <p:cNvPr id="6" name="Picture 5"/>
          <p:cNvPicPr/>
          <p:nvPr/>
        </p:nvPicPr>
        <p:blipFill>
          <a:blip r:embed="rId2"/>
          <a:stretch>
            <a:fillRect/>
          </a:stretch>
        </p:blipFill>
        <p:spPr>
          <a:xfrm>
            <a:off x="4437668" y="682559"/>
            <a:ext cx="2903040" cy="2091960"/>
          </a:xfrm>
          <a:prstGeom prst="rect">
            <a:avLst/>
          </a:prstGeom>
          <a:ln>
            <a:noFill/>
          </a:ln>
        </p:spPr>
      </p:pic>
    </p:spTree>
    <p:extLst>
      <p:ext uri="{BB962C8B-B14F-4D97-AF65-F5344CB8AC3E}">
        <p14:creationId xmlns:p14="http://schemas.microsoft.com/office/powerpoint/2010/main" val="1975385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IN" sz="2400" b="1" dirty="0"/>
              <a:t>Study area 2: Analysis and Computation </a:t>
            </a:r>
          </a:p>
          <a:p>
            <a:pPr marL="0" indent="0">
              <a:buNone/>
            </a:pPr>
            <a:r>
              <a:rPr lang="en-IN" sz="2400" dirty="0"/>
              <a:t>Steps involved in data analytics :</a:t>
            </a:r>
          </a:p>
          <a:p>
            <a:r>
              <a:rPr lang="en-IN" sz="2400" dirty="0"/>
              <a:t> Data gathering.</a:t>
            </a:r>
          </a:p>
          <a:p>
            <a:r>
              <a:rPr lang="en-IN" sz="2400" dirty="0"/>
              <a:t> Pre-processing.</a:t>
            </a:r>
          </a:p>
          <a:p>
            <a:r>
              <a:rPr lang="en-IN" sz="2400" dirty="0"/>
              <a:t> Data mining.</a:t>
            </a:r>
          </a:p>
          <a:p>
            <a:r>
              <a:rPr lang="en-IN" sz="2400" dirty="0"/>
              <a:t> Interpretation.</a:t>
            </a:r>
          </a:p>
          <a:p>
            <a:pPr marL="0" indent="0">
              <a:buNone/>
            </a:pPr>
            <a:r>
              <a:rPr lang="en-IN" sz="2400" dirty="0"/>
              <a:t>Computation will include various clustering algorithms as only one algorithm would not be sufficient to give us efficient and accurate results.</a:t>
            </a:r>
          </a:p>
        </p:txBody>
      </p:sp>
    </p:spTree>
    <p:extLst>
      <p:ext uri="{BB962C8B-B14F-4D97-AF65-F5344CB8AC3E}">
        <p14:creationId xmlns:p14="http://schemas.microsoft.com/office/powerpoint/2010/main" val="2761870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smtClean="0"/>
          </a:p>
          <a:p>
            <a:r>
              <a:rPr lang="en-US" sz="2400" dirty="0" smtClean="0"/>
              <a:t>To create an predictive analytic model different algorithms will be used from the mining process of data till the visualization of the model.</a:t>
            </a:r>
          </a:p>
          <a:p>
            <a:r>
              <a:rPr lang="en-US" sz="2400" dirty="0" smtClean="0"/>
              <a:t>Algorithms used:</a:t>
            </a:r>
          </a:p>
          <a:p>
            <a:pPr lvl="1"/>
            <a:r>
              <a:rPr lang="en-US" sz="2000" dirty="0"/>
              <a:t>K Nearest Neighbor – </a:t>
            </a:r>
            <a:r>
              <a:rPr lang="en-US" sz="2000" dirty="0" smtClean="0"/>
              <a:t>Classification</a:t>
            </a:r>
          </a:p>
          <a:p>
            <a:pPr lvl="1"/>
            <a:r>
              <a:rPr lang="en-US" sz="2000" dirty="0" smtClean="0"/>
              <a:t>Random </a:t>
            </a:r>
            <a:r>
              <a:rPr lang="en-US" sz="2000" dirty="0"/>
              <a:t>Forest – Classification and Regression</a:t>
            </a:r>
          </a:p>
          <a:p>
            <a:pPr lvl="1"/>
            <a:r>
              <a:rPr lang="en-US" sz="2000" dirty="0" smtClean="0"/>
              <a:t>Naive Bayes – </a:t>
            </a:r>
            <a:r>
              <a:rPr lang="en-US" sz="2000" dirty="0"/>
              <a:t>P</a:t>
            </a:r>
            <a:r>
              <a:rPr lang="en-US" sz="2000" dirty="0" smtClean="0"/>
              <a:t>robabilistic Classifier</a:t>
            </a:r>
          </a:p>
          <a:p>
            <a:pPr lvl="1"/>
            <a:r>
              <a:rPr lang="en-US" sz="2000" dirty="0" smtClean="0"/>
              <a:t>K means – Cluster analysis</a:t>
            </a:r>
          </a:p>
          <a:p>
            <a:endParaRPr lang="en-US" sz="2400" dirty="0"/>
          </a:p>
        </p:txBody>
      </p:sp>
    </p:spTree>
    <p:extLst>
      <p:ext uri="{BB962C8B-B14F-4D97-AF65-F5344CB8AC3E}">
        <p14:creationId xmlns:p14="http://schemas.microsoft.com/office/powerpoint/2010/main" val="3716039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t>System Architecture</a:t>
            </a:r>
          </a:p>
        </p:txBody>
      </p:sp>
      <p:pic>
        <p:nvPicPr>
          <p:cNvPr id="4" name="Content Placeholder 3"/>
          <p:cNvPicPr>
            <a:picLocks noGrp="1"/>
          </p:cNvPicPr>
          <p:nvPr>
            <p:ph idx="1"/>
          </p:nvPr>
        </p:nvPicPr>
        <p:blipFill>
          <a:blip r:embed="rId2"/>
          <a:stretch/>
        </p:blipFill>
        <p:spPr>
          <a:xfrm>
            <a:off x="1983346" y="1690687"/>
            <a:ext cx="8139447" cy="4813144"/>
          </a:xfrm>
          <a:prstGeom prst="rect">
            <a:avLst/>
          </a:prstGeom>
          <a:ln>
            <a:noFill/>
          </a:ln>
        </p:spPr>
      </p:pic>
    </p:spTree>
    <p:extLst>
      <p:ext uri="{BB962C8B-B14F-4D97-AF65-F5344CB8AC3E}">
        <p14:creationId xmlns:p14="http://schemas.microsoft.com/office/powerpoint/2010/main" val="127376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600" b="1" dirty="0"/>
              <a:t>Structural Audit Evaluation </a:t>
            </a:r>
            <a:r>
              <a:rPr lang="en-IN" sz="3600" b="1" dirty="0" smtClean="0"/>
              <a:t>Report</a:t>
            </a:r>
            <a:endParaRPr lang="en-IN" sz="3600" b="1" dirty="0"/>
          </a:p>
        </p:txBody>
      </p:sp>
      <p:sp>
        <p:nvSpPr>
          <p:cNvPr id="5" name="Subtitle 4"/>
          <p:cNvSpPr>
            <a:spLocks noGrp="1"/>
          </p:cNvSpPr>
          <p:nvPr>
            <p:ph idx="1"/>
          </p:nvPr>
        </p:nvSpPr>
        <p:spPr/>
        <p:txBody>
          <a:bodyPr>
            <a:normAutofit/>
          </a:bodyPr>
          <a:lstStyle/>
          <a:p>
            <a:pPr marL="342900" indent="-342900" algn="l">
              <a:buFont typeface="Arial" panose="020B0604020202020204" pitchFamily="34" charset="0"/>
              <a:buChar char="•"/>
            </a:pPr>
            <a:r>
              <a:rPr lang="en-IN" sz="2400" dirty="0" smtClean="0"/>
              <a:t>Whenever the condition of a building is bad then the Government Organization(BMC) intends the Co-operative Housing Society of the building to conduct a Structural Audit.</a:t>
            </a:r>
          </a:p>
          <a:p>
            <a:pPr marL="342900" indent="-342900" algn="l">
              <a:buFont typeface="Arial" panose="020B0604020202020204" pitchFamily="34" charset="0"/>
              <a:buChar char="•"/>
            </a:pPr>
            <a:r>
              <a:rPr lang="en-IN" sz="2400" dirty="0" smtClean="0"/>
              <a:t>It is an document which helps in auditing the building under various criteria which are necessary when the building is not in a proper condition.</a:t>
            </a:r>
          </a:p>
          <a:p>
            <a:pPr marL="342900" indent="-342900" algn="l">
              <a:buFont typeface="Arial" panose="020B0604020202020204" pitchFamily="34" charset="0"/>
              <a:buChar char="•"/>
            </a:pPr>
            <a:endParaRPr lang="en-IN" sz="2400" dirty="0"/>
          </a:p>
        </p:txBody>
      </p:sp>
    </p:spTree>
    <p:extLst>
      <p:ext uri="{BB962C8B-B14F-4D97-AF65-F5344CB8AC3E}">
        <p14:creationId xmlns:p14="http://schemas.microsoft.com/office/powerpoint/2010/main" val="191231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3600" b="1" dirty="0"/>
              <a:t>Structural Audit Evaluation Report</a:t>
            </a:r>
            <a:endParaRPr lang="en-US" sz="3600"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96036"/>
            <a:ext cx="5181600" cy="4222376"/>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02858"/>
            <a:ext cx="5181600" cy="3523129"/>
          </a:xfrm>
        </p:spPr>
      </p:pic>
    </p:spTree>
    <p:extLst>
      <p:ext uri="{BB962C8B-B14F-4D97-AF65-F5344CB8AC3E}">
        <p14:creationId xmlns:p14="http://schemas.microsoft.com/office/powerpoint/2010/main" val="1264890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t>Data </a:t>
            </a:r>
            <a:r>
              <a:rPr lang="en-IN" sz="3600" b="1" dirty="0" smtClean="0"/>
              <a:t>Gathering</a:t>
            </a:r>
            <a:endParaRPr lang="en-IN" sz="3600" b="1" dirty="0"/>
          </a:p>
        </p:txBody>
      </p:sp>
      <p:sp>
        <p:nvSpPr>
          <p:cNvPr id="3" name="Content Placeholder 2"/>
          <p:cNvSpPr>
            <a:spLocks noGrp="1"/>
          </p:cNvSpPr>
          <p:nvPr>
            <p:ph sz="half" idx="1"/>
          </p:nvPr>
        </p:nvSpPr>
        <p:spPr/>
        <p:txBody>
          <a:bodyPr/>
          <a:lstStyle/>
          <a:p>
            <a:r>
              <a:rPr lang="en-IN" sz="2400" dirty="0" smtClean="0">
                <a:latin typeface="Abyssinica SIL"/>
              </a:rPr>
              <a:t>Surveys were conducted to gather data of the various buildings.</a:t>
            </a:r>
          </a:p>
          <a:p>
            <a:r>
              <a:rPr lang="en-IN" sz="2400" dirty="0" smtClean="0">
                <a:latin typeface="Abyssinica SIL"/>
              </a:rPr>
              <a:t>All the survey conducted in </a:t>
            </a:r>
            <a:r>
              <a:rPr lang="en-IN" sz="2400" dirty="0" err="1" smtClean="0">
                <a:latin typeface="Abyssinica SIL"/>
              </a:rPr>
              <a:t>Worli</a:t>
            </a:r>
            <a:r>
              <a:rPr lang="en-IN" sz="2400" dirty="0" smtClean="0">
                <a:latin typeface="Abyssinica SIL"/>
              </a:rPr>
              <a:t> was conducted in the presence of the above mentioned Govt. official.</a:t>
            </a:r>
          </a:p>
          <a:p>
            <a:r>
              <a:rPr lang="en-IN" sz="2400" dirty="0">
                <a:latin typeface="Abyssinica SIL"/>
              </a:rPr>
              <a:t>V</a:t>
            </a:r>
            <a:r>
              <a:rPr lang="en-IN" sz="2400" dirty="0" smtClean="0">
                <a:latin typeface="Abyssinica SIL"/>
              </a:rPr>
              <a:t>arious </a:t>
            </a:r>
            <a:r>
              <a:rPr lang="en-IN" sz="2400" dirty="0">
                <a:latin typeface="Abyssinica SIL"/>
              </a:rPr>
              <a:t>housing societies in different localities </a:t>
            </a:r>
            <a:r>
              <a:rPr lang="en-IN" sz="2400" dirty="0" smtClean="0">
                <a:latin typeface="Abyssinica SIL"/>
              </a:rPr>
              <a:t>were visited and surveys were conducted based </a:t>
            </a:r>
            <a:r>
              <a:rPr lang="en-IN" sz="2400" dirty="0">
                <a:latin typeface="Abyssinica SIL"/>
              </a:rPr>
              <a:t>on the factors listed in the structural </a:t>
            </a:r>
            <a:r>
              <a:rPr lang="en-IN" sz="2400" dirty="0" smtClean="0">
                <a:latin typeface="Abyssinica SIL"/>
              </a:rPr>
              <a:t>audit.</a:t>
            </a:r>
            <a:endParaRPr lang="en-IN" sz="2400" dirty="0">
              <a:latin typeface="Abyssinica SIL"/>
            </a:endParaRPr>
          </a:p>
          <a:p>
            <a:pPr marL="0" indent="0">
              <a:buNone/>
            </a:pPr>
            <a:endParaRPr lang="en-IN"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791676109"/>
              </p:ext>
            </p:extLst>
          </p:nvPr>
        </p:nvGraphicFramePr>
        <p:xfrm>
          <a:off x="6532811" y="1690688"/>
          <a:ext cx="5181600" cy="4988560"/>
        </p:xfrm>
        <a:graphic>
          <a:graphicData uri="http://schemas.openxmlformats.org/drawingml/2006/table">
            <a:tbl>
              <a:tblPr firstRow="1" bandRow="1">
                <a:tableStyleId>{5C22544A-7EE6-4342-B048-85BDC9FD1C3A}</a:tableStyleId>
              </a:tblPr>
              <a:tblGrid>
                <a:gridCol w="1727200"/>
                <a:gridCol w="1727200"/>
                <a:gridCol w="1727200"/>
              </a:tblGrid>
              <a:tr h="370840">
                <a:tc>
                  <a:txBody>
                    <a:bodyPr/>
                    <a:lstStyle/>
                    <a:p>
                      <a:r>
                        <a:rPr lang="en-US" dirty="0" smtClean="0"/>
                        <a:t>Name</a:t>
                      </a:r>
                      <a:r>
                        <a:rPr lang="en-US" baseline="0" dirty="0" smtClean="0"/>
                        <a:t> of Build.</a:t>
                      </a:r>
                      <a:endParaRPr lang="en-US" dirty="0"/>
                    </a:p>
                  </a:txBody>
                  <a:tcPr/>
                </a:tc>
                <a:tc>
                  <a:txBody>
                    <a:bodyPr/>
                    <a:lstStyle/>
                    <a:p>
                      <a:r>
                        <a:rPr lang="en-US" dirty="0" smtClean="0"/>
                        <a:t>Area</a:t>
                      </a:r>
                      <a:endParaRPr lang="en-US" dirty="0"/>
                    </a:p>
                  </a:txBody>
                  <a:tcPr/>
                </a:tc>
                <a:tc>
                  <a:txBody>
                    <a:bodyPr/>
                    <a:lstStyle/>
                    <a:p>
                      <a:r>
                        <a:rPr lang="en-US" dirty="0" smtClean="0"/>
                        <a:t>No. of Buildings</a:t>
                      </a:r>
                      <a:endParaRPr lang="en-US" dirty="0"/>
                    </a:p>
                  </a:txBody>
                  <a:tcPr/>
                </a:tc>
              </a:tr>
              <a:tr h="370840">
                <a:tc>
                  <a:txBody>
                    <a:bodyPr/>
                    <a:lstStyle/>
                    <a:p>
                      <a:r>
                        <a:rPr lang="en-US" dirty="0" smtClean="0"/>
                        <a:t>1.BDD</a:t>
                      </a:r>
                      <a:r>
                        <a:rPr lang="en-US" baseline="0" dirty="0" smtClean="0"/>
                        <a:t> Buildings</a:t>
                      </a:r>
                      <a:endParaRPr lang="en-US" dirty="0"/>
                    </a:p>
                  </a:txBody>
                  <a:tcPr/>
                </a:tc>
                <a:tc>
                  <a:txBody>
                    <a:bodyPr/>
                    <a:lstStyle/>
                    <a:p>
                      <a:r>
                        <a:rPr lang="en-US" dirty="0" err="1" smtClean="0"/>
                        <a:t>Worli</a:t>
                      </a:r>
                      <a:endParaRPr lang="en-US" dirty="0"/>
                    </a:p>
                  </a:txBody>
                  <a:tcPr/>
                </a:tc>
                <a:tc>
                  <a:txBody>
                    <a:bodyPr/>
                    <a:lstStyle/>
                    <a:p>
                      <a:r>
                        <a:rPr lang="en-US" dirty="0" smtClean="0"/>
                        <a:t>121</a:t>
                      </a:r>
                      <a:endParaRPr lang="en-US" dirty="0"/>
                    </a:p>
                  </a:txBody>
                  <a:tcPr/>
                </a:tc>
              </a:tr>
              <a:tr h="370840">
                <a:tc>
                  <a:txBody>
                    <a:bodyPr/>
                    <a:lstStyle/>
                    <a:p>
                      <a:r>
                        <a:rPr lang="en-US" dirty="0" smtClean="0"/>
                        <a:t>2.Adarsh</a:t>
                      </a:r>
                      <a:r>
                        <a:rPr lang="en-US" baseline="0" dirty="0" smtClean="0"/>
                        <a:t> Nagar</a:t>
                      </a:r>
                      <a:endParaRPr lang="en-US" dirty="0"/>
                    </a:p>
                  </a:txBody>
                  <a:tcPr/>
                </a:tc>
                <a:tc>
                  <a:txBody>
                    <a:bodyPr/>
                    <a:lstStyle/>
                    <a:p>
                      <a:r>
                        <a:rPr lang="en-US" dirty="0" err="1" smtClean="0"/>
                        <a:t>Worli</a:t>
                      </a:r>
                      <a:endParaRPr lang="en-US" dirty="0"/>
                    </a:p>
                  </a:txBody>
                  <a:tcPr/>
                </a:tc>
                <a:tc>
                  <a:txBody>
                    <a:bodyPr/>
                    <a:lstStyle/>
                    <a:p>
                      <a:r>
                        <a:rPr lang="en-US" dirty="0" smtClean="0"/>
                        <a:t>42</a:t>
                      </a:r>
                      <a:endParaRPr lang="en-US" dirty="0"/>
                    </a:p>
                  </a:txBody>
                  <a:tcPr/>
                </a:tc>
              </a:tr>
              <a:tr h="370840">
                <a:tc>
                  <a:txBody>
                    <a:bodyPr/>
                    <a:lstStyle/>
                    <a:p>
                      <a:r>
                        <a:rPr lang="en-US" dirty="0" smtClean="0"/>
                        <a:t>3.MIG Colony</a:t>
                      </a:r>
                      <a:endParaRPr lang="en-US" dirty="0"/>
                    </a:p>
                  </a:txBody>
                  <a:tcPr/>
                </a:tc>
                <a:tc>
                  <a:txBody>
                    <a:bodyPr/>
                    <a:lstStyle/>
                    <a:p>
                      <a:r>
                        <a:rPr lang="en-US" dirty="0" err="1" smtClean="0"/>
                        <a:t>Worli</a:t>
                      </a:r>
                      <a:endParaRPr lang="en-US" dirty="0"/>
                    </a:p>
                  </a:txBody>
                  <a:tcPr/>
                </a:tc>
                <a:tc>
                  <a:txBody>
                    <a:bodyPr/>
                    <a:lstStyle/>
                    <a:p>
                      <a:r>
                        <a:rPr lang="en-US" dirty="0" smtClean="0"/>
                        <a:t>26</a:t>
                      </a:r>
                      <a:endParaRPr lang="en-US" dirty="0"/>
                    </a:p>
                  </a:txBody>
                  <a:tcPr/>
                </a:tc>
              </a:tr>
              <a:tr h="370840">
                <a:tc>
                  <a:txBody>
                    <a:bodyPr/>
                    <a:lstStyle/>
                    <a:p>
                      <a:r>
                        <a:rPr lang="en-US" dirty="0" smtClean="0"/>
                        <a:t>4.Police</a:t>
                      </a:r>
                      <a:r>
                        <a:rPr lang="en-US" baseline="0" dirty="0" smtClean="0"/>
                        <a:t> Camp</a:t>
                      </a:r>
                      <a:endParaRPr lang="en-US" dirty="0"/>
                    </a:p>
                  </a:txBody>
                  <a:tcPr/>
                </a:tc>
                <a:tc>
                  <a:txBody>
                    <a:bodyPr/>
                    <a:lstStyle/>
                    <a:p>
                      <a:r>
                        <a:rPr lang="en-US" dirty="0" err="1" smtClean="0"/>
                        <a:t>Worli</a:t>
                      </a:r>
                      <a:endParaRPr lang="en-US" dirty="0"/>
                    </a:p>
                  </a:txBody>
                  <a:tcPr/>
                </a:tc>
                <a:tc>
                  <a:txBody>
                    <a:bodyPr/>
                    <a:lstStyle/>
                    <a:p>
                      <a:r>
                        <a:rPr lang="en-US" dirty="0" smtClean="0"/>
                        <a:t>71</a:t>
                      </a:r>
                    </a:p>
                  </a:txBody>
                  <a:tcPr/>
                </a:tc>
              </a:tr>
              <a:tr h="370840">
                <a:tc>
                  <a:txBody>
                    <a:bodyPr/>
                    <a:lstStyle/>
                    <a:p>
                      <a:r>
                        <a:rPr lang="en-US" dirty="0" smtClean="0"/>
                        <a:t>5.Dreams</a:t>
                      </a:r>
                      <a:endParaRPr lang="en-US" dirty="0"/>
                    </a:p>
                  </a:txBody>
                  <a:tcPr/>
                </a:tc>
                <a:tc>
                  <a:txBody>
                    <a:bodyPr/>
                    <a:lstStyle/>
                    <a:p>
                      <a:r>
                        <a:rPr lang="en-US" dirty="0" err="1" smtClean="0"/>
                        <a:t>Bhandup</a:t>
                      </a:r>
                      <a:endParaRPr lang="en-US" dirty="0"/>
                    </a:p>
                  </a:txBody>
                  <a:tcPr/>
                </a:tc>
                <a:tc>
                  <a:txBody>
                    <a:bodyPr/>
                    <a:lstStyle/>
                    <a:p>
                      <a:r>
                        <a:rPr lang="en-US" dirty="0" smtClean="0"/>
                        <a:t>16</a:t>
                      </a:r>
                      <a:endParaRPr lang="en-US" dirty="0"/>
                    </a:p>
                  </a:txBody>
                  <a:tcPr/>
                </a:tc>
              </a:tr>
              <a:tr h="370840">
                <a:tc>
                  <a:txBody>
                    <a:bodyPr/>
                    <a:lstStyle/>
                    <a:p>
                      <a:r>
                        <a:rPr lang="en-US" dirty="0" smtClean="0"/>
                        <a:t>6.Kukreja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Bhandup</a:t>
                      </a:r>
                      <a:endParaRPr lang="en-US" dirty="0" smtClean="0"/>
                    </a:p>
                  </a:txBody>
                  <a:tcPr/>
                </a:tc>
                <a:tc>
                  <a:txBody>
                    <a:bodyPr/>
                    <a:lstStyle/>
                    <a:p>
                      <a:r>
                        <a:rPr lang="en-US" dirty="0" smtClean="0"/>
                        <a:t>10</a:t>
                      </a:r>
                      <a:endParaRPr lang="en-US" dirty="0"/>
                    </a:p>
                  </a:txBody>
                  <a:tcPr/>
                </a:tc>
              </a:tr>
              <a:tr h="370840">
                <a:tc>
                  <a:txBody>
                    <a:bodyPr/>
                    <a:lstStyle/>
                    <a:p>
                      <a:r>
                        <a:rPr lang="en-US" dirty="0" smtClean="0"/>
                        <a:t>7.Joy</a:t>
                      </a:r>
                      <a:r>
                        <a:rPr lang="en-US" baseline="0" dirty="0" smtClean="0"/>
                        <a:t> Homes</a:t>
                      </a:r>
                      <a:endParaRPr lang="en-US" dirty="0"/>
                    </a:p>
                  </a:txBody>
                  <a:tcPr/>
                </a:tc>
                <a:tc>
                  <a:txBody>
                    <a:bodyPr/>
                    <a:lstStyle/>
                    <a:p>
                      <a:r>
                        <a:rPr lang="en-US" dirty="0" err="1" smtClean="0"/>
                        <a:t>Bhandup</a:t>
                      </a:r>
                      <a:endParaRPr lang="en-US" dirty="0"/>
                    </a:p>
                  </a:txBody>
                  <a:tcPr/>
                </a:tc>
                <a:tc>
                  <a:txBody>
                    <a:bodyPr/>
                    <a:lstStyle/>
                    <a:p>
                      <a:r>
                        <a:rPr lang="en-US" dirty="0" smtClean="0"/>
                        <a:t>5</a:t>
                      </a:r>
                      <a:endParaRPr lang="en-US" dirty="0"/>
                    </a:p>
                  </a:txBody>
                  <a:tcPr/>
                </a:tc>
              </a:tr>
              <a:tr h="370840">
                <a:tc>
                  <a:txBody>
                    <a:bodyPr/>
                    <a:lstStyle/>
                    <a:p>
                      <a:r>
                        <a:rPr lang="en-US" dirty="0" smtClean="0"/>
                        <a:t>8.Vasant</a:t>
                      </a:r>
                      <a:r>
                        <a:rPr lang="en-US" baseline="0" dirty="0" smtClean="0"/>
                        <a:t> </a:t>
                      </a:r>
                      <a:r>
                        <a:rPr lang="en-US" baseline="0" dirty="0" err="1" smtClean="0"/>
                        <a:t>Vihar</a:t>
                      </a:r>
                      <a:endParaRPr lang="en-US" dirty="0"/>
                    </a:p>
                  </a:txBody>
                  <a:tcPr/>
                </a:tc>
                <a:tc>
                  <a:txBody>
                    <a:bodyPr/>
                    <a:lstStyle/>
                    <a:p>
                      <a:r>
                        <a:rPr lang="en-US" dirty="0" smtClean="0"/>
                        <a:t>Thane</a:t>
                      </a:r>
                      <a:endParaRPr lang="en-US" dirty="0"/>
                    </a:p>
                  </a:txBody>
                  <a:tcPr/>
                </a:tc>
                <a:tc>
                  <a:txBody>
                    <a:bodyPr/>
                    <a:lstStyle/>
                    <a:p>
                      <a:r>
                        <a:rPr lang="en-US" dirty="0" smtClean="0"/>
                        <a:t>61</a:t>
                      </a:r>
                      <a:endParaRPr lang="en-US" dirty="0"/>
                    </a:p>
                  </a:txBody>
                  <a:tcPr/>
                </a:tc>
              </a:tr>
              <a:tr h="370840">
                <a:tc>
                  <a:txBody>
                    <a:bodyPr/>
                    <a:lstStyle/>
                    <a:p>
                      <a:r>
                        <a:rPr lang="en-US" dirty="0" smtClean="0"/>
                        <a:t>9.Vrindavan</a:t>
                      </a:r>
                      <a:endParaRPr lang="en-US" dirty="0"/>
                    </a:p>
                  </a:txBody>
                  <a:tcPr/>
                </a:tc>
                <a:tc>
                  <a:txBody>
                    <a:bodyPr/>
                    <a:lstStyle/>
                    <a:p>
                      <a:r>
                        <a:rPr lang="en-US" dirty="0" smtClean="0"/>
                        <a:t>Thane</a:t>
                      </a:r>
                      <a:endParaRPr lang="en-US" dirty="0"/>
                    </a:p>
                  </a:txBody>
                  <a:tcPr/>
                </a:tc>
                <a:tc>
                  <a:txBody>
                    <a:bodyPr/>
                    <a:lstStyle/>
                    <a:p>
                      <a:r>
                        <a:rPr lang="en-US" dirty="0" smtClean="0"/>
                        <a:t>169</a:t>
                      </a:r>
                      <a:endParaRPr lang="en-US" dirty="0"/>
                    </a:p>
                  </a:txBody>
                  <a:tcPr/>
                </a:tc>
              </a:tr>
              <a:tr h="370840">
                <a:tc>
                  <a:txBody>
                    <a:bodyPr/>
                    <a:lstStyle/>
                    <a:p>
                      <a:r>
                        <a:rPr lang="en-US" dirty="0" smtClean="0"/>
                        <a:t>10.Hiranandani Estate</a:t>
                      </a:r>
                      <a:endParaRPr lang="en-US" dirty="0"/>
                    </a:p>
                  </a:txBody>
                  <a:tcPr/>
                </a:tc>
                <a:tc>
                  <a:txBody>
                    <a:bodyPr/>
                    <a:lstStyle/>
                    <a:p>
                      <a:r>
                        <a:rPr lang="en-US" dirty="0" smtClean="0"/>
                        <a:t>Thane</a:t>
                      </a:r>
                      <a:endParaRPr lang="en-US" dirty="0"/>
                    </a:p>
                  </a:txBody>
                  <a:tcPr/>
                </a:tc>
                <a:tc>
                  <a:txBody>
                    <a:bodyPr/>
                    <a:lstStyle/>
                    <a:p>
                      <a:r>
                        <a:rPr lang="en-US" dirty="0" smtClean="0"/>
                        <a:t>25</a:t>
                      </a:r>
                      <a:endParaRPr lang="en-US" dirty="0"/>
                    </a:p>
                  </a:txBody>
                  <a:tcPr/>
                </a:tc>
              </a:tr>
              <a:tr h="370840">
                <a:tc>
                  <a:txBody>
                    <a:bodyPr/>
                    <a:lstStyle/>
                    <a:p>
                      <a:r>
                        <a:rPr lang="en-US" dirty="0" smtClean="0"/>
                        <a:t>11.Hiranandani Meadows</a:t>
                      </a:r>
                      <a:endParaRPr lang="en-US" dirty="0"/>
                    </a:p>
                  </a:txBody>
                  <a:tcPr/>
                </a:tc>
                <a:tc>
                  <a:txBody>
                    <a:bodyPr/>
                    <a:lstStyle/>
                    <a:p>
                      <a:r>
                        <a:rPr lang="en-US" dirty="0" smtClean="0"/>
                        <a:t>Thane</a:t>
                      </a:r>
                      <a:endParaRPr lang="en-US" dirty="0"/>
                    </a:p>
                  </a:txBody>
                  <a:tcPr/>
                </a:tc>
                <a:tc>
                  <a:txBody>
                    <a:bodyPr/>
                    <a:lstStyle/>
                    <a:p>
                      <a:r>
                        <a:rPr lang="en-US" dirty="0" smtClean="0"/>
                        <a:t>12</a:t>
                      </a:r>
                      <a:endParaRPr lang="en-US" dirty="0"/>
                    </a:p>
                  </a:txBody>
                  <a:tcPr/>
                </a:tc>
              </a:tr>
            </a:tbl>
          </a:graphicData>
        </a:graphic>
      </p:graphicFrame>
    </p:spTree>
    <p:extLst>
      <p:ext uri="{BB962C8B-B14F-4D97-AF65-F5344CB8AC3E}">
        <p14:creationId xmlns:p14="http://schemas.microsoft.com/office/powerpoint/2010/main" val="1834429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329" y="605118"/>
            <a:ext cx="11147612" cy="5822575"/>
          </a:xfrm>
        </p:spPr>
      </p:pic>
    </p:spTree>
    <p:extLst>
      <p:ext uri="{BB962C8B-B14F-4D97-AF65-F5344CB8AC3E}">
        <p14:creationId xmlns:p14="http://schemas.microsoft.com/office/powerpoint/2010/main" val="3557490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9070" y="753035"/>
            <a:ext cx="6804212" cy="5450822"/>
          </a:xfrm>
        </p:spPr>
      </p:pic>
    </p:spTree>
    <p:extLst>
      <p:ext uri="{BB962C8B-B14F-4D97-AF65-F5344CB8AC3E}">
        <p14:creationId xmlns:p14="http://schemas.microsoft.com/office/powerpoint/2010/main" val="3332222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6523"/>
            <a:ext cx="8578362" cy="641839"/>
          </a:xfrm>
        </p:spPr>
        <p:txBody>
          <a:bodyPr>
            <a:normAutofit/>
          </a:bodyPr>
          <a:lstStyle/>
          <a:p>
            <a:r>
              <a:rPr lang="en-IN" sz="3600" b="1" dirty="0"/>
              <a:t>On-site </a:t>
            </a:r>
            <a:r>
              <a:rPr lang="en-IN" sz="3600" b="1" dirty="0" err="1"/>
              <a:t>Bhandup</a:t>
            </a:r>
            <a:r>
              <a:rPr lang="en-IN" sz="3600" b="1" dirty="0"/>
              <a:t> Dreams HDIL </a:t>
            </a:r>
          </a:p>
        </p:txBody>
      </p:sp>
      <p:sp>
        <p:nvSpPr>
          <p:cNvPr id="7" name="Subtitle 6"/>
          <p:cNvSpPr>
            <a:spLocks noGrp="1"/>
          </p:cNvSpPr>
          <p:nvPr>
            <p:ph type="subTitle" idx="1"/>
          </p:nvPr>
        </p:nvSpPr>
        <p:spPr>
          <a:xfrm>
            <a:off x="1524000" y="1160585"/>
            <a:ext cx="9144000" cy="4097215"/>
          </a:xfrm>
        </p:spPr>
        <p:txBody>
          <a:bodyPr/>
          <a:lstStyle/>
          <a:p>
            <a:pPr marL="342900" indent="-342900" algn="l">
              <a:buFont typeface="Arial" panose="020B0604020202020204" pitchFamily="34" charset="0"/>
              <a:buChar char="•"/>
            </a:pPr>
            <a:r>
              <a:rPr lang="en-IN" dirty="0"/>
              <a:t>Leakage in Plumping lines.</a:t>
            </a:r>
          </a:p>
          <a:p>
            <a:pPr marL="342900" indent="-342900" algn="l">
              <a:buFont typeface="Arial" panose="020B0604020202020204" pitchFamily="34" charset="0"/>
              <a:buChar char="•"/>
            </a:pPr>
            <a:r>
              <a:rPr lang="en-IN" dirty="0"/>
              <a:t>Rusted pipes.</a:t>
            </a:r>
          </a:p>
          <a:p>
            <a:pPr marL="342900" indent="-342900" algn="l">
              <a:buFont typeface="Arial" panose="020B0604020202020204" pitchFamily="34" charset="0"/>
              <a:buChar char="•"/>
            </a:pPr>
            <a:r>
              <a:rPr lang="en-IN" dirty="0"/>
              <a:t>Dampness.</a:t>
            </a:r>
          </a:p>
          <a:p>
            <a:pPr marL="342900" indent="-342900" algn="l">
              <a:buFont typeface="Arial" panose="020B0604020202020204" pitchFamily="34" charset="0"/>
              <a:buChar char="•"/>
            </a:pPr>
            <a:endParaRPr lang="en-IN" dirty="0"/>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7414358" y="1370258"/>
            <a:ext cx="3854450" cy="513873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592717"/>
            <a:ext cx="5035500" cy="3776625"/>
          </a:xfrm>
          <a:prstGeom prst="rect">
            <a:avLst/>
          </a:prstGeom>
        </p:spPr>
      </p:pic>
    </p:spTree>
    <p:extLst>
      <p:ext uri="{BB962C8B-B14F-4D97-AF65-F5344CB8AC3E}">
        <p14:creationId xmlns:p14="http://schemas.microsoft.com/office/powerpoint/2010/main" val="4074648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4590"/>
          </a:xfrm>
        </p:spPr>
        <p:txBody>
          <a:bodyPr>
            <a:normAutofit/>
          </a:bodyPr>
          <a:lstStyle/>
          <a:p>
            <a:pPr algn="ctr"/>
            <a:r>
              <a:rPr lang="en-IN" sz="3600" b="1" dirty="0"/>
              <a:t>On-site </a:t>
            </a:r>
            <a:r>
              <a:rPr lang="en-IN" sz="3600" b="1" dirty="0" err="1"/>
              <a:t>Worli</a:t>
            </a:r>
            <a:r>
              <a:rPr lang="en-IN" sz="3600" b="1" dirty="0"/>
              <a:t> </a:t>
            </a:r>
            <a:r>
              <a:rPr lang="en-IN" sz="3600" b="1" dirty="0" err="1"/>
              <a:t>Adarsh</a:t>
            </a:r>
            <a:r>
              <a:rPr lang="en-IN" sz="3600" b="1" dirty="0"/>
              <a:t> Nagar Society</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51710" y="1650741"/>
            <a:ext cx="3895061" cy="484199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9411" y="1690688"/>
            <a:ext cx="3524479" cy="4762105"/>
          </a:xfrm>
          <a:prstGeom prst="rect">
            <a:avLst/>
          </a:prstGeom>
        </p:spPr>
      </p:pic>
    </p:spTree>
    <p:extLst>
      <p:ext uri="{BB962C8B-B14F-4D97-AF65-F5344CB8AC3E}">
        <p14:creationId xmlns:p14="http://schemas.microsoft.com/office/powerpoint/2010/main" val="653215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IN" sz="2400" b="1" spc="-1" dirty="0">
                <a:solidFill>
                  <a:srgbClr val="000000"/>
                </a:solidFill>
                <a:uFill>
                  <a:solidFill>
                    <a:srgbClr val="FFFFFF"/>
                  </a:solidFill>
                </a:uFill>
              </a:rPr>
              <a:t>Project Members:</a:t>
            </a:r>
            <a:r>
              <a:rPr lang="en-IN" sz="2400" spc="-1" dirty="0">
                <a:solidFill>
                  <a:srgbClr val="000000"/>
                </a:solidFill>
                <a:uFill>
                  <a:solidFill>
                    <a:srgbClr val="FFFFFF"/>
                  </a:solidFill>
                </a:uFill>
              </a:rPr>
              <a:t> 
</a:t>
            </a:r>
            <a:r>
              <a:rPr lang="en-IN" sz="2400" spc="-1" dirty="0" err="1">
                <a:solidFill>
                  <a:srgbClr val="000000"/>
                </a:solidFill>
                <a:uFill>
                  <a:solidFill>
                    <a:srgbClr val="FFFFFF"/>
                  </a:solidFill>
                </a:uFill>
              </a:rPr>
              <a:t>Mr</a:t>
            </a:r>
            <a:r>
              <a:rPr lang="en-IN" sz="2400" spc="-1" dirty="0" err="1" smtClean="0">
                <a:solidFill>
                  <a:srgbClr val="000000"/>
                </a:solidFill>
                <a:uFill>
                  <a:solidFill>
                    <a:srgbClr val="FFFFFF"/>
                  </a:solidFill>
                </a:uFill>
              </a:rPr>
              <a:t>.</a:t>
            </a:r>
            <a:r>
              <a:rPr lang="en-IN" sz="2400" spc="-1" dirty="0" smtClean="0">
                <a:solidFill>
                  <a:srgbClr val="000000"/>
                </a:solidFill>
                <a:uFill>
                  <a:solidFill>
                    <a:srgbClr val="FFFFFF"/>
                  </a:solidFill>
                </a:uFill>
              </a:rPr>
              <a:t> </a:t>
            </a:r>
            <a:r>
              <a:rPr lang="en-IN" sz="2400" spc="-1" dirty="0" err="1" smtClean="0">
                <a:solidFill>
                  <a:srgbClr val="000000"/>
                </a:solidFill>
                <a:uFill>
                  <a:solidFill>
                    <a:srgbClr val="FFFFFF"/>
                  </a:solidFill>
                </a:uFill>
              </a:rPr>
              <a:t>Amey</a:t>
            </a:r>
            <a:r>
              <a:rPr lang="en-IN" sz="2400" spc="-1" dirty="0" smtClean="0">
                <a:solidFill>
                  <a:srgbClr val="000000"/>
                </a:solidFill>
                <a:uFill>
                  <a:solidFill>
                    <a:srgbClr val="FFFFFF"/>
                  </a:solidFill>
                </a:uFill>
              </a:rPr>
              <a:t> </a:t>
            </a:r>
            <a:r>
              <a:rPr lang="en-IN" sz="2400" spc="-1" dirty="0" err="1">
                <a:solidFill>
                  <a:srgbClr val="000000"/>
                </a:solidFill>
                <a:uFill>
                  <a:solidFill>
                    <a:srgbClr val="FFFFFF"/>
                  </a:solidFill>
                </a:uFill>
              </a:rPr>
              <a:t>Kharote</a:t>
            </a:r>
            <a:r>
              <a:rPr lang="en-IN" sz="2400" spc="-1" dirty="0">
                <a:solidFill>
                  <a:srgbClr val="000000"/>
                </a:solidFill>
                <a:uFill>
                  <a:solidFill>
                    <a:srgbClr val="FFFFFF"/>
                  </a:solidFill>
                </a:uFill>
              </a:rPr>
              <a:t>
</a:t>
            </a:r>
            <a:r>
              <a:rPr lang="en-IN" sz="2400" spc="-1" dirty="0" err="1">
                <a:solidFill>
                  <a:srgbClr val="000000"/>
                </a:solidFill>
                <a:uFill>
                  <a:solidFill>
                    <a:srgbClr val="FFFFFF"/>
                  </a:solidFill>
                </a:uFill>
              </a:rPr>
              <a:t>Ms</a:t>
            </a:r>
            <a:r>
              <a:rPr lang="en-IN" sz="2400" spc="-1" dirty="0" err="1" smtClean="0">
                <a:solidFill>
                  <a:srgbClr val="000000"/>
                </a:solidFill>
                <a:uFill>
                  <a:solidFill>
                    <a:srgbClr val="FFFFFF"/>
                  </a:solidFill>
                </a:uFill>
              </a:rPr>
              <a:t>.</a:t>
            </a:r>
            <a:r>
              <a:rPr lang="en-IN" sz="2400" spc="-1" dirty="0" smtClean="0">
                <a:solidFill>
                  <a:srgbClr val="000000"/>
                </a:solidFill>
                <a:uFill>
                  <a:solidFill>
                    <a:srgbClr val="FFFFFF"/>
                  </a:solidFill>
                </a:uFill>
              </a:rPr>
              <a:t> Shannon </a:t>
            </a:r>
            <a:r>
              <a:rPr lang="en-IN" sz="2400" spc="-1" dirty="0">
                <a:solidFill>
                  <a:srgbClr val="000000"/>
                </a:solidFill>
                <a:uFill>
                  <a:solidFill>
                    <a:srgbClr val="FFFFFF"/>
                  </a:solidFill>
                </a:uFill>
              </a:rPr>
              <a:t>Fernando 
</a:t>
            </a:r>
            <a:r>
              <a:rPr lang="en-IN" sz="2400" spc="-1" dirty="0" err="1">
                <a:solidFill>
                  <a:srgbClr val="000000"/>
                </a:solidFill>
                <a:uFill>
                  <a:solidFill>
                    <a:srgbClr val="FFFFFF"/>
                  </a:solidFill>
                </a:uFill>
              </a:rPr>
              <a:t>Ms</a:t>
            </a:r>
            <a:r>
              <a:rPr lang="en-IN" sz="2400" spc="-1" dirty="0" err="1" smtClean="0">
                <a:solidFill>
                  <a:srgbClr val="000000"/>
                </a:solidFill>
                <a:uFill>
                  <a:solidFill>
                    <a:srgbClr val="FFFFFF"/>
                  </a:solidFill>
                </a:uFill>
              </a:rPr>
              <a:t>.</a:t>
            </a:r>
            <a:r>
              <a:rPr lang="en-IN" sz="2400" spc="-1" dirty="0" smtClean="0">
                <a:solidFill>
                  <a:srgbClr val="000000"/>
                </a:solidFill>
                <a:uFill>
                  <a:solidFill>
                    <a:srgbClr val="FFFFFF"/>
                  </a:solidFill>
                </a:uFill>
              </a:rPr>
              <a:t> </a:t>
            </a:r>
            <a:r>
              <a:rPr lang="en-IN" sz="2400" spc="-1" dirty="0" err="1" smtClean="0">
                <a:solidFill>
                  <a:srgbClr val="000000"/>
                </a:solidFill>
                <a:uFill>
                  <a:solidFill>
                    <a:srgbClr val="FFFFFF"/>
                  </a:solidFill>
                </a:uFill>
              </a:rPr>
              <a:t>Ninoshka</a:t>
            </a:r>
            <a:r>
              <a:rPr lang="en-IN" sz="2400" spc="-1" dirty="0" smtClean="0">
                <a:solidFill>
                  <a:srgbClr val="000000"/>
                </a:solidFill>
                <a:uFill>
                  <a:solidFill>
                    <a:srgbClr val="FFFFFF"/>
                  </a:solidFill>
                </a:uFill>
              </a:rPr>
              <a:t> </a:t>
            </a:r>
            <a:r>
              <a:rPr lang="en-IN" sz="2400" spc="-1" dirty="0">
                <a:solidFill>
                  <a:srgbClr val="000000"/>
                </a:solidFill>
                <a:uFill>
                  <a:solidFill>
                    <a:srgbClr val="FFFFFF"/>
                  </a:solidFill>
                </a:uFill>
              </a:rPr>
              <a:t>Pinto</a:t>
            </a:r>
          </a:p>
          <a:p>
            <a:pPr marL="0" indent="0" algn="ctr">
              <a:buNone/>
            </a:pPr>
            <a:endParaRPr lang="en-IN" sz="2400" spc="-1" dirty="0" smtClean="0">
              <a:solidFill>
                <a:srgbClr val="000000"/>
              </a:solidFill>
              <a:uFill>
                <a:solidFill>
                  <a:srgbClr val="FFFFFF"/>
                </a:solidFill>
              </a:uFill>
            </a:endParaRPr>
          </a:p>
          <a:p>
            <a:pPr marL="0" indent="0" algn="ctr">
              <a:buNone/>
            </a:pPr>
            <a:endParaRPr lang="en-IN" sz="2400" b="1" spc="-1" dirty="0">
              <a:solidFill>
                <a:srgbClr val="000000"/>
              </a:solidFill>
              <a:uFill>
                <a:solidFill>
                  <a:srgbClr val="FFFFFF"/>
                </a:solidFill>
              </a:uFill>
            </a:endParaRPr>
          </a:p>
          <a:p>
            <a:pPr marL="0" indent="0" algn="ctr">
              <a:buNone/>
            </a:pPr>
            <a:r>
              <a:rPr lang="en-IN" sz="2400" b="1" spc="-1" dirty="0" smtClean="0">
                <a:solidFill>
                  <a:srgbClr val="000000"/>
                </a:solidFill>
                <a:uFill>
                  <a:solidFill>
                    <a:srgbClr val="FFFFFF"/>
                  </a:solidFill>
                </a:uFill>
              </a:rPr>
              <a:t>Project </a:t>
            </a:r>
            <a:r>
              <a:rPr lang="en-IN" sz="2400" b="1" spc="-1" dirty="0">
                <a:solidFill>
                  <a:srgbClr val="000000"/>
                </a:solidFill>
                <a:uFill>
                  <a:solidFill>
                    <a:srgbClr val="FFFFFF"/>
                  </a:solidFill>
                </a:uFill>
              </a:rPr>
              <a:t>Guide:</a:t>
            </a:r>
          </a:p>
          <a:p>
            <a:pPr marL="0" indent="0" algn="ctr">
              <a:buNone/>
            </a:pPr>
            <a:r>
              <a:rPr lang="en-IN" sz="2400" spc="-1" dirty="0" err="1">
                <a:solidFill>
                  <a:srgbClr val="000000"/>
                </a:solidFill>
                <a:uFill>
                  <a:solidFill>
                    <a:srgbClr val="FFFFFF"/>
                  </a:solidFill>
                </a:uFill>
              </a:rPr>
              <a:t>Mayura</a:t>
            </a:r>
            <a:r>
              <a:rPr lang="en-IN" sz="2400" spc="-1" dirty="0">
                <a:solidFill>
                  <a:srgbClr val="000000"/>
                </a:solidFill>
                <a:uFill>
                  <a:solidFill>
                    <a:srgbClr val="FFFFFF"/>
                  </a:solidFill>
                </a:uFill>
              </a:rPr>
              <a:t> </a:t>
            </a:r>
            <a:r>
              <a:rPr lang="en-IN" sz="2400" spc="-1" dirty="0" err="1">
                <a:solidFill>
                  <a:srgbClr val="000000"/>
                </a:solidFill>
                <a:uFill>
                  <a:solidFill>
                    <a:srgbClr val="FFFFFF"/>
                  </a:solidFill>
                </a:uFill>
              </a:rPr>
              <a:t>Gavhane</a:t>
            </a:r>
            <a:endParaRPr lang="en-IN" sz="2400" spc="-1" dirty="0">
              <a:solidFill>
                <a:srgbClr val="000000"/>
              </a:solidFill>
              <a:uFill>
                <a:solidFill>
                  <a:srgbClr val="FFFFFF"/>
                </a:solidFill>
              </a:uFill>
            </a:endParaRPr>
          </a:p>
          <a:p>
            <a:endParaRPr lang="en-US" sz="2400" dirty="0"/>
          </a:p>
        </p:txBody>
      </p:sp>
    </p:spTree>
    <p:extLst>
      <p:ext uri="{BB962C8B-B14F-4D97-AF65-F5344CB8AC3E}">
        <p14:creationId xmlns:p14="http://schemas.microsoft.com/office/powerpoint/2010/main" val="579418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t>On-site </a:t>
            </a:r>
            <a:r>
              <a:rPr lang="en-IN" sz="3600" b="1" dirty="0" err="1" smtClean="0"/>
              <a:t>Vrindavan</a:t>
            </a:r>
            <a:r>
              <a:rPr lang="en-IN" sz="3600" b="1" dirty="0" smtClean="0"/>
              <a:t> Thane</a:t>
            </a:r>
            <a:endParaRPr lang="en-IN"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2434" y="1825625"/>
            <a:ext cx="8770512" cy="4652448"/>
          </a:xfrm>
        </p:spPr>
      </p:pic>
    </p:spTree>
    <p:extLst>
      <p:ext uri="{BB962C8B-B14F-4D97-AF65-F5344CB8AC3E}">
        <p14:creationId xmlns:p14="http://schemas.microsoft.com/office/powerpoint/2010/main" val="2075995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Web Portal</a:t>
            </a:r>
            <a:endParaRPr lang="en-US" sz="3600" b="1" dirty="0"/>
          </a:p>
        </p:txBody>
      </p:sp>
      <p:pic>
        <p:nvPicPr>
          <p:cNvPr id="4" name="image8.jpeg"/>
          <p:cNvPicPr>
            <a:picLocks noGrp="1"/>
          </p:cNvPicPr>
          <p:nvPr>
            <p:ph idx="1"/>
          </p:nvPr>
        </p:nvPicPr>
        <p:blipFill>
          <a:blip r:embed="rId2" cstate="print"/>
          <a:stretch>
            <a:fillRect/>
          </a:stretch>
        </p:blipFill>
        <p:spPr>
          <a:xfrm>
            <a:off x="978794" y="1481070"/>
            <a:ext cx="10225826" cy="4695893"/>
          </a:xfrm>
          <a:prstGeom prst="rect">
            <a:avLst/>
          </a:prstGeom>
        </p:spPr>
      </p:pic>
    </p:spTree>
    <p:extLst>
      <p:ext uri="{BB962C8B-B14F-4D97-AF65-F5344CB8AC3E}">
        <p14:creationId xmlns:p14="http://schemas.microsoft.com/office/powerpoint/2010/main" val="633640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jpeg"/>
          <p:cNvPicPr>
            <a:picLocks noGrp="1"/>
          </p:cNvPicPr>
          <p:nvPr>
            <p:ph idx="1"/>
          </p:nvPr>
        </p:nvPicPr>
        <p:blipFill>
          <a:blip r:embed="rId2" cstate="print"/>
          <a:stretch>
            <a:fillRect/>
          </a:stretch>
        </p:blipFill>
        <p:spPr>
          <a:xfrm>
            <a:off x="772732" y="1825625"/>
            <a:ext cx="10612191" cy="4351338"/>
          </a:xfrm>
          <a:prstGeom prst="rect">
            <a:avLst/>
          </a:prstGeom>
        </p:spPr>
      </p:pic>
    </p:spTree>
    <p:extLst>
      <p:ext uri="{BB962C8B-B14F-4D97-AF65-F5344CB8AC3E}">
        <p14:creationId xmlns:p14="http://schemas.microsoft.com/office/powerpoint/2010/main" val="25742534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jpeg"/>
          <p:cNvPicPr>
            <a:picLocks noGrp="1"/>
          </p:cNvPicPr>
          <p:nvPr>
            <p:ph idx="1"/>
          </p:nvPr>
        </p:nvPicPr>
        <p:blipFill>
          <a:blip r:embed="rId2" cstate="print"/>
          <a:stretch>
            <a:fillRect/>
          </a:stretch>
        </p:blipFill>
        <p:spPr>
          <a:xfrm>
            <a:off x="695459" y="1825625"/>
            <a:ext cx="10882647" cy="4351338"/>
          </a:xfrm>
          <a:prstGeom prst="rect">
            <a:avLst/>
          </a:prstGeom>
        </p:spPr>
      </p:pic>
    </p:spTree>
    <p:extLst>
      <p:ext uri="{BB962C8B-B14F-4D97-AF65-F5344CB8AC3E}">
        <p14:creationId xmlns:p14="http://schemas.microsoft.com/office/powerpoint/2010/main" val="916493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p:cNvPicPr>
            <a:picLocks noGrp="1"/>
          </p:cNvPicPr>
          <p:nvPr>
            <p:ph idx="1"/>
          </p:nvPr>
        </p:nvPicPr>
        <p:blipFill>
          <a:blip r:embed="rId2" cstate="print"/>
          <a:stretch>
            <a:fillRect/>
          </a:stretch>
        </p:blipFill>
        <p:spPr>
          <a:xfrm>
            <a:off x="746976" y="1838504"/>
            <a:ext cx="10663706" cy="4351338"/>
          </a:xfrm>
          <a:prstGeom prst="rect">
            <a:avLst/>
          </a:prstGeom>
        </p:spPr>
      </p:pic>
    </p:spTree>
    <p:extLst>
      <p:ext uri="{BB962C8B-B14F-4D97-AF65-F5344CB8AC3E}">
        <p14:creationId xmlns:p14="http://schemas.microsoft.com/office/powerpoint/2010/main" val="3337117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875763" y="1825625"/>
            <a:ext cx="10573555" cy="4351338"/>
          </a:xfrm>
          <a:prstGeom prst="rect">
            <a:avLst/>
          </a:prstGeom>
          <a:noFill/>
          <a:ln w="9525">
            <a:noFill/>
            <a:miter lim="800000"/>
            <a:headEnd/>
            <a:tailEnd/>
          </a:ln>
        </p:spPr>
      </p:pic>
    </p:spTree>
    <p:extLst>
      <p:ext uri="{BB962C8B-B14F-4D97-AF65-F5344CB8AC3E}">
        <p14:creationId xmlns:p14="http://schemas.microsoft.com/office/powerpoint/2010/main" val="2364069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716" y="2503018"/>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976764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t>Aim and </a:t>
            </a:r>
            <a:r>
              <a:rPr lang="en-IN" sz="3600" b="1" dirty="0" smtClean="0"/>
              <a:t>Objective</a:t>
            </a:r>
            <a:endParaRPr lang="en-IN" sz="3600" dirty="0"/>
          </a:p>
        </p:txBody>
      </p:sp>
      <p:sp>
        <p:nvSpPr>
          <p:cNvPr id="3" name="Content Placeholder 2"/>
          <p:cNvSpPr>
            <a:spLocks noGrp="1"/>
          </p:cNvSpPr>
          <p:nvPr>
            <p:ph idx="1"/>
          </p:nvPr>
        </p:nvSpPr>
        <p:spPr/>
        <p:txBody>
          <a:bodyPr>
            <a:normAutofit/>
          </a:bodyPr>
          <a:lstStyle/>
          <a:p>
            <a:r>
              <a:rPr lang="en-IN" sz="2400" dirty="0"/>
              <a:t>The objective of our project is to create a reasonably accurate procedure for estimating the lifespan of existing building structures. </a:t>
            </a:r>
          </a:p>
          <a:p>
            <a:r>
              <a:rPr lang="en-IN" sz="2400" dirty="0"/>
              <a:t>The model should efficiently predict the lifespan of the building and provide a timeline for the users so that they have information about the necessary repairs, if any. </a:t>
            </a:r>
          </a:p>
          <a:p>
            <a:r>
              <a:rPr lang="en-IN" sz="2400" dirty="0"/>
              <a:t>Our model will help us understand the condition of the building and also tell us whether the building is in need of any extensive repairs or not.</a:t>
            </a:r>
          </a:p>
        </p:txBody>
      </p:sp>
    </p:spTree>
    <p:extLst>
      <p:ext uri="{BB962C8B-B14F-4D97-AF65-F5344CB8AC3E}">
        <p14:creationId xmlns:p14="http://schemas.microsoft.com/office/powerpoint/2010/main" val="600589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t>Literature Review</a:t>
            </a: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IN" sz="2400" b="1" dirty="0"/>
              <a:t>Study Area 1: Understanding various factors associated with the lifespan of a building. </a:t>
            </a:r>
          </a:p>
          <a:p>
            <a:pPr marL="0" indent="0">
              <a:buNone/>
            </a:pPr>
            <a:r>
              <a:rPr lang="en-IN" sz="2400" dirty="0"/>
              <a:t>In this area, the Factors are which will be affecting our system our </a:t>
            </a:r>
            <a:r>
              <a:rPr lang="en-IN" sz="2400" dirty="0" smtClean="0"/>
              <a:t>listed:</a:t>
            </a:r>
          </a:p>
          <a:p>
            <a:pPr marL="514350" indent="-514350">
              <a:buFont typeface="+mj-lt"/>
              <a:buAutoNum type="arabicPeriod"/>
            </a:pPr>
            <a:r>
              <a:rPr lang="en-US" sz="2400" dirty="0" smtClean="0"/>
              <a:t>Age</a:t>
            </a:r>
            <a:endParaRPr lang="en-US" sz="2400" dirty="0"/>
          </a:p>
          <a:p>
            <a:pPr marL="514350" indent="-514350">
              <a:buFont typeface="+mj-lt"/>
              <a:buAutoNum type="arabicPeriod"/>
            </a:pPr>
            <a:r>
              <a:rPr lang="en-US" sz="2400" dirty="0"/>
              <a:t>Type of Construction</a:t>
            </a:r>
          </a:p>
          <a:p>
            <a:pPr marL="514350" indent="-514350">
              <a:buFont typeface="+mj-lt"/>
              <a:buAutoNum type="arabicPeriod"/>
            </a:pPr>
            <a:r>
              <a:rPr lang="en-US" sz="2400" dirty="0"/>
              <a:t>How well is the building maintained?</a:t>
            </a:r>
          </a:p>
          <a:p>
            <a:pPr marL="514350" indent="-514350">
              <a:buFont typeface="+mj-lt"/>
              <a:buAutoNum type="arabicPeriod"/>
            </a:pPr>
            <a:r>
              <a:rPr lang="en-US" sz="2400" dirty="0"/>
              <a:t>Wear &amp; Tear</a:t>
            </a:r>
          </a:p>
          <a:p>
            <a:pPr marL="514350" indent="-514350">
              <a:buFont typeface="+mj-lt"/>
              <a:buAutoNum type="arabicPeriod"/>
            </a:pPr>
            <a:r>
              <a:rPr lang="en-US" sz="2400" dirty="0"/>
              <a:t>Environmental </a:t>
            </a:r>
            <a:r>
              <a:rPr lang="en-US" sz="2400" dirty="0" smtClean="0"/>
              <a:t>Conditions</a:t>
            </a:r>
            <a:endParaRPr lang="en-US" sz="2400" dirty="0"/>
          </a:p>
        </p:txBody>
      </p:sp>
    </p:spTree>
    <p:extLst>
      <p:ext uri="{BB962C8B-B14F-4D97-AF65-F5344CB8AC3E}">
        <p14:creationId xmlns:p14="http://schemas.microsoft.com/office/powerpoint/2010/main" val="2758297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3600" b="1" dirty="0"/>
          </a:p>
        </p:txBody>
      </p:sp>
      <p:sp>
        <p:nvSpPr>
          <p:cNvPr id="3" name="Content Placeholder 2"/>
          <p:cNvSpPr>
            <a:spLocks noGrp="1"/>
          </p:cNvSpPr>
          <p:nvPr>
            <p:ph idx="1"/>
          </p:nvPr>
        </p:nvSpPr>
        <p:spPr/>
        <p:txBody>
          <a:bodyPr>
            <a:normAutofit/>
          </a:bodyPr>
          <a:lstStyle/>
          <a:p>
            <a:r>
              <a:rPr lang="en-US" sz="2400" dirty="0" smtClean="0"/>
              <a:t>Understanding the process of construction of a building and the basic structural details was major task considering we were novice to Civil Engineering.</a:t>
            </a:r>
          </a:p>
          <a:p>
            <a:r>
              <a:rPr lang="en-US" sz="2400" dirty="0" smtClean="0"/>
              <a:t>We were helped by </a:t>
            </a:r>
            <a:r>
              <a:rPr lang="en-US" sz="2400" b="1" dirty="0" smtClean="0"/>
              <a:t>Mr. </a:t>
            </a:r>
            <a:r>
              <a:rPr lang="en-US" sz="2400" b="1" dirty="0" err="1" smtClean="0"/>
              <a:t>Mahendra</a:t>
            </a:r>
            <a:r>
              <a:rPr lang="en-US" sz="2400" b="1" dirty="0" smtClean="0"/>
              <a:t> Tiwari (Head-Building Proposals, BMC)</a:t>
            </a:r>
            <a:r>
              <a:rPr lang="en-US" sz="2400" dirty="0" smtClean="0"/>
              <a:t> when we interviewed him and understood the whole analogy of a building from its inception till the very end.</a:t>
            </a:r>
            <a:endParaRPr lang="en-US" sz="2400" dirty="0"/>
          </a:p>
          <a:p>
            <a:r>
              <a:rPr lang="en-US" sz="2400" dirty="0" smtClean="0"/>
              <a:t>Then we researched through many books, IEEE papers and research papers.</a:t>
            </a:r>
          </a:p>
          <a:p>
            <a:pPr lvl="1"/>
            <a:r>
              <a:rPr lang="en-US" sz="2000" dirty="0" smtClean="0"/>
              <a:t>“Theory of Structures”, Peter Marti</a:t>
            </a:r>
          </a:p>
          <a:p>
            <a:pPr lvl="1"/>
            <a:r>
              <a:rPr lang="en-US" sz="2000" dirty="0" smtClean="0"/>
              <a:t>“Elements of Stress Analysis”, Jacques Hayman</a:t>
            </a:r>
          </a:p>
          <a:p>
            <a:pPr lvl="1"/>
            <a:r>
              <a:rPr lang="en-IN" sz="2000" dirty="0"/>
              <a:t>“Factors Influencing the Service Life of Buildings”, W.P.S. </a:t>
            </a:r>
            <a:r>
              <a:rPr lang="en-IN" sz="2000" dirty="0" smtClean="0"/>
              <a:t>Dias</a:t>
            </a:r>
            <a:endParaRPr lang="en-IN" sz="2000" dirty="0"/>
          </a:p>
          <a:p>
            <a:pPr lvl="1"/>
            <a:r>
              <a:rPr lang="en-IN" sz="2000" dirty="0" smtClean="0"/>
              <a:t>“Service </a:t>
            </a:r>
            <a:r>
              <a:rPr lang="en-IN" sz="2000" dirty="0"/>
              <a:t>life estimation in the design of buildings a development of factor </a:t>
            </a:r>
            <a:r>
              <a:rPr lang="en-IN" sz="2000" dirty="0" smtClean="0"/>
              <a:t>method”, </a:t>
            </a:r>
            <a:r>
              <a:rPr lang="en-IN" sz="2000" dirty="0" err="1" smtClean="0"/>
              <a:t>Björn</a:t>
            </a:r>
            <a:r>
              <a:rPr lang="en-IN" sz="2000" dirty="0" smtClean="0"/>
              <a:t> </a:t>
            </a:r>
            <a:r>
              <a:rPr lang="en-IN" sz="2000" dirty="0" err="1"/>
              <a:t>Marteinsson</a:t>
            </a:r>
            <a:r>
              <a:rPr lang="en-IN" sz="2000" dirty="0"/>
              <a:t> </a:t>
            </a:r>
          </a:p>
        </p:txBody>
      </p:sp>
    </p:spTree>
    <p:extLst>
      <p:ext uri="{BB962C8B-B14F-4D97-AF65-F5344CB8AC3E}">
        <p14:creationId xmlns:p14="http://schemas.microsoft.com/office/powerpoint/2010/main" val="129749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3600" dirty="0"/>
          </a:p>
        </p:txBody>
      </p:sp>
      <p:sp>
        <p:nvSpPr>
          <p:cNvPr id="3" name="Content Placeholder 2"/>
          <p:cNvSpPr>
            <a:spLocks noGrp="1"/>
          </p:cNvSpPr>
          <p:nvPr>
            <p:ph idx="1"/>
          </p:nvPr>
        </p:nvSpPr>
        <p:spPr/>
        <p:txBody>
          <a:bodyPr>
            <a:normAutofit/>
          </a:bodyPr>
          <a:lstStyle/>
          <a:p>
            <a:pPr marL="0" indent="0">
              <a:buNone/>
            </a:pPr>
            <a:r>
              <a:rPr lang="en-US" sz="2400" b="1" dirty="0"/>
              <a:t>Types of </a:t>
            </a:r>
            <a:r>
              <a:rPr lang="en-US" sz="2400" b="1" dirty="0" smtClean="0"/>
              <a:t>Construction:</a:t>
            </a:r>
          </a:p>
          <a:p>
            <a:pPr marL="514350" indent="-514350">
              <a:buFont typeface="+mj-lt"/>
              <a:buAutoNum type="arabicPeriod"/>
            </a:pPr>
            <a:r>
              <a:rPr lang="en-US" sz="2400" dirty="0" smtClean="0"/>
              <a:t>Reinforced </a:t>
            </a:r>
            <a:r>
              <a:rPr lang="en-US" sz="2400" dirty="0"/>
              <a:t>Cement Concrete(RCC): </a:t>
            </a:r>
          </a:p>
          <a:p>
            <a:pPr marL="514350" indent="-514350"/>
            <a:r>
              <a:rPr lang="en-US" sz="2400" dirty="0"/>
              <a:t>RCC is a combination of cement, concrete and steel to build a structure instead of using only concrete. </a:t>
            </a:r>
          </a:p>
          <a:p>
            <a:pPr marL="514350" indent="-514350"/>
            <a:r>
              <a:rPr lang="en-US" sz="2400" dirty="0"/>
              <a:t>Concrete is good in resisting compression but is very weak in resisting tension. On the other hand, steel has high tensile strength and the bond between steel and concrete is good.</a:t>
            </a:r>
          </a:p>
          <a:p>
            <a:pPr marL="514350" indent="-514350"/>
            <a:r>
              <a:rPr lang="en-US" sz="2400" dirty="0"/>
              <a:t>RCC construction is most widely used in cities for large projects and also has good lifespan</a:t>
            </a:r>
            <a:r>
              <a:rPr lang="en-US" sz="2400" dirty="0" smtClean="0"/>
              <a:t>.</a:t>
            </a:r>
            <a:endParaRPr lang="en-US" sz="2400" dirty="0"/>
          </a:p>
        </p:txBody>
      </p:sp>
    </p:spTree>
    <p:extLst>
      <p:ext uri="{BB962C8B-B14F-4D97-AF65-F5344CB8AC3E}">
        <p14:creationId xmlns:p14="http://schemas.microsoft.com/office/powerpoint/2010/main" val="3905934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startAt="2"/>
            </a:pPr>
            <a:endParaRPr lang="en-US" sz="2400" dirty="0" smtClean="0"/>
          </a:p>
          <a:p>
            <a:pPr marL="514350" indent="-514350">
              <a:buFont typeface="+mj-lt"/>
              <a:buAutoNum type="arabicPeriod" startAt="2"/>
            </a:pPr>
            <a:r>
              <a:rPr lang="en-US" sz="2400" dirty="0" smtClean="0"/>
              <a:t>Load </a:t>
            </a:r>
            <a:r>
              <a:rPr lang="en-US" sz="2400" dirty="0"/>
              <a:t>Bearing:</a:t>
            </a:r>
          </a:p>
          <a:p>
            <a:pPr marL="514350" indent="-514350"/>
            <a:r>
              <a:rPr lang="en-US" sz="2400" dirty="0"/>
              <a:t>It essentially consists of thick, heavy masonry walls of brick or stone that support the entire structure, including the horizontal floor slabs, which could be made of reinforced concrete, wood, or steel members.</a:t>
            </a:r>
          </a:p>
          <a:p>
            <a:pPr marL="514350" indent="-514350"/>
            <a:r>
              <a:rPr lang="en-US" sz="2400" dirty="0"/>
              <a:t>This type of construction is basically used in villages where the structures are small and the projects aren’t that big</a:t>
            </a:r>
            <a:r>
              <a:rPr lang="en-US" sz="2400" dirty="0" smtClean="0"/>
              <a:t>.</a:t>
            </a:r>
            <a:endParaRPr lang="en-US" sz="2400" dirty="0"/>
          </a:p>
        </p:txBody>
      </p:sp>
    </p:spTree>
    <p:extLst>
      <p:ext uri="{BB962C8B-B14F-4D97-AF65-F5344CB8AC3E}">
        <p14:creationId xmlns:p14="http://schemas.microsoft.com/office/powerpoint/2010/main" val="2762198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startAt="3"/>
            </a:pPr>
            <a:endParaRPr lang="en-US" sz="2400" dirty="0" smtClean="0"/>
          </a:p>
          <a:p>
            <a:pPr marL="514350" indent="-514350">
              <a:buFont typeface="+mj-lt"/>
              <a:buAutoNum type="arabicPeriod" startAt="3"/>
            </a:pPr>
            <a:r>
              <a:rPr lang="en-US" sz="2400" dirty="0" smtClean="0"/>
              <a:t>Composite </a:t>
            </a:r>
            <a:r>
              <a:rPr lang="en-US" sz="2400" dirty="0"/>
              <a:t>Structures:</a:t>
            </a:r>
          </a:p>
          <a:p>
            <a:pPr marL="514350" indent="-514350"/>
            <a:r>
              <a:rPr lang="en-US" sz="2400" dirty="0"/>
              <a:t>Composite Structures are basically combination of RCC and load bearing construction, it makes use of both the techniques but the composition doesn’t quite work well.</a:t>
            </a:r>
          </a:p>
          <a:p>
            <a:pPr marL="514350" indent="-514350"/>
            <a:r>
              <a:rPr lang="en-US" sz="2400" dirty="0"/>
              <a:t>Composite Structures are not widely used</a:t>
            </a:r>
            <a:r>
              <a:rPr lang="en-US" sz="2400" dirty="0" smtClean="0"/>
              <a:t>.</a:t>
            </a:r>
            <a:endParaRPr lang="en-US" sz="2400" dirty="0"/>
          </a:p>
        </p:txBody>
      </p:sp>
    </p:spTree>
    <p:extLst>
      <p:ext uri="{BB962C8B-B14F-4D97-AF65-F5344CB8AC3E}">
        <p14:creationId xmlns:p14="http://schemas.microsoft.com/office/powerpoint/2010/main" val="2557818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b="1" dirty="0" smtClean="0"/>
              <a:t>Maintenance:</a:t>
            </a:r>
          </a:p>
          <a:p>
            <a:r>
              <a:rPr lang="en-US" sz="2400" dirty="0"/>
              <a:t>Maintenance is basically backbone of a building and the real work to keep a building healthy state is basically done by maintenance.</a:t>
            </a:r>
          </a:p>
          <a:p>
            <a:r>
              <a:rPr lang="en-US" sz="2400" dirty="0"/>
              <a:t>Maintenance in RCC structured buildings: (Expected lifespan of a RCC structured building is 75 years)</a:t>
            </a:r>
          </a:p>
          <a:p>
            <a:pPr marL="457200" indent="-457200">
              <a:buFont typeface="+mj-lt"/>
              <a:buAutoNum type="alphaLcPeriod"/>
            </a:pPr>
            <a:r>
              <a:rPr lang="en-US" sz="2400" dirty="0"/>
              <a:t>Initial 20-25 years  after construction maintenance not necessary.</a:t>
            </a:r>
          </a:p>
          <a:p>
            <a:pPr marL="457200" indent="-457200">
              <a:buFont typeface="+mj-lt"/>
              <a:buAutoNum type="alphaLcPeriod"/>
            </a:pPr>
            <a:r>
              <a:rPr lang="en-US" sz="2400" dirty="0"/>
              <a:t>25-50 years- Maintenance must be carried out after every 8-10 years.</a:t>
            </a:r>
          </a:p>
          <a:p>
            <a:pPr marL="457200" indent="-457200">
              <a:buFont typeface="+mj-lt"/>
              <a:buAutoNum type="alphaLcPeriod"/>
            </a:pPr>
            <a:r>
              <a:rPr lang="en-US" sz="2400" dirty="0"/>
              <a:t>50 and above- Maintenance must be carried out after every 4-5 </a:t>
            </a:r>
            <a:r>
              <a:rPr lang="en-US" sz="2400" dirty="0" smtClean="0"/>
              <a:t>years</a:t>
            </a:r>
            <a:endParaRPr lang="en-US" sz="2400" dirty="0"/>
          </a:p>
        </p:txBody>
      </p:sp>
    </p:spTree>
    <p:extLst>
      <p:ext uri="{BB962C8B-B14F-4D97-AF65-F5344CB8AC3E}">
        <p14:creationId xmlns:p14="http://schemas.microsoft.com/office/powerpoint/2010/main" val="1664730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690</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Abyssinica SIL</vt:lpstr>
      <vt:lpstr>Arial</vt:lpstr>
      <vt:lpstr>Calibri</vt:lpstr>
      <vt:lpstr>Calibri Light</vt:lpstr>
      <vt:lpstr>Office Theme</vt:lpstr>
      <vt:lpstr>Don Bosco Institute of Technology,Mumbai.</vt:lpstr>
      <vt:lpstr>PowerPoint Presentation</vt:lpstr>
      <vt:lpstr>Aim and Objective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Structural Audit Evaluation Report</vt:lpstr>
      <vt:lpstr>Structural Audit Evaluation Report</vt:lpstr>
      <vt:lpstr>Data Gathering</vt:lpstr>
      <vt:lpstr>PowerPoint Presentation</vt:lpstr>
      <vt:lpstr>PowerPoint Presentation</vt:lpstr>
      <vt:lpstr>On-site Bhandup Dreams HDIL </vt:lpstr>
      <vt:lpstr>On-site Worli Adarsh Nagar Society</vt:lpstr>
      <vt:lpstr>On-site Vrindavan Thane</vt:lpstr>
      <vt:lpstr>Web Portal</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Ninoshka</dc:creator>
  <cp:lastModifiedBy>PMK</cp:lastModifiedBy>
  <cp:revision>45</cp:revision>
  <dcterms:created xsi:type="dcterms:W3CDTF">2017-01-22T17:07:14Z</dcterms:created>
  <dcterms:modified xsi:type="dcterms:W3CDTF">2017-01-31T06:19:39Z</dcterms:modified>
</cp:coreProperties>
</file>